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7" r:id="rId3"/>
    <p:sldId id="259" r:id="rId4"/>
    <p:sldId id="258" r:id="rId5"/>
    <p:sldId id="260" r:id="rId6"/>
    <p:sldId id="261" r:id="rId7"/>
    <p:sldId id="262" r:id="rId8"/>
    <p:sldId id="263" r:id="rId9"/>
    <p:sldId id="264" r:id="rId10"/>
    <p:sldId id="265" r:id="rId11"/>
    <p:sldId id="267" r:id="rId12"/>
    <p:sldId id="268" r:id="rId13"/>
    <p:sldId id="269" r:id="rId14"/>
    <p:sldId id="270" r:id="rId15"/>
    <p:sldId id="271"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71" autoAdjust="0"/>
    <p:restoredTop sz="94660"/>
  </p:normalViewPr>
  <p:slideViewPr>
    <p:cSldViewPr snapToGrid="0">
      <p:cViewPr varScale="1">
        <p:scale>
          <a:sx n="75" d="100"/>
          <a:sy n="75"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1F0DC2-52BB-498C-B194-CE18D2AE91B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3D35493D-545F-402C-B33F-074901FEE936}">
      <dgm:prSet phldrT="[文本]"/>
      <dgm:spPr/>
      <dgm:t>
        <a:bodyPr/>
        <a:lstStyle/>
        <a:p>
          <a:r>
            <a:rPr lang="zh-CN" altLang="en-US" dirty="0" smtClean="0">
              <a:latin typeface="华文新魏" panose="02010800040101010101" pitchFamily="2" charset="-122"/>
              <a:ea typeface="华文新魏" panose="02010800040101010101" pitchFamily="2" charset="-122"/>
            </a:rPr>
            <a:t>性论理学</a:t>
          </a:r>
          <a:endParaRPr lang="zh-CN" altLang="en-US" dirty="0">
            <a:latin typeface="华文新魏" panose="02010800040101010101" pitchFamily="2" charset="-122"/>
            <a:ea typeface="华文新魏" panose="02010800040101010101" pitchFamily="2" charset="-122"/>
          </a:endParaRPr>
        </a:p>
      </dgm:t>
    </dgm:pt>
    <dgm:pt modelId="{DF2810E0-F007-4E3B-9EC7-7E7CB581D256}" type="parTrans" cxnId="{EE793337-0695-4C7D-B4C4-50C7463CB676}">
      <dgm:prSet/>
      <dgm:spPr/>
      <dgm:t>
        <a:bodyPr/>
        <a:lstStyle/>
        <a:p>
          <a:endParaRPr lang="zh-CN" altLang="en-US"/>
        </a:p>
      </dgm:t>
    </dgm:pt>
    <dgm:pt modelId="{9203195E-AC15-4E0A-A9B0-48D5747A65E4}" type="sibTrans" cxnId="{EE793337-0695-4C7D-B4C4-50C7463CB676}">
      <dgm:prSet/>
      <dgm:spPr/>
      <dgm:t>
        <a:bodyPr/>
        <a:lstStyle/>
        <a:p>
          <a:endParaRPr lang="zh-CN" altLang="en-US"/>
        </a:p>
      </dgm:t>
    </dgm:pt>
    <dgm:pt modelId="{1FA03C44-017F-4B6A-975F-415CCB86C116}">
      <dgm:prSet phldrT="[文本]"/>
      <dgm:spPr/>
      <dgm:t>
        <a:bodyPr/>
        <a:lstStyle/>
        <a:p>
          <a:r>
            <a:rPr lang="zh-CN" altLang="en-US" dirty="0" smtClean="0">
              <a:latin typeface="华文新魏" panose="02010800040101010101" pitchFamily="2" charset="-122"/>
              <a:ea typeface="华文新魏" panose="02010800040101010101" pitchFamily="2" charset="-122"/>
            </a:rPr>
            <a:t>人性</a:t>
          </a:r>
          <a:endParaRPr lang="zh-CN" altLang="en-US" dirty="0">
            <a:latin typeface="华文新魏" panose="02010800040101010101" pitchFamily="2" charset="-122"/>
            <a:ea typeface="华文新魏" panose="02010800040101010101" pitchFamily="2" charset="-122"/>
          </a:endParaRPr>
        </a:p>
      </dgm:t>
    </dgm:pt>
    <dgm:pt modelId="{842825B0-E859-42E7-9CED-84BC890B55E0}" type="parTrans" cxnId="{EEDA37D2-EE0C-433D-A5DF-F404E6238D45}">
      <dgm:prSet/>
      <dgm:spPr/>
      <dgm:t>
        <a:bodyPr/>
        <a:lstStyle/>
        <a:p>
          <a:endParaRPr lang="zh-CN" altLang="en-US"/>
        </a:p>
      </dgm:t>
    </dgm:pt>
    <dgm:pt modelId="{8DD240BC-80DA-4F60-9F76-E4DB6A76ADA3}" type="sibTrans" cxnId="{EEDA37D2-EE0C-433D-A5DF-F404E6238D45}">
      <dgm:prSet/>
      <dgm:spPr/>
      <dgm:t>
        <a:bodyPr/>
        <a:lstStyle/>
        <a:p>
          <a:endParaRPr lang="zh-CN" altLang="en-US"/>
        </a:p>
      </dgm:t>
    </dgm:pt>
    <dgm:pt modelId="{CFBC8783-7C21-4B78-B5DB-225776122935}" type="pres">
      <dgm:prSet presAssocID="{041F0DC2-52BB-498C-B194-CE18D2AE91BE}" presName="Name0" presStyleCnt="0">
        <dgm:presLayoutVars>
          <dgm:chMax val="7"/>
          <dgm:chPref val="7"/>
          <dgm:dir/>
        </dgm:presLayoutVars>
      </dgm:prSet>
      <dgm:spPr/>
    </dgm:pt>
    <dgm:pt modelId="{CD192D28-6774-4C0B-BF96-5F4B14C0B3DA}" type="pres">
      <dgm:prSet presAssocID="{041F0DC2-52BB-498C-B194-CE18D2AE91BE}" presName="Name1" presStyleCnt="0"/>
      <dgm:spPr/>
    </dgm:pt>
    <dgm:pt modelId="{E8942EA1-3E72-4ACF-B70C-B6A5773ED262}" type="pres">
      <dgm:prSet presAssocID="{041F0DC2-52BB-498C-B194-CE18D2AE91BE}" presName="cycle" presStyleCnt="0"/>
      <dgm:spPr/>
    </dgm:pt>
    <dgm:pt modelId="{36217E12-A055-4327-BD47-C52D187DA9CA}" type="pres">
      <dgm:prSet presAssocID="{041F0DC2-52BB-498C-B194-CE18D2AE91BE}" presName="srcNode" presStyleLbl="node1" presStyleIdx="0" presStyleCnt="2"/>
      <dgm:spPr/>
    </dgm:pt>
    <dgm:pt modelId="{51C7E215-3780-48C0-BED6-3762324156BB}" type="pres">
      <dgm:prSet presAssocID="{041F0DC2-52BB-498C-B194-CE18D2AE91BE}" presName="conn" presStyleLbl="parChTrans1D2" presStyleIdx="0" presStyleCnt="1"/>
      <dgm:spPr/>
    </dgm:pt>
    <dgm:pt modelId="{8A6B41FC-4823-479A-98A0-B31B26CC445D}" type="pres">
      <dgm:prSet presAssocID="{041F0DC2-52BB-498C-B194-CE18D2AE91BE}" presName="extraNode" presStyleLbl="node1" presStyleIdx="0" presStyleCnt="2"/>
      <dgm:spPr/>
    </dgm:pt>
    <dgm:pt modelId="{960844E2-0F29-4D1E-A9BD-45E7D97FF182}" type="pres">
      <dgm:prSet presAssocID="{041F0DC2-52BB-498C-B194-CE18D2AE91BE}" presName="dstNode" presStyleLbl="node1" presStyleIdx="0" presStyleCnt="2"/>
      <dgm:spPr/>
    </dgm:pt>
    <dgm:pt modelId="{70D31488-5AEA-4671-BC1F-518A4F1A66D6}" type="pres">
      <dgm:prSet presAssocID="{3D35493D-545F-402C-B33F-074901FEE936}" presName="text_1" presStyleLbl="node1" presStyleIdx="0" presStyleCnt="2">
        <dgm:presLayoutVars>
          <dgm:bulletEnabled val="1"/>
        </dgm:presLayoutVars>
      </dgm:prSet>
      <dgm:spPr/>
      <dgm:t>
        <a:bodyPr/>
        <a:lstStyle/>
        <a:p>
          <a:endParaRPr lang="zh-CN" altLang="en-US"/>
        </a:p>
      </dgm:t>
    </dgm:pt>
    <dgm:pt modelId="{3B148098-59D2-48F4-8AE7-84A6534939AE}" type="pres">
      <dgm:prSet presAssocID="{3D35493D-545F-402C-B33F-074901FEE936}" presName="accent_1" presStyleCnt="0"/>
      <dgm:spPr/>
    </dgm:pt>
    <dgm:pt modelId="{7DD45BCA-4E37-41C5-9FE8-D24C6399E939}" type="pres">
      <dgm:prSet presAssocID="{3D35493D-545F-402C-B33F-074901FEE936}" presName="accentRepeatNode" presStyleLbl="solidFgAcc1" presStyleIdx="0" presStyleCnt="2" custLinFactNeighborX="-1477"/>
      <dgm:spPr/>
    </dgm:pt>
    <dgm:pt modelId="{774DAC97-8AA9-479A-A904-DBE1BAB0DA33}" type="pres">
      <dgm:prSet presAssocID="{1FA03C44-017F-4B6A-975F-415CCB86C116}" presName="text_2" presStyleLbl="node1" presStyleIdx="1" presStyleCnt="2">
        <dgm:presLayoutVars>
          <dgm:bulletEnabled val="1"/>
        </dgm:presLayoutVars>
      </dgm:prSet>
      <dgm:spPr/>
    </dgm:pt>
    <dgm:pt modelId="{87815D29-3031-449A-B093-DB028CC21886}" type="pres">
      <dgm:prSet presAssocID="{1FA03C44-017F-4B6A-975F-415CCB86C116}" presName="accent_2" presStyleCnt="0"/>
      <dgm:spPr/>
    </dgm:pt>
    <dgm:pt modelId="{67D5C4BB-B585-423A-9556-01C4DEB2AC8B}" type="pres">
      <dgm:prSet presAssocID="{1FA03C44-017F-4B6A-975F-415CCB86C116}" presName="accentRepeatNode" presStyleLbl="solidFgAcc1" presStyleIdx="1" presStyleCnt="2"/>
      <dgm:spPr/>
    </dgm:pt>
  </dgm:ptLst>
  <dgm:cxnLst>
    <dgm:cxn modelId="{EEDA37D2-EE0C-433D-A5DF-F404E6238D45}" srcId="{041F0DC2-52BB-498C-B194-CE18D2AE91BE}" destId="{1FA03C44-017F-4B6A-975F-415CCB86C116}" srcOrd="1" destOrd="0" parTransId="{842825B0-E859-42E7-9CED-84BC890B55E0}" sibTransId="{8DD240BC-80DA-4F60-9F76-E4DB6A76ADA3}"/>
    <dgm:cxn modelId="{C640EF65-D64E-4EBE-BF63-C1340B7BD8DF}" type="presOf" srcId="{9203195E-AC15-4E0A-A9B0-48D5747A65E4}" destId="{51C7E215-3780-48C0-BED6-3762324156BB}" srcOrd="0" destOrd="0" presId="urn:microsoft.com/office/officeart/2008/layout/VerticalCurvedList"/>
    <dgm:cxn modelId="{A3C1BF3A-87BE-4532-84F3-93B2F2462CA7}" type="presOf" srcId="{3D35493D-545F-402C-B33F-074901FEE936}" destId="{70D31488-5AEA-4671-BC1F-518A4F1A66D6}" srcOrd="0" destOrd="0" presId="urn:microsoft.com/office/officeart/2008/layout/VerticalCurvedList"/>
    <dgm:cxn modelId="{01EDB235-ADAF-43AA-92CC-C8B0A0D569E2}" type="presOf" srcId="{1FA03C44-017F-4B6A-975F-415CCB86C116}" destId="{774DAC97-8AA9-479A-A904-DBE1BAB0DA33}" srcOrd="0" destOrd="0" presId="urn:microsoft.com/office/officeart/2008/layout/VerticalCurvedList"/>
    <dgm:cxn modelId="{EE793337-0695-4C7D-B4C4-50C7463CB676}" srcId="{041F0DC2-52BB-498C-B194-CE18D2AE91BE}" destId="{3D35493D-545F-402C-B33F-074901FEE936}" srcOrd="0" destOrd="0" parTransId="{DF2810E0-F007-4E3B-9EC7-7E7CB581D256}" sibTransId="{9203195E-AC15-4E0A-A9B0-48D5747A65E4}"/>
    <dgm:cxn modelId="{59AF950D-E16E-4B8C-96C2-E6CEA71D599D}" type="presOf" srcId="{041F0DC2-52BB-498C-B194-CE18D2AE91BE}" destId="{CFBC8783-7C21-4B78-B5DB-225776122935}" srcOrd="0" destOrd="0" presId="urn:microsoft.com/office/officeart/2008/layout/VerticalCurvedList"/>
    <dgm:cxn modelId="{385DC09A-E2C0-45F3-810B-73328C11C3D0}" type="presParOf" srcId="{CFBC8783-7C21-4B78-B5DB-225776122935}" destId="{CD192D28-6774-4C0B-BF96-5F4B14C0B3DA}" srcOrd="0" destOrd="0" presId="urn:microsoft.com/office/officeart/2008/layout/VerticalCurvedList"/>
    <dgm:cxn modelId="{C869C306-287A-470A-916C-8105F2F92547}" type="presParOf" srcId="{CD192D28-6774-4C0B-BF96-5F4B14C0B3DA}" destId="{E8942EA1-3E72-4ACF-B70C-B6A5773ED262}" srcOrd="0" destOrd="0" presId="urn:microsoft.com/office/officeart/2008/layout/VerticalCurvedList"/>
    <dgm:cxn modelId="{8ACDD503-BC23-4E9B-BA16-FA604D5719FF}" type="presParOf" srcId="{E8942EA1-3E72-4ACF-B70C-B6A5773ED262}" destId="{36217E12-A055-4327-BD47-C52D187DA9CA}" srcOrd="0" destOrd="0" presId="urn:microsoft.com/office/officeart/2008/layout/VerticalCurvedList"/>
    <dgm:cxn modelId="{C24D9696-B9FE-455B-BDDC-A1D9CCF22817}" type="presParOf" srcId="{E8942EA1-3E72-4ACF-B70C-B6A5773ED262}" destId="{51C7E215-3780-48C0-BED6-3762324156BB}" srcOrd="1" destOrd="0" presId="urn:microsoft.com/office/officeart/2008/layout/VerticalCurvedList"/>
    <dgm:cxn modelId="{C8503BBC-BC7D-4EB3-820C-8672C1061246}" type="presParOf" srcId="{E8942EA1-3E72-4ACF-B70C-B6A5773ED262}" destId="{8A6B41FC-4823-479A-98A0-B31B26CC445D}" srcOrd="2" destOrd="0" presId="urn:microsoft.com/office/officeart/2008/layout/VerticalCurvedList"/>
    <dgm:cxn modelId="{8FBBA676-D72F-4F17-8EA2-4754236A59D7}" type="presParOf" srcId="{E8942EA1-3E72-4ACF-B70C-B6A5773ED262}" destId="{960844E2-0F29-4D1E-A9BD-45E7D97FF182}" srcOrd="3" destOrd="0" presId="urn:microsoft.com/office/officeart/2008/layout/VerticalCurvedList"/>
    <dgm:cxn modelId="{89B2B8AD-37B3-412E-9491-A9ACE3AE0CF4}" type="presParOf" srcId="{CD192D28-6774-4C0B-BF96-5F4B14C0B3DA}" destId="{70D31488-5AEA-4671-BC1F-518A4F1A66D6}" srcOrd="1" destOrd="0" presId="urn:microsoft.com/office/officeart/2008/layout/VerticalCurvedList"/>
    <dgm:cxn modelId="{A7EA24E1-5ECC-4179-B98D-8421BF1F9A5B}" type="presParOf" srcId="{CD192D28-6774-4C0B-BF96-5F4B14C0B3DA}" destId="{3B148098-59D2-48F4-8AE7-84A6534939AE}" srcOrd="2" destOrd="0" presId="urn:microsoft.com/office/officeart/2008/layout/VerticalCurvedList"/>
    <dgm:cxn modelId="{A29A2063-3676-47DC-B90A-A1EEC9B12B5C}" type="presParOf" srcId="{3B148098-59D2-48F4-8AE7-84A6534939AE}" destId="{7DD45BCA-4E37-41C5-9FE8-D24C6399E939}" srcOrd="0" destOrd="0" presId="urn:microsoft.com/office/officeart/2008/layout/VerticalCurvedList"/>
    <dgm:cxn modelId="{FB1F9C79-C8AD-4E66-9223-D9251DE1992F}" type="presParOf" srcId="{CD192D28-6774-4C0B-BF96-5F4B14C0B3DA}" destId="{774DAC97-8AA9-479A-A904-DBE1BAB0DA33}" srcOrd="3" destOrd="0" presId="urn:microsoft.com/office/officeart/2008/layout/VerticalCurvedList"/>
    <dgm:cxn modelId="{C9864BEA-4E9D-45E5-BB6C-7D50482E0741}" type="presParOf" srcId="{CD192D28-6774-4C0B-BF96-5F4B14C0B3DA}" destId="{87815D29-3031-449A-B093-DB028CC21886}" srcOrd="4" destOrd="0" presId="urn:microsoft.com/office/officeart/2008/layout/VerticalCurvedList"/>
    <dgm:cxn modelId="{9E85C86F-AA0D-49F4-822A-211214BEAEEF}" type="presParOf" srcId="{87815D29-3031-449A-B093-DB028CC21886}" destId="{67D5C4BB-B585-423A-9556-01C4DEB2AC8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7E215-3780-48C0-BED6-3762324156BB}">
      <dsp:nvSpPr>
        <dsp:cNvPr id="0" name=""/>
        <dsp:cNvSpPr/>
      </dsp:nvSpPr>
      <dsp:spPr>
        <a:xfrm>
          <a:off x="-3717165" y="-574982"/>
          <a:ext cx="4461489" cy="4461489"/>
        </a:xfrm>
        <a:prstGeom prst="blockArc">
          <a:avLst>
            <a:gd name="adj1" fmla="val 18900000"/>
            <a:gd name="adj2" fmla="val 2700000"/>
            <a:gd name="adj3" fmla="val 484"/>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D31488-5AEA-4671-BC1F-518A4F1A66D6}">
      <dsp:nvSpPr>
        <dsp:cNvPr id="0" name=""/>
        <dsp:cNvSpPr/>
      </dsp:nvSpPr>
      <dsp:spPr>
        <a:xfrm>
          <a:off x="608741" y="473084"/>
          <a:ext cx="9768740" cy="94603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0916" tIns="114300" rIns="114300" bIns="114300" numCol="1" spcCol="1270" anchor="ctr" anchorCtr="0">
          <a:noAutofit/>
        </a:bodyPr>
        <a:lstStyle/>
        <a:p>
          <a:pPr lvl="0" algn="l" defTabSz="2000250">
            <a:lnSpc>
              <a:spcPct val="90000"/>
            </a:lnSpc>
            <a:spcBef>
              <a:spcPct val="0"/>
            </a:spcBef>
            <a:spcAft>
              <a:spcPct val="35000"/>
            </a:spcAft>
          </a:pPr>
          <a:r>
            <a:rPr lang="zh-CN" altLang="en-US" sz="4500" kern="1200" dirty="0" smtClean="0">
              <a:latin typeface="华文新魏" panose="02010800040101010101" pitchFamily="2" charset="-122"/>
              <a:ea typeface="华文新魏" panose="02010800040101010101" pitchFamily="2" charset="-122"/>
            </a:rPr>
            <a:t>性论理学</a:t>
          </a:r>
          <a:endParaRPr lang="zh-CN" altLang="en-US" sz="4500" kern="1200" dirty="0">
            <a:latin typeface="华文新魏" panose="02010800040101010101" pitchFamily="2" charset="-122"/>
            <a:ea typeface="华文新魏" panose="02010800040101010101" pitchFamily="2" charset="-122"/>
          </a:endParaRPr>
        </a:p>
      </dsp:txBody>
      <dsp:txXfrm>
        <a:off x="608741" y="473084"/>
        <a:ext cx="9768740" cy="946036"/>
      </dsp:txXfrm>
    </dsp:sp>
    <dsp:sp modelId="{7DD45BCA-4E37-41C5-9FE8-D24C6399E939}">
      <dsp:nvSpPr>
        <dsp:cNvPr id="0" name=""/>
        <dsp:cNvSpPr/>
      </dsp:nvSpPr>
      <dsp:spPr>
        <a:xfrm>
          <a:off x="2" y="354829"/>
          <a:ext cx="1182545" cy="1182545"/>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4DAC97-8AA9-479A-A904-DBE1BAB0DA33}">
      <dsp:nvSpPr>
        <dsp:cNvPr id="0" name=""/>
        <dsp:cNvSpPr/>
      </dsp:nvSpPr>
      <dsp:spPr>
        <a:xfrm>
          <a:off x="608741" y="1892404"/>
          <a:ext cx="9768740" cy="94603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0916" tIns="114300" rIns="114300" bIns="114300" numCol="1" spcCol="1270" anchor="ctr" anchorCtr="0">
          <a:noAutofit/>
        </a:bodyPr>
        <a:lstStyle/>
        <a:p>
          <a:pPr lvl="0" algn="l" defTabSz="2000250">
            <a:lnSpc>
              <a:spcPct val="90000"/>
            </a:lnSpc>
            <a:spcBef>
              <a:spcPct val="0"/>
            </a:spcBef>
            <a:spcAft>
              <a:spcPct val="35000"/>
            </a:spcAft>
          </a:pPr>
          <a:r>
            <a:rPr lang="zh-CN" altLang="en-US" sz="4500" kern="1200" dirty="0" smtClean="0">
              <a:latin typeface="华文新魏" panose="02010800040101010101" pitchFamily="2" charset="-122"/>
              <a:ea typeface="华文新魏" panose="02010800040101010101" pitchFamily="2" charset="-122"/>
            </a:rPr>
            <a:t>人性</a:t>
          </a:r>
          <a:endParaRPr lang="zh-CN" altLang="en-US" sz="4500" kern="1200" dirty="0">
            <a:latin typeface="华文新魏" panose="02010800040101010101" pitchFamily="2" charset="-122"/>
            <a:ea typeface="华文新魏" panose="02010800040101010101" pitchFamily="2" charset="-122"/>
          </a:endParaRPr>
        </a:p>
      </dsp:txBody>
      <dsp:txXfrm>
        <a:off x="608741" y="1892404"/>
        <a:ext cx="9768740" cy="946036"/>
      </dsp:txXfrm>
    </dsp:sp>
    <dsp:sp modelId="{67D5C4BB-B585-423A-9556-01C4DEB2AC8B}">
      <dsp:nvSpPr>
        <dsp:cNvPr id="0" name=""/>
        <dsp:cNvSpPr/>
      </dsp:nvSpPr>
      <dsp:spPr>
        <a:xfrm>
          <a:off x="17468" y="1774149"/>
          <a:ext cx="1182545" cy="1182545"/>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zh-CN" altLang="en-US" smtClean="0"/>
              <a:t>单击此处编辑母版标题样式</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935D922C-F66B-400A-9462-16E6080EF331}" type="datetimeFigureOut">
              <a:rPr lang="zh-CN" altLang="en-US" smtClean="0"/>
              <a:t>2013/12/11</a:t>
            </a:fld>
            <a:endParaRPr lang="zh-CN" alt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zh-CN" alt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E76B284E-B3DF-4EE5-9882-C417E83524EE}" type="slidenum">
              <a:rPr lang="zh-CN" altLang="en-US" smtClean="0"/>
              <a:t>‹#›</a:t>
            </a:fld>
            <a:endParaRPr lang="zh-CN" alt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58002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35D922C-F66B-400A-9462-16E6080EF331}" type="datetimeFigureOut">
              <a:rPr lang="zh-CN" altLang="en-US" smtClean="0"/>
              <a:t>2013/12/11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6B284E-B3DF-4EE5-9882-C417E83524EE}" type="slidenum">
              <a:rPr lang="zh-CN" altLang="en-US" smtClean="0"/>
              <a:t>‹#›</a:t>
            </a:fld>
            <a:endParaRPr lang="zh-CN" altLang="en-US"/>
          </a:p>
        </p:txBody>
      </p:sp>
    </p:spTree>
    <p:extLst>
      <p:ext uri="{BB962C8B-B14F-4D97-AF65-F5344CB8AC3E}">
        <p14:creationId xmlns:p14="http://schemas.microsoft.com/office/powerpoint/2010/main" val="2186047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35D922C-F66B-400A-9462-16E6080EF331}" type="datetimeFigureOut">
              <a:rPr lang="zh-CN" altLang="en-US" smtClean="0"/>
              <a:t>2013/12/11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6B284E-B3DF-4EE5-9882-C417E83524EE}" type="slidenum">
              <a:rPr lang="zh-CN" altLang="en-US" smtClean="0"/>
              <a:t>‹#›</a:t>
            </a:fld>
            <a:endParaRPr lang="zh-CN" altLang="en-US"/>
          </a:p>
        </p:txBody>
      </p:sp>
    </p:spTree>
    <p:extLst>
      <p:ext uri="{BB962C8B-B14F-4D97-AF65-F5344CB8AC3E}">
        <p14:creationId xmlns:p14="http://schemas.microsoft.com/office/powerpoint/2010/main" val="3064284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zh-CN" altLang="en-US" smtClean="0"/>
              <a:t>单击此处编辑母版标题样式</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35D922C-F66B-400A-9462-16E6080EF331}" type="datetimeFigureOut">
              <a:rPr lang="zh-CN" altLang="en-US" smtClean="0"/>
              <a:t>2013/12/11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6B284E-B3DF-4EE5-9882-C417E83524EE}" type="slidenum">
              <a:rPr lang="zh-CN" altLang="en-US" smtClean="0"/>
              <a:t>‹#›</a:t>
            </a:fld>
            <a:endParaRPr lang="zh-CN" alt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08756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35D922C-F66B-400A-9462-16E6080EF331}" type="datetimeFigureOut">
              <a:rPr lang="zh-CN" altLang="en-US" smtClean="0"/>
              <a:t>2013/12/11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6B284E-B3DF-4EE5-9882-C417E83524EE}" type="slidenum">
              <a:rPr lang="zh-CN" altLang="en-US" smtClean="0"/>
              <a:t>‹#›</a:t>
            </a:fld>
            <a:endParaRPr lang="zh-CN" altLang="en-US"/>
          </a:p>
        </p:txBody>
      </p:sp>
    </p:spTree>
    <p:extLst>
      <p:ext uri="{BB962C8B-B14F-4D97-AF65-F5344CB8AC3E}">
        <p14:creationId xmlns:p14="http://schemas.microsoft.com/office/powerpoint/2010/main" val="2258934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zh-CN" altLang="en-US" smtClean="0"/>
              <a:t>单击此处编辑母版标题样式</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3" name="Date Placeholder 2"/>
          <p:cNvSpPr>
            <a:spLocks noGrp="1"/>
          </p:cNvSpPr>
          <p:nvPr>
            <p:ph type="dt" sz="half" idx="10"/>
          </p:nvPr>
        </p:nvSpPr>
        <p:spPr/>
        <p:txBody>
          <a:bodyPr/>
          <a:lstStyle/>
          <a:p>
            <a:fld id="{935D922C-F66B-400A-9462-16E6080EF331}" type="datetimeFigureOut">
              <a:rPr lang="zh-CN" altLang="en-US" smtClean="0"/>
              <a:t>2013/12/11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76B284E-B3DF-4EE5-9882-C417E83524EE}" type="slidenum">
              <a:rPr lang="zh-CN" altLang="en-US" smtClean="0"/>
              <a:t>‹#›</a:t>
            </a:fld>
            <a:endParaRPr lang="zh-CN" altLang="en-US"/>
          </a:p>
        </p:txBody>
      </p:sp>
    </p:spTree>
    <p:extLst>
      <p:ext uri="{BB962C8B-B14F-4D97-AF65-F5344CB8AC3E}">
        <p14:creationId xmlns:p14="http://schemas.microsoft.com/office/powerpoint/2010/main" val="1700701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zh-CN" altLang="en-US" smtClean="0"/>
              <a:t>单击此处编辑母版标题样式</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3" name="Date Placeholder 2"/>
          <p:cNvSpPr>
            <a:spLocks noGrp="1"/>
          </p:cNvSpPr>
          <p:nvPr>
            <p:ph type="dt" sz="half" idx="10"/>
          </p:nvPr>
        </p:nvSpPr>
        <p:spPr/>
        <p:txBody>
          <a:bodyPr/>
          <a:lstStyle/>
          <a:p>
            <a:fld id="{935D922C-F66B-400A-9462-16E6080EF331}" type="datetimeFigureOut">
              <a:rPr lang="zh-CN" altLang="en-US" smtClean="0"/>
              <a:t>2013/12/11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76B284E-B3DF-4EE5-9882-C417E83524EE}" type="slidenum">
              <a:rPr lang="zh-CN" altLang="en-US" smtClean="0"/>
              <a:t>‹#›</a:t>
            </a:fld>
            <a:endParaRPr lang="zh-CN" altLang="en-US"/>
          </a:p>
        </p:txBody>
      </p:sp>
    </p:spTree>
    <p:extLst>
      <p:ext uri="{BB962C8B-B14F-4D97-AF65-F5344CB8AC3E}">
        <p14:creationId xmlns:p14="http://schemas.microsoft.com/office/powerpoint/2010/main" val="2617845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zh-CN" altLang="en-US" smtClean="0"/>
              <a:t>单击此处编辑母版标题样式</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935D922C-F66B-400A-9462-16E6080EF331}" type="datetimeFigureOut">
              <a:rPr lang="zh-CN" altLang="en-US" smtClean="0"/>
              <a:t>2013/12/11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6B284E-B3DF-4EE5-9882-C417E83524EE}" type="slidenum">
              <a:rPr lang="zh-CN" altLang="en-US" smtClean="0"/>
              <a:t>‹#›</a:t>
            </a:fld>
            <a:endParaRPr lang="zh-CN" altLang="en-US"/>
          </a:p>
        </p:txBody>
      </p:sp>
    </p:spTree>
    <p:extLst>
      <p:ext uri="{BB962C8B-B14F-4D97-AF65-F5344CB8AC3E}">
        <p14:creationId xmlns:p14="http://schemas.microsoft.com/office/powerpoint/2010/main" val="3654518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zh-CN" altLang="en-US" smtClean="0"/>
              <a:t>单击此处编辑母版标题样式</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935D922C-F66B-400A-9462-16E6080EF331}" type="datetimeFigureOut">
              <a:rPr lang="zh-CN" altLang="en-US" smtClean="0"/>
              <a:t>2013/12/11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6B284E-B3DF-4EE5-9882-C417E83524EE}" type="slidenum">
              <a:rPr lang="zh-CN" altLang="en-US" smtClean="0"/>
              <a:t>‹#›</a:t>
            </a:fld>
            <a:endParaRPr lang="zh-CN" altLang="en-US"/>
          </a:p>
        </p:txBody>
      </p:sp>
    </p:spTree>
    <p:extLst>
      <p:ext uri="{BB962C8B-B14F-4D97-AF65-F5344CB8AC3E}">
        <p14:creationId xmlns:p14="http://schemas.microsoft.com/office/powerpoint/2010/main" val="502795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935D922C-F66B-400A-9462-16E6080EF331}" type="datetimeFigureOut">
              <a:rPr lang="zh-CN" altLang="en-US" smtClean="0"/>
              <a:t>2013/12/11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6B284E-B3DF-4EE5-9882-C417E83524EE}" type="slidenum">
              <a:rPr lang="zh-CN" altLang="en-US" smtClean="0"/>
              <a:t>‹#›</a:t>
            </a:fld>
            <a:endParaRPr lang="zh-CN" altLang="en-US"/>
          </a:p>
        </p:txBody>
      </p:sp>
    </p:spTree>
    <p:extLst>
      <p:ext uri="{BB962C8B-B14F-4D97-AF65-F5344CB8AC3E}">
        <p14:creationId xmlns:p14="http://schemas.microsoft.com/office/powerpoint/2010/main" val="245012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935D922C-F66B-400A-9462-16E6080EF331}" type="datetimeFigureOut">
              <a:rPr lang="zh-CN" altLang="en-US" smtClean="0"/>
              <a:t>2013/12/11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6B284E-B3DF-4EE5-9882-C417E83524EE}" type="slidenum">
              <a:rPr lang="zh-CN" altLang="en-US" smtClean="0"/>
              <a:t>‹#›</a:t>
            </a:fld>
            <a:endParaRPr lang="zh-CN" altLang="en-US"/>
          </a:p>
        </p:txBody>
      </p:sp>
    </p:spTree>
    <p:extLst>
      <p:ext uri="{BB962C8B-B14F-4D97-AF65-F5344CB8AC3E}">
        <p14:creationId xmlns:p14="http://schemas.microsoft.com/office/powerpoint/2010/main" val="247520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zh-CN" altLang="en-US" smtClean="0"/>
              <a:t>单击此处编辑母版标题样式</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935D922C-F66B-400A-9462-16E6080EF331}" type="datetimeFigureOut">
              <a:rPr lang="zh-CN" altLang="en-US" smtClean="0"/>
              <a:t>2013/12/11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6B284E-B3DF-4EE5-9882-C417E83524EE}" type="slidenum">
              <a:rPr lang="zh-CN" altLang="en-US" smtClean="0"/>
              <a:t>‹#›</a:t>
            </a:fld>
            <a:endParaRPr lang="zh-CN" altLang="en-US"/>
          </a:p>
        </p:txBody>
      </p:sp>
    </p:spTree>
    <p:extLst>
      <p:ext uri="{BB962C8B-B14F-4D97-AF65-F5344CB8AC3E}">
        <p14:creationId xmlns:p14="http://schemas.microsoft.com/office/powerpoint/2010/main" val="3521055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2" name="Content Placeholder 3"/>
          <p:cNvSpPr>
            <a:spLocks noGrp="1"/>
          </p:cNvSpPr>
          <p:nvPr>
            <p:ph sz="quarter" idx="13"/>
          </p:nvPr>
        </p:nvSpPr>
        <p:spPr>
          <a:xfrm>
            <a:off x="685802" y="2861733"/>
            <a:ext cx="5088712" cy="2512852"/>
          </a:xfrm>
        </p:spPr>
        <p:txBody>
          <a:bodyPr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3" name="Content Placeholder 5"/>
          <p:cNvSpPr>
            <a:spLocks noGrp="1"/>
          </p:cNvSpPr>
          <p:nvPr>
            <p:ph sz="quarter" idx="14"/>
          </p:nvPr>
        </p:nvSpPr>
        <p:spPr>
          <a:xfrm>
            <a:off x="5993969" y="2861733"/>
            <a:ext cx="5088713" cy="2512852"/>
          </a:xfrm>
        </p:spPr>
        <p:txBody>
          <a:bodyPr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935D922C-F66B-400A-9462-16E6080EF331}" type="datetimeFigureOut">
              <a:rPr lang="zh-CN" altLang="en-US" smtClean="0"/>
              <a:t>2013/12/11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76B284E-B3DF-4EE5-9882-C417E83524EE}" type="slidenum">
              <a:rPr lang="zh-CN" altLang="en-US" smtClean="0"/>
              <a:t>‹#›</a:t>
            </a:fld>
            <a:endParaRPr lang="zh-CN" altLang="en-US"/>
          </a:p>
        </p:txBody>
      </p:sp>
    </p:spTree>
    <p:extLst>
      <p:ext uri="{BB962C8B-B14F-4D97-AF65-F5344CB8AC3E}">
        <p14:creationId xmlns:p14="http://schemas.microsoft.com/office/powerpoint/2010/main" val="3298751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935D922C-F66B-400A-9462-16E6080EF331}" type="datetimeFigureOut">
              <a:rPr lang="zh-CN" altLang="en-US" smtClean="0"/>
              <a:t>2013/12/11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76B284E-B3DF-4EE5-9882-C417E83524EE}" type="slidenum">
              <a:rPr lang="zh-CN" altLang="en-US" smtClean="0"/>
              <a:t>‹#›</a:t>
            </a:fld>
            <a:endParaRPr lang="zh-CN" altLang="en-US"/>
          </a:p>
        </p:txBody>
      </p:sp>
    </p:spTree>
    <p:extLst>
      <p:ext uri="{BB962C8B-B14F-4D97-AF65-F5344CB8AC3E}">
        <p14:creationId xmlns:p14="http://schemas.microsoft.com/office/powerpoint/2010/main" val="2515913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D922C-F66B-400A-9462-16E6080EF331}" type="datetimeFigureOut">
              <a:rPr lang="zh-CN" altLang="en-US" smtClean="0"/>
              <a:t>2013/12/11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76B284E-B3DF-4EE5-9882-C417E83524EE}" type="slidenum">
              <a:rPr lang="zh-CN" altLang="en-US" smtClean="0"/>
              <a:t>‹#›</a:t>
            </a:fld>
            <a:endParaRPr lang="zh-CN" altLang="en-US"/>
          </a:p>
        </p:txBody>
      </p:sp>
    </p:spTree>
    <p:extLst>
      <p:ext uri="{BB962C8B-B14F-4D97-AF65-F5344CB8AC3E}">
        <p14:creationId xmlns:p14="http://schemas.microsoft.com/office/powerpoint/2010/main" val="3722751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zh-CN" altLang="en-US" smtClean="0"/>
              <a:t>单击此处编辑母版标题样式</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35D922C-F66B-400A-9462-16E6080EF331}" type="datetimeFigureOut">
              <a:rPr lang="zh-CN" altLang="en-US" smtClean="0"/>
              <a:t>2013/12/11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6B284E-B3DF-4EE5-9882-C417E83524EE}" type="slidenum">
              <a:rPr lang="zh-CN" altLang="en-US" smtClean="0"/>
              <a:t>‹#›</a:t>
            </a:fld>
            <a:endParaRPr lang="zh-CN" altLang="en-US"/>
          </a:p>
        </p:txBody>
      </p:sp>
    </p:spTree>
    <p:extLst>
      <p:ext uri="{BB962C8B-B14F-4D97-AF65-F5344CB8AC3E}">
        <p14:creationId xmlns:p14="http://schemas.microsoft.com/office/powerpoint/2010/main" val="190520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35D922C-F66B-400A-9462-16E6080EF331}" type="datetimeFigureOut">
              <a:rPr lang="zh-CN" altLang="en-US" smtClean="0"/>
              <a:t>2013/12/11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6B284E-B3DF-4EE5-9882-C417E83524EE}" type="slidenum">
              <a:rPr lang="zh-CN" altLang="en-US" smtClean="0"/>
              <a:t>‹#›</a:t>
            </a:fld>
            <a:endParaRPr lang="zh-CN" altLang="en-US"/>
          </a:p>
        </p:txBody>
      </p:sp>
    </p:spTree>
    <p:extLst>
      <p:ext uri="{BB962C8B-B14F-4D97-AF65-F5344CB8AC3E}">
        <p14:creationId xmlns:p14="http://schemas.microsoft.com/office/powerpoint/2010/main" val="2731054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935D922C-F66B-400A-9462-16E6080EF331}" type="datetimeFigureOut">
              <a:rPr lang="zh-CN" altLang="en-US" smtClean="0"/>
              <a:t>2013/12/11</a:t>
            </a:fld>
            <a:endParaRPr lang="zh-CN" alt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zh-CN" alt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E76B284E-B3DF-4EE5-9882-C417E83524EE}" type="slidenum">
              <a:rPr lang="zh-CN" altLang="en-US" smtClean="0"/>
              <a:t>‹#›</a:t>
            </a:fld>
            <a:endParaRPr lang="zh-CN" altLang="en-US"/>
          </a:p>
        </p:txBody>
      </p:sp>
    </p:spTree>
    <p:extLst>
      <p:ext uri="{BB962C8B-B14F-4D97-AF65-F5344CB8AC3E}">
        <p14:creationId xmlns:p14="http://schemas.microsoft.com/office/powerpoint/2010/main" val="31244680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baike.baidu.com/view/1151623.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latin typeface="华文隶书" panose="02010800040101010101" pitchFamily="2" charset="-122"/>
                <a:ea typeface="华文隶书" panose="02010800040101010101" pitchFamily="2" charset="-122"/>
              </a:rPr>
              <a:t>从“无节操游戏”</a:t>
            </a:r>
            <a:r>
              <a:rPr lang="en-US" altLang="zh-CN" dirty="0" smtClean="0">
                <a:latin typeface="华文隶书" panose="02010800040101010101" pitchFamily="2" charset="-122"/>
                <a:ea typeface="华文隶书" panose="02010800040101010101" pitchFamily="2" charset="-122"/>
              </a:rPr>
              <a:t/>
            </a:r>
            <a:br>
              <a:rPr lang="en-US" altLang="zh-CN" dirty="0" smtClean="0">
                <a:latin typeface="华文隶书" panose="02010800040101010101" pitchFamily="2" charset="-122"/>
                <a:ea typeface="华文隶书" panose="02010800040101010101" pitchFamily="2" charset="-122"/>
              </a:rPr>
            </a:br>
            <a:r>
              <a:rPr lang="zh-CN" altLang="en-US" dirty="0" smtClean="0">
                <a:latin typeface="华文隶书" panose="02010800040101010101" pitchFamily="2" charset="-122"/>
                <a:ea typeface="华文隶书" panose="02010800040101010101" pitchFamily="2" charset="-122"/>
              </a:rPr>
              <a:t>看人际交往</a:t>
            </a:r>
            <a:endParaRPr lang="zh-CN" altLang="en-US" dirty="0">
              <a:latin typeface="华文隶书" panose="02010800040101010101" pitchFamily="2" charset="-122"/>
              <a:ea typeface="华文隶书" panose="02010800040101010101" pitchFamily="2" charset="-122"/>
            </a:endParaRPr>
          </a:p>
        </p:txBody>
      </p:sp>
      <p:sp>
        <p:nvSpPr>
          <p:cNvPr id="3" name="副标题 2"/>
          <p:cNvSpPr>
            <a:spLocks noGrp="1"/>
          </p:cNvSpPr>
          <p:nvPr>
            <p:ph type="subTitle" idx="1"/>
          </p:nvPr>
        </p:nvSpPr>
        <p:spPr/>
        <p:txBody>
          <a:bodyPr/>
          <a:lstStyle/>
          <a:p>
            <a:r>
              <a:rPr lang="zh-CN" altLang="en-US" b="1" dirty="0" smtClean="0">
                <a:latin typeface="幼圆" panose="02010509060101010101" pitchFamily="49" charset="-122"/>
                <a:ea typeface="幼圆" panose="02010509060101010101" pitchFamily="49" charset="-122"/>
              </a:rPr>
              <a:t>应用伦理学课程研究</a:t>
            </a:r>
            <a:endParaRPr lang="zh-CN" altLang="en-US" b="1" dirty="0">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2357896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latin typeface="幼圆" panose="02010509060101010101" pitchFamily="49" charset="-122"/>
                <a:ea typeface="幼圆" panose="02010509060101010101" pitchFamily="49" charset="-122"/>
              </a:rPr>
              <a:t>1.</a:t>
            </a:r>
            <a:r>
              <a:rPr lang="zh-CN" altLang="zh-CN" b="1" dirty="0">
                <a:latin typeface="幼圆" panose="02010509060101010101" pitchFamily="49" charset="-122"/>
                <a:ea typeface="幼圆" panose="02010509060101010101" pitchFamily="49" charset="-122"/>
              </a:rPr>
              <a:t>从</a:t>
            </a:r>
            <a:r>
              <a:rPr lang="zh-CN" altLang="zh-CN" b="1" dirty="0">
                <a:solidFill>
                  <a:srgbClr val="FF0000"/>
                </a:solidFill>
                <a:latin typeface="幼圆" panose="02010509060101010101" pitchFamily="49" charset="-122"/>
                <a:ea typeface="幼圆" panose="02010509060101010101" pitchFamily="49" charset="-122"/>
              </a:rPr>
              <a:t>性伦理学</a:t>
            </a:r>
            <a:r>
              <a:rPr lang="zh-CN" altLang="zh-CN" b="1" dirty="0">
                <a:latin typeface="幼圆" panose="02010509060101010101" pitchFamily="49" charset="-122"/>
                <a:ea typeface="幼圆" panose="02010509060101010101" pitchFamily="49" charset="-122"/>
              </a:rPr>
              <a:t>角度分析</a:t>
            </a:r>
            <a:endParaRPr lang="zh-CN" altLang="en-US" dirty="0"/>
          </a:p>
        </p:txBody>
      </p:sp>
      <p:sp>
        <p:nvSpPr>
          <p:cNvPr id="3" name="内容占位符 2"/>
          <p:cNvSpPr>
            <a:spLocks noGrp="1"/>
          </p:cNvSpPr>
          <p:nvPr>
            <p:ph sz="quarter" idx="13"/>
          </p:nvPr>
        </p:nvSpPr>
        <p:spPr/>
        <p:txBody>
          <a:bodyPr>
            <a:normAutofit/>
          </a:bodyPr>
          <a:lstStyle/>
          <a:p>
            <a:pPr marL="0" indent="0">
              <a:buNone/>
            </a:pPr>
            <a:r>
              <a:rPr lang="zh-CN" altLang="en-US" sz="3400" dirty="0" smtClean="0">
                <a:latin typeface="华文新魏" panose="02010800040101010101" pitchFamily="2" charset="-122"/>
                <a:ea typeface="华文新魏" panose="02010800040101010101" pitchFamily="2" charset="-122"/>
              </a:rPr>
              <a:t>（</a:t>
            </a:r>
            <a:r>
              <a:rPr lang="en-US" altLang="zh-CN" sz="3400" dirty="0">
                <a:latin typeface="华文新魏" panose="02010800040101010101" pitchFamily="2" charset="-122"/>
                <a:ea typeface="华文新魏" panose="02010800040101010101" pitchFamily="2" charset="-122"/>
              </a:rPr>
              <a:t>4</a:t>
            </a:r>
            <a:r>
              <a:rPr lang="zh-CN" altLang="en-US" sz="3400" dirty="0" smtClean="0">
                <a:latin typeface="华文新魏" panose="02010800040101010101" pitchFamily="2" charset="-122"/>
                <a:ea typeface="华文新魏" panose="02010800040101010101" pitchFamily="2" charset="-122"/>
              </a:rPr>
              <a:t>）</a:t>
            </a:r>
            <a:r>
              <a:rPr lang="zh-CN" altLang="zh-CN" sz="3400" dirty="0">
                <a:latin typeface="华文新魏" panose="02010800040101010101" pitchFamily="2" charset="-122"/>
                <a:ea typeface="华文新魏" panose="02010800040101010101" pitchFamily="2" charset="-122"/>
              </a:rPr>
              <a:t>性伦理学中心理分析方法方面分析</a:t>
            </a:r>
          </a:p>
          <a:p>
            <a:r>
              <a:rPr lang="zh-CN" altLang="zh-CN" dirty="0">
                <a:latin typeface="黑体" panose="02010609060101010101" pitchFamily="49" charset="-122"/>
                <a:ea typeface="黑体" panose="02010609060101010101" pitchFamily="49" charset="-122"/>
              </a:rPr>
              <a:t>心理分析方法是性伦理学研究中常用的一个特殊方法。性伦理学要研究</a:t>
            </a:r>
            <a:r>
              <a:rPr lang="zh-CN" altLang="zh-CN" dirty="0">
                <a:solidFill>
                  <a:srgbClr val="FF0000"/>
                </a:solidFill>
                <a:latin typeface="黑体" panose="02010609060101010101" pitchFamily="49" charset="-122"/>
                <a:ea typeface="黑体" panose="02010609060101010101" pitchFamily="49" charset="-122"/>
              </a:rPr>
              <a:t>个体性道德认识、情感、意志、信念的形成和发展</a:t>
            </a:r>
            <a:r>
              <a:rPr lang="zh-CN" altLang="zh-CN" dirty="0">
                <a:latin typeface="黑体" panose="02010609060101010101" pitchFamily="49" charset="-122"/>
                <a:ea typeface="黑体" panose="02010609060101010101" pitchFamily="49" charset="-122"/>
              </a:rPr>
              <a:t>，要研究个人的性心理、性意识、性行为的发生和变化。这些都离不开人的心理活动过程以及人们的性格特征。特别是性道德活跃于人们私生活领域，心理活动尤为突出。本次问卷的设计主要是为了问卷即为了了解人们的心理认识。而从问卷结果来看，在游戏过程中，更多人追求的不是生理刺激而是心理刺激，这也与极大的契合了“性道德活跃于人们私生活领域，心理活动尤为突出”的特点。</a:t>
            </a:r>
          </a:p>
          <a:p>
            <a:endParaRPr lang="zh-CN" altLang="en-US" dirty="0"/>
          </a:p>
        </p:txBody>
      </p:sp>
    </p:spTree>
    <p:extLst>
      <p:ext uri="{BB962C8B-B14F-4D97-AF65-F5344CB8AC3E}">
        <p14:creationId xmlns:p14="http://schemas.microsoft.com/office/powerpoint/2010/main" val="3000848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latin typeface="幼圆" panose="02010509060101010101" pitchFamily="49" charset="-122"/>
                <a:ea typeface="幼圆" panose="02010509060101010101" pitchFamily="49" charset="-122"/>
              </a:rPr>
              <a:t>2.</a:t>
            </a:r>
            <a:r>
              <a:rPr lang="zh-CN" altLang="zh-CN" b="1" dirty="0">
                <a:latin typeface="幼圆" panose="02010509060101010101" pitchFamily="49" charset="-122"/>
                <a:ea typeface="幼圆" panose="02010509060101010101" pitchFamily="49" charset="-122"/>
              </a:rPr>
              <a:t>从</a:t>
            </a:r>
            <a:r>
              <a:rPr lang="zh-CN" altLang="zh-CN" b="1" dirty="0">
                <a:solidFill>
                  <a:srgbClr val="FF0000"/>
                </a:solidFill>
                <a:latin typeface="幼圆" panose="02010509060101010101" pitchFamily="49" charset="-122"/>
                <a:ea typeface="幼圆" panose="02010509060101010101" pitchFamily="49" charset="-122"/>
              </a:rPr>
              <a:t>人性</a:t>
            </a:r>
            <a:r>
              <a:rPr lang="zh-CN" altLang="zh-CN" b="1" dirty="0">
                <a:latin typeface="幼圆" panose="02010509060101010101" pitchFamily="49" charset="-122"/>
                <a:ea typeface="幼圆" panose="02010509060101010101" pitchFamily="49" charset="-122"/>
              </a:rPr>
              <a:t>的角度分析</a:t>
            </a:r>
            <a:endParaRPr lang="zh-CN" altLang="en-US" dirty="0"/>
          </a:p>
        </p:txBody>
      </p:sp>
      <p:sp>
        <p:nvSpPr>
          <p:cNvPr id="3" name="内容占位符 2"/>
          <p:cNvSpPr>
            <a:spLocks noGrp="1"/>
          </p:cNvSpPr>
          <p:nvPr>
            <p:ph sz="quarter" idx="13"/>
          </p:nvPr>
        </p:nvSpPr>
        <p:spPr/>
        <p:txBody>
          <a:bodyPr>
            <a:normAutofit fontScale="92500" lnSpcReduction="10000"/>
          </a:bodyPr>
          <a:lstStyle/>
          <a:p>
            <a:pPr marL="0" indent="0">
              <a:buNone/>
            </a:pPr>
            <a:r>
              <a:rPr lang="zh-CN" altLang="zh-CN" sz="3200" dirty="0">
                <a:latin typeface="华文新魏" panose="02010800040101010101" pitchFamily="2" charset="-122"/>
                <a:ea typeface="华文新魏" panose="02010800040101010101" pitchFamily="2" charset="-122"/>
              </a:rPr>
              <a:t>（</a:t>
            </a:r>
            <a:r>
              <a:rPr lang="en-US" altLang="zh-CN" sz="3200" dirty="0">
                <a:latin typeface="华文新魏" panose="02010800040101010101" pitchFamily="2" charset="-122"/>
                <a:ea typeface="华文新魏" panose="02010800040101010101" pitchFamily="2" charset="-122"/>
              </a:rPr>
              <a:t>1</a:t>
            </a:r>
            <a:r>
              <a:rPr lang="zh-CN" altLang="zh-CN" sz="3200" dirty="0">
                <a:latin typeface="华文新魏" panose="02010800040101010101" pitchFamily="2" charset="-122"/>
                <a:ea typeface="华文新魏" panose="02010800040101010101" pitchFamily="2" charset="-122"/>
              </a:rPr>
              <a:t>）亚里士多德：</a:t>
            </a:r>
            <a:r>
              <a:rPr lang="zh-CN" altLang="zh-CN" sz="3200" dirty="0">
                <a:solidFill>
                  <a:srgbClr val="FF0000"/>
                </a:solidFill>
                <a:latin typeface="华文新魏" panose="02010800040101010101" pitchFamily="2" charset="-122"/>
                <a:ea typeface="华文新魏" panose="02010800040101010101" pitchFamily="2" charset="-122"/>
              </a:rPr>
              <a:t>人是理性动物，人是社会伦理动物</a:t>
            </a:r>
          </a:p>
          <a:p>
            <a:pPr marL="0" indent="0">
              <a:buNone/>
            </a:pPr>
            <a:r>
              <a:rPr lang="zh-CN" altLang="zh-CN" dirty="0">
                <a:latin typeface="黑体" panose="02010609060101010101" pitchFamily="49" charset="-122"/>
                <a:ea typeface="黑体" panose="02010609060101010101" pitchFamily="49" charset="-122"/>
              </a:rPr>
              <a:t>分析：虽然这样的游戏会带来兴奋，但是在一些社会性道德意识规范之下，会选择不玩（问卷第八问、第十问）</a:t>
            </a:r>
          </a:p>
          <a:p>
            <a:pPr marL="0" indent="0">
              <a:buNone/>
            </a:pPr>
            <a:endParaRPr lang="en-US" altLang="zh-CN" dirty="0" smtClean="0">
              <a:latin typeface="黑体" panose="02010609060101010101" pitchFamily="49" charset="-122"/>
              <a:ea typeface="黑体" panose="02010609060101010101" pitchFamily="49" charset="-122"/>
            </a:endParaRPr>
          </a:p>
          <a:p>
            <a:pPr marL="0" indent="0">
              <a:buNone/>
            </a:pPr>
            <a:r>
              <a:rPr lang="zh-CN" altLang="zh-CN" sz="3200" dirty="0" smtClean="0">
                <a:latin typeface="华文新魏" panose="02010800040101010101" pitchFamily="2" charset="-122"/>
                <a:ea typeface="华文新魏" panose="02010800040101010101" pitchFamily="2" charset="-122"/>
              </a:rPr>
              <a:t>（</a:t>
            </a:r>
            <a:r>
              <a:rPr lang="en-US" altLang="zh-CN" sz="3200" dirty="0">
                <a:latin typeface="华文新魏" panose="02010800040101010101" pitchFamily="2" charset="-122"/>
                <a:ea typeface="华文新魏" panose="02010800040101010101" pitchFamily="2" charset="-122"/>
              </a:rPr>
              <a:t>2</a:t>
            </a:r>
            <a:r>
              <a:rPr lang="zh-CN" altLang="zh-CN" sz="3200" dirty="0">
                <a:latin typeface="华文新魏" panose="02010800040101010101" pitchFamily="2" charset="-122"/>
                <a:ea typeface="华文新魏" panose="02010800040101010101" pitchFamily="2" charset="-122"/>
              </a:rPr>
              <a:t>）霍布斯思想：</a:t>
            </a:r>
            <a:r>
              <a:rPr lang="zh-CN" altLang="zh-CN" sz="3200" dirty="0">
                <a:solidFill>
                  <a:srgbClr val="FF0000"/>
                </a:solidFill>
                <a:latin typeface="华文新魏" panose="02010800040101010101" pitchFamily="2" charset="-122"/>
                <a:ea typeface="华文新魏" panose="02010800040101010101" pitchFamily="2" charset="-122"/>
              </a:rPr>
              <a:t>人生的目的就是追求物欲，追求物质享乐</a:t>
            </a:r>
          </a:p>
          <a:p>
            <a:pPr marL="0" indent="0">
              <a:buNone/>
            </a:pPr>
            <a:r>
              <a:rPr lang="zh-CN" altLang="zh-CN" dirty="0">
                <a:latin typeface="黑体" panose="02010609060101010101" pitchFamily="49" charset="-122"/>
                <a:ea typeface="黑体" panose="02010609060101010101" pitchFamily="49" charset="-122"/>
              </a:rPr>
              <a:t>分析：追求享乐，对于一些参与者来说，这样的游戏是刺激而快乐的</a:t>
            </a:r>
            <a:r>
              <a:rPr lang="en-US" altLang="zh-CN" dirty="0">
                <a:latin typeface="黑体" panose="02010609060101010101" pitchFamily="49" charset="-122"/>
                <a:ea typeface="黑体" panose="02010609060101010101" pitchFamily="49" charset="-122"/>
              </a:rPr>
              <a:t>(</a:t>
            </a:r>
            <a:r>
              <a:rPr lang="zh-CN" altLang="zh-CN" dirty="0">
                <a:latin typeface="黑体" panose="02010609060101010101" pitchFamily="49" charset="-122"/>
                <a:ea typeface="黑体" panose="02010609060101010101" pitchFamily="49" charset="-122"/>
              </a:rPr>
              <a:t>问卷第七问</a:t>
            </a:r>
            <a:r>
              <a:rPr lang="en-US" altLang="zh-CN" dirty="0">
                <a:latin typeface="黑体" panose="02010609060101010101" pitchFamily="49" charset="-122"/>
                <a:ea typeface="黑体" panose="02010609060101010101" pitchFamily="49" charset="-122"/>
              </a:rPr>
              <a:t>B</a:t>
            </a:r>
            <a:r>
              <a:rPr lang="zh-CN" altLang="zh-CN" dirty="0">
                <a:latin typeface="黑体" panose="02010609060101010101" pitchFamily="49" charset="-122"/>
                <a:ea typeface="黑体" panose="02010609060101010101" pitchFamily="49" charset="-122"/>
              </a:rPr>
              <a:t>选项，第十一问</a:t>
            </a:r>
            <a:r>
              <a:rPr lang="en-US" altLang="zh-CN" dirty="0">
                <a:latin typeface="黑体" panose="02010609060101010101" pitchFamily="49" charset="-122"/>
                <a:ea typeface="黑体" panose="02010609060101010101" pitchFamily="49" charset="-122"/>
              </a:rPr>
              <a:t>A</a:t>
            </a:r>
            <a:r>
              <a:rPr lang="zh-CN" altLang="zh-CN"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B</a:t>
            </a:r>
            <a:r>
              <a:rPr lang="zh-CN" altLang="zh-CN" dirty="0">
                <a:latin typeface="黑体" panose="02010609060101010101" pitchFamily="49" charset="-122"/>
                <a:ea typeface="黑体" panose="02010609060101010101" pitchFamily="49" charset="-122"/>
              </a:rPr>
              <a:t>选项）</a:t>
            </a:r>
          </a:p>
          <a:p>
            <a:endParaRPr lang="zh-CN" altLang="en-US" dirty="0"/>
          </a:p>
        </p:txBody>
      </p:sp>
    </p:spTree>
    <p:extLst>
      <p:ext uri="{BB962C8B-B14F-4D97-AF65-F5344CB8AC3E}">
        <p14:creationId xmlns:p14="http://schemas.microsoft.com/office/powerpoint/2010/main" val="1628377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latin typeface="幼圆" panose="02010509060101010101" pitchFamily="49" charset="-122"/>
                <a:ea typeface="幼圆" panose="02010509060101010101" pitchFamily="49" charset="-122"/>
              </a:rPr>
              <a:t>2.</a:t>
            </a:r>
            <a:r>
              <a:rPr lang="zh-CN" altLang="zh-CN" b="1" dirty="0">
                <a:latin typeface="幼圆" panose="02010509060101010101" pitchFamily="49" charset="-122"/>
                <a:ea typeface="幼圆" panose="02010509060101010101" pitchFamily="49" charset="-122"/>
              </a:rPr>
              <a:t>从</a:t>
            </a:r>
            <a:r>
              <a:rPr lang="zh-CN" altLang="zh-CN" b="1" dirty="0">
                <a:solidFill>
                  <a:srgbClr val="FF0000"/>
                </a:solidFill>
                <a:latin typeface="幼圆" panose="02010509060101010101" pitchFamily="49" charset="-122"/>
                <a:ea typeface="幼圆" panose="02010509060101010101" pitchFamily="49" charset="-122"/>
              </a:rPr>
              <a:t>人性</a:t>
            </a:r>
            <a:r>
              <a:rPr lang="zh-CN" altLang="zh-CN" b="1" dirty="0">
                <a:latin typeface="幼圆" panose="02010509060101010101" pitchFamily="49" charset="-122"/>
                <a:ea typeface="幼圆" panose="02010509060101010101" pitchFamily="49" charset="-122"/>
              </a:rPr>
              <a:t>的角度分析</a:t>
            </a:r>
            <a:endParaRPr lang="zh-CN" altLang="en-US" dirty="0"/>
          </a:p>
        </p:txBody>
      </p:sp>
      <p:sp>
        <p:nvSpPr>
          <p:cNvPr id="3" name="内容占位符 2"/>
          <p:cNvSpPr>
            <a:spLocks noGrp="1"/>
          </p:cNvSpPr>
          <p:nvPr>
            <p:ph sz="quarter" idx="13"/>
          </p:nvPr>
        </p:nvSpPr>
        <p:spPr/>
        <p:txBody>
          <a:bodyPr>
            <a:normAutofit fontScale="62500" lnSpcReduction="20000"/>
          </a:bodyPr>
          <a:lstStyle/>
          <a:p>
            <a:pPr marL="0" indent="0">
              <a:buNone/>
            </a:pPr>
            <a:r>
              <a:rPr lang="zh-CN" altLang="zh-CN" sz="3300" dirty="0">
                <a:latin typeface="华文新魏" panose="02010800040101010101" pitchFamily="2" charset="-122"/>
                <a:ea typeface="华文新魏" panose="02010800040101010101" pitchFamily="2" charset="-122"/>
              </a:rPr>
              <a:t>（</a:t>
            </a:r>
            <a:r>
              <a:rPr lang="en-US" altLang="zh-CN" sz="3300" dirty="0">
                <a:latin typeface="华文新魏" panose="02010800040101010101" pitchFamily="2" charset="-122"/>
                <a:ea typeface="华文新魏" panose="02010800040101010101" pitchFamily="2" charset="-122"/>
              </a:rPr>
              <a:t>3</a:t>
            </a:r>
            <a:r>
              <a:rPr lang="zh-CN" altLang="zh-CN" sz="3300" dirty="0">
                <a:latin typeface="华文新魏" panose="02010800040101010101" pitchFamily="2" charset="-122"/>
                <a:ea typeface="华文新魏" panose="02010800040101010101" pitchFamily="2" charset="-122"/>
              </a:rPr>
              <a:t>）爱尔维修：</a:t>
            </a:r>
            <a:r>
              <a:rPr lang="zh-CN" altLang="zh-CN" sz="3300" dirty="0">
                <a:solidFill>
                  <a:srgbClr val="FF0000"/>
                </a:solidFill>
                <a:latin typeface="华文新魏" panose="02010800040101010101" pitchFamily="2" charset="-122"/>
                <a:ea typeface="华文新魏" panose="02010800040101010101" pitchFamily="2" charset="-122"/>
              </a:rPr>
              <a:t>人天生就具有自我保存，趋利避害，趋乐避苦的本性</a:t>
            </a:r>
          </a:p>
          <a:p>
            <a:pPr marL="0" indent="0">
              <a:buNone/>
            </a:pPr>
            <a:r>
              <a:rPr lang="zh-CN" altLang="zh-CN" sz="2600" dirty="0">
                <a:latin typeface="黑体" panose="02010609060101010101" pitchFamily="49" charset="-122"/>
                <a:ea typeface="黑体" panose="02010609060101010101" pitchFamily="49" charset="-122"/>
              </a:rPr>
              <a:t>分析：在社会性道德指示下，参与者会认识到，这样的行为可能会损害到自己的名誉等社会利益，则会拒绝参与，即自我保存（问卷第十二问</a:t>
            </a:r>
            <a:r>
              <a:rPr lang="en-US" altLang="zh-CN" sz="2600" dirty="0">
                <a:latin typeface="黑体" panose="02010609060101010101" pitchFamily="49" charset="-122"/>
                <a:ea typeface="黑体" panose="02010609060101010101" pitchFamily="49" charset="-122"/>
              </a:rPr>
              <a:t>B</a:t>
            </a:r>
            <a:r>
              <a:rPr lang="zh-CN" altLang="zh-CN" sz="2600" dirty="0">
                <a:latin typeface="黑体" panose="02010609060101010101" pitchFamily="49" charset="-122"/>
                <a:ea typeface="黑体" panose="02010609060101010101" pitchFamily="49" charset="-122"/>
              </a:rPr>
              <a:t>选项“顾忌他人会对自己有什么看法”比例高）</a:t>
            </a:r>
          </a:p>
          <a:p>
            <a:pPr marL="0" indent="0">
              <a:buNone/>
            </a:pPr>
            <a:endParaRPr lang="en-US" altLang="zh-CN" dirty="0" smtClean="0">
              <a:latin typeface="黑体" panose="02010609060101010101" pitchFamily="49" charset="-122"/>
              <a:ea typeface="黑体" panose="02010609060101010101" pitchFamily="49" charset="-122"/>
            </a:endParaRPr>
          </a:p>
          <a:p>
            <a:pPr marL="0" indent="0">
              <a:buNone/>
            </a:pPr>
            <a:r>
              <a:rPr lang="zh-CN" altLang="zh-CN" sz="3400" dirty="0" smtClean="0">
                <a:latin typeface="华文新魏" panose="02010800040101010101" pitchFamily="2" charset="-122"/>
                <a:ea typeface="华文新魏" panose="02010800040101010101" pitchFamily="2" charset="-122"/>
              </a:rPr>
              <a:t>（</a:t>
            </a:r>
            <a:r>
              <a:rPr lang="en-US" altLang="zh-CN" sz="3400" dirty="0">
                <a:latin typeface="华文新魏" panose="02010800040101010101" pitchFamily="2" charset="-122"/>
                <a:ea typeface="华文新魏" panose="02010800040101010101" pitchFamily="2" charset="-122"/>
              </a:rPr>
              <a:t>4</a:t>
            </a:r>
            <a:r>
              <a:rPr lang="zh-CN" altLang="zh-CN" sz="3400" dirty="0">
                <a:latin typeface="华文新魏" panose="02010800040101010101" pitchFamily="2" charset="-122"/>
                <a:ea typeface="华文新魏" panose="02010800040101010101" pitchFamily="2" charset="-122"/>
              </a:rPr>
              <a:t>）马克思：</a:t>
            </a:r>
            <a:r>
              <a:rPr lang="zh-CN" altLang="zh-CN" sz="3400" dirty="0">
                <a:solidFill>
                  <a:srgbClr val="FF0000"/>
                </a:solidFill>
                <a:latin typeface="华文新魏" panose="02010800040101010101" pitchFamily="2" charset="-122"/>
                <a:ea typeface="华文新魏" panose="02010800040101010101" pitchFamily="2" charset="-122"/>
              </a:rPr>
              <a:t>人的本质是社会存在物，具有社会属性，社会关系是连接人的需要和人的活动的现实形式，人的社会关系是人存在和发展的充分必要条件</a:t>
            </a:r>
          </a:p>
          <a:p>
            <a:pPr marL="0" indent="0">
              <a:buNone/>
            </a:pPr>
            <a:r>
              <a:rPr lang="zh-CN" altLang="zh-CN" sz="2600" dirty="0">
                <a:latin typeface="黑体" panose="02010609060101010101" pitchFamily="49" charset="-122"/>
                <a:ea typeface="黑体" panose="02010609060101010101" pitchFamily="49" charset="-122"/>
              </a:rPr>
              <a:t>分析：因为社会性——参与者会“为了让大家玩的开心，不破坏氛围而继续玩”“为了让其他人不觉得自己很轻浮”等想法（问卷第九问</a:t>
            </a:r>
            <a:r>
              <a:rPr lang="en-US" altLang="zh-CN" sz="2600" dirty="0">
                <a:latin typeface="黑体" panose="02010609060101010101" pitchFamily="49" charset="-122"/>
                <a:ea typeface="黑体" panose="02010609060101010101" pitchFamily="49" charset="-122"/>
              </a:rPr>
              <a:t>A</a:t>
            </a:r>
            <a:r>
              <a:rPr lang="zh-CN" altLang="zh-CN" sz="2600" dirty="0">
                <a:latin typeface="黑体" panose="02010609060101010101" pitchFamily="49" charset="-122"/>
                <a:ea typeface="黑体" panose="02010609060101010101" pitchFamily="49" charset="-122"/>
              </a:rPr>
              <a:t>选项、第十二问）。此外，马克思还认为“交往是实践活动的重要形式，是社会关系形成的前提。文化规范性是人的社会性存在的重要标志，道德规范是文化规范性之一”。这也与前面所提的社会性道德规范现象相对应</a:t>
            </a:r>
            <a:r>
              <a:rPr lang="zh-CN" altLang="zh-CN" dirty="0">
                <a:latin typeface="黑体" panose="02010609060101010101" pitchFamily="49" charset="-122"/>
                <a:ea typeface="黑体" panose="02010609060101010101" pitchFamily="49" charset="-122"/>
              </a:rPr>
              <a:t>。</a:t>
            </a:r>
          </a:p>
          <a:p>
            <a:endParaRPr lang="zh-CN" altLang="en-US" dirty="0"/>
          </a:p>
        </p:txBody>
      </p:sp>
    </p:spTree>
    <p:extLst>
      <p:ext uri="{BB962C8B-B14F-4D97-AF65-F5344CB8AC3E}">
        <p14:creationId xmlns:p14="http://schemas.microsoft.com/office/powerpoint/2010/main" val="3554664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latin typeface="幼圆" panose="02010509060101010101" pitchFamily="49" charset="-122"/>
                <a:ea typeface="幼圆" panose="02010509060101010101" pitchFamily="49" charset="-122"/>
              </a:rPr>
              <a:t>2.</a:t>
            </a:r>
            <a:r>
              <a:rPr lang="zh-CN" altLang="zh-CN" b="1" dirty="0">
                <a:latin typeface="幼圆" panose="02010509060101010101" pitchFamily="49" charset="-122"/>
                <a:ea typeface="幼圆" panose="02010509060101010101" pitchFamily="49" charset="-122"/>
              </a:rPr>
              <a:t>从</a:t>
            </a:r>
            <a:r>
              <a:rPr lang="zh-CN" altLang="zh-CN" b="1" dirty="0">
                <a:solidFill>
                  <a:srgbClr val="FF0000"/>
                </a:solidFill>
                <a:latin typeface="幼圆" panose="02010509060101010101" pitchFamily="49" charset="-122"/>
                <a:ea typeface="幼圆" panose="02010509060101010101" pitchFamily="49" charset="-122"/>
              </a:rPr>
              <a:t>人性</a:t>
            </a:r>
            <a:r>
              <a:rPr lang="zh-CN" altLang="zh-CN" b="1" dirty="0">
                <a:latin typeface="幼圆" panose="02010509060101010101" pitchFamily="49" charset="-122"/>
                <a:ea typeface="幼圆" panose="02010509060101010101" pitchFamily="49" charset="-122"/>
              </a:rPr>
              <a:t>的角度分析</a:t>
            </a:r>
            <a:endParaRPr lang="zh-CN" altLang="en-US" dirty="0"/>
          </a:p>
        </p:txBody>
      </p:sp>
      <p:sp>
        <p:nvSpPr>
          <p:cNvPr id="3" name="内容占位符 2"/>
          <p:cNvSpPr>
            <a:spLocks noGrp="1"/>
          </p:cNvSpPr>
          <p:nvPr>
            <p:ph sz="quarter" idx="13"/>
          </p:nvPr>
        </p:nvSpPr>
        <p:spPr/>
        <p:txBody>
          <a:bodyPr>
            <a:normAutofit fontScale="85000" lnSpcReduction="10000"/>
          </a:bodyPr>
          <a:lstStyle/>
          <a:p>
            <a:pPr marL="0" indent="0">
              <a:buNone/>
            </a:pPr>
            <a:r>
              <a:rPr lang="zh-CN" altLang="zh-CN" sz="2600" dirty="0">
                <a:latin typeface="华文新魏" panose="02010800040101010101" pitchFamily="2" charset="-122"/>
                <a:ea typeface="华文新魏" panose="02010800040101010101" pitchFamily="2" charset="-122"/>
              </a:rPr>
              <a:t>（</a:t>
            </a:r>
            <a:r>
              <a:rPr lang="en-US" altLang="zh-CN" sz="2600" dirty="0">
                <a:latin typeface="华文新魏" panose="02010800040101010101" pitchFamily="2" charset="-122"/>
                <a:ea typeface="华文新魏" panose="02010800040101010101" pitchFamily="2" charset="-122"/>
              </a:rPr>
              <a:t>5</a:t>
            </a:r>
            <a:r>
              <a:rPr lang="zh-CN" altLang="zh-CN" sz="2600" dirty="0">
                <a:latin typeface="华文新魏" panose="02010800040101010101" pitchFamily="2" charset="-122"/>
                <a:ea typeface="华文新魏" panose="02010800040101010101" pitchFamily="2" charset="-122"/>
              </a:rPr>
              <a:t>）性欲及性行为是人类的</a:t>
            </a:r>
            <a:r>
              <a:rPr lang="zh-CN" altLang="zh-CN" sz="2600" dirty="0">
                <a:solidFill>
                  <a:srgbClr val="FF0000"/>
                </a:solidFill>
                <a:latin typeface="华文新魏" panose="02010800040101010101" pitchFamily="2" charset="-122"/>
                <a:ea typeface="华文新魏" panose="02010800040101010101" pitchFamily="2" charset="-122"/>
              </a:rPr>
              <a:t>基本需求之一，</a:t>
            </a:r>
            <a:r>
              <a:rPr lang="zh-CN" altLang="zh-CN" sz="2600" dirty="0">
                <a:latin typeface="华文新魏" panose="02010800040101010101" pitchFamily="2" charset="-122"/>
                <a:ea typeface="华文新魏" panose="02010800040101010101" pitchFamily="2" charset="-122"/>
              </a:rPr>
              <a:t>性行为的目的是</a:t>
            </a:r>
            <a:r>
              <a:rPr lang="zh-CN" altLang="zh-CN" sz="2600" dirty="0">
                <a:solidFill>
                  <a:srgbClr val="FF0000"/>
                </a:solidFill>
                <a:latin typeface="华文新魏" panose="02010800040101010101" pitchFamily="2" charset="-122"/>
                <a:ea typeface="华文新魏" panose="02010800040101010101" pitchFamily="2" charset="-122"/>
              </a:rPr>
              <a:t>繁衍和追求快乐。</a:t>
            </a:r>
          </a:p>
          <a:p>
            <a:pPr marL="0" indent="0">
              <a:buNone/>
            </a:pPr>
            <a:r>
              <a:rPr lang="zh-CN" altLang="zh-CN" dirty="0">
                <a:latin typeface="黑体" panose="02010609060101010101" pitchFamily="49" charset="-122"/>
                <a:ea typeface="黑体" panose="02010609060101010101" pitchFamily="49" charset="-122"/>
              </a:rPr>
              <a:t>分析：现在的社会下，普遍不认可大学生发生性行为，但是根据人的生理发展，</a:t>
            </a:r>
            <a:r>
              <a:rPr lang="en-US" altLang="zh-CN" dirty="0">
                <a:latin typeface="黑体" panose="02010609060101010101" pitchFamily="49" charset="-122"/>
                <a:ea typeface="黑体" panose="02010609060101010101" pitchFamily="49" charset="-122"/>
              </a:rPr>
              <a:t>20</a:t>
            </a:r>
            <a:r>
              <a:rPr lang="zh-CN" altLang="zh-CN" dirty="0">
                <a:latin typeface="黑体" panose="02010609060101010101" pitchFamily="49" charset="-122"/>
                <a:ea typeface="黑体" panose="02010609060101010101" pitchFamily="49" charset="-122"/>
              </a:rPr>
              <a:t>岁左右是一般人性欲旺盛之际（上面提到的在青春期人的性意识迅速增强），于是，正常性需求得不到满足，对这类游戏的认可则是认可其边缘上接近性行为（性行为不仅包括啪啪啪，还包括边缘性性行为——性吸引，性爱慕，眉目传情；过程性性行为——拥抱，接吻，爱抚，调情），玩此类游戏可以释放调节心理。（问卷第七问、第十一问、第十二问、第十三问）</a:t>
            </a:r>
          </a:p>
          <a:p>
            <a:pPr marL="0" indent="0">
              <a:buNone/>
            </a:pPr>
            <a:r>
              <a:rPr lang="zh-CN" altLang="zh-CN" dirty="0">
                <a:latin typeface="黑体" panose="02010609060101010101" pitchFamily="49" charset="-122"/>
                <a:ea typeface="黑体" panose="02010609060101010101" pitchFamily="49" charset="-122"/>
              </a:rPr>
              <a:t>此外，性行为具有——普遍性，重要性，长期性，隐蔽性，排他性，严肃性和差异性。所以一些人会认为此类游戏是哗众取宠，持批评态度。也因此，人们更容易接受在较封闭环境下游戏（问卷第六问</a:t>
            </a:r>
            <a:r>
              <a:rPr lang="en-US" altLang="zh-CN" dirty="0">
                <a:latin typeface="黑体" panose="02010609060101010101" pitchFamily="49" charset="-122"/>
                <a:ea typeface="黑体" panose="02010609060101010101" pitchFamily="49" charset="-122"/>
              </a:rPr>
              <a:t>A</a:t>
            </a:r>
            <a:r>
              <a:rPr lang="zh-CN" altLang="zh-CN" dirty="0">
                <a:latin typeface="黑体" panose="02010609060101010101" pitchFamily="49" charset="-122"/>
                <a:ea typeface="黑体" panose="02010609060101010101" pitchFamily="49" charset="-122"/>
              </a:rPr>
              <a:t>选项）</a:t>
            </a:r>
          </a:p>
          <a:p>
            <a:endParaRPr lang="zh-CN" altLang="en-US" dirty="0"/>
          </a:p>
        </p:txBody>
      </p:sp>
    </p:spTree>
    <p:extLst>
      <p:ext uri="{BB962C8B-B14F-4D97-AF65-F5344CB8AC3E}">
        <p14:creationId xmlns:p14="http://schemas.microsoft.com/office/powerpoint/2010/main" val="2493008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latin typeface="幼圆" panose="02010509060101010101" pitchFamily="49" charset="-122"/>
                <a:ea typeface="幼圆" panose="02010509060101010101" pitchFamily="49" charset="-122"/>
              </a:rPr>
              <a:t>2.</a:t>
            </a:r>
            <a:r>
              <a:rPr lang="zh-CN" altLang="zh-CN" b="1" dirty="0">
                <a:latin typeface="幼圆" panose="02010509060101010101" pitchFamily="49" charset="-122"/>
                <a:ea typeface="幼圆" panose="02010509060101010101" pitchFamily="49" charset="-122"/>
              </a:rPr>
              <a:t>从</a:t>
            </a:r>
            <a:r>
              <a:rPr lang="zh-CN" altLang="zh-CN" b="1" dirty="0">
                <a:solidFill>
                  <a:srgbClr val="FF0000"/>
                </a:solidFill>
                <a:latin typeface="幼圆" panose="02010509060101010101" pitchFamily="49" charset="-122"/>
                <a:ea typeface="幼圆" panose="02010509060101010101" pitchFamily="49" charset="-122"/>
              </a:rPr>
              <a:t>人性</a:t>
            </a:r>
            <a:r>
              <a:rPr lang="zh-CN" altLang="zh-CN" b="1" dirty="0">
                <a:latin typeface="幼圆" panose="02010509060101010101" pitchFamily="49" charset="-122"/>
                <a:ea typeface="幼圆" panose="02010509060101010101" pitchFamily="49" charset="-122"/>
              </a:rPr>
              <a:t>的角度分析</a:t>
            </a:r>
            <a:endParaRPr lang="zh-CN" altLang="en-US" dirty="0"/>
          </a:p>
        </p:txBody>
      </p:sp>
      <p:sp>
        <p:nvSpPr>
          <p:cNvPr id="3" name="内容占位符 2"/>
          <p:cNvSpPr>
            <a:spLocks noGrp="1"/>
          </p:cNvSpPr>
          <p:nvPr>
            <p:ph sz="quarter" idx="13"/>
          </p:nvPr>
        </p:nvSpPr>
        <p:spPr/>
        <p:txBody>
          <a:bodyPr/>
          <a:lstStyle/>
          <a:p>
            <a:pPr marL="0" indent="0">
              <a:buNone/>
            </a:pPr>
            <a:r>
              <a:rPr lang="zh-CN" altLang="zh-CN" sz="3200" dirty="0">
                <a:latin typeface="华文新魏" panose="02010800040101010101" pitchFamily="2" charset="-122"/>
                <a:ea typeface="华文新魏" panose="02010800040101010101" pitchFamily="2" charset="-122"/>
              </a:rPr>
              <a:t>（</a:t>
            </a:r>
            <a:r>
              <a:rPr lang="en-US" altLang="zh-CN" sz="3200" dirty="0">
                <a:latin typeface="华文新魏" panose="02010800040101010101" pitchFamily="2" charset="-122"/>
                <a:ea typeface="华文新魏" panose="02010800040101010101" pitchFamily="2" charset="-122"/>
              </a:rPr>
              <a:t>6</a:t>
            </a:r>
            <a:r>
              <a:rPr lang="zh-CN" altLang="zh-CN" sz="3200" dirty="0">
                <a:latin typeface="华文新魏" panose="02010800040101010101" pitchFamily="2" charset="-122"/>
                <a:ea typeface="华文新魏" panose="02010800040101010101" pitchFamily="2" charset="-122"/>
              </a:rPr>
              <a:t>）快乐主义</a:t>
            </a:r>
          </a:p>
          <a:p>
            <a:pPr marL="0" indent="0">
              <a:buNone/>
            </a:pPr>
            <a:r>
              <a:rPr lang="zh-CN" altLang="zh-CN" dirty="0">
                <a:latin typeface="黑体" panose="02010609060101010101" pitchFamily="49" charset="-122"/>
                <a:ea typeface="黑体" panose="02010609060101010101" pitchFamily="49" charset="-122"/>
              </a:rPr>
              <a:t>在游戏时不太考虑他人看法，追求游戏的快乐和刺激，倾向于快乐主义</a:t>
            </a:r>
          </a:p>
          <a:p>
            <a:endParaRPr lang="zh-CN" altLang="en-US" dirty="0"/>
          </a:p>
        </p:txBody>
      </p:sp>
    </p:spTree>
    <p:extLst>
      <p:ext uri="{BB962C8B-B14F-4D97-AF65-F5344CB8AC3E}">
        <p14:creationId xmlns:p14="http://schemas.microsoft.com/office/powerpoint/2010/main" val="1101958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幼圆" panose="02010509060101010101" pitchFamily="49" charset="-122"/>
                <a:ea typeface="幼圆" panose="02010509060101010101" pitchFamily="49" charset="-122"/>
              </a:rPr>
              <a:t>总结</a:t>
            </a:r>
            <a:endParaRPr lang="zh-CN" altLang="en-US" b="1" dirty="0">
              <a:latin typeface="幼圆" panose="02010509060101010101" pitchFamily="49" charset="-122"/>
              <a:ea typeface="幼圆" panose="02010509060101010101" pitchFamily="49" charset="-122"/>
            </a:endParaRPr>
          </a:p>
        </p:txBody>
      </p:sp>
      <p:sp>
        <p:nvSpPr>
          <p:cNvPr id="3" name="内容占位符 2"/>
          <p:cNvSpPr>
            <a:spLocks noGrp="1"/>
          </p:cNvSpPr>
          <p:nvPr>
            <p:ph sz="quarter" idx="13"/>
          </p:nvPr>
        </p:nvSpPr>
        <p:spPr/>
        <p:txBody>
          <a:bodyPr/>
          <a:lstStyle/>
          <a:p>
            <a:r>
              <a:rPr lang="zh-CN" altLang="en-US" dirty="0">
                <a:latin typeface="黑体" panose="02010609060101010101" pitchFamily="49" charset="-122"/>
                <a:ea typeface="黑体" panose="02010609060101010101" pitchFamily="49" charset="-122"/>
              </a:rPr>
              <a:t>我们很难对“节操”一词下一个准确的定义，但是有一点不可否认：这个词在其实际运用中包含了</a:t>
            </a:r>
            <a:r>
              <a:rPr lang="zh-CN" altLang="en-US" dirty="0">
                <a:solidFill>
                  <a:srgbClr val="FF0000"/>
                </a:solidFill>
                <a:latin typeface="黑体" panose="02010609060101010101" pitchFamily="49" charset="-122"/>
                <a:ea typeface="黑体" panose="02010609060101010101" pitchFamily="49" charset="-122"/>
              </a:rPr>
              <a:t>性伦理问题</a:t>
            </a:r>
            <a:r>
              <a:rPr lang="zh-CN" altLang="en-US" dirty="0">
                <a:latin typeface="黑体" panose="02010609060101010101" pitchFamily="49" charset="-122"/>
                <a:ea typeface="黑体" panose="02010609060101010101" pitchFamily="49" charset="-122"/>
              </a:rPr>
              <a:t>。无论是弗洛伊德还是金赛都承认，生活中人们需要通过各种途径释放自己的性需求，而“无节操游戏”中的各种惩罚性行为实际上都可以视作一种</a:t>
            </a:r>
            <a:r>
              <a:rPr lang="zh-CN" altLang="en-US" dirty="0">
                <a:solidFill>
                  <a:srgbClr val="FF0000"/>
                </a:solidFill>
                <a:latin typeface="黑体" panose="02010609060101010101" pitchFamily="49" charset="-122"/>
                <a:ea typeface="黑体" panose="02010609060101010101" pitchFamily="49" charset="-122"/>
              </a:rPr>
              <a:t>对自身性需求的变相释放</a:t>
            </a:r>
            <a:r>
              <a:rPr lang="zh-CN" altLang="en-US" dirty="0">
                <a:latin typeface="黑体" panose="02010609060101010101" pitchFamily="49" charset="-122"/>
                <a:ea typeface="黑体" panose="02010609060101010101" pitchFamily="49" charset="-122"/>
              </a:rPr>
              <a:t>。从调查的结果来看我们认为，大学生对待这一行为的态度还是比较</a:t>
            </a:r>
            <a:r>
              <a:rPr lang="zh-CN" altLang="en-US" dirty="0">
                <a:solidFill>
                  <a:srgbClr val="FF0000"/>
                </a:solidFill>
                <a:latin typeface="黑体" panose="02010609060101010101" pitchFamily="49" charset="-122"/>
                <a:ea typeface="黑体" panose="02010609060101010101" pitchFamily="49" charset="-122"/>
              </a:rPr>
              <a:t>正向的</a:t>
            </a:r>
            <a:r>
              <a:rPr lang="zh-CN" altLang="en-US" dirty="0">
                <a:latin typeface="黑体" panose="02010609060101010101" pitchFamily="49" charset="-122"/>
                <a:ea typeface="黑体" panose="02010609060101010101" pitchFamily="49" charset="-122"/>
              </a:rPr>
              <a:t>，当行为过于亲密或者侵犯到个人利益时大学生会选择拒绝，这一点是值得提倡的。我们不反对任何一种可以为自己为他人带来欢乐的方式，但是前提是不能侵害到个人利益和社会共同利益。</a:t>
            </a:r>
            <a:r>
              <a:rPr lang="zh-CN" altLang="en-US" dirty="0">
                <a:solidFill>
                  <a:srgbClr val="FF0000"/>
                </a:solidFill>
                <a:latin typeface="黑体" panose="02010609060101010101" pitchFamily="49" charset="-122"/>
                <a:ea typeface="黑体" panose="02010609060101010101" pitchFamily="49" charset="-122"/>
              </a:rPr>
              <a:t>长久的友谊总是比一时的高兴更珍贵</a:t>
            </a:r>
            <a:r>
              <a:rPr lang="zh-CN" altLang="en-US" dirty="0">
                <a:latin typeface="黑体" panose="02010609060101010101" pitchFamily="49" charset="-122"/>
                <a:ea typeface="黑体" panose="02010609060101010101" pitchFamily="49" charset="-122"/>
              </a:rPr>
              <a:t>，所以不要让“节操尽毁”使友谊变了味道。 </a:t>
            </a:r>
          </a:p>
          <a:p>
            <a:endParaRPr lang="zh-CN" altLang="en-US" dirty="0"/>
          </a:p>
        </p:txBody>
      </p:sp>
    </p:spTree>
    <p:extLst>
      <p:ext uri="{BB962C8B-B14F-4D97-AF65-F5344CB8AC3E}">
        <p14:creationId xmlns:p14="http://schemas.microsoft.com/office/powerpoint/2010/main" val="3495425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latin typeface="幼圆" panose="02010509060101010101" pitchFamily="49" charset="-122"/>
                <a:ea typeface="幼圆" panose="02010509060101010101" pitchFamily="49" charset="-122"/>
              </a:rPr>
              <a:t>组员与分工</a:t>
            </a:r>
            <a:endParaRPr lang="zh-CN" altLang="en-US" b="1" dirty="0">
              <a:latin typeface="幼圆" panose="02010509060101010101" pitchFamily="49" charset="-122"/>
              <a:ea typeface="幼圆" panose="02010509060101010101" pitchFamily="49" charset="-122"/>
            </a:endParaRPr>
          </a:p>
        </p:txBody>
      </p:sp>
      <p:sp>
        <p:nvSpPr>
          <p:cNvPr id="3" name="内容占位符 2"/>
          <p:cNvSpPr>
            <a:spLocks noGrp="1"/>
          </p:cNvSpPr>
          <p:nvPr>
            <p:ph sz="quarter" idx="13"/>
          </p:nvPr>
        </p:nvSpPr>
        <p:spPr/>
        <p:txBody>
          <a:bodyPr>
            <a:normAutofit/>
          </a:bodyPr>
          <a:lstStyle/>
          <a:p>
            <a:r>
              <a:rPr lang="zh-CN" altLang="zh-CN" b="1" dirty="0" smtClean="0">
                <a:latin typeface="微软雅黑" panose="020B0503020204020204" pitchFamily="34" charset="-122"/>
                <a:ea typeface="微软雅黑" panose="020B0503020204020204" pitchFamily="34" charset="-122"/>
              </a:rPr>
              <a:t>组长</a:t>
            </a:r>
            <a:r>
              <a:rPr lang="en-US" altLang="zh-CN" b="1" dirty="0" smtClean="0">
                <a:latin typeface="微软雅黑" panose="020B0503020204020204" pitchFamily="34" charset="-122"/>
                <a:ea typeface="微软雅黑" panose="020B0503020204020204" pitchFamily="34" charset="-122"/>
              </a:rPr>
              <a:t>:	</a:t>
            </a:r>
            <a:r>
              <a:rPr lang="zh-CN" altLang="zh-CN" b="1" dirty="0" smtClean="0">
                <a:latin typeface="微软雅黑" panose="020B0503020204020204" pitchFamily="34" charset="-122"/>
                <a:ea typeface="微软雅黑" panose="020B0503020204020204" pitchFamily="34" charset="-122"/>
              </a:rPr>
              <a:t>王希澍</a:t>
            </a:r>
            <a:r>
              <a:rPr lang="en-US" altLang="zh-CN" b="1" dirty="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12300130055	</a:t>
            </a:r>
            <a:r>
              <a:rPr lang="zh-CN" altLang="zh-CN" b="1" dirty="0" smtClean="0">
                <a:latin typeface="微软雅黑" panose="020B0503020204020204" pitchFamily="34" charset="-122"/>
                <a:ea typeface="微软雅黑" panose="020B0503020204020204" pitchFamily="34" charset="-122"/>
              </a:rPr>
              <a:t>新闻传播学类</a:t>
            </a:r>
            <a:r>
              <a:rPr lang="en-US" altLang="zh-CN" b="1" dirty="0" smtClean="0">
                <a:latin typeface="微软雅黑" panose="020B0503020204020204" pitchFamily="34" charset="-122"/>
                <a:ea typeface="微软雅黑" panose="020B0503020204020204" pitchFamily="34" charset="-122"/>
              </a:rPr>
              <a:t>	18817872061</a:t>
            </a:r>
            <a:endParaRPr lang="zh-CN" altLang="zh-CN" b="1" dirty="0">
              <a:latin typeface="微软雅黑" panose="020B0503020204020204" pitchFamily="34" charset="-122"/>
              <a:ea typeface="微软雅黑" panose="020B0503020204020204" pitchFamily="34" charset="-122"/>
            </a:endParaRPr>
          </a:p>
          <a:p>
            <a:pPr marL="0" indent="0">
              <a:buNone/>
            </a:pPr>
            <a:r>
              <a:rPr lang="en-US" altLang="zh-CN" b="1" dirty="0" smtClean="0">
                <a:latin typeface="微软雅黑" panose="020B0503020204020204" pitchFamily="34" charset="-122"/>
                <a:ea typeface="微软雅黑" panose="020B0503020204020204" pitchFamily="34" charset="-122"/>
              </a:rPr>
              <a:t>   	</a:t>
            </a:r>
            <a:r>
              <a:rPr lang="zh-CN" altLang="zh-CN" b="1" dirty="0" smtClean="0">
                <a:latin typeface="微软雅黑" panose="020B0503020204020204" pitchFamily="34" charset="-122"/>
                <a:ea typeface="微软雅黑" panose="020B0503020204020204" pitchFamily="34" charset="-122"/>
              </a:rPr>
              <a:t>联系</a:t>
            </a:r>
            <a:r>
              <a:rPr lang="zh-CN" altLang="zh-CN" b="1" dirty="0">
                <a:latin typeface="微软雅黑" panose="020B0503020204020204" pitchFamily="34" charset="-122"/>
                <a:ea typeface="微软雅黑" panose="020B0503020204020204" pitchFamily="34" charset="-122"/>
              </a:rPr>
              <a:t>助教、沟通组员、统筹讨论资料、发放问卷</a:t>
            </a:r>
          </a:p>
          <a:p>
            <a:r>
              <a:rPr lang="zh-CN" altLang="zh-CN" dirty="0" smtClean="0">
                <a:latin typeface="微软雅黑" panose="020B0503020204020204" pitchFamily="34" charset="-122"/>
                <a:ea typeface="微软雅黑" panose="020B0503020204020204" pitchFamily="34" charset="-122"/>
              </a:rPr>
              <a:t>组员</a:t>
            </a:r>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丁</a:t>
            </a:r>
            <a:r>
              <a:rPr lang="zh-CN" altLang="zh-CN" dirty="0">
                <a:latin typeface="微软雅黑" panose="020B0503020204020204" pitchFamily="34" charset="-122"/>
                <a:ea typeface="微软雅黑" panose="020B0503020204020204" pitchFamily="34" charset="-122"/>
              </a:rPr>
              <a:t>家</a:t>
            </a:r>
            <a:r>
              <a:rPr lang="zh-CN" altLang="zh-CN" dirty="0" smtClean="0">
                <a:latin typeface="微软雅黑" panose="020B0503020204020204" pitchFamily="34" charset="-122"/>
                <a:ea typeface="微软雅黑" panose="020B0503020204020204" pitchFamily="34" charset="-122"/>
              </a:rPr>
              <a:t>楠</a:t>
            </a:r>
            <a:r>
              <a:rPr lang="en-US" altLang="zh-CN" dirty="0" smtClean="0">
                <a:latin typeface="微软雅黑" panose="020B0503020204020204" pitchFamily="34" charset="-122"/>
                <a:ea typeface="微软雅黑" panose="020B0503020204020204" pitchFamily="34" charset="-122"/>
              </a:rPr>
              <a:t>	12300130047	</a:t>
            </a:r>
            <a:r>
              <a:rPr lang="zh-CN" altLang="zh-CN" dirty="0" smtClean="0">
                <a:latin typeface="微软雅黑" panose="020B0503020204020204" pitchFamily="34" charset="-122"/>
                <a:ea typeface="微软雅黑" panose="020B0503020204020204" pitchFamily="34" charset="-122"/>
              </a:rPr>
              <a:t>新闻传播学类</a:t>
            </a:r>
            <a:r>
              <a:rPr lang="en-US" altLang="zh-CN" dirty="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制作</a:t>
            </a:r>
            <a:r>
              <a:rPr lang="en-US" altLang="zh-CN" dirty="0">
                <a:latin typeface="微软雅黑" panose="020B0503020204020204" pitchFamily="34" charset="-122"/>
                <a:ea typeface="微软雅黑" panose="020B0503020204020204" pitchFamily="34" charset="-122"/>
              </a:rPr>
              <a:t>PPT</a:t>
            </a:r>
            <a:r>
              <a:rPr lang="zh-CN" altLang="zh-CN" dirty="0">
                <a:latin typeface="微软雅黑" panose="020B0503020204020204" pitchFamily="34" charset="-122"/>
                <a:ea typeface="微软雅黑" panose="020B0503020204020204" pitchFamily="34" charset="-122"/>
              </a:rPr>
              <a:t>、发放问卷</a:t>
            </a:r>
          </a:p>
          <a:p>
            <a:pPr marL="0" indent="0">
              <a:buNone/>
            </a:pPr>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屈欢悦</a:t>
            </a:r>
            <a:r>
              <a:rPr lang="en-US" altLang="zh-CN" dirty="0" smtClean="0">
                <a:latin typeface="微软雅黑" panose="020B0503020204020204" pitchFamily="34" charset="-122"/>
                <a:ea typeface="微软雅黑" panose="020B0503020204020204" pitchFamily="34" charset="-122"/>
              </a:rPr>
              <a:t>	12300130116	</a:t>
            </a:r>
            <a:r>
              <a:rPr lang="zh-CN" altLang="zh-CN" dirty="0" smtClean="0">
                <a:latin typeface="微软雅黑" panose="020B0503020204020204" pitchFamily="34" charset="-122"/>
                <a:ea typeface="微软雅黑" panose="020B0503020204020204" pitchFamily="34" charset="-122"/>
              </a:rPr>
              <a:t>新闻传播学类</a:t>
            </a:r>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搜集</a:t>
            </a:r>
            <a:r>
              <a:rPr lang="zh-CN" altLang="zh-CN" dirty="0">
                <a:latin typeface="微软雅黑" panose="020B0503020204020204" pitchFamily="34" charset="-122"/>
                <a:ea typeface="微软雅黑" panose="020B0503020204020204" pitchFamily="34" charset="-122"/>
              </a:rPr>
              <a:t>理论资料、发放问卷</a:t>
            </a:r>
          </a:p>
          <a:p>
            <a:pPr marL="0" indent="0">
              <a:buNone/>
            </a:pPr>
            <a:r>
              <a:rPr lang="en-US" altLang="zh-CN" dirty="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袁竹</a:t>
            </a: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12300130130	</a:t>
            </a:r>
            <a:r>
              <a:rPr lang="zh-CN" altLang="zh-CN" dirty="0" smtClean="0">
                <a:latin typeface="微软雅黑" panose="020B0503020204020204" pitchFamily="34" charset="-122"/>
                <a:ea typeface="微软雅黑" panose="020B0503020204020204" pitchFamily="34" charset="-122"/>
              </a:rPr>
              <a:t>新闻传播学类</a:t>
            </a:r>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书写</a:t>
            </a:r>
            <a:r>
              <a:rPr lang="zh-CN" altLang="zh-CN" dirty="0">
                <a:latin typeface="微软雅黑" panose="020B0503020204020204" pitchFamily="34" charset="-122"/>
                <a:ea typeface="微软雅黑" panose="020B0503020204020204" pitchFamily="34" charset="-122"/>
              </a:rPr>
              <a:t>调查报告、发放问卷</a:t>
            </a:r>
          </a:p>
          <a:p>
            <a:endParaRPr lang="zh-CN" altLang="en-US" dirty="0"/>
          </a:p>
        </p:txBody>
      </p:sp>
    </p:spTree>
    <p:extLst>
      <p:ext uri="{BB962C8B-B14F-4D97-AF65-F5344CB8AC3E}">
        <p14:creationId xmlns:p14="http://schemas.microsoft.com/office/powerpoint/2010/main" val="2523811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zh-CN" b="1" dirty="0">
                <a:latin typeface="幼圆" panose="02010509060101010101" pitchFamily="49" charset="-122"/>
                <a:ea typeface="幼圆" panose="02010509060101010101" pitchFamily="49" charset="-122"/>
              </a:rPr>
              <a:t>调查问卷的调查目的与</a:t>
            </a:r>
            <a:r>
              <a:rPr lang="zh-CN" altLang="zh-CN" b="1" dirty="0" smtClean="0">
                <a:latin typeface="幼圆" panose="02010509060101010101" pitchFamily="49" charset="-122"/>
                <a:ea typeface="幼圆" panose="02010509060101010101" pitchFamily="49" charset="-122"/>
              </a:rPr>
              <a:t>主要方式</a:t>
            </a:r>
            <a:endParaRPr lang="zh-CN" altLang="en-US" b="1" dirty="0">
              <a:latin typeface="幼圆" panose="02010509060101010101" pitchFamily="49" charset="-122"/>
              <a:ea typeface="幼圆" panose="02010509060101010101" pitchFamily="49" charset="-122"/>
            </a:endParaRPr>
          </a:p>
        </p:txBody>
      </p:sp>
      <p:sp>
        <p:nvSpPr>
          <p:cNvPr id="3" name="内容占位符 2"/>
          <p:cNvSpPr>
            <a:spLocks noGrp="1"/>
          </p:cNvSpPr>
          <p:nvPr>
            <p:ph sz="quarter" idx="13"/>
          </p:nvPr>
        </p:nvSpPr>
        <p:spPr/>
        <p:txBody>
          <a:bodyPr>
            <a:normAutofit/>
          </a:bodyPr>
          <a:lstStyle/>
          <a:p>
            <a:r>
              <a:rPr lang="zh-CN" altLang="zh-CN" sz="2400" dirty="0">
                <a:latin typeface="黑体" panose="02010609060101010101" pitchFamily="49" charset="-122"/>
                <a:ea typeface="黑体" panose="02010609060101010101" pitchFamily="49" charset="-122"/>
              </a:rPr>
              <a:t>我们将无节操游戏定义为“游戏参与者双方</a:t>
            </a:r>
            <a:r>
              <a:rPr lang="zh-CN" altLang="zh-CN" sz="2400" dirty="0">
                <a:solidFill>
                  <a:srgbClr val="FF0000"/>
                </a:solidFill>
                <a:latin typeface="黑体" panose="02010609060101010101" pitchFamily="49" charset="-122"/>
                <a:ea typeface="黑体" panose="02010609060101010101" pitchFamily="49" charset="-122"/>
              </a:rPr>
              <a:t>正面接触</a:t>
            </a:r>
            <a:r>
              <a:rPr lang="zh-CN" altLang="zh-CN" sz="2400" dirty="0">
                <a:latin typeface="黑体" panose="02010609060101010101" pitchFamily="49" charset="-122"/>
                <a:ea typeface="黑体" panose="02010609060101010101" pitchFamily="49" charset="-122"/>
              </a:rPr>
              <a:t>的游戏活动”，我们认为该游戏所涉及到的相关知识主要为——</a:t>
            </a:r>
            <a:r>
              <a:rPr lang="zh-CN" altLang="zh-CN" sz="2400" dirty="0">
                <a:solidFill>
                  <a:srgbClr val="FF0000"/>
                </a:solidFill>
                <a:latin typeface="黑体" panose="02010609060101010101" pitchFamily="49" charset="-122"/>
                <a:ea typeface="黑体" panose="02010609060101010101" pitchFamily="49" charset="-122"/>
              </a:rPr>
              <a:t>性伦理学与人性</a:t>
            </a:r>
            <a:r>
              <a:rPr lang="zh-CN" altLang="zh-CN" sz="2400" dirty="0">
                <a:latin typeface="黑体" panose="02010609060101010101" pitchFamily="49" charset="-122"/>
                <a:ea typeface="黑体" panose="02010609060101010101" pitchFamily="49" charset="-122"/>
              </a:rPr>
              <a:t>。将主要从从性伦理学出发研究探讨，以人性为辅助解释，希望在此研究结束后能给予</a:t>
            </a:r>
            <a:r>
              <a:rPr lang="zh-CN" altLang="zh-CN" sz="2400" dirty="0">
                <a:solidFill>
                  <a:srgbClr val="FF0000"/>
                </a:solidFill>
                <a:latin typeface="黑体" panose="02010609060101010101" pitchFamily="49" charset="-122"/>
                <a:ea typeface="黑体" panose="02010609060101010101" pitchFamily="49" charset="-122"/>
              </a:rPr>
              <a:t>人们健康的交往活动</a:t>
            </a:r>
            <a:r>
              <a:rPr lang="zh-CN" altLang="zh-CN" sz="2400" dirty="0">
                <a:latin typeface="黑体" panose="02010609060101010101" pitchFamily="49" charset="-122"/>
                <a:ea typeface="黑体" panose="02010609060101010101" pitchFamily="49" charset="-122"/>
              </a:rPr>
              <a:t>一定指导</a:t>
            </a:r>
            <a:r>
              <a:rPr lang="zh-CN" altLang="zh-CN" sz="2400" dirty="0" smtClean="0">
                <a:latin typeface="黑体" panose="02010609060101010101" pitchFamily="49" charset="-122"/>
                <a:ea typeface="黑体" panose="02010609060101010101" pitchFamily="49" charset="-122"/>
              </a:rPr>
              <a:t>。</a:t>
            </a:r>
            <a:endParaRPr lang="zh-CN" altLang="zh-CN"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365151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lvl="0"/>
            <a:r>
              <a:rPr lang="zh-CN" altLang="zh-CN" b="1" dirty="0">
                <a:latin typeface="幼圆" panose="02010509060101010101" pitchFamily="49" charset="-122"/>
                <a:ea typeface="幼圆" panose="02010509060101010101" pitchFamily="49" charset="-122"/>
              </a:rPr>
              <a:t>调查问卷结果</a:t>
            </a:r>
            <a:r>
              <a:rPr lang="zh-CN" altLang="zh-CN" b="1" dirty="0" smtClean="0">
                <a:latin typeface="幼圆" panose="02010509060101010101" pitchFamily="49" charset="-122"/>
                <a:ea typeface="幼圆" panose="02010509060101010101" pitchFamily="49" charset="-122"/>
              </a:rPr>
              <a:t>整理</a:t>
            </a:r>
            <a:r>
              <a:rPr lang="zh-CN" altLang="zh-CN" b="1" dirty="0">
                <a:latin typeface="幼圆" panose="02010509060101010101" pitchFamily="49" charset="-122"/>
                <a:ea typeface="幼圆" panose="02010509060101010101" pitchFamily="49" charset="-122"/>
              </a:rPr>
              <a:t/>
            </a:r>
            <a:br>
              <a:rPr lang="zh-CN" altLang="zh-CN" b="1" dirty="0">
                <a:latin typeface="幼圆" panose="02010509060101010101" pitchFamily="49" charset="-122"/>
                <a:ea typeface="幼圆" panose="02010509060101010101" pitchFamily="49" charset="-122"/>
              </a:rPr>
            </a:br>
            <a:endParaRPr lang="zh-CN" altLang="en-US" b="1" dirty="0">
              <a:latin typeface="幼圆" panose="02010509060101010101" pitchFamily="49" charset="-122"/>
              <a:ea typeface="幼圆" panose="02010509060101010101" pitchFamily="49" charset="-122"/>
            </a:endParaRPr>
          </a:p>
        </p:txBody>
      </p:sp>
      <p:graphicFrame>
        <p:nvGraphicFramePr>
          <p:cNvPr id="7" name="内容占位符 6"/>
          <p:cNvGraphicFramePr>
            <a:graphicFrameLocks noGrp="1" noChangeAspect="1"/>
          </p:cNvGraphicFramePr>
          <p:nvPr>
            <p:ph sz="quarter" idx="13"/>
            <p:extLst>
              <p:ext uri="{D42A27DB-BD31-4B8C-83A1-F6EECF244321}">
                <p14:modId xmlns:p14="http://schemas.microsoft.com/office/powerpoint/2010/main" val="3716014797"/>
              </p:ext>
            </p:extLst>
          </p:nvPr>
        </p:nvGraphicFramePr>
        <p:xfrm>
          <a:off x="993031" y="1435099"/>
          <a:ext cx="9782421" cy="4097617"/>
        </p:xfrm>
        <a:graphic>
          <a:graphicData uri="http://schemas.openxmlformats.org/presentationml/2006/ole">
            <mc:AlternateContent xmlns:mc="http://schemas.openxmlformats.org/markup-compatibility/2006">
              <mc:Choice xmlns:v="urn:schemas-microsoft-com:vml" Requires="v">
                <p:oleObj spid="_x0000_s1028" name="工作表" r:id="rId3" imgW="6867542" imgH="2876428" progId="Excel.Sheet.12">
                  <p:embed/>
                </p:oleObj>
              </mc:Choice>
              <mc:Fallback>
                <p:oleObj name="工作表" r:id="rId3" imgW="6867542" imgH="2876428" progId="Excel.Sheet.12">
                  <p:embed/>
                  <p:pic>
                    <p:nvPicPr>
                      <p:cNvPr id="0" name=""/>
                      <p:cNvPicPr/>
                      <p:nvPr/>
                    </p:nvPicPr>
                    <p:blipFill>
                      <a:blip r:embed="rId4"/>
                      <a:stretch>
                        <a:fillRect/>
                      </a:stretch>
                    </p:blipFill>
                    <p:spPr>
                      <a:xfrm>
                        <a:off x="993031" y="1435099"/>
                        <a:ext cx="9782421" cy="4097617"/>
                      </a:xfrm>
                      <a:prstGeom prst="rect">
                        <a:avLst/>
                      </a:prstGeom>
                    </p:spPr>
                  </p:pic>
                </p:oleObj>
              </mc:Fallback>
            </mc:AlternateContent>
          </a:graphicData>
        </a:graphic>
      </p:graphicFrame>
    </p:spTree>
    <p:extLst>
      <p:ext uri="{BB962C8B-B14F-4D97-AF65-F5344CB8AC3E}">
        <p14:creationId xmlns:p14="http://schemas.microsoft.com/office/powerpoint/2010/main" val="921326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latin typeface="幼圆" panose="02010509060101010101" pitchFamily="49" charset="-122"/>
                <a:ea typeface="幼圆" panose="02010509060101010101" pitchFamily="49" charset="-122"/>
              </a:rPr>
              <a:t>对调查问卷的结果分析</a:t>
            </a:r>
            <a:endParaRPr lang="zh-CN" altLang="en-US" b="1" dirty="0">
              <a:latin typeface="幼圆" panose="02010509060101010101" pitchFamily="49" charset="-122"/>
              <a:ea typeface="幼圆" panose="02010509060101010101" pitchFamily="49" charset="-122"/>
            </a:endParaRPr>
          </a:p>
        </p:txBody>
      </p:sp>
      <p:graphicFrame>
        <p:nvGraphicFramePr>
          <p:cNvPr id="5" name="内容占位符 4"/>
          <p:cNvGraphicFramePr>
            <a:graphicFrameLocks noGrp="1"/>
          </p:cNvGraphicFramePr>
          <p:nvPr>
            <p:ph sz="quarter" idx="13"/>
            <p:extLst>
              <p:ext uri="{D42A27DB-BD31-4B8C-83A1-F6EECF244321}">
                <p14:modId xmlns:p14="http://schemas.microsoft.com/office/powerpoint/2010/main" val="2636497340"/>
              </p:ext>
            </p:extLst>
          </p:nvPr>
        </p:nvGraphicFramePr>
        <p:xfrm>
          <a:off x="685800" y="2063750"/>
          <a:ext cx="10394950" cy="331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文本框 6"/>
          <p:cNvSpPr txBox="1"/>
          <p:nvPr/>
        </p:nvSpPr>
        <p:spPr>
          <a:xfrm>
            <a:off x="825501" y="2540000"/>
            <a:ext cx="902811" cy="954107"/>
          </a:xfrm>
          <a:prstGeom prst="rect">
            <a:avLst/>
          </a:prstGeom>
          <a:noFill/>
        </p:spPr>
        <p:txBody>
          <a:bodyPr wrap="none" rtlCol="0">
            <a:spAutoFit/>
          </a:bodyPr>
          <a:lstStyle/>
          <a:p>
            <a:r>
              <a:rPr lang="zh-CN" altLang="en-US" sz="2800" dirty="0" smtClean="0">
                <a:latin typeface="黑体" panose="02010609060101010101" pitchFamily="49" charset="-122"/>
                <a:ea typeface="黑体" panose="02010609060101010101" pitchFamily="49" charset="-122"/>
              </a:rPr>
              <a:t>角度</a:t>
            </a:r>
            <a:endParaRPr lang="en-US" altLang="zh-CN" sz="2800" dirty="0" smtClean="0">
              <a:latin typeface="黑体" panose="02010609060101010101" pitchFamily="49" charset="-122"/>
              <a:ea typeface="黑体" panose="02010609060101010101" pitchFamily="49" charset="-122"/>
            </a:endParaRPr>
          </a:p>
          <a:p>
            <a:pPr algn="ctr"/>
            <a:r>
              <a:rPr lang="en-US" altLang="zh-CN" sz="2800" dirty="0" smtClean="0">
                <a:solidFill>
                  <a:srgbClr val="FF0000"/>
                </a:solidFill>
                <a:latin typeface="黑体" panose="02010609060101010101" pitchFamily="49" charset="-122"/>
                <a:ea typeface="黑体" panose="02010609060101010101" pitchFamily="49" charset="-122"/>
              </a:rPr>
              <a:t>1</a:t>
            </a:r>
            <a:endParaRPr lang="zh-CN" altLang="en-US" sz="2800" dirty="0">
              <a:solidFill>
                <a:srgbClr val="FF0000"/>
              </a:solidFill>
              <a:latin typeface="黑体" panose="02010609060101010101" pitchFamily="49" charset="-122"/>
              <a:ea typeface="黑体" panose="02010609060101010101" pitchFamily="49" charset="-122"/>
            </a:endParaRPr>
          </a:p>
        </p:txBody>
      </p:sp>
      <p:sp>
        <p:nvSpPr>
          <p:cNvPr id="8" name="文本框 7"/>
          <p:cNvSpPr txBox="1"/>
          <p:nvPr/>
        </p:nvSpPr>
        <p:spPr>
          <a:xfrm>
            <a:off x="825501" y="3975100"/>
            <a:ext cx="902811" cy="954107"/>
          </a:xfrm>
          <a:prstGeom prst="rect">
            <a:avLst/>
          </a:prstGeom>
          <a:noFill/>
        </p:spPr>
        <p:txBody>
          <a:bodyPr wrap="none" rtlCol="0">
            <a:spAutoFit/>
          </a:bodyPr>
          <a:lstStyle/>
          <a:p>
            <a:r>
              <a:rPr lang="zh-CN" altLang="en-US" sz="2800" dirty="0" smtClean="0">
                <a:latin typeface="黑体" panose="02010609060101010101" pitchFamily="49" charset="-122"/>
                <a:ea typeface="黑体" panose="02010609060101010101" pitchFamily="49" charset="-122"/>
              </a:rPr>
              <a:t>角度</a:t>
            </a:r>
            <a:endParaRPr lang="en-US" altLang="zh-CN" sz="2800" dirty="0" smtClean="0">
              <a:latin typeface="黑体" panose="02010609060101010101" pitchFamily="49" charset="-122"/>
              <a:ea typeface="黑体" panose="02010609060101010101" pitchFamily="49" charset="-122"/>
            </a:endParaRPr>
          </a:p>
          <a:p>
            <a:pPr algn="ctr"/>
            <a:r>
              <a:rPr lang="en-US" altLang="zh-CN" sz="2800" dirty="0">
                <a:solidFill>
                  <a:srgbClr val="FF0000"/>
                </a:solidFill>
                <a:latin typeface="黑体" panose="02010609060101010101" pitchFamily="49" charset="-122"/>
                <a:ea typeface="黑体" panose="02010609060101010101" pitchFamily="49" charset="-122"/>
              </a:rPr>
              <a:t>2</a:t>
            </a:r>
            <a:endParaRPr lang="zh-CN" altLang="en-US" sz="2800" dirty="0">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382881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latin typeface="幼圆" panose="02010509060101010101" pitchFamily="49" charset="-122"/>
                <a:ea typeface="幼圆" panose="02010509060101010101" pitchFamily="49" charset="-122"/>
              </a:rPr>
              <a:t>1.</a:t>
            </a:r>
            <a:r>
              <a:rPr lang="zh-CN" altLang="zh-CN" b="1" dirty="0" smtClean="0">
                <a:latin typeface="幼圆" panose="02010509060101010101" pitchFamily="49" charset="-122"/>
                <a:ea typeface="幼圆" panose="02010509060101010101" pitchFamily="49" charset="-122"/>
              </a:rPr>
              <a:t>从</a:t>
            </a:r>
            <a:r>
              <a:rPr lang="zh-CN" altLang="zh-CN" b="1" dirty="0" smtClean="0">
                <a:solidFill>
                  <a:srgbClr val="FF0000"/>
                </a:solidFill>
                <a:latin typeface="幼圆" panose="02010509060101010101" pitchFamily="49" charset="-122"/>
                <a:ea typeface="幼圆" panose="02010509060101010101" pitchFamily="49" charset="-122"/>
              </a:rPr>
              <a:t>性伦理学</a:t>
            </a:r>
            <a:r>
              <a:rPr lang="zh-CN" altLang="zh-CN" b="1" dirty="0" smtClean="0">
                <a:latin typeface="幼圆" panose="02010509060101010101" pitchFamily="49" charset="-122"/>
                <a:ea typeface="幼圆" panose="02010509060101010101" pitchFamily="49" charset="-122"/>
              </a:rPr>
              <a:t>角度分析</a:t>
            </a:r>
            <a:endParaRPr lang="zh-CN" altLang="zh-CN" b="1" dirty="0">
              <a:latin typeface="幼圆" panose="02010509060101010101" pitchFamily="49" charset="-122"/>
              <a:ea typeface="幼圆" panose="02010509060101010101" pitchFamily="49" charset="-122"/>
            </a:endParaRPr>
          </a:p>
        </p:txBody>
      </p:sp>
      <p:sp>
        <p:nvSpPr>
          <p:cNvPr id="3" name="内容占位符 2"/>
          <p:cNvSpPr>
            <a:spLocks noGrp="1"/>
          </p:cNvSpPr>
          <p:nvPr>
            <p:ph sz="quarter" idx="13"/>
          </p:nvPr>
        </p:nvSpPr>
        <p:spPr/>
        <p:txBody>
          <a:bodyPr>
            <a:normAutofit fontScale="92500" lnSpcReduction="20000"/>
          </a:bodyPr>
          <a:lstStyle/>
          <a:p>
            <a:pPr marL="0" indent="0">
              <a:buNone/>
            </a:pPr>
            <a:r>
              <a:rPr lang="zh-CN" altLang="zh-CN" sz="3500" dirty="0" smtClean="0">
                <a:latin typeface="华文隶书" panose="02010800040101010101" pitchFamily="2" charset="-122"/>
                <a:ea typeface="华文隶书" panose="02010800040101010101" pitchFamily="2" charset="-122"/>
              </a:rPr>
              <a:t>性</a:t>
            </a:r>
            <a:r>
              <a:rPr lang="zh-CN" altLang="zh-CN" sz="3500" dirty="0">
                <a:latin typeface="华文隶书" panose="02010800040101010101" pitchFamily="2" charset="-122"/>
                <a:ea typeface="华文隶书" panose="02010800040101010101" pitchFamily="2" charset="-122"/>
              </a:rPr>
              <a:t>伦理学相关基本概念：</a:t>
            </a:r>
          </a:p>
          <a:p>
            <a:r>
              <a:rPr lang="zh-CN" altLang="zh-CN" dirty="0">
                <a:latin typeface="黑体" panose="02010609060101010101" pitchFamily="49" charset="-122"/>
                <a:ea typeface="黑体" panose="02010609060101010101" pitchFamily="49" charset="-122"/>
              </a:rPr>
              <a:t>性伦理学是</a:t>
            </a:r>
            <a:r>
              <a:rPr lang="zh-CN" altLang="zh-CN" dirty="0">
                <a:solidFill>
                  <a:srgbClr val="FF0000"/>
                </a:solidFill>
                <a:latin typeface="黑体" panose="02010609060101010101" pitchFamily="49" charset="-122"/>
                <a:ea typeface="黑体" panose="02010609060101010101" pitchFamily="49" charset="-122"/>
              </a:rPr>
              <a:t>研究性道德现象及其本质和规律的学科</a:t>
            </a:r>
            <a:r>
              <a:rPr lang="zh-CN" altLang="zh-CN" dirty="0">
                <a:latin typeface="黑体" panose="02010609060101010101" pitchFamily="49" charset="-122"/>
                <a:ea typeface="黑体" panose="02010609060101010101" pitchFamily="49" charset="-122"/>
              </a:rPr>
              <a:t>。既是性学的一个分支学科，又是伦理学的分支学科。它研究各种性社会关系，概括总结一定社会的性道德原则和规范，用以指导人们的性意识和性活动。</a:t>
            </a:r>
          </a:p>
          <a:p>
            <a:r>
              <a:rPr lang="zh-CN" altLang="zh-CN" dirty="0">
                <a:latin typeface="黑体" panose="02010609060101010101" pitchFamily="49" charset="-122"/>
                <a:ea typeface="黑体" panose="02010609060101010101" pitchFamily="49" charset="-122"/>
              </a:rPr>
              <a:t>性伦理学作为人文科学之一，是人类关于</a:t>
            </a:r>
            <a:r>
              <a:rPr lang="zh-CN" altLang="zh-CN" dirty="0">
                <a:solidFill>
                  <a:srgbClr val="FF0000"/>
                </a:solidFill>
                <a:latin typeface="黑体" panose="02010609060101010101" pitchFamily="49" charset="-122"/>
                <a:ea typeface="黑体" panose="02010609060101010101" pitchFamily="49" charset="-122"/>
              </a:rPr>
              <a:t>性道德实践</a:t>
            </a:r>
            <a:r>
              <a:rPr lang="zh-CN" altLang="zh-CN" dirty="0">
                <a:latin typeface="黑体" panose="02010609060101010101" pitchFamily="49" charset="-122"/>
                <a:ea typeface="黑体" panose="02010609060101010101" pitchFamily="49" charset="-122"/>
              </a:rPr>
              <a:t>的经验积淀和智慧的结晶。性伦理学是以性道德为研究客体的学科。性道德具有复杂的内部结构，是一个由性道德意识现象、性道德规范现象、性道德活动现象构成的有机复合体。性伦理学的研究领域就是以这三种现象的不同特质和内涵为基础而展开的。我们的问卷设计与问卷分析也是基于</a:t>
            </a:r>
            <a:r>
              <a:rPr lang="zh-CN" altLang="zh-CN" dirty="0">
                <a:solidFill>
                  <a:srgbClr val="FF0000"/>
                </a:solidFill>
                <a:latin typeface="黑体" panose="02010609060101010101" pitchFamily="49" charset="-122"/>
                <a:ea typeface="黑体" panose="02010609060101010101" pitchFamily="49" charset="-122"/>
              </a:rPr>
              <a:t>性道德意识现象、性道德规范现象、性道德活动现象</a:t>
            </a:r>
            <a:r>
              <a:rPr lang="zh-CN" altLang="zh-CN" dirty="0">
                <a:latin typeface="黑体" panose="02010609060101010101" pitchFamily="49" charset="-122"/>
                <a:ea typeface="黑体" panose="02010609060101010101" pitchFamily="49" charset="-122"/>
              </a:rPr>
              <a:t>这三方面所展开的。</a:t>
            </a:r>
          </a:p>
          <a:p>
            <a:endParaRPr lang="zh-CN" altLang="en-US" dirty="0"/>
          </a:p>
        </p:txBody>
      </p:sp>
    </p:spTree>
    <p:extLst>
      <p:ext uri="{BB962C8B-B14F-4D97-AF65-F5344CB8AC3E}">
        <p14:creationId xmlns:p14="http://schemas.microsoft.com/office/powerpoint/2010/main" val="2156870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a:latin typeface="幼圆" panose="02010509060101010101" pitchFamily="49" charset="-122"/>
                <a:ea typeface="幼圆" panose="02010509060101010101" pitchFamily="49" charset="-122"/>
              </a:rPr>
              <a:t>1.</a:t>
            </a:r>
            <a:r>
              <a:rPr lang="zh-CN" altLang="zh-CN" b="1" dirty="0">
                <a:latin typeface="幼圆" panose="02010509060101010101" pitchFamily="49" charset="-122"/>
                <a:ea typeface="幼圆" panose="02010509060101010101" pitchFamily="49" charset="-122"/>
              </a:rPr>
              <a:t>从</a:t>
            </a:r>
            <a:r>
              <a:rPr lang="zh-CN" altLang="zh-CN" b="1" dirty="0">
                <a:solidFill>
                  <a:srgbClr val="FF0000"/>
                </a:solidFill>
                <a:latin typeface="幼圆" panose="02010509060101010101" pitchFamily="49" charset="-122"/>
                <a:ea typeface="幼圆" panose="02010509060101010101" pitchFamily="49" charset="-122"/>
              </a:rPr>
              <a:t>性伦理学</a:t>
            </a:r>
            <a:r>
              <a:rPr lang="zh-CN" altLang="zh-CN" b="1" dirty="0">
                <a:latin typeface="幼圆" panose="02010509060101010101" pitchFamily="49" charset="-122"/>
                <a:ea typeface="幼圆" panose="02010509060101010101" pitchFamily="49" charset="-122"/>
              </a:rPr>
              <a:t>角度分析</a:t>
            </a:r>
            <a:endParaRPr lang="zh-CN" altLang="en-US" b="1" dirty="0">
              <a:latin typeface="幼圆" panose="02010509060101010101" pitchFamily="49" charset="-122"/>
              <a:ea typeface="幼圆" panose="02010509060101010101" pitchFamily="49" charset="-122"/>
            </a:endParaRPr>
          </a:p>
        </p:txBody>
      </p:sp>
      <p:sp>
        <p:nvSpPr>
          <p:cNvPr id="3" name="内容占位符 2"/>
          <p:cNvSpPr>
            <a:spLocks noGrp="1"/>
          </p:cNvSpPr>
          <p:nvPr>
            <p:ph sz="quarter" idx="13"/>
          </p:nvPr>
        </p:nvSpPr>
        <p:spPr/>
        <p:txBody>
          <a:bodyPr>
            <a:normAutofit fontScale="77500" lnSpcReduction="20000"/>
          </a:bodyPr>
          <a:lstStyle/>
          <a:p>
            <a:pPr marL="0" lvl="0" indent="0">
              <a:buNone/>
            </a:pPr>
            <a:r>
              <a:rPr lang="zh-CN" altLang="en-US" sz="3800" dirty="0" smtClean="0">
                <a:latin typeface="华文新魏" panose="02010800040101010101" pitchFamily="2" charset="-122"/>
                <a:ea typeface="华文新魏" panose="02010800040101010101" pitchFamily="2" charset="-122"/>
              </a:rPr>
              <a:t>（</a:t>
            </a:r>
            <a:r>
              <a:rPr lang="en-US" altLang="zh-CN" sz="3800" dirty="0" smtClean="0">
                <a:latin typeface="华文新魏" panose="02010800040101010101" pitchFamily="2" charset="-122"/>
                <a:ea typeface="华文新魏" panose="02010800040101010101" pitchFamily="2" charset="-122"/>
              </a:rPr>
              <a:t>1</a:t>
            </a:r>
            <a:r>
              <a:rPr lang="zh-CN" altLang="en-US" sz="3800" dirty="0" smtClean="0">
                <a:latin typeface="华文新魏" panose="02010800040101010101" pitchFamily="2" charset="-122"/>
                <a:ea typeface="华文新魏" panose="02010800040101010101" pitchFamily="2" charset="-122"/>
              </a:rPr>
              <a:t>）</a:t>
            </a:r>
            <a:r>
              <a:rPr lang="zh-CN" altLang="zh-CN" sz="3800" dirty="0" smtClean="0">
                <a:latin typeface="华文新魏" panose="02010800040101010101" pitchFamily="2" charset="-122"/>
                <a:ea typeface="华文新魏" panose="02010800040101010101" pitchFamily="2" charset="-122"/>
              </a:rPr>
              <a:t>性</a:t>
            </a:r>
            <a:r>
              <a:rPr lang="zh-CN" altLang="zh-CN" sz="3800" dirty="0">
                <a:latin typeface="华文新魏" panose="02010800040101010101" pitchFamily="2" charset="-122"/>
                <a:ea typeface="华文新魏" panose="02010800040101010101" pitchFamily="2" charset="-122"/>
              </a:rPr>
              <a:t>道德意识现象方面分析</a:t>
            </a:r>
          </a:p>
          <a:p>
            <a:r>
              <a:rPr lang="zh-CN" altLang="zh-CN" dirty="0">
                <a:latin typeface="黑体" panose="02010609060101010101" pitchFamily="49" charset="-122"/>
                <a:ea typeface="黑体" panose="02010609060101010101" pitchFamily="49" charset="-122"/>
              </a:rPr>
              <a:t>性道德意识现象是指</a:t>
            </a:r>
            <a:r>
              <a:rPr lang="zh-CN" altLang="zh-CN" dirty="0">
                <a:solidFill>
                  <a:srgbClr val="FF0000"/>
                </a:solidFill>
                <a:latin typeface="黑体" panose="02010609060101010101" pitchFamily="49" charset="-122"/>
                <a:ea typeface="黑体" panose="02010609060101010101" pitchFamily="49" charset="-122"/>
              </a:rPr>
              <a:t>人们对一定社会性道德关系的心理感受和理性认识</a:t>
            </a:r>
            <a:r>
              <a:rPr lang="zh-CN" altLang="zh-CN" dirty="0">
                <a:latin typeface="黑体" panose="02010609060101010101" pitchFamily="49" charset="-122"/>
                <a:ea typeface="黑体" panose="02010609060101010101" pitchFamily="49" charset="-122"/>
              </a:rPr>
              <a:t>，是人们在长期的性道德实践和研究探索中所形成的具有善恶</a:t>
            </a:r>
            <a:r>
              <a:rPr lang="en-US" altLang="zh-CN" dirty="0" err="1">
                <a:solidFill>
                  <a:srgbClr val="FF0000"/>
                </a:solidFill>
                <a:latin typeface="黑体" panose="02010609060101010101" pitchFamily="49" charset="-122"/>
                <a:ea typeface="黑体" panose="02010609060101010101" pitchFamily="49" charset="-122"/>
                <a:hlinkClick r:id="rId2"/>
              </a:rPr>
              <a:t>价值取向</a:t>
            </a:r>
            <a:r>
              <a:rPr lang="zh-CN" altLang="zh-CN" dirty="0">
                <a:latin typeface="黑体" panose="02010609060101010101" pitchFamily="49" charset="-122"/>
                <a:ea typeface="黑体" panose="02010609060101010101" pitchFamily="49" charset="-122"/>
              </a:rPr>
              <a:t>的心理过程和理论体系，是性伦理学研究的首要领域。性道德的心理过程包括性道德观念、性道德情感、性道德意志、性道德信念、性道德理想等，它们是以个体性道德意识的形式表现的。性道德理论体系包括性道德的起源和本质、性道德的结构和特征、性道德的历史演变及规律、性道德的社会功能和作用、性道德的社会调控和自然调控等内容，它们是以社会性道德意识的形式表现的。</a:t>
            </a:r>
          </a:p>
          <a:p>
            <a:r>
              <a:rPr lang="zh-CN" altLang="zh-CN" dirty="0">
                <a:latin typeface="黑体" panose="02010609060101010101" pitchFamily="49" charset="-122"/>
                <a:ea typeface="黑体" panose="02010609060101010101" pitchFamily="49" charset="-122"/>
              </a:rPr>
              <a:t>小组问卷的第</a:t>
            </a:r>
            <a:r>
              <a:rPr lang="en-US" altLang="zh-CN" dirty="0">
                <a:latin typeface="黑体" panose="02010609060101010101" pitchFamily="49" charset="-122"/>
                <a:ea typeface="黑体" panose="02010609060101010101" pitchFamily="49" charset="-122"/>
              </a:rPr>
              <a:t>7</a:t>
            </a:r>
            <a:r>
              <a:rPr lang="zh-CN" altLang="zh-CN" dirty="0">
                <a:latin typeface="黑体" panose="02010609060101010101" pitchFamily="49" charset="-122"/>
                <a:ea typeface="黑体" panose="02010609060101010101" pitchFamily="49" charset="-122"/>
              </a:rPr>
              <a:t>问“玩这类游戏的感觉？”，第</a:t>
            </a:r>
            <a:r>
              <a:rPr lang="en-US" altLang="zh-CN" dirty="0">
                <a:latin typeface="黑体" panose="02010609060101010101" pitchFamily="49" charset="-122"/>
                <a:ea typeface="黑体" panose="02010609060101010101" pitchFamily="49" charset="-122"/>
              </a:rPr>
              <a:t>8</a:t>
            </a:r>
            <a:r>
              <a:rPr lang="zh-CN" altLang="zh-CN" dirty="0">
                <a:latin typeface="黑体" panose="02010609060101010101" pitchFamily="49" charset="-122"/>
                <a:ea typeface="黑体" panose="02010609060101010101" pitchFamily="49" charset="-122"/>
              </a:rPr>
              <a:t>问、</a:t>
            </a:r>
            <a:r>
              <a:rPr lang="zh-CN" altLang="zh-CN" dirty="0" smtClean="0">
                <a:latin typeface="黑体" panose="02010609060101010101" pitchFamily="49" charset="-122"/>
                <a:ea typeface="黑体" panose="02010609060101010101" pitchFamily="49" charset="-122"/>
              </a:rPr>
              <a:t>第</a:t>
            </a:r>
            <a:r>
              <a:rPr lang="en-US" altLang="zh-CN" dirty="0" smtClean="0">
                <a:latin typeface="黑体" panose="02010609060101010101" pitchFamily="49" charset="-122"/>
                <a:ea typeface="黑体" panose="02010609060101010101" pitchFamily="49" charset="-122"/>
              </a:rPr>
              <a:t>10</a:t>
            </a:r>
            <a:r>
              <a:rPr lang="zh-CN" altLang="zh-CN" dirty="0" smtClean="0">
                <a:latin typeface="黑体" panose="02010609060101010101" pitchFamily="49" charset="-122"/>
                <a:ea typeface="黑体" panose="02010609060101010101" pitchFamily="49" charset="-122"/>
              </a:rPr>
              <a:t>问</a:t>
            </a:r>
            <a:r>
              <a:rPr lang="zh-CN" altLang="zh-CN" dirty="0">
                <a:latin typeface="黑体" panose="02010609060101010101" pitchFamily="49" charset="-122"/>
                <a:ea typeface="黑体" panose="02010609060101010101" pitchFamily="49" charset="-122"/>
              </a:rPr>
              <a:t>“是否继续参加游戏？”，第</a:t>
            </a:r>
            <a:r>
              <a:rPr lang="en-US" altLang="zh-CN" dirty="0">
                <a:latin typeface="黑体" panose="02010609060101010101" pitchFamily="49" charset="-122"/>
                <a:ea typeface="黑体" panose="02010609060101010101" pitchFamily="49" charset="-122"/>
              </a:rPr>
              <a:t>14</a:t>
            </a:r>
            <a:r>
              <a:rPr lang="zh-CN" altLang="zh-CN" dirty="0">
                <a:latin typeface="黑体" panose="02010609060101010101" pitchFamily="49" charset="-122"/>
                <a:ea typeface="黑体" panose="02010609060101010101" pitchFamily="49" charset="-122"/>
              </a:rPr>
              <a:t>问“对于这种游戏有什么看法？”就是为了分析同学们在游戏过程中对于游戏的看法，了解其性道德意识现象，判断其价值取向。根据问卷结果统计，我们发现大多数同学对于无节操游戏的评价是正面的，但是在选择参与或继续游戏的过程中，会因为行为的敏感程度而考虑退出与否。</a:t>
            </a:r>
          </a:p>
          <a:p>
            <a:endParaRPr lang="zh-CN" altLang="en-US" dirty="0"/>
          </a:p>
        </p:txBody>
      </p:sp>
    </p:spTree>
    <p:extLst>
      <p:ext uri="{BB962C8B-B14F-4D97-AF65-F5344CB8AC3E}">
        <p14:creationId xmlns:p14="http://schemas.microsoft.com/office/powerpoint/2010/main" val="2214969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latin typeface="幼圆" panose="02010509060101010101" pitchFamily="49" charset="-122"/>
                <a:ea typeface="幼圆" panose="02010509060101010101" pitchFamily="49" charset="-122"/>
              </a:rPr>
              <a:t>1.</a:t>
            </a:r>
            <a:r>
              <a:rPr lang="zh-CN" altLang="zh-CN" b="1" dirty="0">
                <a:latin typeface="幼圆" panose="02010509060101010101" pitchFamily="49" charset="-122"/>
                <a:ea typeface="幼圆" panose="02010509060101010101" pitchFamily="49" charset="-122"/>
              </a:rPr>
              <a:t>从</a:t>
            </a:r>
            <a:r>
              <a:rPr lang="zh-CN" altLang="zh-CN" b="1" dirty="0">
                <a:solidFill>
                  <a:srgbClr val="FF0000"/>
                </a:solidFill>
                <a:latin typeface="幼圆" panose="02010509060101010101" pitchFamily="49" charset="-122"/>
                <a:ea typeface="幼圆" panose="02010509060101010101" pitchFamily="49" charset="-122"/>
              </a:rPr>
              <a:t>性伦理学</a:t>
            </a:r>
            <a:r>
              <a:rPr lang="zh-CN" altLang="zh-CN" b="1" dirty="0">
                <a:latin typeface="幼圆" panose="02010509060101010101" pitchFamily="49" charset="-122"/>
                <a:ea typeface="幼圆" panose="02010509060101010101" pitchFamily="49" charset="-122"/>
              </a:rPr>
              <a:t>角度分析</a:t>
            </a:r>
            <a:endParaRPr lang="zh-CN" altLang="en-US" dirty="0"/>
          </a:p>
        </p:txBody>
      </p:sp>
      <p:sp>
        <p:nvSpPr>
          <p:cNvPr id="3" name="内容占位符 2"/>
          <p:cNvSpPr>
            <a:spLocks noGrp="1"/>
          </p:cNvSpPr>
          <p:nvPr>
            <p:ph sz="quarter" idx="13"/>
          </p:nvPr>
        </p:nvSpPr>
        <p:spPr/>
        <p:txBody>
          <a:bodyPr>
            <a:normAutofit fontScale="85000" lnSpcReduction="20000"/>
          </a:bodyPr>
          <a:lstStyle/>
          <a:p>
            <a:pPr marL="0" indent="0">
              <a:buNone/>
            </a:pPr>
            <a:r>
              <a:rPr lang="zh-CN" altLang="en-US" sz="3700" dirty="0" smtClean="0">
                <a:latin typeface="华文新魏" panose="02010800040101010101" pitchFamily="2" charset="-122"/>
                <a:ea typeface="华文新魏" panose="02010800040101010101" pitchFamily="2" charset="-122"/>
              </a:rPr>
              <a:t>（</a:t>
            </a:r>
            <a:r>
              <a:rPr lang="en-US" altLang="zh-CN" sz="3700" dirty="0" smtClean="0">
                <a:latin typeface="华文新魏" panose="02010800040101010101" pitchFamily="2" charset="-122"/>
                <a:ea typeface="华文新魏" panose="02010800040101010101" pitchFamily="2" charset="-122"/>
              </a:rPr>
              <a:t>2</a:t>
            </a:r>
            <a:r>
              <a:rPr lang="zh-CN" altLang="en-US" sz="3700" dirty="0" smtClean="0">
                <a:latin typeface="华文新魏" panose="02010800040101010101" pitchFamily="2" charset="-122"/>
                <a:ea typeface="华文新魏" panose="02010800040101010101" pitchFamily="2" charset="-122"/>
              </a:rPr>
              <a:t>）</a:t>
            </a:r>
            <a:r>
              <a:rPr lang="zh-CN" altLang="zh-CN" sz="3700" dirty="0">
                <a:latin typeface="华文新魏" panose="02010800040101010101" pitchFamily="2" charset="-122"/>
                <a:ea typeface="华文新魏" panose="02010800040101010101" pitchFamily="2" charset="-122"/>
              </a:rPr>
              <a:t>性道德规范现象方面分析</a:t>
            </a:r>
          </a:p>
          <a:p>
            <a:r>
              <a:rPr lang="zh-CN" altLang="zh-CN" dirty="0">
                <a:latin typeface="黑体" panose="02010609060101010101" pitchFamily="49" charset="-122"/>
                <a:ea typeface="黑体" panose="02010609060101010101" pitchFamily="49" charset="-122"/>
              </a:rPr>
              <a:t>性道德规范现象</a:t>
            </a:r>
            <a:r>
              <a:rPr lang="zh-CN" altLang="zh-CN" dirty="0">
                <a:solidFill>
                  <a:srgbClr val="FF0000"/>
                </a:solidFill>
                <a:latin typeface="黑体" panose="02010609060101010101" pitchFamily="49" charset="-122"/>
                <a:ea typeface="黑体" panose="02010609060101010101" pitchFamily="49" charset="-122"/>
              </a:rPr>
              <a:t>指导人们性意识、评价人们性行为</a:t>
            </a:r>
            <a:r>
              <a:rPr lang="zh-CN" altLang="zh-CN" dirty="0">
                <a:latin typeface="黑体" panose="02010609060101010101" pitchFamily="49" charset="-122"/>
                <a:ea typeface="黑体" panose="02010609060101010101" pitchFamily="49" charset="-122"/>
              </a:rPr>
              <a:t>的善恶标准和具体尺度。它一方面是人们在长期的性道德社会实践中积淀而成的、公认的习俗、惯例和传统，另一方面是一定社会和阶级的思想家根据自己的利益概括提炼出的调整两性关系的指导原则和行为准则。性道德规范是调整两性关系，判断人们性意识、性行为是非善恶的具体规则和尺度。</a:t>
            </a:r>
          </a:p>
          <a:p>
            <a:r>
              <a:rPr lang="zh-CN" altLang="zh-CN" dirty="0">
                <a:latin typeface="黑体" panose="02010609060101010101" pitchFamily="49" charset="-122"/>
                <a:ea typeface="黑体" panose="02010609060101010101" pitchFamily="49" charset="-122"/>
              </a:rPr>
              <a:t>根据问卷结果，我们发现没有玩过无节操游戏的人居多（问卷第三问），且玩过无节操游戏的人玩的频率也不高（问卷第四问），在玩此类游戏的过程中，遇到害羞尴尬时大约有</a:t>
            </a:r>
            <a:r>
              <a:rPr lang="en-US" altLang="zh-CN" dirty="0">
                <a:latin typeface="黑体" panose="02010609060101010101" pitchFamily="49" charset="-122"/>
                <a:ea typeface="黑体" panose="02010609060101010101" pitchFamily="49" charset="-122"/>
              </a:rPr>
              <a:t>30%</a:t>
            </a:r>
            <a:r>
              <a:rPr lang="zh-CN" altLang="zh-CN" dirty="0">
                <a:latin typeface="黑体" panose="02010609060101010101" pitchFamily="49" charset="-122"/>
                <a:ea typeface="黑体" panose="02010609060101010101" pitchFamily="49" charset="-122"/>
              </a:rPr>
              <a:t>左右的同学会因为“不想让大家扫兴，顾忌他人看法”或者其他原因继续游戏，但是近</a:t>
            </a:r>
            <a:r>
              <a:rPr lang="en-US" altLang="zh-CN" dirty="0">
                <a:latin typeface="黑体" panose="02010609060101010101" pitchFamily="49" charset="-122"/>
                <a:ea typeface="黑体" panose="02010609060101010101" pitchFamily="49" charset="-122"/>
              </a:rPr>
              <a:t>7</a:t>
            </a:r>
            <a:r>
              <a:rPr lang="zh-CN" altLang="zh-CN" dirty="0">
                <a:latin typeface="黑体" panose="02010609060101010101" pitchFamily="49" charset="-122"/>
                <a:ea typeface="黑体" panose="02010609060101010101" pitchFamily="49" charset="-122"/>
              </a:rPr>
              <a:t>成的同学不会继续游戏。我们认为这是在性道德意识下形成性道德规范，从个人不同的道德规范处罚，在游戏过程中人们做出不同的反应——拒绝或者参与。</a:t>
            </a:r>
          </a:p>
          <a:p>
            <a:endParaRPr lang="zh-CN" altLang="en-US" dirty="0"/>
          </a:p>
        </p:txBody>
      </p:sp>
    </p:spTree>
    <p:extLst>
      <p:ext uri="{BB962C8B-B14F-4D97-AF65-F5344CB8AC3E}">
        <p14:creationId xmlns:p14="http://schemas.microsoft.com/office/powerpoint/2010/main" val="191064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latin typeface="幼圆" panose="02010509060101010101" pitchFamily="49" charset="-122"/>
                <a:ea typeface="幼圆" panose="02010509060101010101" pitchFamily="49" charset="-122"/>
              </a:rPr>
              <a:t>1.</a:t>
            </a:r>
            <a:r>
              <a:rPr lang="zh-CN" altLang="zh-CN" b="1" dirty="0">
                <a:latin typeface="幼圆" panose="02010509060101010101" pitchFamily="49" charset="-122"/>
                <a:ea typeface="幼圆" panose="02010509060101010101" pitchFamily="49" charset="-122"/>
              </a:rPr>
              <a:t>从</a:t>
            </a:r>
            <a:r>
              <a:rPr lang="zh-CN" altLang="zh-CN" b="1" dirty="0">
                <a:solidFill>
                  <a:srgbClr val="FF0000"/>
                </a:solidFill>
                <a:latin typeface="幼圆" panose="02010509060101010101" pitchFamily="49" charset="-122"/>
                <a:ea typeface="幼圆" panose="02010509060101010101" pitchFamily="49" charset="-122"/>
              </a:rPr>
              <a:t>性伦理学</a:t>
            </a:r>
            <a:r>
              <a:rPr lang="zh-CN" altLang="zh-CN" b="1" dirty="0">
                <a:latin typeface="幼圆" panose="02010509060101010101" pitchFamily="49" charset="-122"/>
                <a:ea typeface="幼圆" panose="02010509060101010101" pitchFamily="49" charset="-122"/>
              </a:rPr>
              <a:t>角度分析</a:t>
            </a:r>
            <a:endParaRPr lang="zh-CN" altLang="en-US" dirty="0"/>
          </a:p>
        </p:txBody>
      </p:sp>
      <p:sp>
        <p:nvSpPr>
          <p:cNvPr id="3" name="内容占位符 2"/>
          <p:cNvSpPr>
            <a:spLocks noGrp="1"/>
          </p:cNvSpPr>
          <p:nvPr>
            <p:ph sz="quarter" idx="13"/>
          </p:nvPr>
        </p:nvSpPr>
        <p:spPr/>
        <p:txBody>
          <a:bodyPr>
            <a:normAutofit fontScale="92500" lnSpcReduction="20000"/>
          </a:bodyPr>
          <a:lstStyle/>
          <a:p>
            <a:pPr marL="0" indent="0">
              <a:buNone/>
            </a:pPr>
            <a:r>
              <a:rPr lang="zh-CN" altLang="en-US" sz="3700" dirty="0" smtClean="0">
                <a:latin typeface="华文新魏" panose="02010800040101010101" pitchFamily="2" charset="-122"/>
                <a:ea typeface="华文新魏" panose="02010800040101010101" pitchFamily="2" charset="-122"/>
              </a:rPr>
              <a:t>（</a:t>
            </a:r>
            <a:r>
              <a:rPr lang="en-US" altLang="zh-CN" sz="3700" dirty="0" smtClean="0">
                <a:latin typeface="华文新魏" panose="02010800040101010101" pitchFamily="2" charset="-122"/>
                <a:ea typeface="华文新魏" panose="02010800040101010101" pitchFamily="2" charset="-122"/>
              </a:rPr>
              <a:t>3</a:t>
            </a:r>
            <a:r>
              <a:rPr lang="zh-CN" altLang="en-US" sz="3700" dirty="0" smtClean="0">
                <a:latin typeface="华文新魏" panose="02010800040101010101" pitchFamily="2" charset="-122"/>
                <a:ea typeface="华文新魏" panose="02010800040101010101" pitchFamily="2" charset="-122"/>
              </a:rPr>
              <a:t>）</a:t>
            </a:r>
            <a:r>
              <a:rPr lang="zh-CN" altLang="zh-CN" sz="3700" dirty="0">
                <a:latin typeface="华文新魏" panose="02010800040101010101" pitchFamily="2" charset="-122"/>
                <a:ea typeface="华文新魏" panose="02010800040101010101" pitchFamily="2" charset="-122"/>
              </a:rPr>
              <a:t>性道德活动现象方面分析</a:t>
            </a:r>
          </a:p>
          <a:p>
            <a:r>
              <a:rPr lang="zh-CN" altLang="zh-CN" dirty="0">
                <a:latin typeface="黑体" panose="02010609060101010101" pitchFamily="49" charset="-122"/>
                <a:ea typeface="黑体" panose="02010609060101010101" pitchFamily="49" charset="-122"/>
              </a:rPr>
              <a:t>性道德活动现象，指人们</a:t>
            </a:r>
            <a:r>
              <a:rPr lang="zh-CN" altLang="zh-CN" dirty="0">
                <a:solidFill>
                  <a:srgbClr val="FF0000"/>
                </a:solidFill>
                <a:latin typeface="黑体" panose="02010609060101010101" pitchFamily="49" charset="-122"/>
                <a:ea typeface="黑体" panose="02010609060101010101" pitchFamily="49" charset="-122"/>
              </a:rPr>
              <a:t>根据一定的性道德观念、性道德原则和规范所进行的各种具有善恶意义的实践活动</a:t>
            </a:r>
            <a:r>
              <a:rPr lang="zh-CN" altLang="zh-CN" dirty="0">
                <a:latin typeface="黑体" panose="02010609060101010101" pitchFamily="49" charset="-122"/>
                <a:ea typeface="黑体" panose="02010609060101010101" pitchFamily="49" charset="-122"/>
              </a:rPr>
              <a:t>。它包括性道德教育活动、性道德评价活动、性道德修养活动等内容。</a:t>
            </a:r>
          </a:p>
          <a:p>
            <a:r>
              <a:rPr lang="zh-CN" altLang="zh-CN" dirty="0">
                <a:latin typeface="黑体" panose="02010609060101010101" pitchFamily="49" charset="-122"/>
                <a:ea typeface="黑体" panose="02010609060101010101" pitchFamily="49" charset="-122"/>
              </a:rPr>
              <a:t>根据问卷，我们发现玩过此类游戏的人不多，并且可以接受的惩罚下限很高（问卷第十三问）。</a:t>
            </a:r>
          </a:p>
          <a:p>
            <a:r>
              <a:rPr lang="zh-CN" altLang="zh-CN" dirty="0">
                <a:latin typeface="黑体" panose="02010609060101010101" pitchFamily="49" charset="-122"/>
                <a:ea typeface="黑体" panose="02010609060101010101" pitchFamily="49" charset="-122"/>
              </a:rPr>
              <a:t>很多参与问卷的同学表示，并不能接受“非情侣的二人亲吻脸颊、耳朵，正</a:t>
            </a:r>
            <a:r>
              <a:rPr lang="en-US" altLang="zh-CN" dirty="0">
                <a:latin typeface="黑体" panose="02010609060101010101" pitchFamily="49" charset="-122"/>
                <a:ea typeface="黑体" panose="02010609060101010101" pitchFamily="49" charset="-122"/>
              </a:rPr>
              <a:t>kiss</a:t>
            </a:r>
            <a:r>
              <a:rPr lang="zh-CN" altLang="zh-CN" dirty="0">
                <a:latin typeface="黑体" panose="02010609060101010101" pitchFamily="49" charset="-122"/>
                <a:ea typeface="黑体" panose="02010609060101010101" pitchFamily="49" charset="-122"/>
              </a:rPr>
              <a:t>、甚至舌吻”，他们并不希望实际在游戏过程中发生“出格”的事，但是根据问卷中，想玩此类游戏的同学的原因来看，“刺激新鲜，可以勾搭妹子或汉子”，“很多认识的同学都在玩”是主要原因，我们认为，从问卷结果可以得出结论这类游戏认为这类游戏属于性道德活动现象，但是它是边缘的，参与者更多是思想上涉及性道德“意淫”。</a:t>
            </a:r>
          </a:p>
          <a:p>
            <a:endParaRPr lang="zh-CN" altLang="en-US" dirty="0"/>
          </a:p>
        </p:txBody>
      </p:sp>
    </p:spTree>
    <p:extLst>
      <p:ext uri="{BB962C8B-B14F-4D97-AF65-F5344CB8AC3E}">
        <p14:creationId xmlns:p14="http://schemas.microsoft.com/office/powerpoint/2010/main" val="10966232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主要事件">
  <a:themeElements>
    <a:clrScheme name="主要事件">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主要事件">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主要事件">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TC104033927[[fn=主要事件]]</Template>
  <TotalTime>157</TotalTime>
  <Words>1876</Words>
  <Application>Microsoft Office PowerPoint</Application>
  <PresentationFormat>宽屏</PresentationFormat>
  <Paragraphs>59</Paragraphs>
  <Slides>15</Slides>
  <Notes>0</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15</vt:i4>
      </vt:variant>
    </vt:vector>
  </HeadingPairs>
  <TitlesOfParts>
    <vt:vector size="25" baseType="lpstr">
      <vt:lpstr>黑体</vt:lpstr>
      <vt:lpstr>华文隶书</vt:lpstr>
      <vt:lpstr>华文新魏</vt:lpstr>
      <vt:lpstr>宋体</vt:lpstr>
      <vt:lpstr>微软雅黑</vt:lpstr>
      <vt:lpstr>幼圆</vt:lpstr>
      <vt:lpstr>Arial</vt:lpstr>
      <vt:lpstr>Impact</vt:lpstr>
      <vt:lpstr>主要事件</vt:lpstr>
      <vt:lpstr>Microsoft Excel 工作表</vt:lpstr>
      <vt:lpstr>从“无节操游戏” 看人际交往</vt:lpstr>
      <vt:lpstr>组员与分工</vt:lpstr>
      <vt:lpstr>调查问卷的调查目的与主要方式</vt:lpstr>
      <vt:lpstr>调查问卷结果整理 </vt:lpstr>
      <vt:lpstr>对调查问卷的结果分析</vt:lpstr>
      <vt:lpstr>1.从性伦理学角度分析</vt:lpstr>
      <vt:lpstr>1.从性伦理学角度分析</vt:lpstr>
      <vt:lpstr>1.从性伦理学角度分析</vt:lpstr>
      <vt:lpstr>1.从性伦理学角度分析</vt:lpstr>
      <vt:lpstr>1.从性伦理学角度分析</vt:lpstr>
      <vt:lpstr>2.从人性的角度分析</vt:lpstr>
      <vt:lpstr>2.从人性的角度分析</vt:lpstr>
      <vt:lpstr>2.从人性的角度分析</vt:lpstr>
      <vt:lpstr>2.从人性的角度分析</vt:lpstr>
      <vt:lpstr>总结</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从“无节操游戏”看人的交往</dc:title>
  <dc:creator>HatsonCejeam DHC</dc:creator>
  <cp:lastModifiedBy>HatsonCejeam DHC</cp:lastModifiedBy>
  <cp:revision>10</cp:revision>
  <dcterms:created xsi:type="dcterms:W3CDTF">2013-12-11T13:27:57Z</dcterms:created>
  <dcterms:modified xsi:type="dcterms:W3CDTF">2013-12-11T16:05:27Z</dcterms:modified>
</cp:coreProperties>
</file>