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86D3-4E9C-41EE-BB95-84286B37BB59}" type="datetimeFigureOut">
              <a:rPr lang="zh-CN" altLang="en-US" smtClean="0"/>
              <a:pPr/>
              <a:t>2018/1/31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A2C9-0436-46F2-8641-F62D336E1C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英语发音常见错误</a:t>
            </a:r>
            <a:r>
              <a:rPr lang="zh-CN" altLang="en-US" b="1" dirty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与</a:t>
            </a:r>
            <a:r>
              <a:rPr lang="zh-CN" altLang="en-US" b="1" dirty="0" smtClean="0">
                <a:solidFill>
                  <a:srgbClr val="0070C0"/>
                </a:solidFill>
                <a:latin typeface="华文行楷" pitchFamily="2" charset="-122"/>
                <a:ea typeface="华文行楷" pitchFamily="2" charset="-122"/>
              </a:rPr>
              <a:t>纠正对策</a:t>
            </a:r>
            <a:endParaRPr lang="zh-CN" altLang="en-US" b="1" dirty="0">
              <a:solidFill>
                <a:srgbClr val="0070C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rgbClr val="0070C0"/>
                </a:solidFill>
              </a:rPr>
              <a:t>Common errors &amp; strategies for correction</a:t>
            </a:r>
            <a:endParaRPr lang="zh-CN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用汉字给英语单词注音？</a:t>
            </a:r>
            <a:endParaRPr lang="zh-CN" altLang="en-US" dirty="0">
              <a:solidFill>
                <a:srgbClr val="FF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经济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Economy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依靠农民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海关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Customs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卡死他们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地主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Landlord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懒得劳动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雄心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Ambition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俺必胜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爱慕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Admire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额的妈呀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脾气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Temper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太泼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怀孕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Pregnant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扑来个男的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救护车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Ambulance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俺不能死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律师 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Lawyer 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捞呀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  <a:latin typeface="华文隶书" pitchFamily="2" charset="-122"/>
                <a:ea typeface="华文隶书" pitchFamily="2" charset="-122"/>
              </a:rPr>
              <a:t>四字成语填空</a:t>
            </a:r>
            <a:endParaRPr lang="zh-CN" altLang="en-US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贪生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pass</a:t>
            </a:r>
          </a:p>
          <a:p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Book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思议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Tony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带水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半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tour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废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有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bear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来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深藏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blue</a:t>
            </a:r>
          </a:p>
          <a:p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Star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皆空</a:t>
            </a:r>
            <a:endParaRPr lang="en-US" altLang="zh-CN" dirty="0" smtClean="0">
              <a:latin typeface="华文隶书" pitchFamily="2" charset="-122"/>
              <a:ea typeface="华文隶书" pitchFamily="2" charset="-122"/>
            </a:endParaRP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关你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peace</a:t>
            </a:r>
          </a:p>
          <a:p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无</a:t>
            </a:r>
            <a:r>
              <a:rPr lang="en-US" altLang="zh-CN" dirty="0" smtClean="0">
                <a:latin typeface="华文隶书" pitchFamily="2" charset="-122"/>
                <a:ea typeface="华文隶书" pitchFamily="2" charset="-122"/>
              </a:rPr>
              <a:t>fuck</a:t>
            </a:r>
            <a:r>
              <a:rPr lang="zh-CN" altLang="en-US" dirty="0" smtClean="0">
                <a:latin typeface="华文隶书" pitchFamily="2" charset="-122"/>
                <a:ea typeface="华文隶书" pitchFamily="2" charset="-122"/>
              </a:rPr>
              <a:t>说</a:t>
            </a:r>
            <a:endParaRPr lang="zh-CN" altLang="en-US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（一）拖泥带水</a:t>
            </a:r>
            <a:endParaRPr lang="zh-CN" altLang="en-US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症状：音节尾的辅音发得象音节，或者过于明显</a:t>
            </a:r>
            <a:r>
              <a:rPr lang="zh-CN" altLang="zh-CN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dirty="0" smtClean="0">
              <a:solidFill>
                <a:srgbClr val="7030A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sz="4000" dirty="0"/>
              <a:t>Cat, mad, dog, take, soap, lab, knife, </a:t>
            </a:r>
            <a:r>
              <a:rPr lang="en-US" altLang="zh-CN" sz="4000" dirty="0" smtClean="0"/>
              <a:t>raised</a:t>
            </a:r>
            <a:r>
              <a:rPr lang="en-US" altLang="zh-CN" sz="4000" dirty="0"/>
              <a:t>, desk, maps, fix, </a:t>
            </a:r>
            <a:r>
              <a:rPr lang="en-US" altLang="zh-CN" sz="4000" dirty="0" smtClean="0"/>
              <a:t>text</a:t>
            </a:r>
            <a:r>
              <a:rPr lang="en-US" altLang="zh-CN" sz="4000" dirty="0"/>
              <a:t>, </a:t>
            </a:r>
            <a:r>
              <a:rPr lang="en-US" altLang="zh-CN" sz="4000" dirty="0" smtClean="0"/>
              <a:t>facts, gift</a:t>
            </a:r>
          </a:p>
          <a:p>
            <a:r>
              <a:rPr lang="zh-CN" altLang="en-US" b="1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</a:t>
            </a:r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因：不习惯发音节尾辅音，担心别人听不见而用力过猛</a:t>
            </a:r>
            <a:endParaRPr lang="en-US" altLang="zh-CN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纠正策略：“装腔作势”、“点到即止”</a:t>
            </a:r>
            <a:endParaRPr lang="zh-CN" altLang="en-US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5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（二）“分尸”音</a:t>
            </a:r>
            <a:endParaRPr lang="zh-CN" altLang="en-US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症状：没有把辅音和辅音连缀作为一个整体来发音。</a:t>
            </a:r>
          </a:p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sz="3600" dirty="0"/>
              <a:t>Tree, dry, proud, bright, please, blame, clean, glad, crazy, grow, </a:t>
            </a:r>
            <a:r>
              <a:rPr lang="en-US" altLang="zh-CN" sz="3600" dirty="0" smtClean="0"/>
              <a:t>free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spring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病因：单个辅音发得象音节，前后辅音过渡不够迅速</a:t>
            </a:r>
            <a:endParaRPr lang="en-US" altLang="zh-CN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纠正策略：未雨绸缪式的同化口型</a:t>
            </a:r>
            <a:endParaRPr lang="en-US" altLang="zh-CN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zh-CN" sz="40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082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（三）偷工减料</a:t>
            </a:r>
            <a:endParaRPr lang="zh-CN" altLang="en-US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症状：双元音发音不到位，该发出来的辅音被无故省略（“吞音”）。</a:t>
            </a:r>
          </a:p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sz="2800" dirty="0"/>
              <a:t>Pie, </a:t>
            </a:r>
            <a:r>
              <a:rPr lang="en-US" altLang="zh-CN" sz="2800" dirty="0" smtClean="0"/>
              <a:t>lie, make</a:t>
            </a:r>
            <a:r>
              <a:rPr lang="en-US" altLang="zh-CN" sz="2800" dirty="0"/>
              <a:t>, fate, </a:t>
            </a:r>
            <a:r>
              <a:rPr lang="en-US" altLang="zh-CN" sz="2800" dirty="0" smtClean="0"/>
              <a:t>sold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cold </a:t>
            </a:r>
            <a:r>
              <a:rPr lang="en-US" altLang="zh-CN" sz="2800" dirty="0"/>
              <a:t>action, picture, structure, down, town, found, game, name, </a:t>
            </a:r>
            <a:r>
              <a:rPr lang="en-US" altLang="zh-CN" sz="2800" dirty="0" smtClean="0"/>
              <a:t>same, see</a:t>
            </a:r>
            <a:r>
              <a:rPr lang="en-US" altLang="zh-CN" sz="2800" dirty="0"/>
              <a:t>, meet, </a:t>
            </a:r>
            <a:r>
              <a:rPr lang="en-US" altLang="zh-CN" sz="2800" dirty="0" smtClean="0"/>
              <a:t>speak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病因：发音器官运作不到位，过多依赖汉语拼音</a:t>
            </a:r>
            <a:endParaRPr lang="en-US" altLang="zh-CN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纠正策略：注意元音长短分明，把握分寸</a:t>
            </a:r>
            <a:endParaRPr lang="zh-CN" altLang="zh-CN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370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（四）</a:t>
            </a:r>
            <a:r>
              <a:rPr lang="zh-CN" altLang="en-US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乾坤挪移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症状：某些</a:t>
            </a:r>
            <a:r>
              <a:rPr lang="zh-CN" altLang="en-US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辅音发音“互换”，集中</a:t>
            </a:r>
            <a:r>
              <a:rPr lang="zh-CN" altLang="en-US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表现：</a:t>
            </a:r>
            <a:r>
              <a:rPr lang="en-US" altLang="zh-CN" dirty="0">
                <a:solidFill>
                  <a:srgbClr val="0070C0"/>
                </a:solidFill>
              </a:rPr>
              <a:t>[n]—[l]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en-US" altLang="zh-CN" dirty="0">
                <a:solidFill>
                  <a:srgbClr val="0070C0"/>
                </a:solidFill>
              </a:rPr>
              <a:t>[h]—[f]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en-US" altLang="zh-CN" dirty="0">
                <a:solidFill>
                  <a:srgbClr val="0070C0"/>
                </a:solidFill>
              </a:rPr>
              <a:t>[v]—[w]</a:t>
            </a:r>
            <a:r>
              <a:rPr lang="zh-CN" altLang="en-US" dirty="0">
                <a:solidFill>
                  <a:srgbClr val="0070C0"/>
                </a:solidFill>
              </a:rPr>
              <a:t>，</a:t>
            </a:r>
            <a:r>
              <a:rPr lang="en-US" altLang="zh-CN" dirty="0">
                <a:solidFill>
                  <a:srgbClr val="0070C0"/>
                </a:solidFill>
              </a:rPr>
              <a:t>[r]—[l</a:t>
            </a:r>
            <a:r>
              <a:rPr lang="en-US" altLang="zh-CN" dirty="0" smtClean="0">
                <a:solidFill>
                  <a:srgbClr val="0070C0"/>
                </a:solidFill>
              </a:rPr>
              <a:t>]</a:t>
            </a:r>
            <a:r>
              <a:rPr lang="zh-CN" altLang="en-US" dirty="0" smtClean="0">
                <a:solidFill>
                  <a:srgbClr val="0070C0"/>
                </a:solidFill>
              </a:rPr>
              <a:t>（</a:t>
            </a:r>
            <a:r>
              <a:rPr lang="zh-CN" altLang="en-US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明暗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sz="2800" dirty="0"/>
              <a:t>Net, let, now, loud, nice, lice, snow, slow, hive, five, heat, feet, hate, fate, howl, foul, wage, vague, midwife, revive, vest, west, why, vie, light, right, lake, rake, low, </a:t>
            </a:r>
            <a:r>
              <a:rPr lang="en-US" altLang="zh-CN" sz="2800" dirty="0" smtClean="0"/>
              <a:t>row, tell, tear, fell, fair, well, wear, till, tear</a:t>
            </a:r>
            <a:endParaRPr lang="en-US" altLang="zh-CN" sz="2800" dirty="0" smtClean="0"/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病因：方言影响</a:t>
            </a:r>
            <a:endParaRPr lang="en-US" altLang="zh-CN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纠正策略：从纠正普通话发音开始</a:t>
            </a:r>
            <a:endParaRPr lang="en-US" altLang="zh-CN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en-US" altLang="zh-CN" sz="2800" dirty="0" smtClean="0"/>
          </a:p>
          <a:p>
            <a:endParaRPr lang="en-US" altLang="zh-CN" sz="3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3474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</a:t>
            </a:r>
            <a:r>
              <a:rPr lang="zh-CN" altLang="en-US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五</a:t>
            </a:r>
            <a:r>
              <a:rPr lang="zh-CN" altLang="zh-CN" b="1" dirty="0" smtClean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）</a:t>
            </a:r>
            <a:r>
              <a:rPr lang="zh-CN" altLang="zh-CN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胡乱替补</a:t>
            </a:r>
            <a:endParaRPr lang="zh-CN" altLang="en-US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</a:t>
            </a:r>
            <a:r>
              <a:rPr lang="en-US" altLang="zh-CN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&amp;</a:t>
            </a:r>
            <a:r>
              <a:rPr lang="zh-CN" altLang="en-US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病因</a:t>
            </a:r>
            <a:r>
              <a:rPr lang="zh-CN" altLang="zh-CN" dirty="0" smtClean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：</a:t>
            </a:r>
            <a:r>
              <a:rPr lang="zh-CN" altLang="zh-CN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用其它的音来替代不会发或者发不好的音。</a:t>
            </a:r>
          </a:p>
          <a:p>
            <a:r>
              <a:rPr lang="zh-CN" altLang="zh-CN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集中表现</a:t>
            </a:r>
            <a:r>
              <a:rPr lang="zh-CN" altLang="zh-CN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：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[і</a:t>
            </a:r>
            <a:r>
              <a:rPr lang="en-US" b="1" dirty="0" smtClean="0">
                <a:solidFill>
                  <a:srgbClr val="0070C0"/>
                </a:solidFill>
              </a:rPr>
              <a:t>:] for </a:t>
            </a:r>
            <a:r>
              <a:rPr lang="en-US" altLang="zh-CN" b="1" dirty="0" smtClean="0">
                <a:solidFill>
                  <a:srgbClr val="0070C0"/>
                </a:solidFill>
              </a:rPr>
              <a:t>[</a:t>
            </a:r>
            <a:r>
              <a:rPr lang="en-US" altLang="zh-CN" b="1" dirty="0" smtClean="0">
                <a:solidFill>
                  <a:srgbClr val="0070C0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I</a:t>
            </a:r>
            <a:r>
              <a:rPr lang="en-US" altLang="zh-CN" b="1" dirty="0" smtClean="0">
                <a:solidFill>
                  <a:srgbClr val="0070C0"/>
                </a:solidFill>
              </a:rPr>
              <a:t>] , </a:t>
            </a:r>
            <a:r>
              <a:rPr lang="en-US" b="1" dirty="0">
                <a:solidFill>
                  <a:srgbClr val="0070C0"/>
                </a:solidFill>
              </a:rPr>
              <a:t>[u:] </a:t>
            </a:r>
            <a:r>
              <a:rPr lang="en-US" altLang="zh-CN" b="1" dirty="0" smtClean="0">
                <a:solidFill>
                  <a:srgbClr val="0070C0"/>
                </a:solidFill>
              </a:rPr>
              <a:t>for [</a:t>
            </a:r>
            <a:r>
              <a:rPr lang="zh-CN" altLang="zh-CN" dirty="0">
                <a:solidFill>
                  <a:srgbClr val="0070C0"/>
                </a:solidFill>
              </a:rPr>
              <a:t>ʊ</a:t>
            </a:r>
            <a:r>
              <a:rPr lang="en-US" altLang="zh-CN" b="1" dirty="0">
                <a:solidFill>
                  <a:srgbClr val="0070C0"/>
                </a:solidFill>
              </a:rPr>
              <a:t>] </a:t>
            </a:r>
            <a:r>
              <a:rPr lang="en-US" altLang="zh-CN" b="1" dirty="0" smtClean="0">
                <a:solidFill>
                  <a:srgbClr val="0070C0"/>
                </a:solidFill>
              </a:rPr>
              <a:t>,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dirty="0">
                <a:solidFill>
                  <a:srgbClr val="0070C0"/>
                </a:solidFill>
              </a:rPr>
              <a:t>Ѕ</a:t>
            </a:r>
            <a:r>
              <a:rPr lang="en-US" b="1" dirty="0" smtClean="0">
                <a:solidFill>
                  <a:srgbClr val="0070C0"/>
                </a:solidFill>
              </a:rPr>
              <a:t>]</a:t>
            </a:r>
            <a:r>
              <a:rPr lang="en-US" b="1" dirty="0">
                <a:solidFill>
                  <a:srgbClr val="0070C0"/>
                </a:solidFill>
              </a:rPr>
              <a:t> [z]</a:t>
            </a:r>
            <a:r>
              <a:rPr lang="en-US" altLang="zh-CN" b="1" dirty="0" smtClean="0">
                <a:solidFill>
                  <a:srgbClr val="0070C0"/>
                </a:solidFill>
              </a:rPr>
              <a:t> for [</a:t>
            </a:r>
            <a:r>
              <a:rPr lang="zh-CN" altLang="zh-CN" b="1" dirty="0">
                <a:solidFill>
                  <a:srgbClr val="0070C0"/>
                </a:solidFill>
              </a:rPr>
              <a:t>ʃ</a:t>
            </a:r>
            <a:r>
              <a:rPr lang="en-US" altLang="zh-CN" b="1" dirty="0">
                <a:solidFill>
                  <a:srgbClr val="0070C0"/>
                </a:solidFill>
              </a:rPr>
              <a:t>] </a:t>
            </a:r>
            <a:r>
              <a:rPr lang="fr-FR" altLang="zh-CN" b="1" dirty="0">
                <a:solidFill>
                  <a:srgbClr val="0070C0"/>
                </a:solidFill>
              </a:rPr>
              <a:t>[</a:t>
            </a:r>
            <a:r>
              <a:rPr lang="zh-CN" altLang="zh-CN" b="1" dirty="0">
                <a:solidFill>
                  <a:srgbClr val="0070C0"/>
                </a:solidFill>
              </a:rPr>
              <a:t>Ӡ</a:t>
            </a:r>
            <a:r>
              <a:rPr lang="fr-FR" altLang="zh-CN" b="1" dirty="0" smtClean="0">
                <a:solidFill>
                  <a:srgbClr val="0070C0"/>
                </a:solidFill>
              </a:rPr>
              <a:t>]</a:t>
            </a:r>
            <a:r>
              <a:rPr lang="en-US" altLang="zh-CN" b="1" dirty="0" smtClean="0">
                <a:solidFill>
                  <a:srgbClr val="0070C0"/>
                </a:solidFill>
              </a:rPr>
              <a:t> [</a:t>
            </a:r>
            <a:r>
              <a:rPr lang="zh-CN" altLang="zh-CN" b="1" dirty="0" smtClean="0">
                <a:solidFill>
                  <a:srgbClr val="0070C0"/>
                </a:solidFill>
              </a:rPr>
              <a:t>Ѳ</a:t>
            </a:r>
            <a:r>
              <a:rPr lang="en-US" altLang="zh-CN" b="1" dirty="0" smtClean="0">
                <a:solidFill>
                  <a:srgbClr val="0070C0"/>
                </a:solidFill>
              </a:rPr>
              <a:t>] [ð],</a:t>
            </a:r>
            <a:r>
              <a:rPr lang="fr-FR" altLang="zh-CN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[</a:t>
            </a:r>
            <a:r>
              <a:rPr lang="en-US" dirty="0">
                <a:solidFill>
                  <a:srgbClr val="0070C0"/>
                </a:solidFill>
              </a:rPr>
              <a:t>ʦ</a:t>
            </a:r>
            <a:r>
              <a:rPr lang="en-US" b="1" dirty="0">
                <a:solidFill>
                  <a:srgbClr val="0070C0"/>
                </a:solidFill>
              </a:rPr>
              <a:t>] [</a:t>
            </a:r>
            <a:r>
              <a:rPr lang="en-US" dirty="0">
                <a:solidFill>
                  <a:srgbClr val="0070C0"/>
                </a:solidFill>
              </a:rPr>
              <a:t>ʣ</a:t>
            </a:r>
            <a:r>
              <a:rPr lang="en-US" b="1" dirty="0">
                <a:solidFill>
                  <a:srgbClr val="0070C0"/>
                </a:solidFill>
              </a:rPr>
              <a:t>] </a:t>
            </a:r>
            <a:r>
              <a:rPr lang="fr-FR" altLang="zh-CN" b="1" dirty="0" smtClean="0">
                <a:solidFill>
                  <a:srgbClr val="0070C0"/>
                </a:solidFill>
              </a:rPr>
              <a:t>for </a:t>
            </a:r>
            <a:r>
              <a:rPr lang="en-US" altLang="zh-CN" b="1" dirty="0" smtClean="0">
                <a:solidFill>
                  <a:srgbClr val="0070C0"/>
                </a:solidFill>
              </a:rPr>
              <a:t>[</a:t>
            </a:r>
            <a:r>
              <a:rPr lang="en-US" altLang="zh-CN" dirty="0" smtClean="0">
                <a:solidFill>
                  <a:srgbClr val="0070C0"/>
                </a:solidFill>
              </a:rPr>
              <a:t>ʧ</a:t>
            </a:r>
            <a:r>
              <a:rPr lang="en-US" altLang="zh-CN" b="1" dirty="0">
                <a:solidFill>
                  <a:srgbClr val="0070C0"/>
                </a:solidFill>
              </a:rPr>
              <a:t>] [</a:t>
            </a:r>
            <a:r>
              <a:rPr lang="en-US" altLang="zh-CN" dirty="0">
                <a:solidFill>
                  <a:srgbClr val="0070C0"/>
                </a:solidFill>
              </a:rPr>
              <a:t>ʤ</a:t>
            </a:r>
            <a:r>
              <a:rPr lang="en-US" altLang="zh-CN" b="1" dirty="0">
                <a:solidFill>
                  <a:srgbClr val="0070C0"/>
                </a:solidFill>
              </a:rPr>
              <a:t>] [</a:t>
            </a:r>
            <a:r>
              <a:rPr lang="en-US" altLang="zh-CN" b="1" dirty="0" err="1">
                <a:solidFill>
                  <a:srgbClr val="0070C0"/>
                </a:solidFill>
              </a:rPr>
              <a:t>tr</a:t>
            </a:r>
            <a:r>
              <a:rPr lang="en-US" altLang="zh-CN" b="1" dirty="0">
                <a:solidFill>
                  <a:srgbClr val="0070C0"/>
                </a:solidFill>
              </a:rPr>
              <a:t>] [</a:t>
            </a:r>
            <a:r>
              <a:rPr lang="en-US" altLang="zh-CN" b="1" dirty="0" err="1">
                <a:solidFill>
                  <a:srgbClr val="0070C0"/>
                </a:solidFill>
              </a:rPr>
              <a:t>dr</a:t>
            </a:r>
            <a:r>
              <a:rPr lang="en-US" altLang="zh-CN" b="1" dirty="0" smtClean="0">
                <a:solidFill>
                  <a:srgbClr val="0070C0"/>
                </a:solidFill>
              </a:rPr>
              <a:t>]</a:t>
            </a:r>
            <a:endParaRPr lang="zh-CN" altLang="zh-CN" dirty="0">
              <a:solidFill>
                <a:srgbClr val="0070C0"/>
              </a:solidFill>
            </a:endParaRPr>
          </a:p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dirty="0"/>
              <a:t>Fit, </a:t>
            </a:r>
            <a:r>
              <a:rPr lang="en-US" altLang="zh-CN" dirty="0" smtClean="0"/>
              <a:t>cook</a:t>
            </a:r>
            <a:r>
              <a:rPr lang="en-US" altLang="zh-CN" dirty="0"/>
              <a:t>, </a:t>
            </a:r>
            <a:r>
              <a:rPr lang="en-US" altLang="zh-CN" dirty="0" smtClean="0"/>
              <a:t>sheep</a:t>
            </a:r>
            <a:r>
              <a:rPr lang="en-US" altLang="zh-CN" dirty="0"/>
              <a:t>, </a:t>
            </a:r>
            <a:r>
              <a:rPr lang="en-US" altLang="zh-CN" dirty="0" smtClean="0"/>
              <a:t>usual</a:t>
            </a:r>
            <a:r>
              <a:rPr lang="en-US" altLang="zh-CN" dirty="0"/>
              <a:t>, chess, </a:t>
            </a:r>
            <a:r>
              <a:rPr lang="en-US" altLang="zh-CN" dirty="0" smtClean="0"/>
              <a:t>gentle, track</a:t>
            </a:r>
            <a:r>
              <a:rPr lang="en-US" altLang="zh-CN" dirty="0"/>
              <a:t>, </a:t>
            </a:r>
            <a:r>
              <a:rPr lang="en-US" altLang="zh-CN" dirty="0" smtClean="0"/>
              <a:t>dry</a:t>
            </a:r>
            <a:r>
              <a:rPr lang="en-US" altLang="zh-CN" dirty="0"/>
              <a:t>, drink, </a:t>
            </a:r>
            <a:r>
              <a:rPr lang="en-US" altLang="zh-CN" dirty="0" smtClean="0"/>
              <a:t>thick, these</a:t>
            </a:r>
            <a:r>
              <a:rPr lang="en-US" altLang="zh-CN" dirty="0"/>
              <a:t>, those, </a:t>
            </a:r>
            <a:r>
              <a:rPr lang="en-US" altLang="zh-CN" dirty="0" smtClean="0"/>
              <a:t>they</a:t>
            </a:r>
          </a:p>
          <a:p>
            <a:r>
              <a:rPr lang="zh-CN" altLang="en-US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纠正策略：无他，把握每个音素的发音特征</a:t>
            </a:r>
            <a:endParaRPr lang="zh-CN" altLang="zh-CN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1076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（六）无中生有</a:t>
            </a:r>
            <a:endParaRPr lang="zh-CN" altLang="en-US" b="1" dirty="0">
              <a:solidFill>
                <a:srgbClr val="FF0000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zh-CN" dirty="0">
                <a:solidFill>
                  <a:srgbClr val="7030A0"/>
                </a:solidFill>
                <a:latin typeface="华文楷体" pitchFamily="2" charset="-122"/>
                <a:ea typeface="华文楷体" pitchFamily="2" charset="-122"/>
              </a:rPr>
              <a:t>症状：在单词中添加本来没有的音素。</a:t>
            </a:r>
          </a:p>
          <a:p>
            <a:r>
              <a:rPr lang="zh-CN" altLang="zh-CN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集中表现：添加“美味”作料</a:t>
            </a:r>
            <a:r>
              <a:rPr lang="en-US" altLang="zh-CN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[r</a:t>
            </a:r>
            <a:r>
              <a:rPr lang="en-US" altLang="zh-CN" b="1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]; </a:t>
            </a:r>
            <a:r>
              <a:rPr lang="zh-CN" altLang="en-US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在</a:t>
            </a:r>
            <a:r>
              <a:rPr lang="en-US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[</a:t>
            </a:r>
            <a:r>
              <a:rPr lang="en-US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ʧ</a:t>
            </a:r>
            <a:r>
              <a:rPr lang="en-US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]</a:t>
            </a:r>
            <a:r>
              <a:rPr lang="zh-CN" altLang="en-US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或</a:t>
            </a:r>
            <a:r>
              <a:rPr lang="en-US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[</a:t>
            </a:r>
            <a:r>
              <a:rPr lang="en-US" altLang="zh-CN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ʃ</a:t>
            </a:r>
            <a:r>
              <a:rPr lang="en-US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]</a:t>
            </a:r>
            <a:r>
              <a:rPr lang="zh-CN" altLang="en-US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和某些元音之间插入</a:t>
            </a:r>
            <a:r>
              <a:rPr lang="en-US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u</a:t>
            </a:r>
            <a:r>
              <a:rPr lang="zh-CN" altLang="en-US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zh-CN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zh-CN" dirty="0">
                <a:latin typeface="华文楷体" pitchFamily="2" charset="-122"/>
                <a:ea typeface="华文楷体" pitchFamily="2" charset="-122"/>
              </a:rPr>
              <a:t>自测方式：</a:t>
            </a:r>
          </a:p>
          <a:p>
            <a:r>
              <a:rPr lang="en-US" altLang="zh-CN" sz="2800" dirty="0"/>
              <a:t>Cause, pause, campus</a:t>
            </a:r>
            <a:r>
              <a:rPr lang="en-US" altLang="zh-CN" sz="2800" dirty="0" smtClean="0"/>
              <a:t>, method, focus, </a:t>
            </a:r>
            <a:r>
              <a:rPr lang="en-US" altLang="zh-CN" sz="2800" dirty="0"/>
              <a:t>because, idea, boy, </a:t>
            </a:r>
            <a:r>
              <a:rPr lang="en-US" altLang="zh-CN" sz="2800" dirty="0" smtClean="0"/>
              <a:t>choice, China, Chinese, chance, shy, share</a:t>
            </a: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病因：没注意单词拼写与发音；用“口腔滑动”代替“大嘴”</a:t>
            </a:r>
            <a:endParaRPr lang="en-US" altLang="zh-CN" sz="28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纠正策略：注意拼写，不要过分概括；前噘唇</a:t>
            </a:r>
            <a:endParaRPr lang="zh-CN" altLang="zh-CN" sz="2800" b="1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5248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659</Words>
  <Application>Microsoft Office PowerPoint</Application>
  <PresentationFormat>全屏显示(4:3)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英语发音常见错误与纠正对策</vt:lpstr>
      <vt:lpstr>用汉字给英语单词注音？</vt:lpstr>
      <vt:lpstr>四字成语填空</vt:lpstr>
      <vt:lpstr>（一）拖泥带水</vt:lpstr>
      <vt:lpstr>（二）“分尸”音</vt:lpstr>
      <vt:lpstr>（三）偷工减料</vt:lpstr>
      <vt:lpstr>（四）乾坤挪移</vt:lpstr>
      <vt:lpstr>（五）胡乱替补</vt:lpstr>
      <vt:lpstr>（六）无中生有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英语发音常见错误与纠正对策</dc:title>
  <dc:creator>lenovo</dc:creator>
  <cp:lastModifiedBy>lenovo</cp:lastModifiedBy>
  <cp:revision>39</cp:revision>
  <dcterms:created xsi:type="dcterms:W3CDTF">2017-12-16T01:38:36Z</dcterms:created>
  <dcterms:modified xsi:type="dcterms:W3CDTF">2018-01-31T07:55:35Z</dcterms:modified>
</cp:coreProperties>
</file>