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9" r:id="rId6"/>
    <p:sldId id="280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81" r:id="rId17"/>
    <p:sldId id="269" r:id="rId18"/>
    <p:sldId id="270" r:id="rId19"/>
    <p:sldId id="271" r:id="rId20"/>
    <p:sldId id="272" r:id="rId21"/>
    <p:sldId id="282" r:id="rId22"/>
    <p:sldId id="273" r:id="rId23"/>
    <p:sldId id="274" r:id="rId24"/>
    <p:sldId id="275" r:id="rId25"/>
    <p:sldId id="276" r:id="rId2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C181-974E-4DB8-991F-F9066AE1446A}" type="datetimeFigureOut">
              <a:rPr lang="zh-CN" altLang="en-US" smtClean="0"/>
              <a:pPr/>
              <a:t>2018/2/4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21669-24AB-43E1-9D0F-915EC112196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0088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C181-974E-4DB8-991F-F9066AE1446A}" type="datetimeFigureOut">
              <a:rPr lang="zh-CN" altLang="en-US" smtClean="0"/>
              <a:pPr/>
              <a:t>2018/2/4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21669-24AB-43E1-9D0F-915EC112196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6763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C181-974E-4DB8-991F-F9066AE1446A}" type="datetimeFigureOut">
              <a:rPr lang="zh-CN" altLang="en-US" smtClean="0"/>
              <a:pPr/>
              <a:t>2018/2/4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21669-24AB-43E1-9D0F-915EC112196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7836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C181-974E-4DB8-991F-F9066AE1446A}" type="datetimeFigureOut">
              <a:rPr lang="zh-CN" altLang="en-US" smtClean="0"/>
              <a:pPr/>
              <a:t>2018/2/4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21669-24AB-43E1-9D0F-915EC112196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0251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C181-974E-4DB8-991F-F9066AE1446A}" type="datetimeFigureOut">
              <a:rPr lang="zh-CN" altLang="en-US" smtClean="0"/>
              <a:pPr/>
              <a:t>2018/2/4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21669-24AB-43E1-9D0F-915EC112196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5309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C181-974E-4DB8-991F-F9066AE1446A}" type="datetimeFigureOut">
              <a:rPr lang="zh-CN" altLang="en-US" smtClean="0"/>
              <a:pPr/>
              <a:t>2018/2/4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21669-24AB-43E1-9D0F-915EC112196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2680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C181-974E-4DB8-991F-F9066AE1446A}" type="datetimeFigureOut">
              <a:rPr lang="zh-CN" altLang="en-US" smtClean="0"/>
              <a:pPr/>
              <a:t>2018/2/4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21669-24AB-43E1-9D0F-915EC112196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8883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C181-974E-4DB8-991F-F9066AE1446A}" type="datetimeFigureOut">
              <a:rPr lang="zh-CN" altLang="en-US" smtClean="0"/>
              <a:pPr/>
              <a:t>2018/2/4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21669-24AB-43E1-9D0F-915EC112196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3617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C181-974E-4DB8-991F-F9066AE1446A}" type="datetimeFigureOut">
              <a:rPr lang="zh-CN" altLang="en-US" smtClean="0"/>
              <a:pPr/>
              <a:t>2018/2/4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21669-24AB-43E1-9D0F-915EC112196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2332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C181-974E-4DB8-991F-F9066AE1446A}" type="datetimeFigureOut">
              <a:rPr lang="zh-CN" altLang="en-US" smtClean="0"/>
              <a:pPr/>
              <a:t>2018/2/4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21669-24AB-43E1-9D0F-915EC112196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9291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C181-974E-4DB8-991F-F9066AE1446A}" type="datetimeFigureOut">
              <a:rPr lang="zh-CN" altLang="en-US" smtClean="0"/>
              <a:pPr/>
              <a:t>2018/2/4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21669-24AB-43E1-9D0F-915EC112196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361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DC181-974E-4DB8-991F-F9066AE1446A}" type="datetimeFigureOut">
              <a:rPr lang="zh-CN" altLang="en-US" smtClean="0"/>
              <a:pPr/>
              <a:t>2018/2/4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21669-24AB-43E1-9D0F-915EC112196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972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美式发音</a:t>
            </a:r>
            <a:r>
              <a:rPr lang="en-US" altLang="zh-CN" b="1" dirty="0" smtClean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versus</a:t>
            </a:r>
            <a:r>
              <a:rPr lang="zh-CN" altLang="en-US" b="1" dirty="0" smtClean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英式发音</a:t>
            </a:r>
            <a:endParaRPr lang="zh-CN" altLang="en-US" b="1" dirty="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求同存异</a:t>
            </a:r>
            <a:endParaRPr lang="zh-CN" altLang="en-US" b="1" dirty="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7525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音素层面的区别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4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N" sz="4000" b="1" dirty="0"/>
              <a:t>[</a:t>
            </a:r>
            <a:r>
              <a:rPr lang="en-US" altLang="zh-CN" sz="4000" b="1" dirty="0" err="1"/>
              <a:t>ɛr</a:t>
            </a:r>
            <a:r>
              <a:rPr lang="en-US" altLang="zh-CN" sz="4000" b="1" dirty="0"/>
              <a:t>] VS. [</a:t>
            </a:r>
            <a:r>
              <a:rPr lang="en-US" altLang="zh-CN" sz="4000" dirty="0" err="1"/>
              <a:t>eə</a:t>
            </a:r>
            <a:r>
              <a:rPr lang="en-US" altLang="zh-CN" sz="4000" b="1" dirty="0"/>
              <a:t>]</a:t>
            </a:r>
            <a:r>
              <a:rPr lang="en-US" altLang="zh-CN" sz="4000" dirty="0"/>
              <a:t> </a:t>
            </a:r>
            <a:endParaRPr lang="en-US" altLang="zh-CN" sz="4000" dirty="0" smtClean="0"/>
          </a:p>
          <a:p>
            <a:r>
              <a:rPr lang="en-US" altLang="zh-CN" sz="4000" dirty="0"/>
              <a:t>Air, hair, lair, fair, pair, chair, repair, stair, scare, care, dare, spare, swear, </a:t>
            </a:r>
            <a:r>
              <a:rPr lang="en-US" altLang="zh-CN" sz="4000" dirty="0" smtClean="0"/>
              <a:t>prepare</a:t>
            </a:r>
          </a:p>
          <a:p>
            <a:r>
              <a:rPr lang="en-US" altLang="zh-CN" sz="4000" b="1" dirty="0"/>
              <a:t>[</a:t>
            </a:r>
            <a:r>
              <a:rPr lang="en-US" altLang="zh-CN" sz="4000" b="1" dirty="0" err="1"/>
              <a:t>ur</a:t>
            </a:r>
            <a:r>
              <a:rPr lang="en-US" altLang="zh-CN" sz="4000" b="1" dirty="0"/>
              <a:t>] VS. [</a:t>
            </a:r>
            <a:r>
              <a:rPr lang="en-US" altLang="zh-CN" sz="4000" b="1" dirty="0" err="1"/>
              <a:t>u</a:t>
            </a:r>
            <a:r>
              <a:rPr lang="en-US" altLang="zh-CN" sz="4000" dirty="0" err="1"/>
              <a:t>ə</a:t>
            </a:r>
            <a:r>
              <a:rPr lang="en-US" altLang="zh-CN" sz="4000" b="1" dirty="0" smtClean="0"/>
              <a:t>]</a:t>
            </a:r>
          </a:p>
          <a:p>
            <a:r>
              <a:rPr lang="en-US" altLang="zh-CN" sz="4000" dirty="0"/>
              <a:t>Poor, tour, detour, moor, lure, allure, sure, ensure, assure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18639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音素层面的区别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5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/>
              <a:t>[</a:t>
            </a:r>
            <a:r>
              <a:rPr lang="zh-CN" altLang="zh-CN" sz="3600" b="1" dirty="0"/>
              <a:t>ɔ</a:t>
            </a:r>
            <a:r>
              <a:rPr lang="en-US" altLang="zh-CN" sz="3600" b="1" dirty="0"/>
              <a:t>] VS. [</a:t>
            </a:r>
            <a:r>
              <a:rPr lang="zh-CN" altLang="zh-CN" sz="3600" b="1" dirty="0"/>
              <a:t>ɔ</a:t>
            </a:r>
            <a:r>
              <a:rPr lang="en-US" altLang="zh-CN" sz="3600" b="1" dirty="0" smtClean="0"/>
              <a:t>:]</a:t>
            </a:r>
          </a:p>
          <a:p>
            <a:r>
              <a:rPr lang="en-US" altLang="zh-CN" sz="3600" dirty="0"/>
              <a:t>Walk, talk, law, saw, cause, flaw, caught, taught, daughter, automobile, </a:t>
            </a:r>
            <a:r>
              <a:rPr lang="en-US" altLang="zh-CN" sz="3600" dirty="0" smtClean="0"/>
              <a:t>brought</a:t>
            </a:r>
          </a:p>
          <a:p>
            <a:r>
              <a:rPr lang="en-US" altLang="zh-CN" sz="3600" b="1" dirty="0"/>
              <a:t>[</a:t>
            </a:r>
            <a:r>
              <a:rPr lang="zh-CN" altLang="zh-CN" sz="3600" dirty="0"/>
              <a:t>ɑ</a:t>
            </a:r>
            <a:r>
              <a:rPr lang="en-US" altLang="zh-CN" sz="3600" b="1" dirty="0"/>
              <a:t>] VS. [</a:t>
            </a:r>
            <a:r>
              <a:rPr lang="zh-CN" altLang="zh-CN" sz="3600" b="1" dirty="0"/>
              <a:t>ɔ</a:t>
            </a:r>
            <a:r>
              <a:rPr lang="en-US" altLang="zh-CN" sz="3600" b="1" dirty="0"/>
              <a:t>]\[</a:t>
            </a:r>
            <a:r>
              <a:rPr lang="zh-CN" altLang="zh-CN" sz="3600" dirty="0"/>
              <a:t>ɒ</a:t>
            </a:r>
            <a:r>
              <a:rPr lang="en-US" altLang="zh-CN" sz="3600" b="1" dirty="0" smtClean="0"/>
              <a:t>]</a:t>
            </a:r>
          </a:p>
          <a:p>
            <a:r>
              <a:rPr lang="en-US" altLang="zh-CN" sz="3600" dirty="0"/>
              <a:t>Body, hot, dog, shot, shop, shock, problem, drop, qualify, rock, wash, watch, topic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22383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音素层面的区别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6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/>
              <a:t>[Λ</a:t>
            </a:r>
            <a:r>
              <a:rPr lang="en-US" altLang="zh-CN" sz="3600" b="1" dirty="0" smtClean="0"/>
              <a:t>]</a:t>
            </a:r>
          </a:p>
          <a:p>
            <a:r>
              <a:rPr lang="en-US" altLang="zh-CN" sz="3600" dirty="0"/>
              <a:t>Ugly, utmost, other, bus, bubble, butter, duck, cover, supper, subtle, judge, </a:t>
            </a:r>
            <a:r>
              <a:rPr lang="en-US" altLang="zh-CN" sz="3600" dirty="0" smtClean="0"/>
              <a:t>just</a:t>
            </a:r>
          </a:p>
          <a:p>
            <a:r>
              <a:rPr lang="en-US" altLang="zh-CN" sz="3600" b="1" dirty="0"/>
              <a:t>[</a:t>
            </a:r>
            <a:r>
              <a:rPr lang="en-US" altLang="zh-CN" sz="3600" dirty="0"/>
              <a:t>æ</a:t>
            </a:r>
            <a:r>
              <a:rPr lang="en-US" altLang="zh-CN" sz="3600" b="1" dirty="0" smtClean="0"/>
              <a:t>]</a:t>
            </a:r>
          </a:p>
          <a:p>
            <a:r>
              <a:rPr lang="en-US" altLang="zh-CN" sz="3600" dirty="0"/>
              <a:t>Apple, add, ash, action, absolute, atom, bad, passion, gather, mad, challenge, fact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55549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音素层面的区别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7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altLang="zh-CN" sz="3600" b="1" dirty="0"/>
              <a:t>[</a:t>
            </a:r>
            <a:r>
              <a:rPr lang="en-US" altLang="zh-CN" sz="3600" dirty="0"/>
              <a:t>а</a:t>
            </a:r>
            <a:r>
              <a:rPr lang="fr-FR" altLang="zh-CN" sz="2800" b="1" dirty="0"/>
              <a:t>U</a:t>
            </a:r>
            <a:r>
              <a:rPr lang="fr-FR" altLang="zh-CN" sz="3600" b="1" dirty="0" smtClean="0"/>
              <a:t>]</a:t>
            </a:r>
          </a:p>
          <a:p>
            <a:r>
              <a:rPr lang="fr-FR" altLang="zh-CN" sz="3600" dirty="0"/>
              <a:t>Loud, shout, doubt, allow, brow, how, about, power, sour, hour, found, sound, </a:t>
            </a:r>
            <a:r>
              <a:rPr lang="fr-FR" altLang="zh-CN" sz="3600" dirty="0" smtClean="0"/>
              <a:t>bound</a:t>
            </a:r>
          </a:p>
          <a:p>
            <a:r>
              <a:rPr lang="en-US" altLang="zh-CN" sz="3600" b="1" dirty="0"/>
              <a:t>[</a:t>
            </a:r>
            <a:r>
              <a:rPr lang="en-US" altLang="zh-CN" sz="3600" dirty="0"/>
              <a:t>о</a:t>
            </a:r>
            <a:r>
              <a:rPr lang="en-US" altLang="zh-CN" sz="3600" b="1" dirty="0"/>
              <a:t>] VS. [</a:t>
            </a:r>
            <a:r>
              <a:rPr lang="en-US" altLang="zh-CN" sz="3600" dirty="0" err="1"/>
              <a:t>əu</a:t>
            </a:r>
            <a:r>
              <a:rPr lang="en-US" altLang="zh-CN" sz="3600" b="1" dirty="0" smtClean="0"/>
              <a:t>]</a:t>
            </a:r>
          </a:p>
          <a:p>
            <a:r>
              <a:rPr lang="en-US" altLang="zh-CN" sz="3600" dirty="0"/>
              <a:t>Old, ocean, </a:t>
            </a:r>
            <a:r>
              <a:rPr lang="en-US" altLang="zh-CN" sz="3600" dirty="0" smtClean="0"/>
              <a:t>know, </a:t>
            </a:r>
            <a:r>
              <a:rPr lang="en-US" altLang="zh-CN" sz="3600" dirty="0"/>
              <a:t>bone, joke, smoke, radio, slow, glow, told, cold, folk, goal, soul</a:t>
            </a:r>
            <a:endParaRPr lang="en-US" altLang="zh-CN" sz="360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3617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音素层面的区别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8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sz="4000" b="1" dirty="0"/>
              <a:t>[</a:t>
            </a:r>
            <a:r>
              <a:rPr lang="en-US" altLang="zh-CN" sz="4000" b="1" dirty="0" err="1"/>
              <a:t>ju</a:t>
            </a:r>
            <a:r>
              <a:rPr lang="en-US" altLang="zh-CN" sz="4000" b="1" dirty="0"/>
              <a:t>][</a:t>
            </a:r>
            <a:r>
              <a:rPr lang="en-US" altLang="zh-CN" sz="4000" b="1" dirty="0" err="1"/>
              <a:t>ju</a:t>
            </a:r>
            <a:r>
              <a:rPr lang="en-US" altLang="zh-CN" sz="4000" b="1" dirty="0"/>
              <a:t>:] &amp; [</a:t>
            </a:r>
            <a:r>
              <a:rPr lang="en-US" altLang="zh-CN" sz="4000" dirty="0"/>
              <a:t>u</a:t>
            </a:r>
            <a:r>
              <a:rPr lang="en-US" altLang="zh-CN" sz="4000" b="1" dirty="0"/>
              <a:t>] [u</a:t>
            </a:r>
            <a:r>
              <a:rPr lang="en-US" altLang="zh-CN" sz="4000" b="1" dirty="0" smtClean="0"/>
              <a:t>:]</a:t>
            </a:r>
          </a:p>
          <a:p>
            <a:r>
              <a:rPr lang="en-US" altLang="zh-CN" sz="4000" dirty="0"/>
              <a:t>Sue, choose, juice, new, </a:t>
            </a:r>
            <a:r>
              <a:rPr lang="en-US" altLang="zh-CN" sz="4000" dirty="0" smtClean="0"/>
              <a:t>due</a:t>
            </a:r>
            <a:r>
              <a:rPr lang="en-US" altLang="zh-CN" sz="4000" dirty="0"/>
              <a:t>, tune, Tuesday, </a:t>
            </a:r>
            <a:r>
              <a:rPr lang="en-US" altLang="zh-CN" sz="4000" dirty="0" smtClean="0"/>
              <a:t>enthusiastic</a:t>
            </a:r>
            <a:r>
              <a:rPr lang="en-US" altLang="zh-CN" sz="4000" dirty="0"/>
              <a:t>, pursue, </a:t>
            </a:r>
            <a:r>
              <a:rPr lang="en-US" altLang="zh-CN" sz="4000" dirty="0" smtClean="0"/>
              <a:t>moon, soon, shoe, Zeus</a:t>
            </a:r>
          </a:p>
          <a:p>
            <a:r>
              <a:rPr lang="zh-CN" altLang="en-US" sz="40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在</a:t>
            </a:r>
            <a:r>
              <a:rPr lang="en-US" sz="4000" dirty="0" smtClean="0">
                <a:solidFill>
                  <a:srgbClr val="0070C0"/>
                </a:solidFill>
              </a:rPr>
              <a:t>[t] [d] [Ѕ] [z] [</a:t>
            </a:r>
            <a:r>
              <a:rPr lang="en-US" altLang="zh-CN" sz="4000" dirty="0" smtClean="0">
                <a:solidFill>
                  <a:srgbClr val="0070C0"/>
                </a:solidFill>
              </a:rPr>
              <a:t>ʃ</a:t>
            </a:r>
            <a:r>
              <a:rPr lang="en-US" sz="4000" dirty="0" smtClean="0">
                <a:solidFill>
                  <a:srgbClr val="0070C0"/>
                </a:solidFill>
              </a:rPr>
              <a:t>] [ʧ] [ʤ] [n] </a:t>
            </a:r>
            <a:r>
              <a:rPr lang="zh-CN" altLang="en-US" sz="4000" dirty="0" smtClean="0">
                <a:latin typeface="华文新魏" pitchFamily="2" charset="-122"/>
                <a:ea typeface="华文新魏" pitchFamily="2" charset="-122"/>
              </a:rPr>
              <a:t>后的</a:t>
            </a:r>
            <a:r>
              <a:rPr lang="en-US" altLang="zh-CN" sz="4000" dirty="0" smtClean="0">
                <a:solidFill>
                  <a:srgbClr val="FF0000"/>
                </a:solidFill>
              </a:rPr>
              <a:t>[</a:t>
            </a:r>
            <a:r>
              <a:rPr lang="en-US" altLang="zh-CN" sz="4000" dirty="0" err="1" smtClean="0">
                <a:solidFill>
                  <a:srgbClr val="FF0000"/>
                </a:solidFill>
              </a:rPr>
              <a:t>ju</a:t>
            </a:r>
            <a:r>
              <a:rPr lang="en-US" altLang="zh-CN" sz="4000" dirty="0" smtClean="0">
                <a:solidFill>
                  <a:srgbClr val="FF0000"/>
                </a:solidFill>
              </a:rPr>
              <a:t>][</a:t>
            </a:r>
            <a:r>
              <a:rPr lang="en-US" altLang="zh-CN" sz="4000" dirty="0" err="1" smtClean="0">
                <a:solidFill>
                  <a:srgbClr val="FF0000"/>
                </a:solidFill>
              </a:rPr>
              <a:t>ju</a:t>
            </a:r>
            <a:r>
              <a:rPr lang="en-US" altLang="zh-CN" sz="4000" dirty="0" smtClean="0">
                <a:solidFill>
                  <a:srgbClr val="FF0000"/>
                </a:solidFill>
              </a:rPr>
              <a:t>:] &amp; [u] [u:]</a:t>
            </a:r>
            <a:r>
              <a:rPr lang="en-US" altLang="zh-CN" sz="4000" dirty="0" smtClean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 </a:t>
            </a:r>
            <a:r>
              <a:rPr lang="zh-CN" altLang="en-US" sz="4000" dirty="0" smtClean="0">
                <a:latin typeface="华文新魏" pitchFamily="2" charset="-122"/>
                <a:ea typeface="华文新魏" pitchFamily="2" charset="-122"/>
              </a:rPr>
              <a:t>可能傻傻分不清</a:t>
            </a:r>
            <a:r>
              <a:rPr lang="en-US" altLang="zh-CN" sz="4000" dirty="0" smtClean="0">
                <a:latin typeface="华文新魏" pitchFamily="2" charset="-122"/>
                <a:ea typeface="华文新魏" pitchFamily="2" charset="-122"/>
              </a:rPr>
              <a:t>——</a:t>
            </a:r>
            <a:r>
              <a:rPr lang="zh-CN" altLang="en-US" sz="4000" dirty="0" smtClean="0">
                <a:latin typeface="华文新魏" pitchFamily="2" charset="-122"/>
                <a:ea typeface="华文新魏" pitchFamily="2" charset="-122"/>
              </a:rPr>
              <a:t>其实也没必要加以区分。</a:t>
            </a:r>
            <a:endParaRPr lang="zh-CN" altLang="en-US" sz="40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2761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单词层面的区别（</a:t>
            </a:r>
            <a:r>
              <a:rPr lang="en-US" altLang="zh-CN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1</a:t>
            </a:r>
            <a:r>
              <a:rPr lang="zh-CN" altLang="en-US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）</a:t>
            </a:r>
            <a:endParaRPr lang="zh-CN" altLang="en-US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sz="4400" dirty="0">
                <a:latin typeface="华文新魏" panose="02010800040101010101" pitchFamily="2" charset="-122"/>
                <a:ea typeface="华文新魏" panose="02010800040101010101" pitchFamily="2" charset="-122"/>
              </a:rPr>
              <a:t>美式 </a:t>
            </a:r>
            <a:r>
              <a:rPr lang="en-US" altLang="zh-CN" sz="4400" b="1" dirty="0">
                <a:ea typeface="华文新魏" panose="02010800040101010101" pitchFamily="2" charset="-122"/>
              </a:rPr>
              <a:t>[</a:t>
            </a:r>
            <a:r>
              <a:rPr lang="en-US" altLang="zh-CN" sz="4400" dirty="0">
                <a:ea typeface="华文新魏" panose="02010800040101010101" pitchFamily="2" charset="-122"/>
              </a:rPr>
              <a:t>æ</a:t>
            </a:r>
            <a:r>
              <a:rPr lang="en-US" altLang="zh-CN" sz="4400" b="1" dirty="0">
                <a:ea typeface="华文新魏" panose="02010800040101010101" pitchFamily="2" charset="-122"/>
              </a:rPr>
              <a:t>]</a:t>
            </a:r>
            <a:r>
              <a:rPr lang="en-US" altLang="zh-CN" sz="44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en-US" altLang="zh-CN" sz="4400" dirty="0">
                <a:latin typeface="华文新魏" panose="02010800040101010101" pitchFamily="2" charset="-122"/>
                <a:ea typeface="华文新魏" panose="02010800040101010101" pitchFamily="2" charset="-122"/>
              </a:rPr>
              <a:t>VS.</a:t>
            </a:r>
            <a:r>
              <a:rPr lang="zh-CN" altLang="zh-CN" sz="4400" dirty="0">
                <a:latin typeface="华文新魏" panose="02010800040101010101" pitchFamily="2" charset="-122"/>
                <a:ea typeface="华文新魏" panose="02010800040101010101" pitchFamily="2" charset="-122"/>
              </a:rPr>
              <a:t>英式 </a:t>
            </a:r>
            <a:r>
              <a:rPr lang="fr-FR" altLang="zh-CN" sz="4400" b="1" dirty="0">
                <a:ea typeface="华文新魏" panose="02010800040101010101" pitchFamily="2" charset="-122"/>
              </a:rPr>
              <a:t>[</a:t>
            </a:r>
            <a:r>
              <a:rPr lang="zh-CN" altLang="zh-CN" sz="4400" dirty="0">
                <a:ea typeface="华文新魏" panose="02010800040101010101" pitchFamily="2" charset="-122"/>
              </a:rPr>
              <a:t>ɑ</a:t>
            </a:r>
            <a:r>
              <a:rPr lang="fr-FR" altLang="zh-CN" sz="4400" b="1" dirty="0" smtClean="0">
                <a:ea typeface="华文新魏" panose="02010800040101010101" pitchFamily="2" charset="-122"/>
              </a:rPr>
              <a:t>:]</a:t>
            </a:r>
            <a:endParaRPr lang="fr-FR" altLang="zh-CN" sz="4400" dirty="0" smtClean="0">
              <a:ea typeface="华文新魏" panose="02010800040101010101" pitchFamily="2" charset="-122"/>
            </a:endParaRPr>
          </a:p>
          <a:p>
            <a:r>
              <a:rPr lang="en-US" altLang="zh-CN" sz="4400" dirty="0">
                <a:latin typeface="华文新魏" panose="02010800040101010101" pitchFamily="2" charset="-122"/>
                <a:ea typeface="华文新魏" panose="02010800040101010101" pitchFamily="2" charset="-122"/>
              </a:rPr>
              <a:t>Pass, past, mast, master, cast, fast, last, ask, task, vast, command, demand, half, dance, chance, advance, advantage, laugh, </a:t>
            </a:r>
            <a:r>
              <a:rPr lang="en-US" altLang="zh-CN" sz="44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staff, aunt</a:t>
            </a:r>
            <a:endParaRPr lang="zh-CN" altLang="en-US" sz="44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8216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单词层面的区别（</a:t>
            </a:r>
            <a:r>
              <a:rPr lang="en-US" altLang="zh-CN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2</a:t>
            </a:r>
            <a:r>
              <a:rPr lang="zh-CN" altLang="en-US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[Λ]</a:t>
            </a:r>
            <a:r>
              <a:rPr lang="zh-CN" altLang="en-US" sz="4000" dirty="0" smtClean="0">
                <a:latin typeface="华文新魏" pitchFamily="2" charset="-122"/>
                <a:ea typeface="华文新魏" pitchFamily="2" charset="-122"/>
              </a:rPr>
              <a:t>发音不同造成的差异：英式偏向“啊”，美式偏向“饿”。</a:t>
            </a:r>
            <a:endParaRPr lang="en-US" altLang="zh-CN" sz="4000" dirty="0" smtClean="0">
              <a:latin typeface="华文新魏" pitchFamily="2" charset="-122"/>
              <a:ea typeface="华文新魏" pitchFamily="2" charset="-122"/>
            </a:endParaRPr>
          </a:p>
          <a:p>
            <a:r>
              <a:rPr lang="zh-CN" altLang="en-US" sz="4000" dirty="0" smtClean="0">
                <a:latin typeface="华文新魏" pitchFamily="2" charset="-122"/>
                <a:ea typeface="华文新魏" pitchFamily="2" charset="-122"/>
              </a:rPr>
              <a:t>美式</a:t>
            </a:r>
            <a:r>
              <a:rPr lang="en-US" sz="4000" b="1" dirty="0" smtClean="0"/>
              <a:t>[Λ]</a:t>
            </a:r>
            <a:r>
              <a:rPr lang="zh-CN" altLang="en-US" sz="4000" dirty="0" smtClean="0">
                <a:latin typeface="华文新魏" pitchFamily="2" charset="-122"/>
                <a:ea typeface="华文新魏" pitchFamily="2" charset="-122"/>
              </a:rPr>
              <a:t>容易与</a:t>
            </a:r>
            <a:r>
              <a:rPr lang="en-US" sz="4000" b="1" dirty="0" smtClean="0"/>
              <a:t>[r] </a:t>
            </a:r>
            <a:r>
              <a:rPr lang="zh-CN" altLang="en-US" sz="4000" dirty="0" smtClean="0">
                <a:latin typeface="华文新魏" pitchFamily="2" charset="-122"/>
                <a:ea typeface="华文新魏" pitchFamily="2" charset="-122"/>
              </a:rPr>
              <a:t>融合为</a:t>
            </a:r>
            <a:r>
              <a:rPr lang="en-US" sz="4000" b="1" dirty="0" smtClean="0"/>
              <a:t>[</a:t>
            </a:r>
            <a:r>
              <a:rPr lang="en-US" altLang="zh-CN" sz="4000" b="1" dirty="0" smtClean="0"/>
              <a:t>ɝ</a:t>
            </a:r>
            <a:r>
              <a:rPr lang="en-US" sz="4000" b="1" dirty="0" smtClean="0"/>
              <a:t>]</a:t>
            </a:r>
            <a:r>
              <a:rPr lang="zh-CN" altLang="en-US" sz="4000" b="1" dirty="0" smtClean="0"/>
              <a:t>。</a:t>
            </a:r>
            <a:endParaRPr lang="en-US" altLang="zh-CN" sz="4000" b="1" dirty="0" smtClean="0"/>
          </a:p>
          <a:p>
            <a:r>
              <a:rPr lang="en-US" sz="4000" dirty="0" smtClean="0"/>
              <a:t>Courage, curry, current, hurry</a:t>
            </a:r>
          </a:p>
          <a:p>
            <a:r>
              <a:rPr lang="zh-CN" altLang="en-US" sz="4000" dirty="0" smtClean="0">
                <a:latin typeface="华文新魏" pitchFamily="2" charset="-122"/>
                <a:ea typeface="华文新魏" pitchFamily="2" charset="-122"/>
              </a:rPr>
              <a:t>上述单词的美式发音含有</a:t>
            </a:r>
            <a:r>
              <a:rPr lang="en-US" sz="4000" b="1" dirty="0" smtClean="0"/>
              <a:t>[</a:t>
            </a:r>
            <a:r>
              <a:rPr lang="en-US" altLang="zh-CN" sz="4000" b="1" dirty="0" smtClean="0"/>
              <a:t>ɝ</a:t>
            </a:r>
            <a:r>
              <a:rPr lang="en-US" sz="4000" b="1" dirty="0" smtClean="0"/>
              <a:t>]</a:t>
            </a:r>
            <a:r>
              <a:rPr lang="zh-CN" altLang="en-US" sz="4000" dirty="0" smtClean="0">
                <a:latin typeface="华文新魏" pitchFamily="2" charset="-122"/>
                <a:ea typeface="华文新魏" pitchFamily="2" charset="-122"/>
              </a:rPr>
              <a:t>与后面元音自然连读的情况。</a:t>
            </a:r>
            <a:endParaRPr lang="en-US" sz="4000" dirty="0" smtClean="0">
              <a:latin typeface="华文新魏" pitchFamily="2" charset="-122"/>
              <a:ea typeface="华文新魏" pitchFamily="2" charset="-122"/>
            </a:endParaRPr>
          </a:p>
          <a:p>
            <a:endParaRPr lang="zh-CN" altLang="en-US" dirty="0"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华文隶书" panose="02010800040101010101" pitchFamily="2" charset="-122"/>
                <a:ea typeface="华文隶书" panose="02010800040101010101" pitchFamily="2" charset="-122"/>
              </a:rPr>
              <a:t>单词层面的区别</a:t>
            </a:r>
            <a:r>
              <a:rPr lang="zh-CN" altLang="en-US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（</a:t>
            </a:r>
            <a:r>
              <a:rPr lang="en-US" altLang="zh-CN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3</a:t>
            </a:r>
            <a:r>
              <a:rPr lang="zh-CN" altLang="en-US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美式 </a:t>
            </a:r>
            <a:r>
              <a:rPr lang="en-US" altLang="zh-CN" sz="4000" b="1" dirty="0">
                <a:ea typeface="华文新魏" panose="02010800040101010101" pitchFamily="2" charset="-122"/>
              </a:rPr>
              <a:t>[</a:t>
            </a:r>
            <a:r>
              <a:rPr lang="en-US" altLang="zh-CN" sz="4000" i="1" dirty="0" err="1">
                <a:ea typeface="华文新魏" panose="02010800040101010101" pitchFamily="2" charset="-122"/>
              </a:rPr>
              <a:t>ə</a:t>
            </a:r>
            <a:r>
              <a:rPr lang="en-US" altLang="zh-CN" sz="4000" b="1" dirty="0" err="1">
                <a:ea typeface="华文新魏" panose="02010800040101010101" pitchFamily="2" charset="-122"/>
              </a:rPr>
              <a:t>l</a:t>
            </a:r>
            <a:r>
              <a:rPr lang="en-US" altLang="zh-CN" sz="4000" b="1" dirty="0">
                <a:ea typeface="华文新魏" panose="02010800040101010101" pitchFamily="2" charset="-122"/>
              </a:rPr>
              <a:t>]</a:t>
            </a:r>
            <a:r>
              <a:rPr lang="en-US" altLang="zh-CN" sz="4000" dirty="0">
                <a:ea typeface="华文新魏" panose="02010800040101010101" pitchFamily="2" charset="-122"/>
              </a:rPr>
              <a:t> </a:t>
            </a:r>
            <a:r>
              <a:rPr lang="en-US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VS.</a:t>
            </a:r>
            <a:r>
              <a:rPr lang="zh-CN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英式 </a:t>
            </a:r>
            <a:r>
              <a:rPr lang="en-US" altLang="zh-CN" sz="40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[</a:t>
            </a:r>
            <a:r>
              <a:rPr lang="en-US" altLang="zh-CN" sz="4000" dirty="0" err="1">
                <a:latin typeface="华文新魏" panose="02010800040101010101" pitchFamily="2" charset="-122"/>
                <a:ea typeface="华文新魏" panose="02010800040101010101" pitchFamily="2" charset="-122"/>
              </a:rPr>
              <a:t>а</a:t>
            </a:r>
            <a:r>
              <a:rPr lang="en-US" altLang="zh-CN" b="1" dirty="0" err="1">
                <a:latin typeface="华文新魏" panose="02010800040101010101" pitchFamily="2" charset="-122"/>
                <a:ea typeface="华文新魏" panose="02010800040101010101" pitchFamily="2" charset="-122"/>
              </a:rPr>
              <a:t>I</a:t>
            </a:r>
            <a:r>
              <a:rPr lang="en-US" altLang="zh-CN" sz="4000" b="1" dirty="0" err="1">
                <a:latin typeface="华文新魏" panose="02010800040101010101" pitchFamily="2" charset="-122"/>
                <a:ea typeface="华文新魏" panose="02010800040101010101" pitchFamily="2" charset="-122"/>
              </a:rPr>
              <a:t>l</a:t>
            </a:r>
            <a:r>
              <a:rPr lang="en-US" altLang="zh-CN" sz="40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]</a:t>
            </a:r>
          </a:p>
          <a:p>
            <a:r>
              <a:rPr lang="en-US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Volatile, futile, fertile, sterile, versatile, mobile, </a:t>
            </a:r>
            <a:r>
              <a:rPr lang="en-US" altLang="zh-CN" sz="40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missile</a:t>
            </a:r>
          </a:p>
          <a:p>
            <a:r>
              <a:rPr lang="zh-CN" altLang="zh-CN" sz="40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美式</a:t>
            </a:r>
            <a:r>
              <a:rPr lang="zh-CN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发音：轻读</a:t>
            </a:r>
            <a:r>
              <a:rPr lang="en-US" altLang="zh-CN" sz="40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[I]</a:t>
            </a:r>
            <a:r>
              <a:rPr lang="zh-CN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的含糊与</a:t>
            </a:r>
            <a:r>
              <a:rPr lang="zh-CN" altLang="zh-CN" sz="40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省略</a:t>
            </a:r>
            <a:endParaRPr lang="en-US" altLang="zh-CN" sz="4000" dirty="0" smtClean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en-US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B</a:t>
            </a:r>
            <a:r>
              <a:rPr lang="en-US" altLang="zh-CN" sz="4000" b="1" i="1" dirty="0">
                <a:latin typeface="华文新魏" panose="02010800040101010101" pitchFamily="2" charset="-122"/>
                <a:ea typeface="华文新魏" panose="02010800040101010101" pitchFamily="2" charset="-122"/>
              </a:rPr>
              <a:t>e</a:t>
            </a:r>
            <a:r>
              <a:rPr lang="en-US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lieve, suppl</a:t>
            </a:r>
            <a:r>
              <a:rPr lang="en-US" altLang="zh-CN" sz="4000" b="1" i="1" dirty="0">
                <a:latin typeface="华文新魏" panose="02010800040101010101" pitchFamily="2" charset="-122"/>
                <a:ea typeface="华文新魏" panose="02010800040101010101" pitchFamily="2" charset="-122"/>
              </a:rPr>
              <a:t>e</a:t>
            </a:r>
            <a:r>
              <a:rPr lang="en-US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ment, compl</a:t>
            </a:r>
            <a:r>
              <a:rPr lang="en-US" altLang="zh-CN" sz="4000" b="1" i="1" dirty="0">
                <a:latin typeface="华文新魏" panose="02010800040101010101" pitchFamily="2" charset="-122"/>
                <a:ea typeface="华文新魏" panose="02010800040101010101" pitchFamily="2" charset="-122"/>
              </a:rPr>
              <a:t>i</a:t>
            </a:r>
            <a:r>
              <a:rPr lang="en-US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ment, domest</a:t>
            </a:r>
            <a:r>
              <a:rPr lang="en-US" altLang="zh-CN" sz="4000" b="1" i="1" dirty="0">
                <a:latin typeface="华文新魏" panose="02010800040101010101" pitchFamily="2" charset="-122"/>
                <a:ea typeface="华文新魏" panose="02010800040101010101" pitchFamily="2" charset="-122"/>
              </a:rPr>
              <a:t>i</a:t>
            </a:r>
            <a:r>
              <a:rPr lang="en-US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cate, mast</a:t>
            </a:r>
            <a:r>
              <a:rPr lang="en-US" altLang="zh-CN" sz="4000" b="1" i="1" dirty="0">
                <a:latin typeface="华文新魏" panose="02010800040101010101" pitchFamily="2" charset="-122"/>
                <a:ea typeface="华文新魏" panose="02010800040101010101" pitchFamily="2" charset="-122"/>
              </a:rPr>
              <a:t>i</a:t>
            </a:r>
            <a:r>
              <a:rPr lang="en-US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cate, dest</a:t>
            </a:r>
            <a:r>
              <a:rPr lang="en-US" altLang="zh-CN" sz="4000" b="1" i="1" dirty="0">
                <a:latin typeface="华文新魏" panose="02010800040101010101" pitchFamily="2" charset="-122"/>
                <a:ea typeface="华文新魏" panose="02010800040101010101" pitchFamily="2" charset="-122"/>
              </a:rPr>
              <a:t>i</a:t>
            </a:r>
            <a:r>
              <a:rPr lang="en-US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nation</a:t>
            </a:r>
            <a:endParaRPr lang="en-US" altLang="zh-CN" sz="4000" dirty="0" smtClean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8929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华文隶书" panose="02010800040101010101" pitchFamily="2" charset="-122"/>
                <a:ea typeface="华文隶书" panose="02010800040101010101" pitchFamily="2" charset="-122"/>
              </a:rPr>
              <a:t>单词层面的区别</a:t>
            </a:r>
            <a:r>
              <a:rPr lang="zh-CN" altLang="en-US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（</a:t>
            </a:r>
            <a:r>
              <a:rPr lang="en-US" altLang="zh-CN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4</a:t>
            </a:r>
            <a:r>
              <a:rPr lang="zh-CN" altLang="en-US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-</a:t>
            </a:r>
            <a:r>
              <a:rPr lang="en-US" altLang="zh-CN" sz="3600" dirty="0" err="1">
                <a:latin typeface="华文新魏" panose="02010800040101010101" pitchFamily="2" charset="-122"/>
                <a:ea typeface="华文新魏" panose="02010800040101010101" pitchFamily="2" charset="-122"/>
              </a:rPr>
              <a:t>lu</a:t>
            </a:r>
            <a:r>
              <a:rPr lang="en-US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-</a:t>
            </a:r>
            <a:r>
              <a:rPr lang="zh-CN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的读音：美式</a:t>
            </a:r>
            <a:r>
              <a:rPr lang="en-US" altLang="zh-CN" sz="36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[</a:t>
            </a:r>
            <a:r>
              <a:rPr lang="en-US" altLang="zh-CN" sz="3600" b="1" dirty="0" err="1">
                <a:latin typeface="华文新魏" panose="02010800040101010101" pitchFamily="2" charset="-122"/>
                <a:ea typeface="华文新魏" panose="02010800040101010101" pitchFamily="2" charset="-122"/>
              </a:rPr>
              <a:t>l</a:t>
            </a:r>
            <a:r>
              <a:rPr lang="en-US" altLang="zh-CN" sz="3600" dirty="0" err="1">
                <a:latin typeface="华文新魏" panose="02010800040101010101" pitchFamily="2" charset="-122"/>
                <a:ea typeface="华文新魏" panose="02010800040101010101" pitchFamily="2" charset="-122"/>
              </a:rPr>
              <a:t>u</a:t>
            </a:r>
            <a:r>
              <a:rPr lang="en-US" altLang="zh-CN" sz="36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]</a:t>
            </a:r>
            <a:r>
              <a:rPr lang="en-US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 VS.</a:t>
            </a:r>
            <a:r>
              <a:rPr lang="zh-CN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英式</a:t>
            </a:r>
            <a:r>
              <a:rPr lang="en-US" altLang="zh-CN" sz="36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[</a:t>
            </a:r>
            <a:r>
              <a:rPr lang="en-US" altLang="zh-CN" sz="3600" b="1" dirty="0" err="1">
                <a:latin typeface="华文新魏" panose="02010800040101010101" pitchFamily="2" charset="-122"/>
                <a:ea typeface="华文新魏" panose="02010800040101010101" pitchFamily="2" charset="-122"/>
              </a:rPr>
              <a:t>lju</a:t>
            </a:r>
            <a:r>
              <a:rPr lang="en-US" altLang="zh-CN" sz="36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:]</a:t>
            </a:r>
            <a:r>
              <a:rPr lang="zh-CN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；暗</a:t>
            </a:r>
            <a:r>
              <a:rPr lang="en-US" altLang="zh-CN" sz="36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[l]</a:t>
            </a:r>
            <a:r>
              <a:rPr lang="zh-CN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的</a:t>
            </a:r>
            <a:r>
              <a:rPr lang="zh-CN" altLang="zh-CN" sz="36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发音</a:t>
            </a:r>
            <a:endParaRPr lang="en-US" altLang="zh-CN" sz="3600" dirty="0" smtClean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en-US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Evolution, allure, lure, illusion, deluge</a:t>
            </a:r>
            <a:r>
              <a:rPr lang="zh-CN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；</a:t>
            </a:r>
            <a:r>
              <a:rPr lang="en-US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value, </a:t>
            </a:r>
            <a:r>
              <a:rPr lang="en-US" altLang="zh-CN" sz="36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polio</a:t>
            </a:r>
          </a:p>
          <a:p>
            <a:r>
              <a:rPr lang="zh-CN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美式奇葩：</a:t>
            </a:r>
            <a:r>
              <a:rPr lang="en-US" altLang="zh-CN" sz="3600" dirty="0" err="1">
                <a:latin typeface="华文新魏" panose="02010800040101010101" pitchFamily="2" charset="-122"/>
                <a:ea typeface="华文新魏" panose="02010800040101010101" pitchFamily="2" charset="-122"/>
              </a:rPr>
              <a:t>wh</a:t>
            </a:r>
            <a:r>
              <a:rPr lang="en-US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-</a:t>
            </a:r>
            <a:r>
              <a:rPr lang="zh-CN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—</a:t>
            </a:r>
            <a:r>
              <a:rPr lang="en-US" altLang="zh-CN" sz="36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[</a:t>
            </a:r>
            <a:r>
              <a:rPr lang="en-US" altLang="zh-CN" sz="3600" b="1" i="1" dirty="0" err="1">
                <a:latin typeface="华文新魏" panose="02010800040101010101" pitchFamily="2" charset="-122"/>
                <a:ea typeface="华文新魏" panose="02010800040101010101" pitchFamily="2" charset="-122"/>
              </a:rPr>
              <a:t>h</a:t>
            </a:r>
            <a:r>
              <a:rPr lang="en-US" altLang="zh-CN" sz="3600" b="1" dirty="0" err="1">
                <a:latin typeface="华文新魏" panose="02010800040101010101" pitchFamily="2" charset="-122"/>
                <a:ea typeface="华文新魏" panose="02010800040101010101" pitchFamily="2" charset="-122"/>
              </a:rPr>
              <a:t>w</a:t>
            </a:r>
            <a:r>
              <a:rPr lang="en-US" altLang="zh-CN" sz="36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]</a:t>
            </a:r>
            <a:r>
              <a:rPr lang="zh-CN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（重读时，元音凸显）；</a:t>
            </a:r>
            <a:r>
              <a:rPr lang="en-US" altLang="zh-CN" sz="36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[h]</a:t>
            </a:r>
            <a:r>
              <a:rPr lang="zh-CN" altLang="zh-CN" sz="36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省略</a:t>
            </a:r>
            <a:endParaRPr lang="en-US" altLang="zh-CN" sz="3600" dirty="0" smtClean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en-US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What, why, while, overwhelm</a:t>
            </a:r>
            <a:r>
              <a:rPr lang="zh-CN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；</a:t>
            </a:r>
            <a:r>
              <a:rPr lang="en-US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Human, herb, herbivore</a:t>
            </a:r>
            <a:endParaRPr lang="zh-CN" altLang="en-US" sz="36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0842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华文隶书" panose="02010800040101010101" pitchFamily="2" charset="-122"/>
                <a:ea typeface="华文隶书" panose="02010800040101010101" pitchFamily="2" charset="-122"/>
              </a:rPr>
              <a:t>单词层面的区别</a:t>
            </a:r>
            <a:r>
              <a:rPr lang="zh-CN" altLang="en-US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（</a:t>
            </a:r>
            <a:r>
              <a:rPr lang="en-US" altLang="zh-CN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5</a:t>
            </a:r>
            <a:r>
              <a:rPr lang="zh-CN" altLang="en-US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美式发音：多音节单词中的次重音，平衡单词的音节</a:t>
            </a:r>
            <a:r>
              <a:rPr lang="zh-CN" altLang="zh-CN" sz="40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结构</a:t>
            </a:r>
            <a:endParaRPr lang="en-US" altLang="zh-CN" sz="4000" dirty="0" smtClean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en-US" altLang="zh-CN" sz="4400" dirty="0">
                <a:ea typeface="华文新魏" panose="02010800040101010101" pitchFamily="2" charset="-122"/>
              </a:rPr>
              <a:t>Ordin</a:t>
            </a:r>
            <a:r>
              <a:rPr lang="en-US" altLang="zh-CN" sz="4400" b="1" i="1" dirty="0">
                <a:ea typeface="华文新魏" panose="02010800040101010101" pitchFamily="2" charset="-122"/>
              </a:rPr>
              <a:t>a</a:t>
            </a:r>
            <a:r>
              <a:rPr lang="en-US" altLang="zh-CN" sz="4400" dirty="0">
                <a:ea typeface="华文新魏" panose="02010800040101010101" pitchFamily="2" charset="-122"/>
              </a:rPr>
              <a:t>ry, necess</a:t>
            </a:r>
            <a:r>
              <a:rPr lang="en-US" altLang="zh-CN" sz="4400" b="1" i="1" dirty="0">
                <a:ea typeface="华文新魏" panose="02010800040101010101" pitchFamily="2" charset="-122"/>
              </a:rPr>
              <a:t>a</a:t>
            </a:r>
            <a:r>
              <a:rPr lang="en-US" altLang="zh-CN" sz="4400" dirty="0">
                <a:ea typeface="华文新魏" panose="02010800040101010101" pitchFamily="2" charset="-122"/>
              </a:rPr>
              <a:t>ry, extraordin</a:t>
            </a:r>
            <a:r>
              <a:rPr lang="en-US" altLang="zh-CN" sz="4400" b="1" i="1" dirty="0">
                <a:ea typeface="华文新魏" panose="02010800040101010101" pitchFamily="2" charset="-122"/>
              </a:rPr>
              <a:t>a</a:t>
            </a:r>
            <a:r>
              <a:rPr lang="en-US" altLang="zh-CN" sz="4400" dirty="0">
                <a:ea typeface="华文新魏" panose="02010800040101010101" pitchFamily="2" charset="-122"/>
              </a:rPr>
              <a:t>ry, secret</a:t>
            </a:r>
            <a:r>
              <a:rPr lang="en-US" altLang="zh-CN" sz="4400" b="1" i="1" dirty="0">
                <a:ea typeface="华文新魏" panose="02010800040101010101" pitchFamily="2" charset="-122"/>
              </a:rPr>
              <a:t>a</a:t>
            </a:r>
            <a:r>
              <a:rPr lang="en-US" altLang="zh-CN" sz="4400" dirty="0">
                <a:ea typeface="华文新魏" panose="02010800040101010101" pitchFamily="2" charset="-122"/>
              </a:rPr>
              <a:t>ry, milit</a:t>
            </a:r>
            <a:r>
              <a:rPr lang="en-US" altLang="zh-CN" sz="4400" b="1" i="1" dirty="0">
                <a:ea typeface="华文新魏" panose="02010800040101010101" pitchFamily="2" charset="-122"/>
              </a:rPr>
              <a:t>a</a:t>
            </a:r>
            <a:r>
              <a:rPr lang="en-US" altLang="zh-CN" sz="4400" dirty="0">
                <a:ea typeface="华文新魏" panose="02010800040101010101" pitchFamily="2" charset="-122"/>
              </a:rPr>
              <a:t>ry, volunt</a:t>
            </a:r>
            <a:r>
              <a:rPr lang="en-US" altLang="zh-CN" sz="4400" b="1" i="1" dirty="0">
                <a:ea typeface="华文新魏" panose="02010800040101010101" pitchFamily="2" charset="-122"/>
              </a:rPr>
              <a:t>a</a:t>
            </a:r>
            <a:r>
              <a:rPr lang="en-US" altLang="zh-CN" sz="4400" dirty="0">
                <a:ea typeface="华文新魏" panose="02010800040101010101" pitchFamily="2" charset="-122"/>
              </a:rPr>
              <a:t>ry, invent</a:t>
            </a:r>
            <a:r>
              <a:rPr lang="en-US" altLang="zh-CN" sz="4400" b="1" i="1" dirty="0">
                <a:ea typeface="华文新魏" panose="02010800040101010101" pitchFamily="2" charset="-122"/>
              </a:rPr>
              <a:t>o</a:t>
            </a:r>
            <a:r>
              <a:rPr lang="en-US" altLang="zh-CN" sz="4400" dirty="0">
                <a:ea typeface="华文新魏" panose="02010800040101010101" pitchFamily="2" charset="-122"/>
              </a:rPr>
              <a:t>ry, laborat</a:t>
            </a:r>
            <a:r>
              <a:rPr lang="en-US" altLang="zh-CN" sz="4400" b="1" i="1" dirty="0">
                <a:ea typeface="华文新魏" panose="02010800040101010101" pitchFamily="2" charset="-122"/>
              </a:rPr>
              <a:t>o</a:t>
            </a:r>
            <a:r>
              <a:rPr lang="en-US" altLang="zh-CN" sz="4400" dirty="0">
                <a:ea typeface="华文新魏" panose="02010800040101010101" pitchFamily="2" charset="-122"/>
              </a:rPr>
              <a:t>ry, territ</a:t>
            </a:r>
            <a:r>
              <a:rPr lang="en-US" altLang="zh-CN" sz="4400" b="1" i="1" dirty="0">
                <a:ea typeface="华文新魏" panose="02010800040101010101" pitchFamily="2" charset="-122"/>
              </a:rPr>
              <a:t>o</a:t>
            </a:r>
            <a:r>
              <a:rPr lang="en-US" altLang="zh-CN" sz="4400" dirty="0">
                <a:ea typeface="华文新魏" panose="02010800040101010101" pitchFamily="2" charset="-122"/>
              </a:rPr>
              <a:t>ry, mandat</a:t>
            </a:r>
            <a:r>
              <a:rPr lang="en-US" altLang="zh-CN" sz="4400" b="1" i="1" dirty="0">
                <a:ea typeface="华文新魏" panose="02010800040101010101" pitchFamily="2" charset="-122"/>
              </a:rPr>
              <a:t>o</a:t>
            </a:r>
            <a:r>
              <a:rPr lang="en-US" altLang="zh-CN" sz="4400" dirty="0">
                <a:ea typeface="华文新魏" panose="02010800040101010101" pitchFamily="2" charset="-122"/>
              </a:rPr>
              <a:t>ry</a:t>
            </a:r>
            <a:endParaRPr lang="zh-CN" altLang="en-US" sz="4400" dirty="0"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5207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概述（</a:t>
            </a:r>
            <a:r>
              <a:rPr lang="en-US" altLang="zh-CN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1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）</a:t>
            </a:r>
            <a:endParaRPr lang="zh-CN" altLang="en-US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6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个人</a:t>
            </a:r>
            <a:r>
              <a:rPr lang="en-US" altLang="zh-CN" sz="36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—</a:t>
            </a:r>
            <a:r>
              <a:rPr lang="zh-CN" altLang="en-US" sz="36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社团</a:t>
            </a:r>
            <a:r>
              <a:rPr lang="en-US" altLang="zh-CN" sz="36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—</a:t>
            </a:r>
            <a:r>
              <a:rPr lang="zh-CN" altLang="en-US" sz="36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民族</a:t>
            </a:r>
            <a:r>
              <a:rPr lang="en-US" altLang="zh-CN" sz="36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——</a:t>
            </a:r>
            <a:r>
              <a:rPr lang="zh-CN" altLang="en-US" sz="36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语言的个性、共性与变体：</a:t>
            </a:r>
            <a:r>
              <a:rPr lang="en-US" altLang="zh-CN" sz="36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How many people speak the same language even when they are speaking the same language?</a:t>
            </a:r>
          </a:p>
          <a:p>
            <a:r>
              <a:rPr lang="zh-CN" altLang="en-US" sz="36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“标准语言”和方言</a:t>
            </a:r>
            <a:r>
              <a:rPr lang="en-US" altLang="zh-CN" sz="36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——</a:t>
            </a:r>
            <a:r>
              <a:rPr lang="zh-CN" altLang="en-US" sz="36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子虚乌有的“标准语言”：</a:t>
            </a:r>
            <a:r>
              <a:rPr lang="en-US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A</a:t>
            </a:r>
            <a:r>
              <a:rPr lang="en-US" altLang="zh-CN" sz="36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 standard language is a dialect with an army and a navy.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197441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华文隶书" panose="02010800040101010101" pitchFamily="2" charset="-122"/>
                <a:ea typeface="华文隶书" panose="02010800040101010101" pitchFamily="2" charset="-122"/>
              </a:rPr>
              <a:t>单词层面的区别</a:t>
            </a:r>
            <a:r>
              <a:rPr lang="zh-CN" altLang="en-US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（</a:t>
            </a:r>
            <a:r>
              <a:rPr lang="en-US" altLang="zh-CN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6</a:t>
            </a:r>
            <a:r>
              <a:rPr lang="zh-CN" altLang="en-US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sz="4400" dirty="0">
                <a:latin typeface="华文新魏" panose="02010800040101010101" pitchFamily="2" charset="-122"/>
                <a:ea typeface="华文新魏" panose="02010800040101010101" pitchFamily="2" charset="-122"/>
              </a:rPr>
              <a:t>某些音素的分布差异</a:t>
            </a:r>
            <a:r>
              <a:rPr lang="zh-CN" altLang="zh-CN" sz="44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可能</a:t>
            </a:r>
            <a:r>
              <a:rPr lang="zh-CN" altLang="en-US" sz="44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产生连锁反应</a:t>
            </a:r>
            <a:endParaRPr lang="en-US" altLang="zh-CN" sz="4400" dirty="0" smtClean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zh-CN" altLang="zh-CN" sz="4400" dirty="0">
                <a:latin typeface="华文新魏" panose="02010800040101010101" pitchFamily="2" charset="-122"/>
                <a:ea typeface="华文新魏" panose="02010800040101010101" pitchFamily="2" charset="-122"/>
              </a:rPr>
              <a:t>弱读元音省略，触发额外的发音偏离</a:t>
            </a:r>
            <a:r>
              <a:rPr lang="zh-CN" altLang="zh-CN" sz="44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现象</a:t>
            </a:r>
            <a:r>
              <a:rPr lang="zh-CN" altLang="en-US" sz="44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：缩合与增音</a:t>
            </a:r>
            <a:endParaRPr lang="en-US" altLang="zh-CN" sz="4400" dirty="0" smtClean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en-US" altLang="zh-CN" sz="4400" dirty="0">
                <a:latin typeface="华文新魏" panose="02010800040101010101" pitchFamily="2" charset="-122"/>
                <a:ea typeface="华文新魏" panose="02010800040101010101" pitchFamily="2" charset="-122"/>
              </a:rPr>
              <a:t>modern, ordinary, laboratory, </a:t>
            </a:r>
            <a:r>
              <a:rPr lang="en-US" altLang="zh-CN" sz="44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secretary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7516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华文隶书" panose="02010800040101010101" pitchFamily="2" charset="-122"/>
                <a:ea typeface="华文隶书" panose="02010800040101010101" pitchFamily="2" charset="-122"/>
              </a:rPr>
              <a:t>单词层面的区别</a:t>
            </a:r>
            <a:r>
              <a:rPr lang="zh-CN" altLang="en-US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（</a:t>
            </a:r>
            <a:r>
              <a:rPr lang="en-US" altLang="zh-CN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7</a:t>
            </a:r>
            <a:r>
              <a:rPr lang="zh-CN" altLang="en-US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44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-</a:t>
            </a:r>
            <a:r>
              <a:rPr lang="en-US" altLang="zh-CN" sz="4400" dirty="0" err="1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i</a:t>
            </a:r>
            <a:r>
              <a:rPr lang="en-US" altLang="zh-CN" sz="4400" dirty="0" err="1" smtClean="0">
                <a:latin typeface="华文新魏" panose="02010800040101010101" pitchFamily="2" charset="-122"/>
                <a:ea typeface="华文新魏" panose="02010800040101010101" pitchFamily="2" charset="-122"/>
              </a:rPr>
              <a:t>zation</a:t>
            </a:r>
            <a:r>
              <a:rPr lang="en-US" altLang="zh-CN" sz="44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 VS. –</a:t>
            </a:r>
            <a:r>
              <a:rPr lang="en-US" altLang="zh-CN" sz="4400" dirty="0" err="1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i</a:t>
            </a:r>
            <a:r>
              <a:rPr lang="en-US" altLang="zh-CN" sz="4400" dirty="0" err="1" smtClean="0">
                <a:latin typeface="华文新魏" panose="02010800040101010101" pitchFamily="2" charset="-122"/>
                <a:ea typeface="华文新魏" panose="02010800040101010101" pitchFamily="2" charset="-122"/>
              </a:rPr>
              <a:t>sation</a:t>
            </a:r>
            <a:r>
              <a:rPr lang="en-US" altLang="zh-CN" sz="44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: </a:t>
            </a:r>
            <a:r>
              <a:rPr lang="zh-CN" altLang="en-US" sz="44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美式 </a:t>
            </a:r>
            <a:r>
              <a:rPr lang="en-US" altLang="zh-CN" sz="44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[I] VS. </a:t>
            </a:r>
            <a:r>
              <a:rPr lang="zh-CN" altLang="en-US" sz="44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英式 </a:t>
            </a:r>
            <a:r>
              <a:rPr lang="en-US" altLang="zh-CN" sz="44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[</a:t>
            </a:r>
            <a:r>
              <a:rPr lang="en-US" altLang="zh-CN" sz="4400" dirty="0" err="1" smtClean="0">
                <a:latin typeface="华文新魏" panose="02010800040101010101" pitchFamily="2" charset="-122"/>
                <a:ea typeface="华文新魏" panose="02010800040101010101" pitchFamily="2" charset="-122"/>
              </a:rPr>
              <a:t>ai</a:t>
            </a:r>
            <a:r>
              <a:rPr lang="en-US" altLang="zh-CN" sz="44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]</a:t>
            </a:r>
          </a:p>
          <a:p>
            <a:r>
              <a:rPr lang="en-US" altLang="zh-CN" sz="44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Civilization, organization, realization, globalization, Americanization, Anglicization</a:t>
            </a:r>
          </a:p>
          <a:p>
            <a:r>
              <a:rPr lang="en-US" altLang="zh-CN" sz="4400" dirty="0">
                <a:latin typeface="华文新魏" panose="02010800040101010101" pitchFamily="2" charset="-122"/>
                <a:ea typeface="华文新魏" panose="02010800040101010101" pitchFamily="2" charset="-122"/>
              </a:rPr>
              <a:t>Schedule</a:t>
            </a:r>
            <a:r>
              <a:rPr lang="zh-CN" altLang="en-US" sz="4400" dirty="0">
                <a:latin typeface="华文新魏" panose="02010800040101010101" pitchFamily="2" charset="-122"/>
                <a:ea typeface="华文新魏" panose="02010800040101010101" pitchFamily="2" charset="-122"/>
              </a:rPr>
              <a:t>的发音</a:t>
            </a:r>
            <a:endParaRPr lang="en-US" altLang="zh-CN" sz="44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endParaRPr lang="en-US" altLang="zh-CN" dirty="0" smtClean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609867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整体风格的区别（</a:t>
            </a:r>
            <a:r>
              <a:rPr lang="en-US" altLang="zh-CN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1</a:t>
            </a:r>
            <a:r>
              <a:rPr lang="zh-CN" altLang="en-US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）</a:t>
            </a:r>
            <a:endParaRPr lang="zh-CN" altLang="en-US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sz="4400" dirty="0">
                <a:latin typeface="华文新魏" panose="02010800040101010101" pitchFamily="2" charset="-122"/>
                <a:ea typeface="华文新魏" panose="02010800040101010101" pitchFamily="2" charset="-122"/>
              </a:rPr>
              <a:t>爆破音（尤其是</a:t>
            </a:r>
            <a:r>
              <a:rPr lang="en-US" altLang="zh-CN" sz="44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[t]</a:t>
            </a:r>
            <a:r>
              <a:rPr lang="zh-CN" altLang="zh-CN" sz="44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）的爆破程度（英音＞美音）；美音中</a:t>
            </a:r>
            <a:r>
              <a:rPr lang="en-US" altLang="zh-CN" sz="44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[t]</a:t>
            </a:r>
            <a:r>
              <a:rPr lang="zh-CN" altLang="zh-CN" sz="4400" dirty="0">
                <a:latin typeface="华文新魏" panose="02010800040101010101" pitchFamily="2" charset="-122"/>
                <a:ea typeface="华文新魏" panose="02010800040101010101" pitchFamily="2" charset="-122"/>
              </a:rPr>
              <a:t>的“蜻蜓点水”式</a:t>
            </a:r>
            <a:r>
              <a:rPr lang="zh-CN" altLang="zh-CN" sz="44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发音</a:t>
            </a:r>
            <a:endParaRPr lang="en-US" altLang="zh-CN" sz="4400" dirty="0" smtClean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en-US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Ma</a:t>
            </a:r>
            <a:r>
              <a:rPr lang="en-US" altLang="zh-CN" sz="4000" b="1" i="1" dirty="0">
                <a:latin typeface="华文新魏" panose="02010800040101010101" pitchFamily="2" charset="-122"/>
                <a:ea typeface="华文新魏" panose="02010800040101010101" pitchFamily="2" charset="-122"/>
              </a:rPr>
              <a:t>tt</a:t>
            </a:r>
            <a:r>
              <a:rPr lang="en-US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er, be</a:t>
            </a:r>
            <a:r>
              <a:rPr lang="en-US" altLang="zh-CN" sz="4000" b="1" i="1" dirty="0">
                <a:latin typeface="华文新魏" panose="02010800040101010101" pitchFamily="2" charset="-122"/>
                <a:ea typeface="华文新魏" panose="02010800040101010101" pitchFamily="2" charset="-122"/>
              </a:rPr>
              <a:t>tt</a:t>
            </a:r>
            <a:r>
              <a:rPr lang="en-US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er, pre</a:t>
            </a:r>
            <a:r>
              <a:rPr lang="en-US" altLang="zh-CN" sz="4000" b="1" i="1" dirty="0">
                <a:latin typeface="华文新魏" panose="02010800040101010101" pitchFamily="2" charset="-122"/>
                <a:ea typeface="华文新魏" panose="02010800040101010101" pitchFamily="2" charset="-122"/>
              </a:rPr>
              <a:t>tt</a:t>
            </a:r>
            <a:r>
              <a:rPr lang="en-US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y, possibili</a:t>
            </a:r>
            <a:r>
              <a:rPr lang="en-US" altLang="zh-CN" sz="4000" b="1" i="1" dirty="0">
                <a:latin typeface="华文新魏" panose="02010800040101010101" pitchFamily="2" charset="-122"/>
                <a:ea typeface="华文新魏" panose="02010800040101010101" pitchFamily="2" charset="-122"/>
              </a:rPr>
              <a:t>t</a:t>
            </a:r>
            <a:r>
              <a:rPr lang="en-US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y, universi</a:t>
            </a:r>
            <a:r>
              <a:rPr lang="en-US" altLang="zh-CN" sz="4000" b="1" i="1" dirty="0">
                <a:latin typeface="华文新魏" panose="02010800040101010101" pitchFamily="2" charset="-122"/>
                <a:ea typeface="华文新魏" panose="02010800040101010101" pitchFamily="2" charset="-122"/>
              </a:rPr>
              <a:t>t</a:t>
            </a:r>
            <a:r>
              <a:rPr lang="en-US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y, Pen</a:t>
            </a:r>
            <a:r>
              <a:rPr lang="en-US" altLang="zh-CN" sz="4000" b="1" i="1" dirty="0">
                <a:latin typeface="华文新魏" panose="02010800040101010101" pitchFamily="2" charset="-122"/>
                <a:ea typeface="华文新魏" panose="02010800040101010101" pitchFamily="2" charset="-122"/>
              </a:rPr>
              <a:t>t</a:t>
            </a:r>
            <a:r>
              <a:rPr lang="en-US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agon, in</a:t>
            </a:r>
            <a:r>
              <a:rPr lang="en-US" altLang="zh-CN" sz="4000" b="1" i="1" dirty="0">
                <a:latin typeface="华文新魏" panose="02010800040101010101" pitchFamily="2" charset="-122"/>
                <a:ea typeface="华文新魏" panose="02010800040101010101" pitchFamily="2" charset="-122"/>
              </a:rPr>
              <a:t>t</a:t>
            </a:r>
            <a:r>
              <a:rPr lang="en-US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ernational,</a:t>
            </a:r>
            <a:r>
              <a:rPr lang="zh-CN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An</a:t>
            </a:r>
            <a:r>
              <a:rPr lang="en-US" altLang="zh-CN" sz="4000" b="1" i="1" dirty="0">
                <a:latin typeface="华文新魏" panose="02010800040101010101" pitchFamily="2" charset="-122"/>
                <a:ea typeface="华文新魏" panose="02010800040101010101" pitchFamily="2" charset="-122"/>
              </a:rPr>
              <a:t>t</a:t>
            </a:r>
            <a:r>
              <a:rPr lang="en-US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arctica</a:t>
            </a:r>
            <a:r>
              <a:rPr lang="zh-CN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？</a:t>
            </a:r>
            <a:r>
              <a:rPr lang="zh-CN" altLang="zh-CN" sz="40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）</a:t>
            </a:r>
            <a:r>
              <a:rPr lang="en-US" altLang="zh-CN" sz="40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, </a:t>
            </a:r>
            <a:r>
              <a:rPr lang="en-US" altLang="zh-CN" sz="4000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water</a:t>
            </a:r>
          </a:p>
          <a:p>
            <a:endParaRPr lang="zh-CN" altLang="en-US" sz="44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2468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华文隶书" panose="02010800040101010101" pitchFamily="2" charset="-122"/>
                <a:ea typeface="华文隶书" panose="02010800040101010101" pitchFamily="2" charset="-122"/>
              </a:rPr>
              <a:t>整体风格的区别</a:t>
            </a:r>
            <a:r>
              <a:rPr lang="zh-CN" altLang="en-US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（</a:t>
            </a:r>
            <a:r>
              <a:rPr lang="en-US" altLang="zh-CN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2</a:t>
            </a:r>
            <a:r>
              <a:rPr lang="zh-CN" altLang="en-US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鼻音的浓厚程度（美</a:t>
            </a:r>
            <a:r>
              <a:rPr lang="zh-CN" altLang="zh-CN" sz="40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音</a:t>
            </a:r>
            <a:r>
              <a:rPr lang="en-US" altLang="zh-CN" sz="400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(twangy)</a:t>
            </a:r>
            <a:r>
              <a:rPr lang="zh-CN" altLang="zh-CN" sz="40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＞</a:t>
            </a:r>
            <a:r>
              <a:rPr lang="zh-CN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英音）；在</a:t>
            </a:r>
            <a:r>
              <a:rPr lang="en-US" altLang="zh-CN" sz="4000" b="1" dirty="0">
                <a:ea typeface="华文新魏" panose="02010800040101010101" pitchFamily="2" charset="-122"/>
              </a:rPr>
              <a:t>[ɛ][</a:t>
            </a:r>
            <a:r>
              <a:rPr lang="en-US" altLang="zh-CN" sz="4000" dirty="0">
                <a:ea typeface="华文新魏" panose="02010800040101010101" pitchFamily="2" charset="-122"/>
              </a:rPr>
              <a:t>æ</a:t>
            </a:r>
            <a:r>
              <a:rPr lang="en-US" altLang="zh-CN" sz="4000" b="1" dirty="0">
                <a:ea typeface="华文新魏" panose="02010800040101010101" pitchFamily="2" charset="-122"/>
              </a:rPr>
              <a:t>][</a:t>
            </a:r>
            <a:r>
              <a:rPr lang="en-US" altLang="zh-CN" sz="4000" dirty="0">
                <a:ea typeface="华文新魏" panose="02010800040101010101" pitchFamily="2" charset="-122"/>
              </a:rPr>
              <a:t>а</a:t>
            </a:r>
            <a:r>
              <a:rPr lang="zh-CN" altLang="zh-CN" sz="4000" b="1" dirty="0">
                <a:ea typeface="华文新魏" panose="02010800040101010101" pitchFamily="2" charset="-122"/>
              </a:rPr>
              <a:t>ʊ</a:t>
            </a:r>
            <a:r>
              <a:rPr lang="en-US" altLang="zh-CN" sz="4000" b="1" dirty="0">
                <a:ea typeface="华文新魏" panose="02010800040101010101" pitchFamily="2" charset="-122"/>
              </a:rPr>
              <a:t>][</a:t>
            </a:r>
            <a:r>
              <a:rPr lang="en-US" altLang="zh-CN" sz="4000" dirty="0" err="1">
                <a:ea typeface="华文新魏" panose="02010800040101010101" pitchFamily="2" charset="-122"/>
              </a:rPr>
              <a:t>а</a:t>
            </a:r>
            <a:r>
              <a:rPr lang="en-US" altLang="zh-CN" sz="4000" b="1" dirty="0" err="1">
                <a:ea typeface="华文新魏" panose="02010800040101010101" pitchFamily="2" charset="-122"/>
              </a:rPr>
              <a:t>I</a:t>
            </a:r>
            <a:r>
              <a:rPr lang="en-US" altLang="zh-CN" sz="4000" b="1" dirty="0">
                <a:ea typeface="华文新魏" panose="02010800040101010101" pitchFamily="2" charset="-122"/>
              </a:rPr>
              <a:t>]</a:t>
            </a:r>
            <a:r>
              <a:rPr lang="zh-CN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的鼻化元音中尤其</a:t>
            </a:r>
            <a:r>
              <a:rPr lang="zh-CN" altLang="zh-CN" sz="40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明显</a:t>
            </a:r>
            <a:endParaRPr lang="en-US" altLang="zh-CN" sz="4000" dirty="0" smtClean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en-US" altLang="zh-CN" sz="4000" dirty="0"/>
              <a:t>Can, fan, span, ran, ban, cram, spam, men, send, pen, depend, spend, down, found, count, lounge, line, kind, fine, find, mine, </a:t>
            </a:r>
            <a:r>
              <a:rPr lang="en-US" altLang="zh-CN" sz="4000" dirty="0" smtClean="0"/>
              <a:t>spine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18574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华文隶书" panose="02010800040101010101" pitchFamily="2" charset="-122"/>
                <a:ea typeface="华文隶书" panose="02010800040101010101" pitchFamily="2" charset="-122"/>
              </a:rPr>
              <a:t>整体风格的区别</a:t>
            </a:r>
            <a:r>
              <a:rPr lang="zh-CN" altLang="en-US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（</a:t>
            </a:r>
            <a:r>
              <a:rPr lang="en-US" altLang="zh-CN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3</a:t>
            </a:r>
            <a:r>
              <a:rPr lang="zh-CN" altLang="en-US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sz="4000" dirty="0">
                <a:latin typeface="华文隶书" panose="02010800040101010101" pitchFamily="2" charset="-122"/>
                <a:ea typeface="华文隶书" panose="02010800040101010101" pitchFamily="2" charset="-122"/>
              </a:rPr>
              <a:t>轻重反差和语调升降幅度（英音＞美音</a:t>
            </a:r>
            <a:r>
              <a:rPr lang="zh-CN" altLang="zh-CN" sz="4000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）</a:t>
            </a:r>
            <a:endParaRPr lang="en-US" altLang="zh-CN" sz="4000" dirty="0" smtClean="0">
              <a:latin typeface="华文隶书" panose="02010800040101010101" pitchFamily="2" charset="-122"/>
              <a:ea typeface="华文隶书" panose="02010800040101010101" pitchFamily="2" charset="-122"/>
            </a:endParaRPr>
          </a:p>
          <a:p>
            <a:r>
              <a:rPr lang="zh-CN" altLang="zh-CN" sz="4000" dirty="0">
                <a:latin typeface="华文隶书" panose="02010800040101010101" pitchFamily="2" charset="-122"/>
                <a:ea typeface="华文隶书" panose="02010800040101010101" pitchFamily="2" charset="-122"/>
              </a:rPr>
              <a:t>英式发音表现得相对庄重典雅，贵族味和戏剧效果较明显；美式发音显得相对柔和舒缓、时髦、富有平民气息。</a:t>
            </a:r>
            <a:endParaRPr lang="zh-CN" altLang="en-US" sz="4000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9581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华文隶书" panose="02010800040101010101" pitchFamily="2" charset="-122"/>
                <a:ea typeface="华文隶书" panose="02010800040101010101" pitchFamily="2" charset="-122"/>
              </a:rPr>
              <a:t>整体风格的区别</a:t>
            </a:r>
            <a:r>
              <a:rPr lang="zh-CN" altLang="en-US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（</a:t>
            </a:r>
            <a:r>
              <a:rPr lang="en-US" altLang="zh-CN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4</a:t>
            </a:r>
            <a:r>
              <a:rPr lang="zh-CN" altLang="en-US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CN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美式英语比英式英语更能“体现”单词发音与拼写的对应；美式拼写似乎更为</a:t>
            </a:r>
            <a:r>
              <a:rPr lang="zh-CN" altLang="zh-CN" sz="36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“简洁</a:t>
            </a:r>
            <a:r>
              <a:rPr lang="zh-CN" altLang="en-US" sz="36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直观</a:t>
            </a:r>
            <a:r>
              <a:rPr lang="zh-CN" altLang="zh-CN" sz="36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”</a:t>
            </a:r>
            <a:endParaRPr lang="en-US" altLang="zh-CN" sz="3600" dirty="0" smtClean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zh-CN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卷舌元音与</a:t>
            </a:r>
            <a:r>
              <a:rPr lang="en-US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r</a:t>
            </a:r>
            <a:r>
              <a:rPr lang="zh-CN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的位置——</a:t>
            </a:r>
            <a:r>
              <a:rPr lang="en-US" altLang="zh-CN" sz="3600" dirty="0" err="1">
                <a:latin typeface="华文新魏" panose="02010800040101010101" pitchFamily="2" charset="-122"/>
                <a:ea typeface="华文新魏" panose="02010800040101010101" pitchFamily="2" charset="-122"/>
              </a:rPr>
              <a:t>metre</a:t>
            </a:r>
            <a:r>
              <a:rPr lang="en-US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-meter, </a:t>
            </a:r>
            <a:r>
              <a:rPr lang="en-US" altLang="zh-CN" sz="3600" dirty="0" err="1">
                <a:latin typeface="华文新魏" panose="02010800040101010101" pitchFamily="2" charset="-122"/>
                <a:ea typeface="华文新魏" panose="02010800040101010101" pitchFamily="2" charset="-122"/>
              </a:rPr>
              <a:t>centre</a:t>
            </a:r>
            <a:r>
              <a:rPr lang="en-US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-center, </a:t>
            </a:r>
            <a:r>
              <a:rPr lang="en-US" altLang="zh-CN" sz="36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theatre-theater</a:t>
            </a:r>
          </a:p>
          <a:p>
            <a:r>
              <a:rPr lang="en-US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u</a:t>
            </a:r>
            <a:r>
              <a:rPr lang="zh-CN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的“多余”和省略——</a:t>
            </a:r>
            <a:r>
              <a:rPr lang="en-US" altLang="zh-CN" sz="3600" dirty="0" err="1">
                <a:latin typeface="华文新魏" panose="02010800040101010101" pitchFamily="2" charset="-122"/>
                <a:ea typeface="华文新魏" panose="02010800040101010101" pitchFamily="2" charset="-122"/>
              </a:rPr>
              <a:t>colour</a:t>
            </a:r>
            <a:r>
              <a:rPr lang="en-US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-color, </a:t>
            </a:r>
            <a:r>
              <a:rPr lang="en-US" altLang="zh-CN" sz="3600" dirty="0" err="1">
                <a:latin typeface="华文新魏" panose="02010800040101010101" pitchFamily="2" charset="-122"/>
                <a:ea typeface="华文新魏" panose="02010800040101010101" pitchFamily="2" charset="-122"/>
              </a:rPr>
              <a:t>favour</a:t>
            </a:r>
            <a:r>
              <a:rPr lang="en-US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-favor, </a:t>
            </a:r>
            <a:r>
              <a:rPr lang="en-US" altLang="zh-CN" sz="3600" dirty="0" err="1" smtClean="0">
                <a:latin typeface="华文新魏" panose="02010800040101010101" pitchFamily="2" charset="-122"/>
                <a:ea typeface="华文新魏" panose="02010800040101010101" pitchFamily="2" charset="-122"/>
              </a:rPr>
              <a:t>labour</a:t>
            </a:r>
            <a:r>
              <a:rPr lang="en-US" altLang="zh-CN" sz="36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-labor</a:t>
            </a:r>
          </a:p>
          <a:p>
            <a:r>
              <a:rPr lang="zh-CN" altLang="en-US" sz="36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单词结尾</a:t>
            </a:r>
            <a:r>
              <a:rPr lang="en-US" altLang="zh-CN" sz="36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-or</a:t>
            </a:r>
            <a:r>
              <a:rPr lang="zh-CN" altLang="en-US" sz="36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的发音：</a:t>
            </a:r>
            <a:r>
              <a:rPr lang="en-US" altLang="zh-CN" sz="36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mentor, metaphor</a:t>
            </a:r>
            <a:endParaRPr lang="zh-CN" altLang="en-US" sz="36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6669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概述（</a:t>
            </a:r>
            <a:r>
              <a:rPr lang="en-US" altLang="zh-CN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zh-CN" altLang="en-US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）</a:t>
            </a:r>
            <a:endParaRPr lang="zh-CN" altLang="en-US" b="1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>
                <a:latin typeface="隶书" panose="02010509060101010101" pitchFamily="49" charset="-122"/>
                <a:ea typeface="隶书" panose="02010509060101010101" pitchFamily="49" charset="-122"/>
              </a:rPr>
              <a:t>到底有多少种英语？</a:t>
            </a:r>
            <a:endParaRPr lang="en-US" altLang="zh-CN" sz="3600" dirty="0" smtClean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r>
              <a:rPr lang="zh-CN" altLang="en-US" sz="3600" dirty="0" smtClean="0">
                <a:latin typeface="隶书" panose="02010509060101010101" pitchFamily="49" charset="-122"/>
                <a:ea typeface="隶书" panose="02010509060101010101" pitchFamily="49" charset="-122"/>
              </a:rPr>
              <a:t>核心：</a:t>
            </a:r>
            <a:r>
              <a:rPr lang="zh-CN" altLang="en-US" sz="3600" dirty="0" smtClean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英国</a:t>
            </a:r>
            <a:r>
              <a:rPr lang="zh-CN" altLang="en-US" sz="3600" dirty="0" smtClean="0">
                <a:latin typeface="隶书" panose="02010509060101010101" pitchFamily="49" charset="-122"/>
                <a:ea typeface="隶书" panose="02010509060101010101" pitchFamily="49" charset="-122"/>
              </a:rPr>
              <a:t>、</a:t>
            </a:r>
            <a:r>
              <a:rPr lang="zh-CN" altLang="en-US" sz="3600" dirty="0" smtClean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美国</a:t>
            </a:r>
            <a:r>
              <a:rPr lang="zh-CN" altLang="en-US" sz="3600" dirty="0" smtClean="0">
                <a:latin typeface="隶书" panose="02010509060101010101" pitchFamily="49" charset="-122"/>
                <a:ea typeface="隶书" panose="02010509060101010101" pitchFamily="49" charset="-122"/>
              </a:rPr>
              <a:t>、加拿大、澳大利亚（、新西兰）。</a:t>
            </a:r>
            <a:endParaRPr lang="en-US" altLang="zh-CN" sz="3600" dirty="0" smtClean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r>
              <a:rPr lang="zh-CN" altLang="en-US" sz="3600" dirty="0" smtClean="0">
                <a:latin typeface="隶书" panose="02010509060101010101" pitchFamily="49" charset="-122"/>
                <a:ea typeface="隶书" panose="02010509060101010101" pitchFamily="49" charset="-122"/>
              </a:rPr>
              <a:t>外围：南非、印度、新加坡、加勒比等地区。</a:t>
            </a:r>
            <a:endParaRPr lang="en-US" altLang="zh-CN" sz="3600" dirty="0" smtClean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r>
              <a:rPr lang="zh-CN" altLang="en-US" sz="3600" dirty="0" smtClean="0">
                <a:latin typeface="隶书" panose="02010509060101010101" pitchFamily="49" charset="-122"/>
                <a:ea typeface="隶书" panose="02010509060101010101" pitchFamily="49" charset="-122"/>
              </a:rPr>
              <a:t>边缘：牙买加、菲律宾、马来，以及其他地区。</a:t>
            </a:r>
            <a:endParaRPr lang="zh-CN" altLang="en-US" sz="3600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45567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概述（</a:t>
            </a:r>
            <a:r>
              <a:rPr lang="en-US" altLang="zh-CN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3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）</a:t>
            </a:r>
            <a:endParaRPr lang="zh-CN" altLang="en-US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sz="40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所谓的“美式发音”、“英式发音”，其实是一厢情愿的过度概括。</a:t>
            </a:r>
            <a:endParaRPr lang="en-US" altLang="zh-CN" sz="4000" dirty="0" smtClean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zh-CN" altLang="en-US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美</a:t>
            </a:r>
            <a:r>
              <a:rPr lang="zh-CN" altLang="en-US" sz="40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音</a:t>
            </a:r>
            <a:r>
              <a:rPr lang="en-US" altLang="zh-CN" sz="40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=</a:t>
            </a:r>
            <a:r>
              <a:rPr lang="zh-CN" altLang="en-US" sz="40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纽约腔，英音</a:t>
            </a:r>
            <a:r>
              <a:rPr lang="en-US" altLang="zh-CN" sz="40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=</a:t>
            </a:r>
            <a:r>
              <a:rPr lang="zh-CN" altLang="en-US" sz="40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伦敦腔？：曼哈顿</a:t>
            </a:r>
            <a:r>
              <a:rPr lang="en-US" altLang="zh-CN" sz="40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&amp;</a:t>
            </a:r>
            <a:r>
              <a:rPr lang="zh-CN" altLang="en-US" sz="40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西区？</a:t>
            </a:r>
            <a:endParaRPr lang="en-US" altLang="zh-CN" sz="4000" dirty="0" smtClean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zh-CN" altLang="en-US" sz="40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“中产”和“上流”的发音</a:t>
            </a:r>
            <a:endParaRPr lang="en-US" altLang="zh-CN" sz="4000" dirty="0" smtClean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zh-CN" altLang="en-US" sz="40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最不离谱的操作：找几个具体的人作为模仿对象即可。</a:t>
            </a:r>
            <a:endParaRPr lang="zh-CN" altLang="en-US" sz="40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27116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提醒</a:t>
            </a:r>
            <a:endParaRPr lang="zh-CN" altLang="en-US" dirty="0">
              <a:solidFill>
                <a:srgbClr val="FF000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发音只是美式英语和英式英语区别的一个方面。</a:t>
            </a:r>
            <a:endParaRPr lang="en-US" altLang="zh-CN" dirty="0" smtClean="0">
              <a:latin typeface="华文隶书" panose="02010800040101010101" pitchFamily="2" charset="-122"/>
              <a:ea typeface="华文隶书" panose="02010800040101010101" pitchFamily="2" charset="-122"/>
            </a:endParaRPr>
          </a:p>
          <a:p>
            <a:r>
              <a:rPr lang="zh-CN" altLang="en-US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词汇、语法、成语、某些表达的使用频率，这些方面都存在差别。</a:t>
            </a:r>
            <a:endParaRPr lang="en-US" altLang="zh-CN" dirty="0" smtClean="0">
              <a:latin typeface="华文隶书" panose="02010800040101010101" pitchFamily="2" charset="-122"/>
              <a:ea typeface="华文隶书" panose="02010800040101010101" pitchFamily="2" charset="-122"/>
            </a:endParaRPr>
          </a:p>
          <a:p>
            <a:r>
              <a:rPr lang="zh-CN" altLang="en-US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美国也存在部分带“英式口音”的本土人士（新英格兰）。</a:t>
            </a:r>
            <a:endParaRPr lang="en-US" altLang="zh-CN" dirty="0" smtClean="0">
              <a:latin typeface="华文隶书" panose="02010800040101010101" pitchFamily="2" charset="-122"/>
              <a:ea typeface="华文隶书" panose="02010800040101010101" pitchFamily="2" charset="-122"/>
            </a:endParaRPr>
          </a:p>
          <a:p>
            <a:r>
              <a:rPr lang="zh-CN" altLang="en-US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所谓的美式发音，有时指的是北美（美国</a:t>
            </a:r>
            <a:r>
              <a:rPr lang="en-US" altLang="zh-CN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+ </a:t>
            </a:r>
            <a:r>
              <a:rPr lang="zh-CN" altLang="en-US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加拿大）地区的英语发音。</a:t>
            </a:r>
            <a:endParaRPr lang="zh-CN" altLang="en-US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90357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学习策略</a:t>
            </a:r>
            <a:endParaRPr lang="zh-CN" altLang="en-US" b="1" dirty="0">
              <a:solidFill>
                <a:srgbClr val="FF000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选定一种口音</a:t>
            </a:r>
            <a:endParaRPr lang="en-US" altLang="zh-CN" sz="4000" dirty="0" smtClean="0">
              <a:latin typeface="华文隶书" panose="02010800040101010101" pitchFamily="2" charset="-122"/>
              <a:ea typeface="华文隶书" panose="02010800040101010101" pitchFamily="2" charset="-122"/>
            </a:endParaRPr>
          </a:p>
          <a:p>
            <a:r>
              <a:rPr lang="zh-CN" altLang="en-US" sz="4000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选定某个人或某段材料作为模仿对象</a:t>
            </a:r>
            <a:endParaRPr lang="en-US" altLang="zh-CN" sz="4000" dirty="0" smtClean="0">
              <a:latin typeface="华文隶书" panose="02010800040101010101" pitchFamily="2" charset="-122"/>
              <a:ea typeface="华文隶书" panose="02010800040101010101" pitchFamily="2" charset="-122"/>
            </a:endParaRPr>
          </a:p>
          <a:p>
            <a:r>
              <a:rPr lang="zh-CN" altLang="en-US" sz="4000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题材类似、发音不同的原声材料，是观察英音美音差别的最佳材料</a:t>
            </a:r>
            <a:r>
              <a:rPr lang="en-US" altLang="zh-CN" sz="4000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——</a:t>
            </a:r>
            <a:r>
              <a:rPr lang="zh-CN" altLang="en-US" sz="4000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会包含相同的关键词。</a:t>
            </a:r>
            <a:endParaRPr lang="zh-CN" altLang="en-US" sz="4000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63300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音素层面的区别（</a:t>
            </a:r>
            <a:r>
              <a:rPr lang="en-US" altLang="zh-CN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1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）</a:t>
            </a:r>
            <a:endParaRPr lang="zh-CN" altLang="en-US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卷舌音 </a:t>
            </a:r>
            <a:r>
              <a:rPr lang="en-US" altLang="zh-CN" sz="40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[r</a:t>
            </a:r>
            <a:r>
              <a:rPr lang="en-US" altLang="zh-CN" sz="40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]</a:t>
            </a:r>
          </a:p>
          <a:p>
            <a:r>
              <a:rPr lang="en-US" altLang="zh-CN" sz="40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Mysterious, experience, serious</a:t>
            </a:r>
          </a:p>
          <a:p>
            <a:r>
              <a:rPr lang="en-US" altLang="zh-CN" sz="40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[</a:t>
            </a:r>
            <a:r>
              <a:rPr lang="zh-CN" altLang="zh-CN" sz="40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ɑ</a:t>
            </a:r>
            <a:r>
              <a:rPr lang="en-US" altLang="zh-CN" sz="40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r] VS. [</a:t>
            </a:r>
            <a:r>
              <a:rPr lang="zh-CN" altLang="zh-CN" sz="40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ɑ</a:t>
            </a:r>
            <a:r>
              <a:rPr lang="en-US" altLang="zh-CN" sz="40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:] </a:t>
            </a:r>
            <a:endParaRPr lang="en-US" altLang="zh-CN" sz="4000" b="1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r>
              <a:rPr lang="en-US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Arm, argue, departure, party, pardon, mark, market, far, sharp, heart, star, smart</a:t>
            </a:r>
            <a:endParaRPr lang="zh-CN" altLang="en-US" sz="40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15921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音素层面的区别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2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N" sz="4000" b="1" dirty="0"/>
              <a:t>[</a:t>
            </a:r>
            <a:r>
              <a:rPr lang="zh-CN" altLang="zh-CN" sz="4000" b="1" dirty="0"/>
              <a:t>ɔ</a:t>
            </a:r>
            <a:r>
              <a:rPr lang="en-US" altLang="zh-CN" sz="4000" b="1" dirty="0"/>
              <a:t>r] VS. [</a:t>
            </a:r>
            <a:r>
              <a:rPr lang="zh-CN" altLang="zh-CN" sz="4000" b="1" dirty="0"/>
              <a:t>ɔ</a:t>
            </a:r>
            <a:r>
              <a:rPr lang="en-US" altLang="zh-CN" sz="4000" b="1" dirty="0" smtClean="0"/>
              <a:t>:]</a:t>
            </a:r>
          </a:p>
          <a:p>
            <a:r>
              <a:rPr lang="en-US" altLang="zh-CN" sz="4000" dirty="0"/>
              <a:t>Organic, order, force, more, morning, core, soar, board, war, court, </a:t>
            </a:r>
            <a:r>
              <a:rPr lang="en-US" altLang="zh-CN" sz="4000" dirty="0" smtClean="0"/>
              <a:t>source</a:t>
            </a:r>
          </a:p>
          <a:p>
            <a:r>
              <a:rPr lang="en-US" altLang="zh-CN" sz="4000" b="1" dirty="0"/>
              <a:t>[</a:t>
            </a:r>
            <a:r>
              <a:rPr lang="zh-CN" altLang="zh-CN" sz="4000" b="1" dirty="0"/>
              <a:t>ɝ</a:t>
            </a:r>
            <a:r>
              <a:rPr lang="en-US" altLang="zh-CN" sz="4000" b="1" dirty="0"/>
              <a:t>] VS. [</a:t>
            </a:r>
            <a:r>
              <a:rPr lang="en-US" altLang="zh-CN" sz="4000" dirty="0"/>
              <a:t>ə</a:t>
            </a:r>
            <a:r>
              <a:rPr lang="en-US" altLang="zh-CN" sz="4000" b="1" dirty="0" smtClean="0"/>
              <a:t>:]</a:t>
            </a:r>
          </a:p>
          <a:p>
            <a:r>
              <a:rPr lang="en-US" altLang="zh-CN" sz="4000" dirty="0"/>
              <a:t>Work, word, world, term, burn, bird, serve, dirt, nurse, curse, virtue, first, birth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56309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音素层面的区别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3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N" sz="4000" b="1" dirty="0"/>
              <a:t>[</a:t>
            </a:r>
            <a:r>
              <a:rPr lang="zh-CN" altLang="zh-CN" sz="4000" b="1" dirty="0"/>
              <a:t>ɚ</a:t>
            </a:r>
            <a:r>
              <a:rPr lang="en-US" altLang="zh-CN" sz="4000" b="1" dirty="0"/>
              <a:t>] VS. [</a:t>
            </a:r>
            <a:r>
              <a:rPr lang="en-US" altLang="zh-CN" sz="4000" dirty="0"/>
              <a:t>ə</a:t>
            </a:r>
            <a:r>
              <a:rPr lang="en-US" altLang="zh-CN" sz="4000" b="1" dirty="0" smtClean="0"/>
              <a:t>]</a:t>
            </a:r>
          </a:p>
          <a:p>
            <a:r>
              <a:rPr lang="en-US" altLang="zh-CN" sz="4000" dirty="0"/>
              <a:t>Better, caretaker, lawyer, manner, doctor, motor, minor, protector, shower, </a:t>
            </a:r>
            <a:r>
              <a:rPr lang="en-US" altLang="zh-CN" sz="4000" dirty="0" smtClean="0"/>
              <a:t>tower</a:t>
            </a:r>
          </a:p>
          <a:p>
            <a:r>
              <a:rPr lang="en-US" altLang="zh-CN" sz="4000" b="1" dirty="0"/>
              <a:t>[</a:t>
            </a:r>
            <a:r>
              <a:rPr lang="en-US" altLang="zh-CN" sz="4000" b="1" dirty="0" err="1"/>
              <a:t>Ir</a:t>
            </a:r>
            <a:r>
              <a:rPr lang="en-US" altLang="zh-CN" sz="4000" b="1" dirty="0"/>
              <a:t>] VS. [</a:t>
            </a:r>
            <a:r>
              <a:rPr lang="en-US" altLang="zh-CN" sz="4000" b="1" dirty="0" err="1"/>
              <a:t>i</a:t>
            </a:r>
            <a:r>
              <a:rPr lang="en-US" altLang="zh-CN" sz="4000" dirty="0" err="1"/>
              <a:t>ə</a:t>
            </a:r>
            <a:r>
              <a:rPr lang="en-US" altLang="zh-CN" sz="4000" b="1" dirty="0" smtClean="0"/>
              <a:t>]</a:t>
            </a:r>
          </a:p>
          <a:p>
            <a:r>
              <a:rPr lang="en-US" altLang="zh-CN" sz="4000" dirty="0"/>
              <a:t>Ear, clear, near, gear, fear, hear, beard, weird, severe, career, cheer, fierce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62693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1429</Words>
  <Application>Microsoft Office PowerPoint</Application>
  <PresentationFormat>全屏显示(4:3)</PresentationFormat>
  <Paragraphs>106</Paragraphs>
  <Slides>25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26" baseType="lpstr">
      <vt:lpstr>Office 主题​​</vt:lpstr>
      <vt:lpstr>美式发音versus英式发音</vt:lpstr>
      <vt:lpstr>概述（1）</vt:lpstr>
      <vt:lpstr>概述（2）</vt:lpstr>
      <vt:lpstr>概述（3）</vt:lpstr>
      <vt:lpstr>提醒</vt:lpstr>
      <vt:lpstr>学习策略</vt:lpstr>
      <vt:lpstr>音素层面的区别（1）</vt:lpstr>
      <vt:lpstr>音素层面的区别（2）</vt:lpstr>
      <vt:lpstr>音素层面的区别（3）</vt:lpstr>
      <vt:lpstr>音素层面的区别（4）</vt:lpstr>
      <vt:lpstr>音素层面的区别（5）</vt:lpstr>
      <vt:lpstr>音素层面的区别（6）</vt:lpstr>
      <vt:lpstr>音素层面的区别（7）</vt:lpstr>
      <vt:lpstr>音素层面的区别（8）</vt:lpstr>
      <vt:lpstr>单词层面的区别（1）</vt:lpstr>
      <vt:lpstr>单词层面的区别（2）</vt:lpstr>
      <vt:lpstr>单词层面的区别（3）</vt:lpstr>
      <vt:lpstr>单词层面的区别（4）</vt:lpstr>
      <vt:lpstr>单词层面的区别（5）</vt:lpstr>
      <vt:lpstr>单词层面的区别（6）</vt:lpstr>
      <vt:lpstr>单词层面的区别（7）</vt:lpstr>
      <vt:lpstr>整体风格的区别（1）</vt:lpstr>
      <vt:lpstr>整体风格的区别（2）</vt:lpstr>
      <vt:lpstr>整体风格的区别（3）</vt:lpstr>
      <vt:lpstr>整体风格的区别（4）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美式发音versus英式发音</dc:title>
  <dc:creator>admin</dc:creator>
  <cp:lastModifiedBy>admin</cp:lastModifiedBy>
  <cp:revision>37</cp:revision>
  <dcterms:created xsi:type="dcterms:W3CDTF">2017-02-06T01:53:00Z</dcterms:created>
  <dcterms:modified xsi:type="dcterms:W3CDTF">2018-02-04T02:30:07Z</dcterms:modified>
</cp:coreProperties>
</file>