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692"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3993241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138740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229505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188473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231840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3883921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342049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346387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3930523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366059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22590B2-5ED4-41DB-B75A-6F9B023DAE31}" type="datetimeFigureOut">
              <a:rPr lang="zh-CN" altLang="en-US" smtClean="0"/>
              <a:pPr/>
              <a:t>2017/10/12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140379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590B2-5ED4-41DB-B75A-6F9B023DAE31}" type="datetimeFigureOut">
              <a:rPr lang="zh-CN" altLang="en-US" smtClean="0"/>
              <a:pPr/>
              <a:t>2017/10/12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8E1FE-E152-46FA-8EA5-501D60B99F91}" type="slidenum">
              <a:rPr lang="zh-CN" altLang="en-US" smtClean="0"/>
              <a:pPr/>
              <a:t>‹#›</a:t>
            </a:fld>
            <a:endParaRPr lang="zh-CN" altLang="en-US"/>
          </a:p>
        </p:txBody>
      </p:sp>
    </p:spTree>
    <p:extLst>
      <p:ext uri="{BB962C8B-B14F-4D97-AF65-F5344CB8AC3E}">
        <p14:creationId xmlns="" xmlns:p14="http://schemas.microsoft.com/office/powerpoint/2010/main" val="1418717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latin typeface="华文隶书" panose="02010800040101010101" pitchFamily="2" charset="-122"/>
                <a:ea typeface="华文隶书" panose="02010800040101010101" pitchFamily="2" charset="-122"/>
              </a:rPr>
              <a:t>连贯语流（</a:t>
            </a:r>
            <a:r>
              <a:rPr lang="en-US" altLang="zh-CN" b="1" dirty="0" smtClean="0">
                <a:latin typeface="华文隶书" panose="02010800040101010101" pitchFamily="2" charset="-122"/>
                <a:ea typeface="华文隶书" panose="02010800040101010101" pitchFamily="2" charset="-122"/>
              </a:rPr>
              <a:t>1</a:t>
            </a:r>
            <a:r>
              <a:rPr lang="zh-CN" altLang="en-US" b="1" dirty="0" smtClean="0">
                <a:latin typeface="华文隶书" panose="02010800040101010101" pitchFamily="2" charset="-122"/>
                <a:ea typeface="华文隶书" panose="02010800040101010101" pitchFamily="2" charset="-122"/>
              </a:rPr>
              <a:t>）</a:t>
            </a:r>
            <a:endParaRPr lang="zh-CN" altLang="en-US" b="1" dirty="0">
              <a:latin typeface="华文隶书" panose="02010800040101010101" pitchFamily="2" charset="-122"/>
              <a:ea typeface="华文隶书" panose="02010800040101010101" pitchFamily="2" charset="-122"/>
            </a:endParaRPr>
          </a:p>
        </p:txBody>
      </p:sp>
      <p:sp>
        <p:nvSpPr>
          <p:cNvPr id="3" name="副标题 2"/>
          <p:cNvSpPr>
            <a:spLocks noGrp="1"/>
          </p:cNvSpPr>
          <p:nvPr>
            <p:ph type="subTitle" idx="1"/>
          </p:nvPr>
        </p:nvSpPr>
        <p:spPr/>
        <p:txBody>
          <a:bodyPr>
            <a:normAutofit/>
          </a:bodyPr>
          <a:lstStyle/>
          <a:p>
            <a:r>
              <a:rPr lang="zh-CN" altLang="en-US" sz="2800" b="1" dirty="0" smtClean="0">
                <a:latin typeface="华文隶书" panose="02010800040101010101" pitchFamily="2" charset="-122"/>
                <a:ea typeface="华文隶书" panose="02010800040101010101" pitchFamily="2" charset="-122"/>
              </a:rPr>
              <a:t>连读、省略、同化、融合、简化缩略</a:t>
            </a:r>
            <a:endParaRPr lang="zh-CN" altLang="en-US" sz="2800" b="1" dirty="0">
              <a:latin typeface="华文隶书" panose="02010800040101010101" pitchFamily="2" charset="-122"/>
              <a:ea typeface="华文隶书" panose="02010800040101010101" pitchFamily="2" charset="-122"/>
            </a:endParaRPr>
          </a:p>
        </p:txBody>
      </p:sp>
    </p:spTree>
    <p:extLst>
      <p:ext uri="{BB962C8B-B14F-4D97-AF65-F5344CB8AC3E}">
        <p14:creationId xmlns="" xmlns:p14="http://schemas.microsoft.com/office/powerpoint/2010/main" val="1214111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连读（</a:t>
            </a:r>
            <a:r>
              <a:rPr lang="en-US" altLang="zh-CN" b="1" dirty="0" smtClean="0">
                <a:latin typeface="华文新魏" panose="02010800040101010101" pitchFamily="2" charset="-122"/>
                <a:ea typeface="华文新魏" panose="02010800040101010101" pitchFamily="2" charset="-122"/>
              </a:rPr>
              <a:t>8</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000" dirty="0">
                <a:latin typeface="华文新魏" panose="02010800040101010101" pitchFamily="2" charset="-122"/>
                <a:ea typeface="华文新魏" panose="02010800040101010101" pitchFamily="2" charset="-122"/>
              </a:rPr>
              <a:t>“连读”在单词层面的体现：原理相同，</a:t>
            </a:r>
            <a:r>
              <a:rPr lang="zh-CN" altLang="zh-CN" sz="4000" dirty="0" smtClean="0">
                <a:latin typeface="华文新魏" panose="02010800040101010101" pitchFamily="2" charset="-122"/>
                <a:ea typeface="华文新魏" panose="02010800040101010101" pitchFamily="2" charset="-122"/>
              </a:rPr>
              <a:t>“具体而微者”</a:t>
            </a:r>
            <a:r>
              <a:rPr lang="zh-CN" altLang="en-US" sz="4000" dirty="0" smtClean="0">
                <a:latin typeface="华文新魏" panose="02010800040101010101" pitchFamily="2" charset="-122"/>
                <a:ea typeface="华文新魏" panose="02010800040101010101" pitchFamily="2" charset="-122"/>
              </a:rPr>
              <a:t>。</a:t>
            </a:r>
            <a:endParaRPr lang="en-US" altLang="zh-CN" sz="4000" dirty="0" smtClean="0">
              <a:latin typeface="华文新魏" panose="02010800040101010101" pitchFamily="2" charset="-122"/>
              <a:ea typeface="华文新魏" panose="02010800040101010101" pitchFamily="2" charset="-122"/>
            </a:endParaRPr>
          </a:p>
          <a:p>
            <a:r>
              <a:rPr lang="en-US" altLang="zh-CN" sz="4000" dirty="0"/>
              <a:t>Hol</a:t>
            </a:r>
            <a:r>
              <a:rPr lang="en-US" altLang="zh-CN" sz="4000" b="1" i="1" dirty="0"/>
              <a:t>dup</a:t>
            </a:r>
            <a:r>
              <a:rPr lang="en-US" altLang="zh-CN" sz="4000" dirty="0"/>
              <a:t>, se</a:t>
            </a:r>
            <a:r>
              <a:rPr lang="en-US" altLang="zh-CN" sz="4000" b="1" i="1" dirty="0"/>
              <a:t>tup</a:t>
            </a:r>
            <a:r>
              <a:rPr lang="en-US" altLang="zh-CN" sz="4000" dirty="0"/>
              <a:t>, co</a:t>
            </a:r>
            <a:r>
              <a:rPr lang="en-US" altLang="zh-CN" sz="4000" b="1" i="1" dirty="0"/>
              <a:t>me-on</a:t>
            </a:r>
            <a:r>
              <a:rPr lang="en-US" altLang="zh-CN" sz="4000" dirty="0"/>
              <a:t>, wee</a:t>
            </a:r>
            <a:r>
              <a:rPr lang="en-US" altLang="zh-CN" sz="4000" b="1" i="1" dirty="0"/>
              <a:t>kend</a:t>
            </a:r>
            <a:r>
              <a:rPr lang="en-US" altLang="zh-CN" sz="4000" dirty="0"/>
              <a:t>, wor</a:t>
            </a:r>
            <a:r>
              <a:rPr lang="en-US" altLang="zh-CN" sz="4000" b="1" i="1" dirty="0"/>
              <a:t>n-out</a:t>
            </a:r>
            <a:r>
              <a:rPr lang="en-US" altLang="zh-CN" sz="4000" dirty="0"/>
              <a:t>, bur</a:t>
            </a:r>
            <a:r>
              <a:rPr lang="en-US" altLang="zh-CN" sz="4000" b="1" i="1" dirty="0"/>
              <a:t>nout</a:t>
            </a:r>
            <a:r>
              <a:rPr lang="en-US" altLang="zh-CN" sz="4000" dirty="0"/>
              <a:t>, sou</a:t>
            </a:r>
            <a:r>
              <a:rPr lang="en-US" altLang="zh-CN" sz="4000" b="1" i="1" dirty="0"/>
              <a:t>theast</a:t>
            </a:r>
            <a:r>
              <a:rPr lang="en-US" altLang="zh-CN" sz="4000" dirty="0"/>
              <a:t>, nor</a:t>
            </a:r>
            <a:r>
              <a:rPr lang="en-US" altLang="zh-CN" sz="4000" b="1" i="1" dirty="0"/>
              <a:t>theast</a:t>
            </a:r>
            <a:r>
              <a:rPr lang="en-US" altLang="zh-CN" sz="4000" dirty="0"/>
              <a:t>, bla</a:t>
            </a:r>
            <a:r>
              <a:rPr lang="en-US" altLang="zh-CN" sz="4000" b="1" i="1" dirty="0"/>
              <a:t>ckout</a:t>
            </a:r>
            <a:r>
              <a:rPr lang="en-US" altLang="zh-CN" sz="4000" dirty="0"/>
              <a:t>, tur</a:t>
            </a:r>
            <a:r>
              <a:rPr lang="en-US" altLang="zh-CN" sz="4000" b="1" i="1" dirty="0"/>
              <a:t>nover</a:t>
            </a:r>
            <a:r>
              <a:rPr lang="en-US" altLang="zh-CN" sz="4000" dirty="0"/>
              <a:t>, hang-up, hangover, i</a:t>
            </a:r>
            <a:r>
              <a:rPr lang="en-US" altLang="zh-CN" sz="4000" b="1" i="1" dirty="0"/>
              <a:t>na</a:t>
            </a:r>
            <a:r>
              <a:rPr lang="en-US" altLang="zh-CN" sz="4000" dirty="0"/>
              <a:t>nimate, i</a:t>
            </a:r>
            <a:r>
              <a:rPr lang="en-US" altLang="zh-CN" sz="4000" b="1" i="1" dirty="0"/>
              <a:t>na</a:t>
            </a:r>
            <a:r>
              <a:rPr lang="en-US" altLang="zh-CN" sz="4000" dirty="0"/>
              <a:t>lienable, i</a:t>
            </a:r>
            <a:r>
              <a:rPr lang="en-US" altLang="zh-CN" sz="4000" b="1" i="1" dirty="0"/>
              <a:t>ne</a:t>
            </a:r>
            <a:r>
              <a:rPr lang="en-US" altLang="zh-CN" sz="4000" dirty="0"/>
              <a:t>vitable</a:t>
            </a:r>
            <a:endParaRPr lang="zh-CN" altLang="en-US" sz="4000" dirty="0"/>
          </a:p>
        </p:txBody>
      </p:sp>
    </p:spTree>
    <p:extLst>
      <p:ext uri="{BB962C8B-B14F-4D97-AF65-F5344CB8AC3E}">
        <p14:creationId xmlns="" xmlns:p14="http://schemas.microsoft.com/office/powerpoint/2010/main" val="1493942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1</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lnSpcReduction="10000"/>
          </a:bodyPr>
          <a:lstStyle/>
          <a:p>
            <a:r>
              <a:rPr lang="zh-CN" altLang="zh-CN" sz="3600" dirty="0">
                <a:latin typeface="华文新魏" panose="02010800040101010101" pitchFamily="2" charset="-122"/>
                <a:ea typeface="华文新魏" panose="02010800040101010101" pitchFamily="2" charset="-122"/>
              </a:rPr>
              <a:t>某些音素在</a:t>
            </a:r>
            <a:r>
              <a:rPr lang="zh-CN" altLang="zh-CN" sz="3600" dirty="0" smtClean="0">
                <a:latin typeface="华文新魏" panose="02010800040101010101" pitchFamily="2" charset="-122"/>
                <a:ea typeface="华文新魏" panose="02010800040101010101" pitchFamily="2" charset="-122"/>
              </a:rPr>
              <a:t>具体</a:t>
            </a:r>
            <a:r>
              <a:rPr lang="zh-CN" altLang="en-US" sz="3600" dirty="0" smtClean="0">
                <a:latin typeface="华文新魏" panose="02010800040101010101" pitchFamily="2" charset="-122"/>
                <a:ea typeface="华文新魏" panose="02010800040101010101" pitchFamily="2" charset="-122"/>
              </a:rPr>
              <a:t>发音里</a:t>
            </a:r>
            <a:r>
              <a:rPr lang="zh-CN" altLang="zh-CN" sz="3600" dirty="0" smtClean="0">
                <a:latin typeface="华文新魏" panose="02010800040101010101" pitchFamily="2" charset="-122"/>
                <a:ea typeface="华文新魏" panose="02010800040101010101" pitchFamily="2" charset="-122"/>
              </a:rPr>
              <a:t>名存实亡</a:t>
            </a:r>
            <a:r>
              <a:rPr lang="zh-CN" altLang="en-US" sz="3600" dirty="0" smtClean="0">
                <a:latin typeface="华文新魏" panose="02010800040101010101" pitchFamily="2" charset="-122"/>
                <a:ea typeface="华文新魏" panose="02010800040101010101" pitchFamily="2" charset="-122"/>
              </a:rPr>
              <a:t>。</a:t>
            </a:r>
            <a:endParaRPr lang="en-US" altLang="zh-CN" sz="3600" dirty="0" smtClean="0">
              <a:latin typeface="华文新魏" panose="02010800040101010101" pitchFamily="2" charset="-122"/>
              <a:ea typeface="华文新魏" panose="02010800040101010101" pitchFamily="2" charset="-122"/>
            </a:endParaRPr>
          </a:p>
          <a:p>
            <a:r>
              <a:rPr lang="zh-CN" altLang="zh-CN" sz="3600" dirty="0">
                <a:latin typeface="华文新魏" panose="02010800040101010101" pitchFamily="2" charset="-122"/>
                <a:ea typeface="华文新魏" panose="02010800040101010101" pitchFamily="2" charset="-122"/>
              </a:rPr>
              <a:t>听话人</a:t>
            </a:r>
            <a:r>
              <a:rPr lang="zh-CN" altLang="zh-CN" sz="3600" dirty="0" smtClean="0">
                <a:latin typeface="华文新魏" panose="02010800040101010101" pitchFamily="2" charset="-122"/>
                <a:ea typeface="华文新魏" panose="02010800040101010101" pitchFamily="2" charset="-122"/>
              </a:rPr>
              <a:t>会</a:t>
            </a:r>
            <a:r>
              <a:rPr lang="zh-CN" altLang="en-US" sz="3600" dirty="0" smtClean="0">
                <a:latin typeface="华文新魏" panose="02010800040101010101" pitchFamily="2" charset="-122"/>
                <a:ea typeface="华文新魏" panose="02010800040101010101" pitchFamily="2" charset="-122"/>
              </a:rPr>
              <a:t>根据词汇、语音知识，</a:t>
            </a:r>
            <a:r>
              <a:rPr lang="zh-CN" altLang="zh-CN" sz="3600" dirty="0" smtClean="0">
                <a:latin typeface="华文新魏" panose="02010800040101010101" pitchFamily="2" charset="-122"/>
                <a:ea typeface="华文新魏" panose="02010800040101010101" pitchFamily="2" charset="-122"/>
              </a:rPr>
              <a:t>在</a:t>
            </a:r>
            <a:r>
              <a:rPr lang="zh-CN" altLang="zh-CN" sz="3600" dirty="0">
                <a:latin typeface="华文新魏" panose="02010800040101010101" pitchFamily="2" charset="-122"/>
                <a:ea typeface="华文新魏" panose="02010800040101010101" pitchFamily="2" charset="-122"/>
              </a:rPr>
              <a:t>“概念”中还原单词的“法定发音”，自动补</a:t>
            </a:r>
            <a:r>
              <a:rPr lang="zh-CN" altLang="zh-CN" sz="3600" dirty="0" smtClean="0">
                <a:latin typeface="华文新魏" panose="02010800040101010101" pitchFamily="2" charset="-122"/>
                <a:ea typeface="华文新魏" panose="02010800040101010101" pitchFamily="2" charset="-122"/>
              </a:rPr>
              <a:t>全“隐身”</a:t>
            </a:r>
            <a:r>
              <a:rPr lang="zh-CN" altLang="zh-CN" sz="3600" dirty="0">
                <a:latin typeface="华文新魏" panose="02010800040101010101" pitchFamily="2" charset="-122"/>
                <a:ea typeface="华文新魏" panose="02010800040101010101" pitchFamily="2" charset="-122"/>
              </a:rPr>
              <a:t>的音素</a:t>
            </a:r>
            <a:r>
              <a:rPr lang="zh-CN" altLang="zh-CN" sz="3600" dirty="0" smtClean="0">
                <a:latin typeface="华文新魏" panose="02010800040101010101" pitchFamily="2" charset="-122"/>
                <a:ea typeface="华文新魏" panose="02010800040101010101" pitchFamily="2" charset="-122"/>
              </a:rPr>
              <a:t>。</a:t>
            </a:r>
            <a:endParaRPr lang="en-US" altLang="zh-CN" sz="3600" dirty="0" smtClean="0">
              <a:latin typeface="华文新魏" panose="02010800040101010101" pitchFamily="2" charset="-122"/>
              <a:ea typeface="华文新魏" panose="02010800040101010101" pitchFamily="2" charset="-122"/>
            </a:endParaRPr>
          </a:p>
          <a:p>
            <a:r>
              <a:rPr lang="zh-CN" altLang="en-US" sz="3600" dirty="0" smtClean="0">
                <a:latin typeface="华文新魏" panose="02010800040101010101" pitchFamily="2" charset="-122"/>
                <a:ea typeface="华文新魏" panose="02010800040101010101" pitchFamily="2" charset="-122"/>
              </a:rPr>
              <a:t>“省略”有规律，不是想省就省</a:t>
            </a:r>
            <a:r>
              <a:rPr lang="en-US" altLang="zh-CN" sz="3600" dirty="0" smtClean="0">
                <a:latin typeface="华文新魏" panose="02010800040101010101" pitchFamily="2" charset="-122"/>
                <a:ea typeface="华文新魏" panose="02010800040101010101" pitchFamily="2" charset="-122"/>
              </a:rPr>
              <a:t>——</a:t>
            </a:r>
            <a:r>
              <a:rPr lang="zh-CN" altLang="en-US" sz="3600" dirty="0" smtClean="0">
                <a:latin typeface="华文新魏" panose="02010800040101010101" pitchFamily="2" charset="-122"/>
                <a:ea typeface="华文新魏" panose="02010800040101010101" pitchFamily="2" charset="-122"/>
              </a:rPr>
              <a:t>错误省略就是“吞音”。</a:t>
            </a:r>
            <a:endParaRPr lang="en-US" altLang="zh-CN" sz="3600" dirty="0" smtClean="0">
              <a:latin typeface="华文新魏" panose="02010800040101010101" pitchFamily="2" charset="-122"/>
              <a:ea typeface="华文新魏" panose="02010800040101010101" pitchFamily="2" charset="-122"/>
            </a:endParaRPr>
          </a:p>
          <a:p>
            <a:r>
              <a:rPr lang="zh-CN" altLang="en-US" sz="3600" dirty="0" smtClean="0">
                <a:latin typeface="华文新魏" panose="02010800040101010101" pitchFamily="2" charset="-122"/>
                <a:ea typeface="华文新魏" panose="02010800040101010101" pitchFamily="2" charset="-122"/>
              </a:rPr>
              <a:t>该省不省，拖泥带水，“清楚”得恶心。</a:t>
            </a:r>
            <a:endParaRPr lang="en-US" altLang="zh-CN" sz="3600" dirty="0" smtClean="0">
              <a:latin typeface="华文新魏" panose="02010800040101010101" pitchFamily="2" charset="-122"/>
              <a:ea typeface="华文新魏" panose="02010800040101010101" pitchFamily="2" charset="-122"/>
            </a:endParaRPr>
          </a:p>
          <a:p>
            <a:endParaRPr lang="zh-CN" altLang="en-US" dirty="0"/>
          </a:p>
        </p:txBody>
      </p:sp>
    </p:spTree>
    <p:extLst>
      <p:ext uri="{BB962C8B-B14F-4D97-AF65-F5344CB8AC3E}">
        <p14:creationId xmlns="" xmlns:p14="http://schemas.microsoft.com/office/powerpoint/2010/main" val="2283037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2</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3600" dirty="0">
                <a:latin typeface="华文新魏" panose="02010800040101010101" pitchFamily="2" charset="-122"/>
                <a:ea typeface="华文新魏" panose="02010800040101010101" pitchFamily="2" charset="-122"/>
              </a:rPr>
              <a:t>前一个单词结尾的辅音与下一个单词开头的辅音如果相同或属于“清浊对立”关系，则省略前一个单词结尾的辅音（鼻音与舌侧音除外</a:t>
            </a:r>
            <a:r>
              <a:rPr lang="zh-CN" altLang="zh-CN" sz="3600" dirty="0" smtClean="0">
                <a:latin typeface="华文新魏" panose="02010800040101010101" pitchFamily="2" charset="-122"/>
                <a:ea typeface="华文新魏" panose="02010800040101010101" pitchFamily="2" charset="-122"/>
              </a:rPr>
              <a:t>）</a:t>
            </a:r>
            <a:r>
              <a:rPr lang="zh-CN" altLang="en-US" sz="3600" dirty="0" smtClean="0">
                <a:latin typeface="华文新魏" panose="02010800040101010101" pitchFamily="2" charset="-122"/>
                <a:ea typeface="华文新魏" panose="02010800040101010101" pitchFamily="2" charset="-122"/>
              </a:rPr>
              <a:t>。</a:t>
            </a:r>
            <a:endParaRPr lang="en-US" altLang="zh-CN" sz="3600" dirty="0" smtClean="0">
              <a:latin typeface="华文新魏" panose="02010800040101010101" pitchFamily="2" charset="-122"/>
              <a:ea typeface="华文新魏" panose="02010800040101010101" pitchFamily="2" charset="-122"/>
            </a:endParaRPr>
          </a:p>
          <a:p>
            <a:r>
              <a:rPr lang="zh-CN" altLang="en-US" sz="3600" dirty="0" smtClean="0">
                <a:latin typeface="华文新魏" panose="02010800040101010101" pitchFamily="2" charset="-122"/>
                <a:ea typeface="华文新魏" panose="02010800040101010101" pitchFamily="2" charset="-122"/>
              </a:rPr>
              <a:t>前一单词结尾辅音“省略”的三种状态：完全省略、装腔作势、适度拖长发音（相同的摩擦音）。</a:t>
            </a:r>
            <a:endParaRPr lang="zh-CN" altLang="en-US" sz="3600" dirty="0">
              <a:latin typeface="华文新魏" panose="02010800040101010101" pitchFamily="2" charset="-122"/>
              <a:ea typeface="华文新魏" panose="02010800040101010101" pitchFamily="2" charset="-122"/>
            </a:endParaRPr>
          </a:p>
        </p:txBody>
      </p:sp>
    </p:spTree>
    <p:extLst>
      <p:ext uri="{BB962C8B-B14F-4D97-AF65-F5344CB8AC3E}">
        <p14:creationId xmlns="" xmlns:p14="http://schemas.microsoft.com/office/powerpoint/2010/main" val="2123573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3</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Autofit/>
          </a:bodyPr>
          <a:lstStyle/>
          <a:p>
            <a:r>
              <a:rPr lang="en-US" altLang="zh-CN" sz="4000" dirty="0"/>
              <a:t>Loo</a:t>
            </a:r>
            <a:r>
              <a:rPr lang="en-US" altLang="zh-CN" sz="4000" b="1" i="1" dirty="0"/>
              <a:t>k g</a:t>
            </a:r>
            <a:r>
              <a:rPr lang="en-US" altLang="zh-CN" sz="4000" dirty="0"/>
              <a:t>reat; bi</a:t>
            </a:r>
            <a:r>
              <a:rPr lang="en-US" altLang="zh-CN" sz="4000" b="1" i="1" dirty="0"/>
              <a:t>g c</a:t>
            </a:r>
            <a:r>
              <a:rPr lang="en-US" altLang="zh-CN" sz="4000" dirty="0"/>
              <a:t>ountry, dro</a:t>
            </a:r>
            <a:r>
              <a:rPr lang="en-US" altLang="zh-CN" sz="4000" b="1" i="1" dirty="0"/>
              <a:t>p b</a:t>
            </a:r>
            <a:r>
              <a:rPr lang="en-US" altLang="zh-CN" sz="4000" dirty="0"/>
              <a:t>y, prehistori</a:t>
            </a:r>
            <a:r>
              <a:rPr lang="en-US" altLang="zh-CN" sz="4000" b="1" i="1" dirty="0"/>
              <a:t>c c</a:t>
            </a:r>
            <a:r>
              <a:rPr lang="en-US" altLang="zh-CN" sz="4000" dirty="0"/>
              <a:t>reature, take a dee</a:t>
            </a:r>
            <a:r>
              <a:rPr lang="en-US" altLang="zh-CN" sz="4000" b="1" i="1" dirty="0"/>
              <a:t>p b</a:t>
            </a:r>
            <a:r>
              <a:rPr lang="en-US" altLang="zh-CN" sz="4000" dirty="0"/>
              <a:t>reath, ro</a:t>
            </a:r>
            <a:r>
              <a:rPr lang="en-US" altLang="zh-CN" sz="4000" b="1" i="1" dirty="0"/>
              <a:t>gue </a:t>
            </a:r>
            <a:r>
              <a:rPr lang="en-US" altLang="zh-CN" sz="4000" b="1" i="1" dirty="0" smtClean="0"/>
              <a:t>c</a:t>
            </a:r>
            <a:r>
              <a:rPr lang="en-US" altLang="zh-CN" sz="4000" dirty="0" smtClean="0"/>
              <a:t>ountry, </a:t>
            </a:r>
            <a:r>
              <a:rPr lang="en-US" altLang="zh-CN" sz="4000" dirty="0"/>
              <a:t>har</a:t>
            </a:r>
            <a:r>
              <a:rPr lang="en-US" altLang="zh-CN" sz="4000" b="1" i="1" dirty="0"/>
              <a:t>d t</a:t>
            </a:r>
            <a:r>
              <a:rPr lang="en-US" altLang="zh-CN" sz="4000" dirty="0"/>
              <a:t>imes, dee</a:t>
            </a:r>
            <a:r>
              <a:rPr lang="en-US" altLang="zh-CN" sz="4000" b="1" i="1" dirty="0"/>
              <a:t>p p</a:t>
            </a:r>
            <a:r>
              <a:rPr lang="en-US" altLang="zh-CN" sz="4000" dirty="0"/>
              <a:t>ockets, swee</a:t>
            </a:r>
            <a:r>
              <a:rPr lang="en-US" altLang="zh-CN" sz="4000" b="1" i="1" dirty="0"/>
              <a:t>t </a:t>
            </a:r>
            <a:r>
              <a:rPr lang="en-US" altLang="zh-CN" sz="4000" b="1" i="1" dirty="0" smtClean="0"/>
              <a:t>t</a:t>
            </a:r>
            <a:r>
              <a:rPr lang="en-US" altLang="zh-CN" sz="4000" dirty="0" smtClean="0"/>
              <a:t>ooth, </a:t>
            </a:r>
            <a:r>
              <a:rPr lang="en-US" altLang="zh-CN" sz="4000" dirty="0"/>
              <a:t>ta</a:t>
            </a:r>
            <a:r>
              <a:rPr lang="en-US" altLang="zh-CN" sz="4000" b="1" i="1" dirty="0"/>
              <a:t>ke c</a:t>
            </a:r>
            <a:r>
              <a:rPr lang="en-US" altLang="zh-CN" sz="4000" dirty="0"/>
              <a:t>are of, star</a:t>
            </a:r>
            <a:r>
              <a:rPr lang="en-US" altLang="zh-CN" sz="4000" b="1" i="1" dirty="0"/>
              <a:t>k c</a:t>
            </a:r>
            <a:r>
              <a:rPr lang="en-US" altLang="zh-CN" sz="4000" dirty="0"/>
              <a:t>ontrast, dar</a:t>
            </a:r>
            <a:r>
              <a:rPr lang="en-US" altLang="zh-CN" sz="4000" b="1" i="1" dirty="0"/>
              <a:t>k g</a:t>
            </a:r>
            <a:r>
              <a:rPr lang="en-US" altLang="zh-CN" sz="4000" dirty="0"/>
              <a:t>lasses, to</a:t>
            </a:r>
            <a:r>
              <a:rPr lang="en-US" altLang="zh-CN" sz="4000" b="1" i="1" dirty="0"/>
              <a:t>p </a:t>
            </a:r>
            <a:r>
              <a:rPr lang="en-US" altLang="zh-CN" sz="4000" b="1" i="1" dirty="0" smtClean="0"/>
              <a:t>p</a:t>
            </a:r>
            <a:r>
              <a:rPr lang="en-US" altLang="zh-CN" sz="4000" dirty="0" smtClean="0"/>
              <a:t>riority, </a:t>
            </a:r>
            <a:r>
              <a:rPr lang="en-US" altLang="zh-CN" sz="4000" dirty="0"/>
              <a:t>ge</a:t>
            </a:r>
            <a:r>
              <a:rPr lang="en-US" altLang="zh-CN" sz="4000" b="1" i="1" dirty="0"/>
              <a:t>t t</a:t>
            </a:r>
            <a:r>
              <a:rPr lang="en-US" altLang="zh-CN" sz="4000" dirty="0"/>
              <a:t>ogether, pu</a:t>
            </a:r>
            <a:r>
              <a:rPr lang="en-US" altLang="zh-CN" sz="4000" b="1" i="1" dirty="0"/>
              <a:t>t t</a:t>
            </a:r>
            <a:r>
              <a:rPr lang="en-US" altLang="zh-CN" sz="4000" dirty="0"/>
              <a:t>ogether, har</a:t>
            </a:r>
            <a:r>
              <a:rPr lang="en-US" altLang="zh-CN" sz="4000" b="1" i="1" dirty="0"/>
              <a:t>d </a:t>
            </a:r>
            <a:r>
              <a:rPr lang="en-US" altLang="zh-CN" sz="4000" b="1" i="1" dirty="0" smtClean="0"/>
              <a:t>d</a:t>
            </a:r>
            <a:r>
              <a:rPr lang="en-US" altLang="zh-CN" sz="4000" dirty="0" smtClean="0"/>
              <a:t>isk, </a:t>
            </a:r>
            <a:r>
              <a:rPr lang="en-US" altLang="zh-CN" sz="4000" dirty="0"/>
              <a:t>re</a:t>
            </a:r>
            <a:r>
              <a:rPr lang="en-US" altLang="zh-CN" sz="4000" b="1" i="1" dirty="0"/>
              <a:t>d </a:t>
            </a:r>
            <a:r>
              <a:rPr lang="en-US" altLang="zh-CN" sz="4000" b="1" i="1" dirty="0" smtClean="0"/>
              <a:t>t</a:t>
            </a:r>
            <a:r>
              <a:rPr lang="en-US" altLang="zh-CN" sz="4000" dirty="0" smtClean="0"/>
              <a:t>ape, </a:t>
            </a:r>
            <a:r>
              <a:rPr lang="en-US" altLang="zh-CN" sz="4000" dirty="0"/>
              <a:t>on goo</a:t>
            </a:r>
            <a:r>
              <a:rPr lang="en-US" altLang="zh-CN" sz="4000" b="1" i="1" dirty="0"/>
              <a:t>d </a:t>
            </a:r>
            <a:r>
              <a:rPr lang="en-US" altLang="zh-CN" sz="4000" b="1" i="1" dirty="0" smtClean="0"/>
              <a:t>t</a:t>
            </a:r>
            <a:r>
              <a:rPr lang="en-US" altLang="zh-CN" sz="4000" dirty="0" smtClean="0"/>
              <a:t>erms </a:t>
            </a:r>
            <a:endParaRPr lang="zh-CN" altLang="en-US" sz="4000" dirty="0"/>
          </a:p>
        </p:txBody>
      </p:sp>
    </p:spTree>
    <p:extLst>
      <p:ext uri="{BB962C8B-B14F-4D97-AF65-F5344CB8AC3E}">
        <p14:creationId xmlns="" xmlns:p14="http://schemas.microsoft.com/office/powerpoint/2010/main" val="736829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4</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Autofit/>
          </a:bodyPr>
          <a:lstStyle/>
          <a:p>
            <a:r>
              <a:rPr lang="en-US" altLang="zh-CN" dirty="0"/>
              <a:t>B</a:t>
            </a:r>
            <a:r>
              <a:rPr lang="en-US" altLang="zh-CN" dirty="0" smtClean="0"/>
              <a:t>oo</a:t>
            </a:r>
            <a:r>
              <a:rPr lang="en-US" altLang="zh-CN" b="1" i="1" dirty="0" smtClean="0"/>
              <a:t>k c</a:t>
            </a:r>
            <a:r>
              <a:rPr lang="en-US" altLang="zh-CN" dirty="0" smtClean="0"/>
              <a:t>lub, ghos</a:t>
            </a:r>
            <a:r>
              <a:rPr lang="en-US" altLang="zh-CN" b="1" i="1" dirty="0" smtClean="0"/>
              <a:t>t t</a:t>
            </a:r>
            <a:r>
              <a:rPr lang="en-US" altLang="zh-CN" dirty="0" smtClean="0"/>
              <a:t>own</a:t>
            </a:r>
            <a:r>
              <a:rPr lang="en-US" altLang="zh-CN" dirty="0"/>
              <a:t>,</a:t>
            </a:r>
            <a:r>
              <a:rPr lang="en-US" altLang="zh-CN" dirty="0" smtClean="0"/>
              <a:t> tes</a:t>
            </a:r>
            <a:r>
              <a:rPr lang="en-US" altLang="zh-CN" b="1" i="1" dirty="0" smtClean="0"/>
              <a:t>t-t</a:t>
            </a:r>
            <a:r>
              <a:rPr lang="en-US" altLang="zh-CN" dirty="0" smtClean="0"/>
              <a:t>u</a:t>
            </a:r>
            <a:r>
              <a:rPr lang="en-US" altLang="zh-CN" b="1" i="1" dirty="0" smtClean="0"/>
              <a:t>be b</a:t>
            </a:r>
            <a:r>
              <a:rPr lang="en-US" altLang="zh-CN" dirty="0" smtClean="0"/>
              <a:t>aby, scholarshi</a:t>
            </a:r>
            <a:r>
              <a:rPr lang="en-US" altLang="zh-CN" b="1" i="1" dirty="0" smtClean="0"/>
              <a:t>p p</a:t>
            </a:r>
            <a:r>
              <a:rPr lang="en-US" altLang="zh-CN" dirty="0" smtClean="0"/>
              <a:t>rogram, oran</a:t>
            </a:r>
            <a:r>
              <a:rPr lang="en-US" altLang="zh-CN" b="1" i="1" dirty="0" smtClean="0"/>
              <a:t>ge j</a:t>
            </a:r>
            <a:r>
              <a:rPr lang="en-US" altLang="zh-CN" dirty="0" smtClean="0"/>
              <a:t>uice, ste</a:t>
            </a:r>
            <a:r>
              <a:rPr lang="en-US" altLang="zh-CN" b="1" i="1" dirty="0" smtClean="0"/>
              <a:t>p</a:t>
            </a:r>
            <a:r>
              <a:rPr lang="en-US" altLang="zh-CN" dirty="0" smtClean="0"/>
              <a:t> </a:t>
            </a:r>
            <a:r>
              <a:rPr lang="en-US" altLang="zh-CN" b="1" i="1" dirty="0" smtClean="0"/>
              <a:t>b</a:t>
            </a:r>
            <a:r>
              <a:rPr lang="en-US" altLang="zh-CN" dirty="0" smtClean="0"/>
              <a:t>y step, esca</a:t>
            </a:r>
            <a:r>
              <a:rPr lang="en-US" altLang="zh-CN" b="1" i="1" dirty="0" smtClean="0"/>
              <a:t>pe p</a:t>
            </a:r>
            <a:r>
              <a:rPr lang="en-US" altLang="zh-CN" dirty="0" smtClean="0"/>
              <a:t>lan, esca</a:t>
            </a:r>
            <a:r>
              <a:rPr lang="en-US" altLang="zh-CN" b="1" i="1" dirty="0" smtClean="0"/>
              <a:t>pe p</a:t>
            </a:r>
            <a:r>
              <a:rPr lang="en-US" altLang="zh-CN" dirty="0" smtClean="0"/>
              <a:t>od, blin</a:t>
            </a:r>
            <a:r>
              <a:rPr lang="en-US" altLang="zh-CN" b="1" i="1" dirty="0" smtClean="0"/>
              <a:t>d d</a:t>
            </a:r>
            <a:r>
              <a:rPr lang="en-US" altLang="zh-CN" dirty="0" smtClean="0"/>
              <a:t>ate, sto</a:t>
            </a:r>
            <a:r>
              <a:rPr lang="en-US" altLang="zh-CN" b="1" i="1" dirty="0" smtClean="0"/>
              <a:t>ck c</a:t>
            </a:r>
            <a:r>
              <a:rPr lang="en-US" altLang="zh-CN" dirty="0" smtClean="0"/>
              <a:t>rash, clu</a:t>
            </a:r>
            <a:r>
              <a:rPr lang="en-US" altLang="zh-CN" b="1" i="1" dirty="0" smtClean="0"/>
              <a:t>b</a:t>
            </a:r>
            <a:r>
              <a:rPr lang="en-US" altLang="zh-CN" dirty="0" smtClean="0"/>
              <a:t> </a:t>
            </a:r>
            <a:r>
              <a:rPr lang="en-US" altLang="zh-CN" b="1" i="1" dirty="0" smtClean="0"/>
              <a:t>p</a:t>
            </a:r>
            <a:r>
              <a:rPr lang="en-US" altLang="zh-CN" dirty="0" smtClean="0"/>
              <a:t>resident, to</a:t>
            </a:r>
            <a:r>
              <a:rPr lang="en-US" altLang="zh-CN" b="1" i="1" dirty="0" smtClean="0"/>
              <a:t>p b</a:t>
            </a:r>
            <a:r>
              <a:rPr lang="en-US" altLang="zh-CN" dirty="0" smtClean="0"/>
              <a:t>rass, we</a:t>
            </a:r>
            <a:r>
              <a:rPr lang="en-US" altLang="zh-CN" b="1" i="1" dirty="0" smtClean="0"/>
              <a:t>b</a:t>
            </a:r>
            <a:r>
              <a:rPr lang="en-US" altLang="zh-CN" dirty="0" smtClean="0"/>
              <a:t> </a:t>
            </a:r>
            <a:r>
              <a:rPr lang="en-US" altLang="zh-CN" b="1" i="1" dirty="0" smtClean="0"/>
              <a:t>p</a:t>
            </a:r>
            <a:r>
              <a:rPr lang="en-US" altLang="zh-CN" dirty="0" smtClean="0"/>
              <a:t>age, Than</a:t>
            </a:r>
            <a:r>
              <a:rPr lang="en-US" altLang="zh-CN" b="1" i="1" dirty="0" smtClean="0"/>
              <a:t>k G</a:t>
            </a:r>
            <a:r>
              <a:rPr lang="en-US" altLang="zh-CN" dirty="0" smtClean="0"/>
              <a:t>od!</a:t>
            </a:r>
          </a:p>
          <a:p>
            <a:r>
              <a:rPr lang="en-US" altLang="zh-CN" dirty="0" smtClean="0"/>
              <a:t>A </a:t>
            </a:r>
            <a:r>
              <a:rPr lang="en-US" altLang="zh-CN" dirty="0"/>
              <a:t>bra</a:t>
            </a:r>
            <a:r>
              <a:rPr lang="en-US" altLang="zh-CN" b="1" i="1" dirty="0"/>
              <a:t>ve f</a:t>
            </a:r>
            <a:r>
              <a:rPr lang="en-US" altLang="zh-CN" dirty="0"/>
              <a:t>ellow, </a:t>
            </a:r>
            <a:r>
              <a:rPr lang="en-US" altLang="zh-CN" dirty="0" smtClean="0"/>
              <a:t>bu</a:t>
            </a:r>
            <a:r>
              <a:rPr lang="en-US" altLang="zh-CN" b="1" i="1" dirty="0" smtClean="0"/>
              <a:t>s </a:t>
            </a:r>
            <a:r>
              <a:rPr lang="en-US" altLang="zh-CN" b="1" i="1" dirty="0"/>
              <a:t>s</a:t>
            </a:r>
            <a:r>
              <a:rPr lang="en-US" altLang="zh-CN" dirty="0"/>
              <a:t>top, </a:t>
            </a:r>
            <a:r>
              <a:rPr lang="en-US" altLang="zh-CN" dirty="0" smtClean="0"/>
              <a:t>three-pie</a:t>
            </a:r>
            <a:r>
              <a:rPr lang="en-US" altLang="zh-CN" b="1" i="1" dirty="0" smtClean="0"/>
              <a:t>ce</a:t>
            </a:r>
            <a:r>
              <a:rPr lang="en-US" altLang="zh-CN" dirty="0" smtClean="0"/>
              <a:t> </a:t>
            </a:r>
            <a:r>
              <a:rPr lang="en-US" altLang="zh-CN" b="1" i="1" dirty="0" smtClean="0"/>
              <a:t>s</a:t>
            </a:r>
            <a:r>
              <a:rPr lang="en-US" altLang="zh-CN" dirty="0" smtClean="0"/>
              <a:t>uit, clearan</a:t>
            </a:r>
            <a:r>
              <a:rPr lang="en-US" altLang="zh-CN" b="1" i="1" dirty="0" smtClean="0"/>
              <a:t>ce s</a:t>
            </a:r>
            <a:r>
              <a:rPr lang="en-US" altLang="zh-CN" dirty="0" smtClean="0"/>
              <a:t>ale, offi</a:t>
            </a:r>
            <a:r>
              <a:rPr lang="en-US" altLang="zh-CN" b="1" i="1" dirty="0" smtClean="0"/>
              <a:t>ce s</a:t>
            </a:r>
            <a:r>
              <a:rPr lang="en-US" altLang="zh-CN" dirty="0" smtClean="0"/>
              <a:t>eeker, </a:t>
            </a:r>
            <a:r>
              <a:rPr lang="en-US" altLang="zh-CN" dirty="0"/>
              <a:t>the international spa</a:t>
            </a:r>
            <a:r>
              <a:rPr lang="en-US" altLang="zh-CN" b="1" i="1" dirty="0"/>
              <a:t>ce </a:t>
            </a:r>
            <a:r>
              <a:rPr lang="en-US" altLang="zh-CN" b="1" i="1" dirty="0" smtClean="0"/>
              <a:t>s</a:t>
            </a:r>
            <a:r>
              <a:rPr lang="en-US" altLang="zh-CN" dirty="0" smtClean="0"/>
              <a:t>tation, </a:t>
            </a:r>
            <a:r>
              <a:rPr lang="en-US" altLang="zh-CN" dirty="0"/>
              <a:t>dea</a:t>
            </a:r>
            <a:r>
              <a:rPr lang="en-US" altLang="zh-CN" b="1" i="1" dirty="0"/>
              <a:t>th </a:t>
            </a:r>
            <a:r>
              <a:rPr lang="en-US" altLang="zh-CN" b="1" i="1" dirty="0" smtClean="0"/>
              <a:t>th</a:t>
            </a:r>
            <a:r>
              <a:rPr lang="en-US" altLang="zh-CN" dirty="0" smtClean="0"/>
              <a:t>roes, </a:t>
            </a:r>
            <a:r>
              <a:rPr lang="en-US" altLang="zh-CN" dirty="0"/>
              <a:t>ma</a:t>
            </a:r>
            <a:r>
              <a:rPr lang="en-US" altLang="zh-CN" b="1" i="1" dirty="0"/>
              <a:t>ss </a:t>
            </a:r>
            <a:r>
              <a:rPr lang="en-US" altLang="zh-CN" b="1" i="1" dirty="0" smtClean="0"/>
              <a:t>s</a:t>
            </a:r>
            <a:r>
              <a:rPr lang="en-US" altLang="zh-CN" dirty="0" smtClean="0"/>
              <a:t>uicide, </a:t>
            </a:r>
            <a:r>
              <a:rPr lang="en-US" altLang="zh-CN" dirty="0"/>
              <a:t>viciou</a:t>
            </a:r>
            <a:r>
              <a:rPr lang="en-US" altLang="zh-CN" b="1" i="1" dirty="0"/>
              <a:t>s </a:t>
            </a:r>
            <a:r>
              <a:rPr lang="en-US" altLang="zh-CN" b="1" i="1" dirty="0" smtClean="0"/>
              <a:t>c</a:t>
            </a:r>
            <a:r>
              <a:rPr lang="en-US" altLang="zh-CN" dirty="0" smtClean="0"/>
              <a:t>ircle</a:t>
            </a:r>
            <a:endParaRPr lang="zh-CN" altLang="en-US" dirty="0"/>
          </a:p>
        </p:txBody>
      </p:sp>
    </p:spTree>
    <p:extLst>
      <p:ext uri="{BB962C8B-B14F-4D97-AF65-F5344CB8AC3E}">
        <p14:creationId xmlns="" xmlns:p14="http://schemas.microsoft.com/office/powerpoint/2010/main" val="2457938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5</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000" dirty="0">
                <a:latin typeface="华文新魏" panose="02010800040101010101" pitchFamily="2" charset="-122"/>
                <a:ea typeface="华文新魏" panose="02010800040101010101" pitchFamily="2" charset="-122"/>
              </a:rPr>
              <a:t>如果前一个单词以</a:t>
            </a:r>
            <a:r>
              <a:rPr lang="en-US" altLang="zh-CN" sz="4000" b="1" dirty="0">
                <a:latin typeface="华文新魏" panose="02010800040101010101" pitchFamily="2" charset="-122"/>
                <a:ea typeface="华文新魏" panose="02010800040101010101" pitchFamily="2" charset="-122"/>
              </a:rPr>
              <a:t>[Ρ]</a:t>
            </a:r>
            <a:r>
              <a:rPr lang="zh-CN" altLang="zh-CN" sz="4000" dirty="0">
                <a:latin typeface="华文新魏" panose="02010800040101010101" pitchFamily="2" charset="-122"/>
                <a:ea typeface="华文新魏" panose="02010800040101010101" pitchFamily="2" charset="-122"/>
              </a:rPr>
              <a:t>或</a:t>
            </a:r>
            <a:r>
              <a:rPr lang="en-US" altLang="zh-CN" sz="4000" b="1" dirty="0">
                <a:latin typeface="华文新魏" panose="02010800040101010101" pitchFamily="2" charset="-122"/>
                <a:ea typeface="华文新魏" panose="02010800040101010101" pitchFamily="2" charset="-122"/>
              </a:rPr>
              <a:t>[b]</a:t>
            </a:r>
            <a:r>
              <a:rPr lang="zh-CN" altLang="zh-CN" sz="4000" dirty="0">
                <a:latin typeface="华文新魏" panose="02010800040101010101" pitchFamily="2" charset="-122"/>
                <a:ea typeface="华文新魏" panose="02010800040101010101" pitchFamily="2" charset="-122"/>
              </a:rPr>
              <a:t>结尾，下一个单词以</a:t>
            </a:r>
            <a:r>
              <a:rPr lang="en-US" altLang="zh-CN" sz="4000" b="1" dirty="0">
                <a:latin typeface="华文新魏" panose="02010800040101010101" pitchFamily="2" charset="-122"/>
                <a:ea typeface="华文新魏" panose="02010800040101010101" pitchFamily="2" charset="-122"/>
              </a:rPr>
              <a:t>[m]</a:t>
            </a:r>
            <a:r>
              <a:rPr lang="zh-CN" altLang="zh-CN" sz="4000" dirty="0">
                <a:latin typeface="华文新魏" panose="02010800040101010101" pitchFamily="2" charset="-122"/>
                <a:ea typeface="华文新魏" panose="02010800040101010101" pitchFamily="2" charset="-122"/>
              </a:rPr>
              <a:t>开头，</a:t>
            </a:r>
            <a:r>
              <a:rPr lang="en-US" altLang="zh-CN" sz="4000" b="1" dirty="0">
                <a:latin typeface="华文新魏" panose="02010800040101010101" pitchFamily="2" charset="-122"/>
                <a:ea typeface="华文新魏" panose="02010800040101010101" pitchFamily="2" charset="-122"/>
              </a:rPr>
              <a:t>[Ρ]</a:t>
            </a:r>
            <a:r>
              <a:rPr lang="zh-CN" altLang="zh-CN" sz="4000" dirty="0">
                <a:latin typeface="华文新魏" panose="02010800040101010101" pitchFamily="2" charset="-122"/>
                <a:ea typeface="华文新魏" panose="02010800040101010101" pitchFamily="2" charset="-122"/>
              </a:rPr>
              <a:t>或</a:t>
            </a:r>
            <a:r>
              <a:rPr lang="en-US" altLang="zh-CN" sz="4000" b="1" dirty="0">
                <a:latin typeface="华文新魏" panose="02010800040101010101" pitchFamily="2" charset="-122"/>
                <a:ea typeface="华文新魏" panose="02010800040101010101" pitchFamily="2" charset="-122"/>
              </a:rPr>
              <a:t>[b]</a:t>
            </a:r>
            <a:r>
              <a:rPr lang="zh-CN" altLang="zh-CN" sz="4000" dirty="0">
                <a:latin typeface="华文新魏" panose="02010800040101010101" pitchFamily="2" charset="-122"/>
                <a:ea typeface="华文新魏" panose="02010800040101010101" pitchFamily="2" charset="-122"/>
              </a:rPr>
              <a:t>的发音省略或</a:t>
            </a:r>
            <a:r>
              <a:rPr lang="zh-CN" altLang="zh-CN" sz="4000" dirty="0" smtClean="0">
                <a:latin typeface="华文新魏" panose="02010800040101010101" pitchFamily="2" charset="-122"/>
                <a:ea typeface="华文新魏" panose="02010800040101010101" pitchFamily="2" charset="-122"/>
              </a:rPr>
              <a:t>“装腔作势”</a:t>
            </a:r>
            <a:r>
              <a:rPr lang="zh-CN" altLang="en-US" sz="4000" dirty="0" smtClean="0">
                <a:latin typeface="华文新魏" panose="02010800040101010101" pitchFamily="2" charset="-122"/>
                <a:ea typeface="华文新魏" panose="02010800040101010101" pitchFamily="2" charset="-122"/>
              </a:rPr>
              <a:t>。</a:t>
            </a:r>
            <a:endParaRPr lang="en-US" altLang="zh-CN" sz="4000" dirty="0" smtClean="0">
              <a:latin typeface="华文新魏" panose="02010800040101010101" pitchFamily="2" charset="-122"/>
              <a:ea typeface="华文新魏" panose="02010800040101010101" pitchFamily="2" charset="-122"/>
            </a:endParaRPr>
          </a:p>
          <a:p>
            <a:r>
              <a:rPr lang="en-US" altLang="zh-CN" sz="4000" dirty="0"/>
              <a:t>Hel</a:t>
            </a:r>
            <a:r>
              <a:rPr lang="en-US" altLang="zh-CN" sz="4000" b="1" i="1" dirty="0"/>
              <a:t>p m</a:t>
            </a:r>
            <a:r>
              <a:rPr lang="en-US" altLang="zh-CN" sz="4000" dirty="0"/>
              <a:t>e, kee</a:t>
            </a:r>
            <a:r>
              <a:rPr lang="en-US" altLang="zh-CN" sz="4000" b="1" i="1" dirty="0"/>
              <a:t>p m</a:t>
            </a:r>
            <a:r>
              <a:rPr lang="en-US" altLang="zh-CN" sz="4000" dirty="0"/>
              <a:t>e waiting, po</a:t>
            </a:r>
            <a:r>
              <a:rPr lang="en-US" altLang="zh-CN" sz="4000" b="1" i="1" dirty="0"/>
              <a:t>p m</a:t>
            </a:r>
            <a:r>
              <a:rPr lang="en-US" altLang="zh-CN" sz="4000" dirty="0"/>
              <a:t>usic, gra</a:t>
            </a:r>
            <a:r>
              <a:rPr lang="en-US" altLang="zh-CN" sz="4000" b="1" i="1" dirty="0"/>
              <a:t>b m</a:t>
            </a:r>
            <a:r>
              <a:rPr lang="en-US" altLang="zh-CN" sz="4000" dirty="0"/>
              <a:t>e, jo</a:t>
            </a:r>
            <a:r>
              <a:rPr lang="en-US" altLang="zh-CN" sz="4000" b="1" i="1" dirty="0"/>
              <a:t>b m</a:t>
            </a:r>
            <a:r>
              <a:rPr lang="en-US" altLang="zh-CN" sz="4000" dirty="0"/>
              <a:t>arket</a:t>
            </a:r>
            <a:r>
              <a:rPr lang="zh-CN" altLang="zh-CN" sz="4000" dirty="0"/>
              <a:t>（就业市场）</a:t>
            </a:r>
            <a:r>
              <a:rPr lang="en-US" altLang="zh-CN" sz="4000" dirty="0"/>
              <a:t>, sto</a:t>
            </a:r>
            <a:r>
              <a:rPr lang="en-US" altLang="zh-CN" sz="4000" b="1" i="1" dirty="0"/>
              <a:t>p m</a:t>
            </a:r>
            <a:r>
              <a:rPr lang="en-US" altLang="zh-CN" sz="4000" dirty="0"/>
              <a:t>e, dro</a:t>
            </a:r>
            <a:r>
              <a:rPr lang="en-US" altLang="zh-CN" sz="4000" b="1" i="1" dirty="0"/>
              <a:t>p m</a:t>
            </a:r>
            <a:r>
              <a:rPr lang="en-US" altLang="zh-CN" sz="4000" dirty="0"/>
              <a:t>e a line, gossi</a:t>
            </a:r>
            <a:r>
              <a:rPr lang="en-US" altLang="zh-CN" sz="4000" b="1" i="1" dirty="0"/>
              <a:t>p m</a:t>
            </a:r>
            <a:r>
              <a:rPr lang="en-US" altLang="zh-CN" sz="4000" dirty="0"/>
              <a:t>agazine</a:t>
            </a:r>
            <a:endParaRPr lang="zh-CN" altLang="en-US" sz="4000" dirty="0"/>
          </a:p>
        </p:txBody>
      </p:sp>
    </p:spTree>
    <p:extLst>
      <p:ext uri="{BB962C8B-B14F-4D97-AF65-F5344CB8AC3E}">
        <p14:creationId xmlns="" xmlns:p14="http://schemas.microsoft.com/office/powerpoint/2010/main" val="2486337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6</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Autofit/>
          </a:bodyPr>
          <a:lstStyle/>
          <a:p>
            <a:r>
              <a:rPr lang="zh-CN" altLang="zh-CN" dirty="0">
                <a:latin typeface="华文新魏" panose="02010800040101010101" pitchFamily="2" charset="-122"/>
                <a:ea typeface="华文新魏" panose="02010800040101010101" pitchFamily="2" charset="-122"/>
              </a:rPr>
              <a:t>以</a:t>
            </a:r>
            <a:r>
              <a:rPr lang="en-US" altLang="zh-CN" b="1" dirty="0">
                <a:latin typeface="华文新魏" panose="02010800040101010101" pitchFamily="2" charset="-122"/>
                <a:ea typeface="华文新魏" panose="02010800040101010101" pitchFamily="2" charset="-122"/>
              </a:rPr>
              <a:t>[h]</a:t>
            </a:r>
            <a:r>
              <a:rPr lang="zh-CN" altLang="zh-CN" dirty="0">
                <a:latin typeface="华文新魏" panose="02010800040101010101" pitchFamily="2" charset="-122"/>
                <a:ea typeface="华文新魏" panose="02010800040101010101" pitchFamily="2" charset="-122"/>
              </a:rPr>
              <a:t>开头的单词——往往是</a:t>
            </a:r>
            <a:r>
              <a:rPr lang="en-US" altLang="zh-CN" dirty="0">
                <a:latin typeface="华文新魏" panose="02010800040101010101" pitchFamily="2" charset="-122"/>
                <a:ea typeface="华文新魏" panose="02010800040101010101" pitchFamily="2" charset="-122"/>
              </a:rPr>
              <a:t>he, him, his, her, hers, here</a:t>
            </a:r>
            <a:r>
              <a:rPr lang="zh-CN" altLang="zh-CN" dirty="0">
                <a:latin typeface="华文新魏" panose="02010800040101010101" pitchFamily="2" charset="-122"/>
                <a:ea typeface="华文新魏" panose="02010800040101010101" pitchFamily="2" charset="-122"/>
              </a:rPr>
              <a:t>之类通常需要轻读的虚词——如果跟在以辅音结尾的单词后面，尤其是以爆破音结尾的单词，</a:t>
            </a:r>
            <a:r>
              <a:rPr lang="en-US" altLang="zh-CN" b="1" dirty="0">
                <a:latin typeface="华文新魏" panose="02010800040101010101" pitchFamily="2" charset="-122"/>
                <a:ea typeface="华文新魏" panose="02010800040101010101" pitchFamily="2" charset="-122"/>
              </a:rPr>
              <a:t>[h]</a:t>
            </a:r>
            <a:r>
              <a:rPr lang="zh-CN" altLang="zh-CN" dirty="0">
                <a:latin typeface="华文新魏" panose="02010800040101010101" pitchFamily="2" charset="-122"/>
                <a:ea typeface="华文新魏" panose="02010800040101010101" pitchFamily="2" charset="-122"/>
              </a:rPr>
              <a:t>会被省略——或曰</a:t>
            </a:r>
            <a:r>
              <a:rPr lang="en-US" altLang="zh-CN" b="1" dirty="0">
                <a:latin typeface="华文新魏" panose="02010800040101010101" pitchFamily="2" charset="-122"/>
                <a:ea typeface="华文新魏" panose="02010800040101010101" pitchFamily="2" charset="-122"/>
              </a:rPr>
              <a:t>[h]</a:t>
            </a:r>
            <a:r>
              <a:rPr lang="zh-CN" altLang="zh-CN" dirty="0">
                <a:latin typeface="华文新魏" panose="02010800040101010101" pitchFamily="2" charset="-122"/>
                <a:ea typeface="华文新魏" panose="02010800040101010101" pitchFamily="2" charset="-122"/>
              </a:rPr>
              <a:t>的“击穿”，此时连读伴随省略出现</a:t>
            </a:r>
            <a:r>
              <a:rPr lang="zh-CN" altLang="zh-CN" dirty="0" smtClean="0">
                <a:latin typeface="华文新魏" panose="02010800040101010101" pitchFamily="2" charset="-122"/>
                <a:ea typeface="华文新魏" panose="02010800040101010101" pitchFamily="2" charset="-122"/>
              </a:rPr>
              <a:t>。</a:t>
            </a:r>
            <a:endParaRPr lang="en-US" altLang="zh-CN" dirty="0" smtClean="0">
              <a:latin typeface="华文新魏" panose="02010800040101010101" pitchFamily="2" charset="-122"/>
              <a:ea typeface="华文新魏" panose="02010800040101010101" pitchFamily="2" charset="-122"/>
            </a:endParaRPr>
          </a:p>
          <a:p>
            <a:r>
              <a:rPr lang="en-US" altLang="zh-CN" dirty="0"/>
              <a:t>Ask him—</a:t>
            </a:r>
            <a:r>
              <a:rPr lang="en-US" altLang="zh-CN" dirty="0" err="1"/>
              <a:t>ask’im</a:t>
            </a:r>
            <a:r>
              <a:rPr lang="zh-CN" altLang="zh-CN" dirty="0" smtClean="0"/>
              <a:t>；</a:t>
            </a:r>
            <a:r>
              <a:rPr lang="en-US" altLang="zh-CN" dirty="0" smtClean="0"/>
              <a:t>asked </a:t>
            </a:r>
            <a:r>
              <a:rPr lang="en-US" altLang="zh-CN" dirty="0" smtClean="0"/>
              <a:t>him</a:t>
            </a:r>
            <a:r>
              <a:rPr lang="en-US" altLang="zh-CN" dirty="0" smtClean="0"/>
              <a:t>——</a:t>
            </a:r>
            <a:r>
              <a:rPr lang="en-US" altLang="zh-CN" dirty="0" err="1" smtClean="0"/>
              <a:t>ast’im</a:t>
            </a:r>
            <a:r>
              <a:rPr lang="en-US" altLang="zh-CN" dirty="0" smtClean="0"/>
              <a:t>; help </a:t>
            </a:r>
            <a:r>
              <a:rPr lang="en-US" altLang="zh-CN" dirty="0"/>
              <a:t>him—</a:t>
            </a:r>
            <a:r>
              <a:rPr lang="en-US" altLang="zh-CN" dirty="0" err="1"/>
              <a:t>help’im</a:t>
            </a:r>
            <a:r>
              <a:rPr lang="zh-CN" altLang="zh-CN" dirty="0"/>
              <a:t>；</a:t>
            </a:r>
            <a:r>
              <a:rPr lang="en-US" altLang="zh-CN" dirty="0"/>
              <a:t>told her—</a:t>
            </a:r>
            <a:r>
              <a:rPr lang="en-US" altLang="zh-CN" dirty="0" err="1"/>
              <a:t>told’er</a:t>
            </a:r>
            <a:r>
              <a:rPr lang="zh-CN" altLang="zh-CN" dirty="0"/>
              <a:t>；</a:t>
            </a:r>
            <a:r>
              <a:rPr lang="en-US" altLang="zh-CN" dirty="0"/>
              <a:t>meet him—</a:t>
            </a:r>
            <a:r>
              <a:rPr lang="en-US" altLang="zh-CN" dirty="0" err="1"/>
              <a:t>meet’im</a:t>
            </a:r>
            <a:endParaRPr lang="zh-CN" altLang="en-US" dirty="0"/>
          </a:p>
        </p:txBody>
      </p:sp>
    </p:spTree>
    <p:extLst>
      <p:ext uri="{BB962C8B-B14F-4D97-AF65-F5344CB8AC3E}">
        <p14:creationId xmlns="" xmlns:p14="http://schemas.microsoft.com/office/powerpoint/2010/main" val="816494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7</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3600" dirty="0">
                <a:latin typeface="华文新魏" panose="02010800040101010101" pitchFamily="2" charset="-122"/>
                <a:ea typeface="华文新魏" panose="02010800040101010101" pitchFamily="2" charset="-122"/>
              </a:rPr>
              <a:t>当</a:t>
            </a:r>
            <a:r>
              <a:rPr lang="en-US" altLang="zh-CN" sz="3600" b="1" dirty="0">
                <a:latin typeface="华文新魏" panose="02010800040101010101" pitchFamily="2" charset="-122"/>
                <a:ea typeface="华文新魏" panose="02010800040101010101" pitchFamily="2" charset="-122"/>
              </a:rPr>
              <a:t>[t]</a:t>
            </a:r>
            <a:r>
              <a:rPr lang="zh-CN" altLang="zh-CN" sz="3600" dirty="0">
                <a:latin typeface="华文新魏" panose="02010800040101010101" pitchFamily="2" charset="-122"/>
                <a:ea typeface="华文新魏" panose="02010800040101010101" pitchFamily="2" charset="-122"/>
              </a:rPr>
              <a:t>或</a:t>
            </a:r>
            <a:r>
              <a:rPr lang="en-US" altLang="zh-CN" sz="3600" b="1" dirty="0">
                <a:latin typeface="华文新魏" panose="02010800040101010101" pitchFamily="2" charset="-122"/>
                <a:ea typeface="华文新魏" panose="02010800040101010101" pitchFamily="2" charset="-122"/>
              </a:rPr>
              <a:t>[d]</a:t>
            </a:r>
            <a:r>
              <a:rPr lang="zh-CN" altLang="zh-CN" sz="3600" dirty="0">
                <a:latin typeface="华文新魏" panose="02010800040101010101" pitchFamily="2" charset="-122"/>
                <a:ea typeface="华文新魏" panose="02010800040101010101" pitchFamily="2" charset="-122"/>
              </a:rPr>
              <a:t>处于被两个辅音前后夹击的结构中时，</a:t>
            </a:r>
            <a:r>
              <a:rPr lang="en-US" altLang="zh-CN" sz="3600" b="1" dirty="0">
                <a:latin typeface="华文新魏" panose="02010800040101010101" pitchFamily="2" charset="-122"/>
                <a:ea typeface="华文新魏" panose="02010800040101010101" pitchFamily="2" charset="-122"/>
              </a:rPr>
              <a:t>[t]</a:t>
            </a:r>
            <a:r>
              <a:rPr lang="zh-CN" altLang="zh-CN" sz="3600" dirty="0">
                <a:latin typeface="华文新魏" panose="02010800040101010101" pitchFamily="2" charset="-122"/>
                <a:ea typeface="华文新魏" panose="02010800040101010101" pitchFamily="2" charset="-122"/>
              </a:rPr>
              <a:t>或</a:t>
            </a:r>
            <a:r>
              <a:rPr lang="en-US" altLang="zh-CN" sz="3600" b="1" dirty="0">
                <a:latin typeface="华文新魏" panose="02010800040101010101" pitchFamily="2" charset="-122"/>
                <a:ea typeface="华文新魏" panose="02010800040101010101" pitchFamily="2" charset="-122"/>
              </a:rPr>
              <a:t>[d]</a:t>
            </a:r>
            <a:r>
              <a:rPr lang="zh-CN" altLang="zh-CN" sz="3600" dirty="0">
                <a:latin typeface="华文新魏" panose="02010800040101010101" pitchFamily="2" charset="-122"/>
                <a:ea typeface="华文新魏" panose="02010800040101010101" pitchFamily="2" charset="-122"/>
              </a:rPr>
              <a:t>习惯上省略（若后一个单词开头是</a:t>
            </a:r>
            <a:r>
              <a:rPr lang="en-US" altLang="zh-CN" sz="3600" b="1" dirty="0">
                <a:latin typeface="华文新魏" panose="02010800040101010101" pitchFamily="2" charset="-122"/>
                <a:ea typeface="华文新魏" panose="02010800040101010101" pitchFamily="2" charset="-122"/>
              </a:rPr>
              <a:t>[</a:t>
            </a:r>
            <a:r>
              <a:rPr lang="en-US" altLang="zh-CN" sz="3600" dirty="0">
                <a:latin typeface="华文新魏" panose="02010800040101010101" pitchFamily="2" charset="-122"/>
                <a:ea typeface="华文新魏" panose="02010800040101010101" pitchFamily="2" charset="-122"/>
              </a:rPr>
              <a:t>Ѕ</a:t>
            </a:r>
            <a:r>
              <a:rPr lang="en-US" altLang="zh-CN" sz="3600" b="1" dirty="0">
                <a:latin typeface="华文新魏" panose="02010800040101010101" pitchFamily="2" charset="-122"/>
                <a:ea typeface="华文新魏" panose="02010800040101010101" pitchFamily="2" charset="-122"/>
              </a:rPr>
              <a:t>][z][</a:t>
            </a:r>
            <a:r>
              <a:rPr lang="zh-CN" altLang="zh-CN" sz="3600" b="1" dirty="0">
                <a:latin typeface="华文新魏" panose="02010800040101010101" pitchFamily="2" charset="-122"/>
                <a:ea typeface="华文新魏" panose="02010800040101010101" pitchFamily="2" charset="-122"/>
              </a:rPr>
              <a:t>ʃ</a:t>
            </a:r>
            <a:r>
              <a:rPr lang="en-US" altLang="zh-CN" sz="3600" b="1" dirty="0">
                <a:latin typeface="华文新魏" panose="02010800040101010101" pitchFamily="2" charset="-122"/>
                <a:ea typeface="华文新魏" panose="02010800040101010101" pitchFamily="2" charset="-122"/>
              </a:rPr>
              <a:t>][h]</a:t>
            </a:r>
            <a:r>
              <a:rPr lang="zh-CN" altLang="zh-CN" sz="3600" dirty="0">
                <a:latin typeface="华文新魏" panose="02010800040101010101" pitchFamily="2" charset="-122"/>
                <a:ea typeface="华文新魏" panose="02010800040101010101" pitchFamily="2" charset="-122"/>
              </a:rPr>
              <a:t>，则需要考虑融合、</a:t>
            </a:r>
            <a:r>
              <a:rPr lang="en-US" altLang="zh-CN" sz="3600" b="1" dirty="0">
                <a:latin typeface="华文新魏" panose="02010800040101010101" pitchFamily="2" charset="-122"/>
                <a:ea typeface="华文新魏" panose="02010800040101010101" pitchFamily="2" charset="-122"/>
              </a:rPr>
              <a:t>[h]</a:t>
            </a:r>
            <a:r>
              <a:rPr lang="zh-CN" altLang="zh-CN" sz="3600" dirty="0">
                <a:latin typeface="华文新魏" panose="02010800040101010101" pitchFamily="2" charset="-122"/>
                <a:ea typeface="华文新魏" panose="02010800040101010101" pitchFamily="2" charset="-122"/>
              </a:rPr>
              <a:t>省略等情况）</a:t>
            </a:r>
            <a:r>
              <a:rPr lang="zh-CN" altLang="zh-CN" sz="3600" dirty="0" smtClean="0">
                <a:latin typeface="华文新魏" panose="02010800040101010101" pitchFamily="2" charset="-122"/>
                <a:ea typeface="华文新魏" panose="02010800040101010101" pitchFamily="2" charset="-122"/>
              </a:rPr>
              <a:t>。</a:t>
            </a:r>
            <a:endParaRPr lang="en-US" altLang="zh-CN" sz="3600" dirty="0" smtClean="0">
              <a:latin typeface="华文新魏" panose="02010800040101010101" pitchFamily="2" charset="-122"/>
              <a:ea typeface="华文新魏" panose="02010800040101010101" pitchFamily="2" charset="-122"/>
            </a:endParaRPr>
          </a:p>
          <a:p>
            <a:r>
              <a:rPr lang="en-US" altLang="zh-CN" sz="3600" dirty="0"/>
              <a:t>Jus</a:t>
            </a:r>
            <a:r>
              <a:rPr lang="en-US" altLang="zh-CN" sz="3600" b="1" i="1" dirty="0"/>
              <a:t>t</a:t>
            </a:r>
            <a:r>
              <a:rPr lang="en-US" altLang="zh-CN" sz="3600" dirty="0"/>
              <a:t> now, las</a:t>
            </a:r>
            <a:r>
              <a:rPr lang="en-US" altLang="zh-CN" sz="3600" b="1" i="1" dirty="0"/>
              <a:t>t</a:t>
            </a:r>
            <a:r>
              <a:rPr lang="en-US" altLang="zh-CN" sz="3600" dirty="0"/>
              <a:t> chance, bes</a:t>
            </a:r>
            <a:r>
              <a:rPr lang="en-US" altLang="zh-CN" sz="3600" b="1" i="1" dirty="0"/>
              <a:t>t</a:t>
            </a:r>
            <a:r>
              <a:rPr lang="en-US" altLang="zh-CN" sz="3600" dirty="0"/>
              <a:t> friend, bes</a:t>
            </a:r>
            <a:r>
              <a:rPr lang="en-US" altLang="zh-CN" sz="3600" b="1" i="1" dirty="0"/>
              <a:t>t </a:t>
            </a:r>
            <a:r>
              <a:rPr lang="en-US" altLang="zh-CN" sz="3600" dirty="0"/>
              <a:t>place, spen</a:t>
            </a:r>
            <a:r>
              <a:rPr lang="en-US" altLang="zh-CN" sz="3600" b="1" i="1" dirty="0"/>
              <a:t>d</a:t>
            </a:r>
            <a:r>
              <a:rPr lang="en-US" altLang="zh-CN" sz="3600" dirty="0"/>
              <a:t> money, len</a:t>
            </a:r>
            <a:r>
              <a:rPr lang="en-US" altLang="zh-CN" sz="3600" b="1" i="1" dirty="0"/>
              <a:t>d</a:t>
            </a:r>
            <a:r>
              <a:rPr lang="en-US" altLang="zh-CN" sz="3600" dirty="0"/>
              <a:t> them some money, wors</a:t>
            </a:r>
            <a:r>
              <a:rPr lang="en-US" altLang="zh-CN" sz="3600" i="1" dirty="0"/>
              <a:t>t</a:t>
            </a:r>
            <a:r>
              <a:rPr lang="en-US" altLang="zh-CN" sz="3600" dirty="0"/>
              <a:t> ca</a:t>
            </a:r>
            <a:r>
              <a:rPr lang="en-US" altLang="zh-CN" sz="3600" b="1" i="1" dirty="0"/>
              <a:t>se s</a:t>
            </a:r>
            <a:r>
              <a:rPr lang="en-US" altLang="zh-CN" sz="3600" dirty="0"/>
              <a:t>cenario</a:t>
            </a:r>
            <a:endParaRPr lang="zh-CN" altLang="en-US" sz="3600" dirty="0"/>
          </a:p>
        </p:txBody>
      </p:sp>
    </p:spTree>
    <p:extLst>
      <p:ext uri="{BB962C8B-B14F-4D97-AF65-F5344CB8AC3E}">
        <p14:creationId xmlns="" xmlns:p14="http://schemas.microsoft.com/office/powerpoint/2010/main" val="1451400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8</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Autofit/>
          </a:bodyPr>
          <a:lstStyle/>
          <a:p>
            <a:r>
              <a:rPr lang="zh-CN" altLang="zh-CN" sz="4000" dirty="0" smtClean="0">
                <a:latin typeface="华文新魏" panose="02010800040101010101" pitchFamily="2" charset="-122"/>
                <a:ea typeface="华文新魏" panose="02010800040101010101" pitchFamily="2" charset="-122"/>
              </a:rPr>
              <a:t>“得寸进尺”</a:t>
            </a:r>
            <a:r>
              <a:rPr lang="zh-CN" altLang="en-US" sz="4000" dirty="0">
                <a:latin typeface="华文新魏" panose="02010800040101010101" pitchFamily="2" charset="-122"/>
                <a:ea typeface="华文新魏" panose="02010800040101010101" pitchFamily="2" charset="-122"/>
              </a:rPr>
              <a:t>，</a:t>
            </a:r>
            <a:r>
              <a:rPr lang="zh-CN" altLang="zh-CN" sz="4000" dirty="0" smtClean="0">
                <a:latin typeface="华文新魏" panose="02010800040101010101" pitchFamily="2" charset="-122"/>
                <a:ea typeface="华文新魏" panose="02010800040101010101" pitchFamily="2" charset="-122"/>
              </a:rPr>
              <a:t>省略</a:t>
            </a:r>
            <a:r>
              <a:rPr lang="zh-CN" altLang="zh-CN" sz="4000" dirty="0">
                <a:latin typeface="华文新魏" panose="02010800040101010101" pitchFamily="2" charset="-122"/>
                <a:ea typeface="华文新魏" panose="02010800040101010101" pitchFamily="2" charset="-122"/>
              </a:rPr>
              <a:t>单词结尾的两个</a:t>
            </a:r>
            <a:r>
              <a:rPr lang="zh-CN" altLang="zh-CN" sz="4000" dirty="0" smtClean="0">
                <a:latin typeface="华文新魏" panose="02010800040101010101" pitchFamily="2" charset="-122"/>
                <a:ea typeface="华文新魏" panose="02010800040101010101" pitchFamily="2" charset="-122"/>
              </a:rPr>
              <a:t>辅音</a:t>
            </a:r>
            <a:r>
              <a:rPr lang="en-US" altLang="zh-CN" sz="4000" dirty="0" smtClean="0">
                <a:latin typeface="华文新魏" panose="02010800040101010101" pitchFamily="2" charset="-122"/>
                <a:ea typeface="华文新魏" panose="02010800040101010101" pitchFamily="2" charset="-122"/>
              </a:rPr>
              <a:t>——</a:t>
            </a:r>
            <a:r>
              <a:rPr lang="zh-CN" altLang="en-US" sz="4000" dirty="0" smtClean="0">
                <a:latin typeface="华文新魏" panose="02010800040101010101" pitchFamily="2" charset="-122"/>
                <a:ea typeface="华文新魏" panose="02010800040101010101" pitchFamily="2" charset="-122"/>
              </a:rPr>
              <a:t>一种省略（由“三文治”结构产生）导致另一种省略的出现（由“相同或相似辅音”产生）。</a:t>
            </a:r>
            <a:endParaRPr lang="en-US" altLang="zh-CN" sz="4000" dirty="0" smtClean="0">
              <a:latin typeface="华文新魏" pitchFamily="2" charset="-122"/>
              <a:ea typeface="华文新魏" pitchFamily="2" charset="-122"/>
            </a:endParaRPr>
          </a:p>
          <a:p>
            <a:r>
              <a:rPr lang="en-US" altLang="zh-CN" sz="4000" dirty="0"/>
              <a:t>La</a:t>
            </a:r>
            <a:r>
              <a:rPr lang="en-US" altLang="zh-CN" sz="4000" i="1" dirty="0"/>
              <a:t>s</a:t>
            </a:r>
            <a:r>
              <a:rPr lang="en-US" altLang="zh-CN" sz="4000" b="1" i="1" dirty="0"/>
              <a:t>t</a:t>
            </a:r>
            <a:r>
              <a:rPr lang="en-US" altLang="zh-CN" sz="4000" dirty="0"/>
              <a:t> Sunday, be</a:t>
            </a:r>
            <a:r>
              <a:rPr lang="en-US" altLang="zh-CN" sz="4000" i="1" dirty="0"/>
              <a:t>s</a:t>
            </a:r>
            <a:r>
              <a:rPr lang="en-US" altLang="zh-CN" sz="4000" b="1" i="1" dirty="0"/>
              <a:t>t</a:t>
            </a:r>
            <a:r>
              <a:rPr lang="en-US" altLang="zh-CN" sz="4000" dirty="0"/>
              <a:t> seller, gho</a:t>
            </a:r>
            <a:r>
              <a:rPr lang="en-US" altLang="zh-CN" sz="4000" i="1" dirty="0"/>
              <a:t>s</a:t>
            </a:r>
            <a:r>
              <a:rPr lang="en-US" altLang="zh-CN" sz="4000" b="1" i="1" dirty="0"/>
              <a:t>t</a:t>
            </a:r>
            <a:r>
              <a:rPr lang="en-US" altLang="zh-CN" sz="4000" dirty="0"/>
              <a:t> </a:t>
            </a:r>
            <a:r>
              <a:rPr lang="en-US" altLang="zh-CN" sz="4000" dirty="0" smtClean="0"/>
              <a:t>ship, gho</a:t>
            </a:r>
            <a:r>
              <a:rPr lang="en-US" altLang="zh-CN" sz="4000" i="1" dirty="0" smtClean="0"/>
              <a:t>s</a:t>
            </a:r>
            <a:r>
              <a:rPr lang="en-US" altLang="zh-CN" sz="4000" b="1" i="1" dirty="0" smtClean="0"/>
              <a:t>t</a:t>
            </a:r>
            <a:r>
              <a:rPr lang="en-US" altLang="zh-CN" sz="4000" dirty="0" smtClean="0"/>
              <a:t> story, te</a:t>
            </a:r>
            <a:r>
              <a:rPr lang="en-US" altLang="zh-CN" sz="4000" i="1" dirty="0" smtClean="0"/>
              <a:t>s</a:t>
            </a:r>
            <a:r>
              <a:rPr lang="en-US" altLang="zh-CN" sz="4000" b="1" i="1" dirty="0" smtClean="0"/>
              <a:t>t</a:t>
            </a:r>
            <a:r>
              <a:rPr lang="en-US" altLang="zh-CN" sz="4000" dirty="0" smtClean="0"/>
              <a:t> subject, la</a:t>
            </a:r>
            <a:r>
              <a:rPr lang="en-US" altLang="zh-CN" sz="4000" i="1" dirty="0" smtClean="0"/>
              <a:t>s</a:t>
            </a:r>
            <a:r>
              <a:rPr lang="en-US" altLang="zh-CN" sz="4000" b="1" i="1" dirty="0" smtClean="0"/>
              <a:t>t</a:t>
            </a:r>
            <a:r>
              <a:rPr lang="en-US" altLang="zh-CN" sz="4000" dirty="0" smtClean="0"/>
              <a:t> </a:t>
            </a:r>
            <a:r>
              <a:rPr lang="en-US" altLang="zh-CN" sz="4000" dirty="0" smtClean="0"/>
              <a:t>supper, Ju</a:t>
            </a:r>
            <a:r>
              <a:rPr lang="en-US" altLang="zh-CN" sz="4000" i="1" dirty="0" smtClean="0"/>
              <a:t>s</a:t>
            </a:r>
            <a:r>
              <a:rPr lang="en-US" altLang="zh-CN" sz="4000" b="1" i="1" dirty="0" smtClean="0"/>
              <a:t>t s</a:t>
            </a:r>
            <a:r>
              <a:rPr lang="en-US" altLang="zh-CN" sz="4000" dirty="0" smtClean="0"/>
              <a:t>o </a:t>
            </a:r>
            <a:r>
              <a:rPr lang="en-US" altLang="zh-CN" sz="4000" dirty="0" err="1" smtClean="0"/>
              <a:t>so</a:t>
            </a:r>
            <a:r>
              <a:rPr lang="en-US" altLang="zh-CN" sz="4000" dirty="0" smtClean="0"/>
              <a:t>.</a:t>
            </a:r>
            <a:endParaRPr lang="zh-CN" altLang="en-US" sz="4000" dirty="0"/>
          </a:p>
        </p:txBody>
      </p:sp>
    </p:spTree>
    <p:extLst>
      <p:ext uri="{BB962C8B-B14F-4D97-AF65-F5344CB8AC3E}">
        <p14:creationId xmlns="" xmlns:p14="http://schemas.microsoft.com/office/powerpoint/2010/main" val="2203082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9</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000" dirty="0">
                <a:latin typeface="华文新魏" panose="02010800040101010101" pitchFamily="2" charset="-122"/>
                <a:ea typeface="华文新魏" panose="02010800040101010101" pitchFamily="2" charset="-122"/>
              </a:rPr>
              <a:t>以</a:t>
            </a:r>
            <a:r>
              <a:rPr lang="en-US" altLang="zh-CN" sz="4000" b="1" dirty="0">
                <a:latin typeface="华文新魏" panose="02010800040101010101" pitchFamily="2" charset="-122"/>
                <a:ea typeface="华文新魏" panose="02010800040101010101" pitchFamily="2" charset="-122"/>
              </a:rPr>
              <a:t>[</a:t>
            </a:r>
            <a:r>
              <a:rPr lang="en-US" altLang="zh-CN" sz="4000" dirty="0">
                <a:latin typeface="华文新魏" panose="02010800040101010101" pitchFamily="2" charset="-122"/>
                <a:ea typeface="华文新魏" panose="02010800040101010101" pitchFamily="2" charset="-122"/>
              </a:rPr>
              <a:t>Ѕ</a:t>
            </a:r>
            <a:r>
              <a:rPr lang="en-US" altLang="zh-CN" sz="4000" b="1" dirty="0">
                <a:latin typeface="华文新魏" panose="02010800040101010101" pitchFamily="2" charset="-122"/>
                <a:ea typeface="华文新魏" panose="02010800040101010101" pitchFamily="2" charset="-122"/>
              </a:rPr>
              <a:t>]</a:t>
            </a:r>
            <a:r>
              <a:rPr lang="zh-CN" altLang="zh-CN" sz="4000" dirty="0">
                <a:latin typeface="华文新魏" panose="02010800040101010101" pitchFamily="2" charset="-122"/>
                <a:ea typeface="华文新魏" panose="02010800040101010101" pitchFamily="2" charset="-122"/>
              </a:rPr>
              <a:t>或</a:t>
            </a:r>
            <a:r>
              <a:rPr lang="en-US" altLang="zh-CN" sz="4000" b="1" dirty="0">
                <a:latin typeface="华文新魏" panose="02010800040101010101" pitchFamily="2" charset="-122"/>
                <a:ea typeface="华文新魏" panose="02010800040101010101" pitchFamily="2" charset="-122"/>
              </a:rPr>
              <a:t>[z]</a:t>
            </a:r>
            <a:r>
              <a:rPr lang="zh-CN" altLang="zh-CN" sz="4000" dirty="0">
                <a:latin typeface="华文新魏" panose="02010800040101010101" pitchFamily="2" charset="-122"/>
                <a:ea typeface="华文新魏" panose="02010800040101010101" pitchFamily="2" charset="-122"/>
              </a:rPr>
              <a:t>结尾的单词后面紧跟着发音以</a:t>
            </a:r>
            <a:r>
              <a:rPr lang="en-US" altLang="zh-CN" sz="4000" b="1" dirty="0">
                <a:latin typeface="华文新魏" panose="02010800040101010101" pitchFamily="2" charset="-122"/>
                <a:ea typeface="华文新魏" panose="02010800040101010101" pitchFamily="2" charset="-122"/>
              </a:rPr>
              <a:t>[</a:t>
            </a:r>
            <a:r>
              <a:rPr lang="zh-CN" altLang="zh-CN" sz="4000" b="1" dirty="0">
                <a:latin typeface="华文新魏" panose="02010800040101010101" pitchFamily="2" charset="-122"/>
                <a:ea typeface="华文新魏" panose="02010800040101010101" pitchFamily="2" charset="-122"/>
              </a:rPr>
              <a:t>ʃ</a:t>
            </a:r>
            <a:r>
              <a:rPr lang="en-US" altLang="zh-CN" sz="4000" b="1" dirty="0">
                <a:latin typeface="华文新魏" panose="02010800040101010101" pitchFamily="2" charset="-122"/>
                <a:ea typeface="华文新魏" panose="02010800040101010101" pitchFamily="2" charset="-122"/>
              </a:rPr>
              <a:t>]</a:t>
            </a:r>
            <a:r>
              <a:rPr lang="zh-CN" altLang="zh-CN" sz="4000" dirty="0">
                <a:latin typeface="华文新魏" panose="02010800040101010101" pitchFamily="2" charset="-122"/>
                <a:ea typeface="华文新魏" panose="02010800040101010101" pitchFamily="2" charset="-122"/>
              </a:rPr>
              <a:t>开头的单词，</a:t>
            </a:r>
            <a:r>
              <a:rPr lang="en-US" altLang="zh-CN" sz="4000" b="1" dirty="0">
                <a:latin typeface="华文新魏" panose="02010800040101010101" pitchFamily="2" charset="-122"/>
                <a:ea typeface="华文新魏" panose="02010800040101010101" pitchFamily="2" charset="-122"/>
              </a:rPr>
              <a:t>[</a:t>
            </a:r>
            <a:r>
              <a:rPr lang="en-US" altLang="zh-CN" sz="4000" dirty="0">
                <a:latin typeface="华文新魏" panose="02010800040101010101" pitchFamily="2" charset="-122"/>
                <a:ea typeface="华文新魏" panose="02010800040101010101" pitchFamily="2" charset="-122"/>
              </a:rPr>
              <a:t>Ѕ</a:t>
            </a:r>
            <a:r>
              <a:rPr lang="en-US" altLang="zh-CN" sz="4000" b="1" dirty="0">
                <a:latin typeface="华文新魏" panose="02010800040101010101" pitchFamily="2" charset="-122"/>
                <a:ea typeface="华文新魏" panose="02010800040101010101" pitchFamily="2" charset="-122"/>
              </a:rPr>
              <a:t>]</a:t>
            </a:r>
            <a:r>
              <a:rPr lang="zh-CN" altLang="zh-CN" sz="4000" dirty="0">
                <a:latin typeface="华文新魏" panose="02010800040101010101" pitchFamily="2" charset="-122"/>
                <a:ea typeface="华文新魏" panose="02010800040101010101" pitchFamily="2" charset="-122"/>
              </a:rPr>
              <a:t>或</a:t>
            </a:r>
            <a:r>
              <a:rPr lang="en-US" altLang="zh-CN" sz="4000" b="1" dirty="0">
                <a:latin typeface="华文新魏" panose="02010800040101010101" pitchFamily="2" charset="-122"/>
                <a:ea typeface="华文新魏" panose="02010800040101010101" pitchFamily="2" charset="-122"/>
              </a:rPr>
              <a:t>[z]</a:t>
            </a:r>
            <a:r>
              <a:rPr lang="zh-CN" altLang="zh-CN" sz="4000" dirty="0">
                <a:latin typeface="华文新魏" panose="02010800040101010101" pitchFamily="2" charset="-122"/>
                <a:ea typeface="华文新魏" panose="02010800040101010101" pitchFamily="2" charset="-122"/>
              </a:rPr>
              <a:t>通常省略</a:t>
            </a:r>
            <a:r>
              <a:rPr lang="zh-CN" altLang="zh-CN" sz="4000" dirty="0" smtClean="0">
                <a:latin typeface="华文新魏" panose="02010800040101010101" pitchFamily="2" charset="-122"/>
                <a:ea typeface="华文新魏" panose="02010800040101010101" pitchFamily="2" charset="-122"/>
              </a:rPr>
              <a:t>。</a:t>
            </a:r>
            <a:endParaRPr lang="en-US" altLang="zh-CN" sz="4000" dirty="0" smtClean="0">
              <a:latin typeface="华文新魏" panose="02010800040101010101" pitchFamily="2" charset="-122"/>
              <a:ea typeface="华文新魏" panose="02010800040101010101" pitchFamily="2" charset="-122"/>
            </a:endParaRPr>
          </a:p>
          <a:p>
            <a:r>
              <a:rPr lang="en-US" altLang="zh-CN" sz="4000" dirty="0"/>
              <a:t>Thi</a:t>
            </a:r>
            <a:r>
              <a:rPr lang="en-US" altLang="zh-CN" sz="4000" b="1" i="1" dirty="0"/>
              <a:t>s sh</a:t>
            </a:r>
            <a:r>
              <a:rPr lang="en-US" altLang="zh-CN" sz="4000" dirty="0"/>
              <a:t>op; thi</a:t>
            </a:r>
            <a:r>
              <a:rPr lang="en-US" altLang="zh-CN" sz="4000" b="1" i="1" dirty="0"/>
              <a:t>s sh</a:t>
            </a:r>
            <a:r>
              <a:rPr lang="en-US" altLang="zh-CN" sz="4000" dirty="0"/>
              <a:t>ip, the</a:t>
            </a:r>
            <a:r>
              <a:rPr lang="en-US" altLang="zh-CN" sz="4000" b="1" i="1" dirty="0"/>
              <a:t>se sh</a:t>
            </a:r>
            <a:r>
              <a:rPr lang="en-US" altLang="zh-CN" sz="4000" dirty="0"/>
              <a:t>ips, spa</a:t>
            </a:r>
            <a:r>
              <a:rPr lang="en-US" altLang="zh-CN" sz="4000" b="1" i="1" dirty="0"/>
              <a:t>ce sh</a:t>
            </a:r>
            <a:r>
              <a:rPr lang="en-US" altLang="zh-CN" sz="4000" dirty="0"/>
              <a:t>uttle, balan</a:t>
            </a:r>
            <a:r>
              <a:rPr lang="en-US" altLang="zh-CN" sz="4000" b="1" i="1" dirty="0"/>
              <a:t>ce sh</a:t>
            </a:r>
            <a:r>
              <a:rPr lang="en-US" altLang="zh-CN" sz="4000" dirty="0"/>
              <a:t>eet, tenni</a:t>
            </a:r>
            <a:r>
              <a:rPr lang="en-US" altLang="zh-CN" sz="4000" b="1" i="1" dirty="0"/>
              <a:t>s sh</a:t>
            </a:r>
            <a:r>
              <a:rPr lang="en-US" altLang="zh-CN" sz="4000" dirty="0"/>
              <a:t>oe, Doe</a:t>
            </a:r>
            <a:r>
              <a:rPr lang="en-US" altLang="zh-CN" sz="4000" b="1" i="1" dirty="0"/>
              <a:t>s sh</a:t>
            </a:r>
            <a:r>
              <a:rPr lang="en-US" altLang="zh-CN" sz="4000" dirty="0"/>
              <a:t>e···? Where i</a:t>
            </a:r>
            <a:r>
              <a:rPr lang="en-US" altLang="zh-CN" sz="4000" b="1" i="1" dirty="0"/>
              <a:t>s sh</a:t>
            </a:r>
            <a:r>
              <a:rPr lang="en-US" altLang="zh-CN" sz="4000" dirty="0"/>
              <a:t>e? </a:t>
            </a:r>
            <a:endParaRPr lang="zh-CN" altLang="en-US" sz="4000" dirty="0"/>
          </a:p>
        </p:txBody>
      </p:sp>
    </p:spTree>
    <p:extLst>
      <p:ext uri="{BB962C8B-B14F-4D97-AF65-F5344CB8AC3E}">
        <p14:creationId xmlns="" xmlns:p14="http://schemas.microsoft.com/office/powerpoint/2010/main" val="118010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latin typeface="华文隶书" panose="02010800040101010101" pitchFamily="2" charset="-122"/>
                <a:ea typeface="华文隶书" panose="02010800040101010101" pitchFamily="2" charset="-122"/>
              </a:rPr>
              <a:t>根本动机：偷懒</a:t>
            </a:r>
            <a:endParaRPr lang="zh-CN" altLang="en-US" b="1" dirty="0">
              <a:solidFill>
                <a:srgbClr val="FF0000"/>
              </a:solidFill>
              <a:latin typeface="华文隶书" panose="02010800040101010101" pitchFamily="2" charset="-122"/>
              <a:ea typeface="华文隶书" panose="02010800040101010101" pitchFamily="2" charset="-122"/>
            </a:endParaRPr>
          </a:p>
        </p:txBody>
      </p:sp>
      <p:sp>
        <p:nvSpPr>
          <p:cNvPr id="3" name="内容占位符 2"/>
          <p:cNvSpPr>
            <a:spLocks noGrp="1"/>
          </p:cNvSpPr>
          <p:nvPr>
            <p:ph idx="1"/>
          </p:nvPr>
        </p:nvSpPr>
        <p:spPr/>
        <p:txBody>
          <a:bodyPr>
            <a:noAutofit/>
          </a:bodyPr>
          <a:lstStyle/>
          <a:p>
            <a:r>
              <a:rPr lang="zh-CN" altLang="zh-CN" sz="3600" dirty="0">
                <a:latin typeface="华文隶书" panose="02010800040101010101" pitchFamily="2" charset="-122"/>
                <a:ea typeface="华文隶书" panose="02010800040101010101" pitchFamily="2" charset="-122"/>
              </a:rPr>
              <a:t>尽可能地制造“辅音</a:t>
            </a:r>
            <a:r>
              <a:rPr lang="en-US" altLang="zh-CN" sz="3600" dirty="0">
                <a:latin typeface="华文隶书" panose="02010800040101010101" pitchFamily="2" charset="-122"/>
                <a:ea typeface="华文隶书" panose="02010800040101010101" pitchFamily="2" charset="-122"/>
              </a:rPr>
              <a:t>+</a:t>
            </a:r>
            <a:r>
              <a:rPr lang="zh-CN" altLang="zh-CN" sz="3600" dirty="0">
                <a:latin typeface="华文隶书" panose="02010800040101010101" pitchFamily="2" charset="-122"/>
                <a:ea typeface="华文隶书" panose="02010800040101010101" pitchFamily="2" charset="-122"/>
              </a:rPr>
              <a:t>元音”的音节结构</a:t>
            </a:r>
            <a:r>
              <a:rPr lang="zh-CN" altLang="zh-CN" sz="3600" dirty="0" smtClean="0">
                <a:latin typeface="华文隶书" panose="02010800040101010101" pitchFamily="2" charset="-122"/>
                <a:ea typeface="华文隶书" panose="02010800040101010101" pitchFamily="2" charset="-122"/>
              </a:rPr>
              <a:t>。</a:t>
            </a:r>
            <a:endParaRPr lang="en-US" altLang="zh-CN" sz="3600" dirty="0" smtClean="0">
              <a:latin typeface="华文隶书" panose="02010800040101010101" pitchFamily="2" charset="-122"/>
              <a:ea typeface="华文隶书" panose="02010800040101010101" pitchFamily="2" charset="-122"/>
            </a:endParaRPr>
          </a:p>
          <a:p>
            <a:r>
              <a:rPr lang="zh-CN" altLang="zh-CN" sz="3600" dirty="0">
                <a:latin typeface="华文隶书" panose="02010800040101010101" pitchFamily="2" charset="-122"/>
                <a:ea typeface="华文隶书" panose="02010800040101010101" pitchFamily="2" charset="-122"/>
              </a:rPr>
              <a:t>尽量避免连续发相同或相似的音素</a:t>
            </a:r>
            <a:r>
              <a:rPr lang="zh-CN" altLang="zh-CN" sz="3600" dirty="0" smtClean="0">
                <a:latin typeface="华文隶书" panose="02010800040101010101" pitchFamily="2" charset="-122"/>
                <a:ea typeface="华文隶书" panose="02010800040101010101" pitchFamily="2" charset="-122"/>
              </a:rPr>
              <a:t>。</a:t>
            </a:r>
            <a:endParaRPr lang="en-US" altLang="zh-CN" sz="3600" dirty="0" smtClean="0">
              <a:latin typeface="华文隶书" panose="02010800040101010101" pitchFamily="2" charset="-122"/>
              <a:ea typeface="华文隶书" panose="02010800040101010101" pitchFamily="2" charset="-122"/>
            </a:endParaRPr>
          </a:p>
          <a:p>
            <a:r>
              <a:rPr lang="zh-CN" altLang="zh-CN" sz="3600" dirty="0">
                <a:latin typeface="华文隶书" panose="02010800040101010101" pitchFamily="2" charset="-122"/>
                <a:ea typeface="华文隶书" panose="02010800040101010101" pitchFamily="2" charset="-122"/>
              </a:rPr>
              <a:t>连读、省略等规则的实际运用受语速、具体表达的成语化程度、个人语言习惯等因素</a:t>
            </a:r>
            <a:r>
              <a:rPr lang="zh-CN" altLang="zh-CN" sz="3600" dirty="0" smtClean="0">
                <a:latin typeface="华文隶书" panose="02010800040101010101" pitchFamily="2" charset="-122"/>
                <a:ea typeface="华文隶书" panose="02010800040101010101" pitchFamily="2" charset="-122"/>
              </a:rPr>
              <a:t>影响</a:t>
            </a:r>
            <a:r>
              <a:rPr lang="en-US" altLang="zh-CN" sz="3600" dirty="0" smtClean="0">
                <a:latin typeface="华文隶书" panose="02010800040101010101" pitchFamily="2" charset="-122"/>
                <a:ea typeface="华文隶书" panose="02010800040101010101" pitchFamily="2" charset="-122"/>
              </a:rPr>
              <a:t>——</a:t>
            </a:r>
            <a:r>
              <a:rPr lang="zh-CN" altLang="en-US" sz="3600" dirty="0" smtClean="0">
                <a:latin typeface="华文隶书" panose="02010800040101010101" pitchFamily="2" charset="-122"/>
                <a:ea typeface="华文隶书" panose="02010800040101010101" pitchFamily="2" charset="-122"/>
              </a:rPr>
              <a:t>我只提供可能性而不是确定性</a:t>
            </a:r>
            <a:r>
              <a:rPr lang="zh-CN" altLang="zh-CN" sz="3600" dirty="0" smtClean="0">
                <a:latin typeface="华文隶书" panose="02010800040101010101" pitchFamily="2" charset="-122"/>
                <a:ea typeface="华文隶书" panose="02010800040101010101" pitchFamily="2" charset="-122"/>
              </a:rPr>
              <a:t>。</a:t>
            </a:r>
            <a:endParaRPr lang="en-US" altLang="zh-CN" sz="3600" dirty="0" smtClean="0">
              <a:latin typeface="华文隶书" panose="02010800040101010101" pitchFamily="2" charset="-122"/>
              <a:ea typeface="华文隶书" panose="02010800040101010101" pitchFamily="2" charset="-122"/>
            </a:endParaRPr>
          </a:p>
        </p:txBody>
      </p:sp>
    </p:spTree>
    <p:extLst>
      <p:ext uri="{BB962C8B-B14F-4D97-AF65-F5344CB8AC3E}">
        <p14:creationId xmlns="" xmlns:p14="http://schemas.microsoft.com/office/powerpoint/2010/main" val="1983065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10</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800" dirty="0">
                <a:latin typeface="华文新魏" panose="02010800040101010101" pitchFamily="2" charset="-122"/>
                <a:ea typeface="华文新魏" panose="02010800040101010101" pitchFamily="2" charset="-122"/>
              </a:rPr>
              <a:t>单词结尾的</a:t>
            </a:r>
            <a:r>
              <a:rPr lang="zh-CN" altLang="zh-CN" sz="4800" dirty="0" smtClean="0">
                <a:latin typeface="华文新魏" panose="02010800040101010101" pitchFamily="2" charset="-122"/>
                <a:ea typeface="华文新魏" panose="02010800040101010101" pitchFamily="2" charset="-122"/>
              </a:rPr>
              <a:t>辅音</a:t>
            </a:r>
            <a:r>
              <a:rPr lang="zh-CN" altLang="en-US" sz="4800" dirty="0" smtClean="0">
                <a:latin typeface="华文新魏" panose="02010800040101010101" pitchFamily="2" charset="-122"/>
                <a:ea typeface="华文新魏" panose="02010800040101010101" pitchFamily="2" charset="-122"/>
              </a:rPr>
              <a:t>和辅音连缀</a:t>
            </a:r>
            <a:r>
              <a:rPr lang="zh-CN" altLang="zh-CN" sz="4800" dirty="0" smtClean="0">
                <a:latin typeface="华文新魏" panose="02010800040101010101" pitchFamily="2" charset="-122"/>
                <a:ea typeface="华文新魏" panose="02010800040101010101" pitchFamily="2" charset="-122"/>
              </a:rPr>
              <a:t>，</a:t>
            </a:r>
            <a:r>
              <a:rPr lang="zh-CN" altLang="zh-CN" sz="4800" dirty="0">
                <a:latin typeface="华文新魏" panose="02010800040101010101" pitchFamily="2" charset="-122"/>
                <a:ea typeface="华文新魏" panose="02010800040101010101" pitchFamily="2" charset="-122"/>
              </a:rPr>
              <a:t>尤其是爆破音</a:t>
            </a:r>
            <a:r>
              <a:rPr lang="zh-CN" altLang="zh-CN" sz="4800" dirty="0" smtClean="0">
                <a:latin typeface="华文新魏" panose="02010800040101010101" pitchFamily="2" charset="-122"/>
                <a:ea typeface="华文新魏" panose="02010800040101010101" pitchFamily="2" charset="-122"/>
              </a:rPr>
              <a:t>，</a:t>
            </a:r>
            <a:r>
              <a:rPr lang="zh-CN" altLang="en-US" sz="4800" dirty="0">
                <a:latin typeface="华文新魏" panose="02010800040101010101" pitchFamily="2" charset="-122"/>
                <a:ea typeface="华文新魏" panose="02010800040101010101" pitchFamily="2" charset="-122"/>
              </a:rPr>
              <a:t>即使</a:t>
            </a:r>
            <a:r>
              <a:rPr lang="zh-CN" altLang="en-US" sz="4800" dirty="0" smtClean="0">
                <a:latin typeface="华文新魏" panose="02010800040101010101" pitchFamily="2" charset="-122"/>
                <a:ea typeface="华文新魏" panose="02010800040101010101" pitchFamily="2" charset="-122"/>
              </a:rPr>
              <a:t>未满足上述省略条件，也会</a:t>
            </a:r>
            <a:r>
              <a:rPr lang="zh-CN" altLang="zh-CN" sz="4800" dirty="0" smtClean="0">
                <a:latin typeface="华文新魏" panose="02010800040101010101" pitchFamily="2" charset="-122"/>
                <a:ea typeface="华文新魏" panose="02010800040101010101" pitchFamily="2" charset="-122"/>
              </a:rPr>
              <a:t>发</a:t>
            </a:r>
            <a:r>
              <a:rPr lang="zh-CN" altLang="zh-CN" sz="4800" dirty="0">
                <a:latin typeface="华文新魏" panose="02010800040101010101" pitchFamily="2" charset="-122"/>
                <a:ea typeface="华文新魏" panose="02010800040101010101" pitchFamily="2" charset="-122"/>
              </a:rPr>
              <a:t>得相对</a:t>
            </a:r>
            <a:r>
              <a:rPr lang="zh-CN" altLang="zh-CN" sz="4800" dirty="0" smtClean="0">
                <a:latin typeface="华文新魏" panose="02010800040101010101" pitchFamily="2" charset="-122"/>
                <a:ea typeface="华文新魏" panose="02010800040101010101" pitchFamily="2" charset="-122"/>
              </a:rPr>
              <a:t>模糊</a:t>
            </a:r>
            <a:r>
              <a:rPr lang="zh-CN" altLang="en-US" sz="4800" dirty="0" smtClean="0">
                <a:latin typeface="华文新魏" panose="02010800040101010101" pitchFamily="2" charset="-122"/>
                <a:ea typeface="华文新魏" panose="02010800040101010101" pitchFamily="2" charset="-122"/>
              </a:rPr>
              <a:t>：</a:t>
            </a:r>
            <a:r>
              <a:rPr lang="zh-CN" altLang="zh-CN" sz="4800" dirty="0" smtClean="0">
                <a:latin typeface="华文新魏" panose="02010800040101010101" pitchFamily="2" charset="-122"/>
                <a:ea typeface="华文新魏" panose="02010800040101010101" pitchFamily="2" charset="-122"/>
              </a:rPr>
              <a:t>送气</a:t>
            </a:r>
            <a:r>
              <a:rPr lang="zh-CN" altLang="zh-CN" sz="4800" dirty="0">
                <a:latin typeface="华文新魏" panose="02010800040101010101" pitchFamily="2" charset="-122"/>
                <a:ea typeface="华文新魏" panose="02010800040101010101" pitchFamily="2" charset="-122"/>
              </a:rPr>
              <a:t>减少，爆破强度降低，浊化程度减少。</a:t>
            </a:r>
            <a:endParaRPr lang="zh-CN" altLang="en-US" sz="4800" dirty="0">
              <a:latin typeface="华文新魏" panose="02010800040101010101" pitchFamily="2" charset="-122"/>
              <a:ea typeface="华文新魏" panose="02010800040101010101" pitchFamily="2" charset="-122"/>
            </a:endParaRPr>
          </a:p>
        </p:txBody>
      </p:sp>
    </p:spTree>
    <p:extLst>
      <p:ext uri="{BB962C8B-B14F-4D97-AF65-F5344CB8AC3E}">
        <p14:creationId xmlns="" xmlns:p14="http://schemas.microsoft.com/office/powerpoint/2010/main" val="614061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省略（</a:t>
            </a:r>
            <a:r>
              <a:rPr lang="en-US" altLang="zh-CN" b="1" dirty="0" smtClean="0">
                <a:latin typeface="华文新魏" panose="02010800040101010101" pitchFamily="2" charset="-122"/>
                <a:ea typeface="华文新魏" panose="02010800040101010101" pitchFamily="2" charset="-122"/>
              </a:rPr>
              <a:t>11</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000" dirty="0">
                <a:latin typeface="华文新魏" panose="02010800040101010101" pitchFamily="2" charset="-122"/>
                <a:ea typeface="华文新魏" panose="02010800040101010101" pitchFamily="2" charset="-122"/>
              </a:rPr>
              <a:t>“省略”在单词层面的体现：原理相同，</a:t>
            </a:r>
            <a:r>
              <a:rPr lang="zh-CN" altLang="zh-CN" sz="4000" dirty="0" smtClean="0">
                <a:latin typeface="华文新魏" panose="02010800040101010101" pitchFamily="2" charset="-122"/>
                <a:ea typeface="华文新魏" panose="02010800040101010101" pitchFamily="2" charset="-122"/>
              </a:rPr>
              <a:t>“具体而微者”</a:t>
            </a:r>
            <a:r>
              <a:rPr lang="zh-CN" altLang="en-US" sz="4000" dirty="0" smtClean="0">
                <a:latin typeface="华文新魏" panose="02010800040101010101" pitchFamily="2" charset="-122"/>
                <a:ea typeface="华文新魏" panose="02010800040101010101" pitchFamily="2" charset="-122"/>
              </a:rPr>
              <a:t>。</a:t>
            </a:r>
            <a:endParaRPr lang="en-US" altLang="zh-CN" sz="4000" dirty="0" smtClean="0">
              <a:latin typeface="华文新魏" panose="02010800040101010101" pitchFamily="2" charset="-122"/>
              <a:ea typeface="华文新魏" panose="02010800040101010101" pitchFamily="2" charset="-122"/>
            </a:endParaRPr>
          </a:p>
          <a:p>
            <a:r>
              <a:rPr lang="en-US" altLang="zh-CN" sz="4000" dirty="0"/>
              <a:t>Coun</a:t>
            </a:r>
            <a:r>
              <a:rPr lang="en-US" altLang="zh-CN" sz="4000" b="1" i="1" dirty="0"/>
              <a:t>td</a:t>
            </a:r>
            <a:r>
              <a:rPr lang="en-US" altLang="zh-CN" sz="4000" dirty="0"/>
              <a:t>own, ou</a:t>
            </a:r>
            <a:r>
              <a:rPr lang="en-US" altLang="zh-CN" sz="4000" b="1" i="1" dirty="0"/>
              <a:t>td</a:t>
            </a:r>
            <a:r>
              <a:rPr lang="en-US" altLang="zh-CN" sz="4000" dirty="0"/>
              <a:t>oor, be</a:t>
            </a:r>
            <a:r>
              <a:rPr lang="en-US" altLang="zh-CN" sz="4000" b="1" i="1" dirty="0"/>
              <a:t>dt</a:t>
            </a:r>
            <a:r>
              <a:rPr lang="en-US" altLang="zh-CN" sz="4000" dirty="0"/>
              <a:t>ime, cu</a:t>
            </a:r>
            <a:r>
              <a:rPr lang="en-US" altLang="zh-CN" sz="4000" b="1" i="1" dirty="0"/>
              <a:t>pb</a:t>
            </a:r>
            <a:r>
              <a:rPr lang="en-US" altLang="zh-CN" sz="4000" dirty="0"/>
              <a:t>oard, u</a:t>
            </a:r>
            <a:r>
              <a:rPr lang="en-US" altLang="zh-CN" sz="4000" b="1" i="1" dirty="0"/>
              <a:t>pb</a:t>
            </a:r>
            <a:r>
              <a:rPr lang="en-US" altLang="zh-CN" sz="4000" dirty="0"/>
              <a:t>ringing, ba</a:t>
            </a:r>
            <a:r>
              <a:rPr lang="en-US" altLang="zh-CN" sz="4000" b="1" i="1" dirty="0"/>
              <a:t>ckg</a:t>
            </a:r>
            <a:r>
              <a:rPr lang="en-US" altLang="zh-CN" sz="4000" dirty="0"/>
              <a:t>round, cres</a:t>
            </a:r>
            <a:r>
              <a:rPr lang="en-US" altLang="zh-CN" sz="4000" b="1" i="1" dirty="0"/>
              <a:t>t</a:t>
            </a:r>
            <a:r>
              <a:rPr lang="en-US" altLang="zh-CN" sz="4000" dirty="0"/>
              <a:t>fallen, dus</a:t>
            </a:r>
            <a:r>
              <a:rPr lang="en-US" altLang="zh-CN" sz="4000" b="1" i="1" dirty="0"/>
              <a:t>t</a:t>
            </a:r>
            <a:r>
              <a:rPr lang="en-US" altLang="zh-CN" sz="4000" dirty="0"/>
              <a:t>bin, trus</a:t>
            </a:r>
            <a:r>
              <a:rPr lang="en-US" altLang="zh-CN" sz="4000" b="1" i="1" dirty="0"/>
              <a:t>t</a:t>
            </a:r>
            <a:r>
              <a:rPr lang="en-US" altLang="zh-CN" sz="4000" dirty="0"/>
              <a:t>worthy, cro</a:t>
            </a:r>
            <a:r>
              <a:rPr lang="en-US" altLang="zh-CN" sz="4000" b="1" i="1" dirty="0"/>
              <a:t>ss-s</a:t>
            </a:r>
            <a:r>
              <a:rPr lang="en-US" altLang="zh-CN" sz="4000" dirty="0"/>
              <a:t>ection</a:t>
            </a:r>
            <a:r>
              <a:rPr lang="en-US" altLang="zh-CN" sz="4000" dirty="0" smtClean="0"/>
              <a:t>, mi</a:t>
            </a:r>
            <a:r>
              <a:rPr lang="en-US" altLang="zh-CN" sz="4000" b="1" i="1" dirty="0" smtClean="0"/>
              <a:t>ssh</a:t>
            </a:r>
            <a:r>
              <a:rPr lang="en-US" altLang="zh-CN" sz="4000" dirty="0" smtClean="0"/>
              <a:t>ape, </a:t>
            </a:r>
            <a:r>
              <a:rPr lang="en-US" altLang="zh-CN" sz="4000" dirty="0"/>
              <a:t>spa</a:t>
            </a:r>
            <a:r>
              <a:rPr lang="en-US" altLang="zh-CN" sz="4000" b="1" i="1" dirty="0"/>
              <a:t>cesh</a:t>
            </a:r>
            <a:r>
              <a:rPr lang="en-US" altLang="zh-CN" sz="4000" dirty="0"/>
              <a:t>ip, su</a:t>
            </a:r>
            <a:r>
              <a:rPr lang="en-US" altLang="zh-CN" sz="4000" b="1" i="1" dirty="0"/>
              <a:t>bm</a:t>
            </a:r>
            <a:r>
              <a:rPr lang="en-US" altLang="zh-CN" sz="4000" dirty="0"/>
              <a:t>it, </a:t>
            </a:r>
            <a:r>
              <a:rPr lang="en-US" altLang="zh-CN" sz="4000" dirty="0" smtClean="0"/>
              <a:t>develo</a:t>
            </a:r>
            <a:r>
              <a:rPr lang="en-US" altLang="zh-CN" sz="4000" b="1" i="1" dirty="0" smtClean="0"/>
              <a:t>pm</a:t>
            </a:r>
            <a:r>
              <a:rPr lang="en-US" altLang="zh-CN" sz="4000" dirty="0" smtClean="0"/>
              <a:t>ent, ste</a:t>
            </a:r>
            <a:r>
              <a:rPr lang="en-US" altLang="zh-CN" sz="4000" b="1" i="1" dirty="0" smtClean="0"/>
              <a:t>pm</a:t>
            </a:r>
            <a:r>
              <a:rPr lang="en-US" altLang="zh-CN" sz="4000" dirty="0" smtClean="0"/>
              <a:t>other</a:t>
            </a:r>
            <a:endParaRPr lang="zh-CN" altLang="en-US" sz="4000" dirty="0"/>
          </a:p>
        </p:txBody>
      </p:sp>
    </p:spTree>
    <p:extLst>
      <p:ext uri="{BB962C8B-B14F-4D97-AF65-F5344CB8AC3E}">
        <p14:creationId xmlns="" xmlns:p14="http://schemas.microsoft.com/office/powerpoint/2010/main" val="3123300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同化（</a:t>
            </a:r>
            <a:r>
              <a:rPr lang="en-US" altLang="zh-CN" b="1" dirty="0" smtClean="0">
                <a:latin typeface="华文新魏" panose="02010800040101010101" pitchFamily="2" charset="-122"/>
                <a:ea typeface="华文新魏" panose="02010800040101010101" pitchFamily="2" charset="-122"/>
              </a:rPr>
              <a:t>1</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Autofit/>
          </a:bodyPr>
          <a:lstStyle/>
          <a:p>
            <a:r>
              <a:rPr lang="zh-CN" altLang="en-US" sz="4000" dirty="0" smtClean="0">
                <a:latin typeface="华文新魏" panose="02010800040101010101" pitchFamily="2" charset="-122"/>
                <a:ea typeface="华文新魏" panose="02010800040101010101" pitchFamily="2" charset="-122"/>
              </a:rPr>
              <a:t>两个音素（通常为辅音）相邻，其中一个音素的实际发音接近另一个音素。</a:t>
            </a:r>
            <a:endParaRPr lang="en-US" altLang="zh-CN" sz="4000" dirty="0" smtClean="0">
              <a:latin typeface="华文新魏" panose="02010800040101010101" pitchFamily="2" charset="-122"/>
              <a:ea typeface="华文新魏" panose="02010800040101010101" pitchFamily="2" charset="-122"/>
            </a:endParaRPr>
          </a:p>
          <a:p>
            <a:r>
              <a:rPr lang="zh-CN" altLang="en-US" sz="4000" dirty="0" smtClean="0">
                <a:latin typeface="华文新魏" panose="02010800040101010101" pitchFamily="2" charset="-122"/>
                <a:ea typeface="华文新魏" panose="02010800040101010101" pitchFamily="2" charset="-122"/>
              </a:rPr>
              <a:t>顺同化与逆同化</a:t>
            </a:r>
            <a:r>
              <a:rPr lang="en-US" altLang="zh-CN" sz="4000" dirty="0" smtClean="0">
                <a:latin typeface="华文新魏" panose="02010800040101010101" pitchFamily="2" charset="-122"/>
                <a:ea typeface="华文新魏" panose="02010800040101010101" pitchFamily="2" charset="-122"/>
              </a:rPr>
              <a:t>——</a:t>
            </a:r>
            <a:r>
              <a:rPr lang="zh-CN" altLang="en-US" sz="4000" dirty="0" smtClean="0">
                <a:latin typeface="华文新魏" panose="02010800040101010101" pitchFamily="2" charset="-122"/>
                <a:ea typeface="华文新魏" panose="02010800040101010101" pitchFamily="2" charset="-122"/>
              </a:rPr>
              <a:t>取决于前后两个音素谁影响谁</a:t>
            </a:r>
            <a:endParaRPr lang="en-US" altLang="zh-CN" sz="4000" dirty="0" smtClean="0">
              <a:latin typeface="华文新魏" panose="02010800040101010101" pitchFamily="2" charset="-122"/>
              <a:ea typeface="华文新魏" panose="02010800040101010101" pitchFamily="2" charset="-122"/>
            </a:endParaRPr>
          </a:p>
          <a:p>
            <a:r>
              <a:rPr lang="zh-CN" altLang="en-US" sz="4000" dirty="0" smtClean="0">
                <a:latin typeface="华文新魏" panose="02010800040101010101" pitchFamily="2" charset="-122"/>
                <a:ea typeface="华文新魏" panose="02010800040101010101" pitchFamily="2" charset="-122"/>
              </a:rPr>
              <a:t>有时两个相邻音素实际发音会彼此妥协、各自调整。</a:t>
            </a:r>
            <a:endParaRPr lang="zh-CN" altLang="en-US" sz="4000" dirty="0">
              <a:latin typeface="华文新魏" panose="02010800040101010101" pitchFamily="2" charset="-122"/>
              <a:ea typeface="华文新魏" panose="02010800040101010101" pitchFamily="2" charset="-122"/>
            </a:endParaRPr>
          </a:p>
        </p:txBody>
      </p:sp>
    </p:spTree>
    <p:extLst>
      <p:ext uri="{BB962C8B-B14F-4D97-AF65-F5344CB8AC3E}">
        <p14:creationId xmlns="" xmlns:p14="http://schemas.microsoft.com/office/powerpoint/2010/main" val="2980013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同化（</a:t>
            </a:r>
            <a:r>
              <a:rPr lang="en-US" altLang="zh-CN" b="1" dirty="0" smtClean="0">
                <a:latin typeface="华文新魏" panose="02010800040101010101" pitchFamily="2" charset="-122"/>
                <a:ea typeface="华文新魏" panose="02010800040101010101" pitchFamily="2" charset="-122"/>
              </a:rPr>
              <a:t>2</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lstStyle/>
          <a:p>
            <a:r>
              <a:rPr lang="zh-CN" altLang="zh-CN" sz="4000" dirty="0">
                <a:latin typeface="华文新魏" panose="02010800040101010101" pitchFamily="2" charset="-122"/>
                <a:ea typeface="华文新魏" panose="02010800040101010101" pitchFamily="2" charset="-122"/>
              </a:rPr>
              <a:t>前一个单词发音以</a:t>
            </a:r>
            <a:r>
              <a:rPr lang="en-US" altLang="zh-CN" sz="4000" b="1" dirty="0">
                <a:latin typeface="华文新魏" panose="02010800040101010101" pitchFamily="2" charset="-122"/>
                <a:ea typeface="华文新魏" panose="02010800040101010101" pitchFamily="2" charset="-122"/>
              </a:rPr>
              <a:t>[n]</a:t>
            </a:r>
            <a:r>
              <a:rPr lang="zh-CN" altLang="zh-CN" sz="4000" dirty="0">
                <a:latin typeface="华文新魏" panose="02010800040101010101" pitchFamily="2" charset="-122"/>
                <a:ea typeface="华文新魏" panose="02010800040101010101" pitchFamily="2" charset="-122"/>
              </a:rPr>
              <a:t>结尾（通常是鼻化元音），后一个单词发音以</a:t>
            </a:r>
            <a:r>
              <a:rPr lang="en-US" altLang="zh-CN" sz="4000" b="1" dirty="0">
                <a:latin typeface="华文新魏" panose="02010800040101010101" pitchFamily="2" charset="-122"/>
                <a:ea typeface="华文新魏" panose="02010800040101010101" pitchFamily="2" charset="-122"/>
              </a:rPr>
              <a:t>[m]</a:t>
            </a:r>
            <a:r>
              <a:rPr lang="zh-CN" altLang="zh-CN" sz="4000" dirty="0">
                <a:latin typeface="华文新魏" panose="02010800040101010101" pitchFamily="2" charset="-122"/>
                <a:ea typeface="华文新魏" panose="02010800040101010101" pitchFamily="2" charset="-122"/>
              </a:rPr>
              <a:t>或</a:t>
            </a:r>
            <a:r>
              <a:rPr lang="en-US" altLang="zh-CN" sz="4000" b="1" dirty="0">
                <a:latin typeface="华文新魏" panose="02010800040101010101" pitchFamily="2" charset="-122"/>
                <a:ea typeface="华文新魏" panose="02010800040101010101" pitchFamily="2" charset="-122"/>
              </a:rPr>
              <a:t>[Ρ]</a:t>
            </a:r>
            <a:r>
              <a:rPr lang="zh-CN" altLang="zh-CN" sz="4000" dirty="0">
                <a:latin typeface="华文新魏" panose="02010800040101010101" pitchFamily="2" charset="-122"/>
                <a:ea typeface="华文新魏" panose="02010800040101010101" pitchFamily="2" charset="-122"/>
              </a:rPr>
              <a:t>或</a:t>
            </a:r>
            <a:r>
              <a:rPr lang="en-US" altLang="zh-CN" sz="4000" b="1" dirty="0">
                <a:latin typeface="华文新魏" panose="02010800040101010101" pitchFamily="2" charset="-122"/>
                <a:ea typeface="华文新魏" panose="02010800040101010101" pitchFamily="2" charset="-122"/>
              </a:rPr>
              <a:t>[b]</a:t>
            </a:r>
            <a:r>
              <a:rPr lang="zh-CN" altLang="zh-CN" sz="4000" dirty="0">
                <a:latin typeface="华文新魏" panose="02010800040101010101" pitchFamily="2" charset="-122"/>
                <a:ea typeface="华文新魏" panose="02010800040101010101" pitchFamily="2" charset="-122"/>
              </a:rPr>
              <a:t>开头，在较快的语速中，音素</a:t>
            </a:r>
            <a:r>
              <a:rPr lang="en-US" altLang="zh-CN" sz="4000" b="1" dirty="0">
                <a:latin typeface="华文新魏" panose="02010800040101010101" pitchFamily="2" charset="-122"/>
                <a:ea typeface="华文新魏" panose="02010800040101010101" pitchFamily="2" charset="-122"/>
              </a:rPr>
              <a:t>[n]</a:t>
            </a:r>
            <a:r>
              <a:rPr lang="zh-CN" altLang="zh-CN" sz="4000" dirty="0">
                <a:latin typeface="华文新魏" panose="02010800040101010101" pitchFamily="2" charset="-122"/>
                <a:ea typeface="华文新魏" panose="02010800040101010101" pitchFamily="2" charset="-122"/>
              </a:rPr>
              <a:t>会被同化成</a:t>
            </a:r>
            <a:r>
              <a:rPr lang="en-US" altLang="zh-CN" sz="4000" b="1" dirty="0">
                <a:latin typeface="华文新魏" panose="02010800040101010101" pitchFamily="2" charset="-122"/>
                <a:ea typeface="华文新魏" panose="02010800040101010101" pitchFamily="2" charset="-122"/>
              </a:rPr>
              <a:t>[m]</a:t>
            </a:r>
            <a:r>
              <a:rPr lang="zh-CN" altLang="zh-CN" sz="4000" dirty="0" smtClean="0">
                <a:latin typeface="华文新魏" panose="02010800040101010101" pitchFamily="2" charset="-122"/>
                <a:ea typeface="华文新魏" panose="02010800040101010101" pitchFamily="2" charset="-122"/>
              </a:rPr>
              <a:t>。</a:t>
            </a:r>
            <a:endParaRPr lang="en-US" altLang="zh-CN" sz="4000" dirty="0" smtClean="0">
              <a:latin typeface="华文新魏" panose="02010800040101010101" pitchFamily="2" charset="-122"/>
              <a:ea typeface="华文新魏" panose="02010800040101010101" pitchFamily="2" charset="-122"/>
            </a:endParaRPr>
          </a:p>
          <a:p>
            <a:r>
              <a:rPr lang="zh-CN" altLang="zh-CN" sz="4000" dirty="0" smtClean="0">
                <a:latin typeface="华文新魏" panose="02010800040101010101" pitchFamily="2" charset="-122"/>
                <a:ea typeface="华文新魏" panose="02010800040101010101" pitchFamily="2" charset="-122"/>
              </a:rPr>
              <a:t>鼻音</a:t>
            </a:r>
            <a:r>
              <a:rPr lang="en-US" altLang="zh-CN" sz="4000" b="1" dirty="0">
                <a:latin typeface="华文新魏" panose="02010800040101010101" pitchFamily="2" charset="-122"/>
                <a:ea typeface="华文新魏" panose="02010800040101010101" pitchFamily="2" charset="-122"/>
              </a:rPr>
              <a:t>[n]</a:t>
            </a:r>
            <a:r>
              <a:rPr lang="zh-CN" altLang="zh-CN" sz="4000" dirty="0">
                <a:latin typeface="华文新魏" panose="02010800040101010101" pitchFamily="2" charset="-122"/>
                <a:ea typeface="华文新魏" panose="02010800040101010101" pitchFamily="2" charset="-122"/>
              </a:rPr>
              <a:t>处于</a:t>
            </a:r>
            <a:r>
              <a:rPr lang="en-US" altLang="zh-CN" sz="4000" b="1" dirty="0">
                <a:latin typeface="华文新魏" panose="02010800040101010101" pitchFamily="2" charset="-122"/>
                <a:ea typeface="华文新魏" panose="02010800040101010101" pitchFamily="2" charset="-122"/>
              </a:rPr>
              <a:t>[k]</a:t>
            </a:r>
            <a:r>
              <a:rPr lang="zh-CN" altLang="zh-CN" sz="4000" dirty="0">
                <a:latin typeface="华文新魏" panose="02010800040101010101" pitchFamily="2" charset="-122"/>
                <a:ea typeface="华文新魏" panose="02010800040101010101" pitchFamily="2" charset="-122"/>
              </a:rPr>
              <a:t>或</a:t>
            </a:r>
            <a:r>
              <a:rPr lang="en-US" altLang="zh-CN" sz="4000" b="1" dirty="0">
                <a:latin typeface="华文新魏" panose="02010800040101010101" pitchFamily="2" charset="-122"/>
                <a:ea typeface="华文新魏" panose="02010800040101010101" pitchFamily="2" charset="-122"/>
              </a:rPr>
              <a:t>[g]</a:t>
            </a:r>
            <a:r>
              <a:rPr lang="zh-CN" altLang="zh-CN" sz="4000" dirty="0" smtClean="0">
                <a:latin typeface="华文新魏" panose="02010800040101010101" pitchFamily="2" charset="-122"/>
                <a:ea typeface="华文新魏" panose="02010800040101010101" pitchFamily="2" charset="-122"/>
              </a:rPr>
              <a:t>前时</a:t>
            </a:r>
            <a:r>
              <a:rPr lang="zh-CN" altLang="zh-CN" sz="4000" dirty="0">
                <a:latin typeface="华文新魏" panose="02010800040101010101" pitchFamily="2" charset="-122"/>
                <a:ea typeface="华文新魏" panose="02010800040101010101" pitchFamily="2" charset="-122"/>
              </a:rPr>
              <a:t>，</a:t>
            </a:r>
            <a:r>
              <a:rPr lang="en-US" altLang="zh-CN" sz="4000" b="1" dirty="0">
                <a:latin typeface="华文新魏" panose="02010800040101010101" pitchFamily="2" charset="-122"/>
                <a:ea typeface="华文新魏" panose="02010800040101010101" pitchFamily="2" charset="-122"/>
              </a:rPr>
              <a:t>[n]</a:t>
            </a:r>
            <a:r>
              <a:rPr lang="zh-CN" altLang="zh-CN" sz="4000" dirty="0">
                <a:latin typeface="华文新魏" panose="02010800040101010101" pitchFamily="2" charset="-122"/>
                <a:ea typeface="华文新魏" panose="02010800040101010101" pitchFamily="2" charset="-122"/>
              </a:rPr>
              <a:t>会被同化成</a:t>
            </a:r>
            <a:r>
              <a:rPr lang="en-US" altLang="zh-CN" sz="4000" b="1" dirty="0">
                <a:latin typeface="华文新魏" panose="02010800040101010101" pitchFamily="2" charset="-122"/>
                <a:ea typeface="华文新魏" panose="02010800040101010101" pitchFamily="2" charset="-122"/>
              </a:rPr>
              <a:t>[</a:t>
            </a:r>
            <a:r>
              <a:rPr lang="zh-CN" altLang="zh-CN" sz="4000" b="1" dirty="0">
                <a:latin typeface="华文新魏" panose="02010800040101010101" pitchFamily="2" charset="-122"/>
                <a:ea typeface="华文新魏" panose="02010800040101010101" pitchFamily="2" charset="-122"/>
              </a:rPr>
              <a:t>ŋ</a:t>
            </a:r>
            <a:r>
              <a:rPr lang="en-US" altLang="zh-CN" sz="4000" b="1" dirty="0">
                <a:latin typeface="华文新魏" panose="02010800040101010101" pitchFamily="2" charset="-122"/>
                <a:ea typeface="华文新魏" panose="02010800040101010101" pitchFamily="2" charset="-122"/>
              </a:rPr>
              <a:t>]</a:t>
            </a:r>
            <a:r>
              <a:rPr lang="zh-CN" altLang="zh-CN" sz="4000" dirty="0" smtClean="0">
                <a:latin typeface="华文新魏" panose="02010800040101010101" pitchFamily="2" charset="-122"/>
                <a:ea typeface="华文新魏" panose="02010800040101010101" pitchFamily="2" charset="-122"/>
              </a:rPr>
              <a:t>。</a:t>
            </a:r>
            <a:endParaRPr lang="en-US" altLang="zh-CN" sz="4000" dirty="0" smtClean="0">
              <a:latin typeface="华文新魏" panose="02010800040101010101" pitchFamily="2" charset="-122"/>
              <a:ea typeface="华文新魏" panose="02010800040101010101" pitchFamily="2" charset="-122"/>
            </a:endParaRPr>
          </a:p>
          <a:p>
            <a:endParaRPr lang="zh-CN" altLang="en-US" dirty="0"/>
          </a:p>
        </p:txBody>
      </p:sp>
    </p:spTree>
    <p:extLst>
      <p:ext uri="{BB962C8B-B14F-4D97-AF65-F5344CB8AC3E}">
        <p14:creationId xmlns="" xmlns:p14="http://schemas.microsoft.com/office/powerpoint/2010/main" val="2328955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同化（</a:t>
            </a:r>
            <a:r>
              <a:rPr lang="en-US" altLang="zh-CN" b="1" dirty="0" smtClean="0">
                <a:latin typeface="华文新魏" panose="02010800040101010101" pitchFamily="2" charset="-122"/>
                <a:ea typeface="华文新魏" panose="02010800040101010101" pitchFamily="2" charset="-122"/>
              </a:rPr>
              <a:t>3</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en-US" altLang="zh-CN" sz="4000" dirty="0"/>
              <a:t>Ten boys—tem boys; in memory of—</a:t>
            </a:r>
            <a:r>
              <a:rPr lang="en-US" altLang="zh-CN" sz="4000" dirty="0" err="1"/>
              <a:t>im</a:t>
            </a:r>
            <a:r>
              <a:rPr lang="en-US" altLang="zh-CN" sz="4000" dirty="0"/>
              <a:t> memory of; in person—</a:t>
            </a:r>
            <a:r>
              <a:rPr lang="en-US" altLang="zh-CN" sz="4000" dirty="0" err="1"/>
              <a:t>im</a:t>
            </a:r>
            <a:r>
              <a:rPr lang="en-US" altLang="zh-CN" sz="4000" dirty="0"/>
              <a:t> person; in private—</a:t>
            </a:r>
            <a:r>
              <a:rPr lang="en-US" altLang="zh-CN" sz="4000" dirty="0" err="1"/>
              <a:t>im</a:t>
            </a:r>
            <a:r>
              <a:rPr lang="en-US" altLang="zh-CN" sz="4000" dirty="0"/>
              <a:t> private; on business—om </a:t>
            </a:r>
            <a:r>
              <a:rPr lang="en-US" altLang="zh-CN" sz="4000" dirty="0" smtClean="0"/>
              <a:t>business</a:t>
            </a:r>
          </a:p>
          <a:p>
            <a:r>
              <a:rPr lang="en-US" altLang="zh-CN" sz="4000" dirty="0"/>
              <a:t>Ten girls—</a:t>
            </a:r>
            <a:r>
              <a:rPr lang="en-US" altLang="zh-CN" sz="4000" dirty="0" err="1"/>
              <a:t>teng</a:t>
            </a:r>
            <a:r>
              <a:rPr lang="en-US" altLang="zh-CN" sz="4000" dirty="0"/>
              <a:t> girls; on good terms—</a:t>
            </a:r>
            <a:r>
              <a:rPr lang="en-US" altLang="zh-CN" sz="4000" dirty="0" err="1"/>
              <a:t>ong</a:t>
            </a:r>
            <a:r>
              <a:rPr lang="en-US" altLang="zh-CN" sz="4000" dirty="0"/>
              <a:t> good terms; in commission—</a:t>
            </a:r>
            <a:r>
              <a:rPr lang="en-US" altLang="zh-CN" sz="4000" dirty="0" err="1"/>
              <a:t>ing</a:t>
            </a:r>
            <a:r>
              <a:rPr lang="en-US" altLang="zh-CN" sz="4000" dirty="0"/>
              <a:t> commission</a:t>
            </a:r>
            <a:endParaRPr lang="zh-CN" altLang="en-US" sz="4000" dirty="0"/>
          </a:p>
        </p:txBody>
      </p:sp>
    </p:spTree>
    <p:extLst>
      <p:ext uri="{BB962C8B-B14F-4D97-AF65-F5344CB8AC3E}">
        <p14:creationId xmlns="" xmlns:p14="http://schemas.microsoft.com/office/powerpoint/2010/main" val="34595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同化（</a:t>
            </a:r>
            <a:r>
              <a:rPr lang="en-US" altLang="zh-CN" b="1" dirty="0" smtClean="0">
                <a:latin typeface="华文新魏" panose="02010800040101010101" pitchFamily="2" charset="-122"/>
                <a:ea typeface="华文新魏" panose="02010800040101010101" pitchFamily="2" charset="-122"/>
              </a:rPr>
              <a:t>4</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000" dirty="0">
                <a:latin typeface="华文新魏" panose="02010800040101010101" pitchFamily="2" charset="-122"/>
                <a:ea typeface="华文新魏" panose="02010800040101010101" pitchFamily="2" charset="-122"/>
              </a:rPr>
              <a:t>发音以</a:t>
            </a:r>
            <a:r>
              <a:rPr lang="en-US" altLang="zh-CN" sz="4000" b="1" dirty="0">
                <a:latin typeface="华文新魏" panose="02010800040101010101" pitchFamily="2" charset="-122"/>
                <a:ea typeface="华文新魏" panose="02010800040101010101" pitchFamily="2" charset="-122"/>
              </a:rPr>
              <a:t>[</a:t>
            </a:r>
            <a:r>
              <a:rPr lang="zh-CN" altLang="zh-CN" sz="4000" b="1" dirty="0">
                <a:latin typeface="华文新魏" panose="02010800040101010101" pitchFamily="2" charset="-122"/>
                <a:ea typeface="华文新魏" panose="02010800040101010101" pitchFamily="2" charset="-122"/>
              </a:rPr>
              <a:t>ʃ</a:t>
            </a:r>
            <a:r>
              <a:rPr lang="en-US" altLang="zh-CN" sz="4000" b="1" dirty="0">
                <a:latin typeface="华文新魏" panose="02010800040101010101" pitchFamily="2" charset="-122"/>
                <a:ea typeface="华文新魏" panose="02010800040101010101" pitchFamily="2" charset="-122"/>
              </a:rPr>
              <a:t>]</a:t>
            </a:r>
            <a:r>
              <a:rPr lang="zh-CN" altLang="zh-CN" sz="4000" dirty="0">
                <a:latin typeface="华文新魏" panose="02010800040101010101" pitchFamily="2" charset="-122"/>
                <a:ea typeface="华文新魏" panose="02010800040101010101" pitchFamily="2" charset="-122"/>
              </a:rPr>
              <a:t>结尾的单词后面出现发音以</a:t>
            </a:r>
            <a:r>
              <a:rPr lang="en-US" altLang="zh-CN" sz="4000" b="1" dirty="0">
                <a:latin typeface="华文新魏" panose="02010800040101010101" pitchFamily="2" charset="-122"/>
                <a:ea typeface="华文新魏" panose="02010800040101010101" pitchFamily="2" charset="-122"/>
              </a:rPr>
              <a:t>[</a:t>
            </a:r>
            <a:r>
              <a:rPr lang="en-US" altLang="zh-CN" sz="4000" dirty="0">
                <a:latin typeface="华文新魏" panose="02010800040101010101" pitchFamily="2" charset="-122"/>
                <a:ea typeface="华文新魏" panose="02010800040101010101" pitchFamily="2" charset="-122"/>
              </a:rPr>
              <a:t>Ѕ</a:t>
            </a:r>
            <a:r>
              <a:rPr lang="en-US" altLang="zh-CN" sz="4000" b="1" dirty="0">
                <a:latin typeface="华文新魏" panose="02010800040101010101" pitchFamily="2" charset="-122"/>
                <a:ea typeface="华文新魏" panose="02010800040101010101" pitchFamily="2" charset="-122"/>
              </a:rPr>
              <a:t>]</a:t>
            </a:r>
            <a:r>
              <a:rPr lang="zh-CN" altLang="zh-CN" sz="4000" dirty="0">
                <a:latin typeface="华文新魏" panose="02010800040101010101" pitchFamily="2" charset="-122"/>
                <a:ea typeface="华文新魏" panose="02010800040101010101" pitchFamily="2" charset="-122"/>
              </a:rPr>
              <a:t>或</a:t>
            </a:r>
            <a:r>
              <a:rPr lang="en-US" altLang="zh-CN" sz="4000" b="1" dirty="0">
                <a:latin typeface="华文新魏" panose="02010800040101010101" pitchFamily="2" charset="-122"/>
                <a:ea typeface="华文新魏" panose="02010800040101010101" pitchFamily="2" charset="-122"/>
              </a:rPr>
              <a:t>[z]</a:t>
            </a:r>
            <a:r>
              <a:rPr lang="zh-CN" altLang="zh-CN" sz="4000" dirty="0">
                <a:latin typeface="华文新魏" panose="02010800040101010101" pitchFamily="2" charset="-122"/>
                <a:ea typeface="华文新魏" panose="02010800040101010101" pitchFamily="2" charset="-122"/>
              </a:rPr>
              <a:t>开头的单词，</a:t>
            </a:r>
            <a:r>
              <a:rPr lang="en-US" altLang="zh-CN" sz="4000" b="1" dirty="0">
                <a:latin typeface="华文新魏" panose="02010800040101010101" pitchFamily="2" charset="-122"/>
                <a:ea typeface="华文新魏" panose="02010800040101010101" pitchFamily="2" charset="-122"/>
              </a:rPr>
              <a:t>[</a:t>
            </a:r>
            <a:r>
              <a:rPr lang="zh-CN" altLang="zh-CN" sz="4000" b="1" dirty="0">
                <a:latin typeface="华文新魏" panose="02010800040101010101" pitchFamily="2" charset="-122"/>
                <a:ea typeface="华文新魏" panose="02010800040101010101" pitchFamily="2" charset="-122"/>
              </a:rPr>
              <a:t>ʃ</a:t>
            </a:r>
            <a:r>
              <a:rPr lang="en-US" altLang="zh-CN" sz="4000" b="1" dirty="0">
                <a:latin typeface="华文新魏" panose="02010800040101010101" pitchFamily="2" charset="-122"/>
                <a:ea typeface="华文新魏" panose="02010800040101010101" pitchFamily="2" charset="-122"/>
              </a:rPr>
              <a:t>]</a:t>
            </a:r>
            <a:r>
              <a:rPr lang="zh-CN" altLang="zh-CN" sz="4000" dirty="0" smtClean="0">
                <a:latin typeface="华文新魏" panose="02010800040101010101" pitchFamily="2" charset="-122"/>
                <a:ea typeface="华文新魏" panose="02010800040101010101" pitchFamily="2" charset="-122"/>
              </a:rPr>
              <a:t>基本可以</a:t>
            </a:r>
            <a:r>
              <a:rPr lang="zh-CN" altLang="zh-CN" sz="4000" dirty="0">
                <a:latin typeface="华文新魏" panose="02010800040101010101" pitchFamily="2" charset="-122"/>
                <a:ea typeface="华文新魏" panose="02010800040101010101" pitchFamily="2" charset="-122"/>
              </a:rPr>
              <a:t>省略，但是后面单词开头的</a:t>
            </a:r>
            <a:r>
              <a:rPr lang="en-US" altLang="zh-CN" sz="4000" b="1" dirty="0">
                <a:latin typeface="华文新魏" panose="02010800040101010101" pitchFamily="2" charset="-122"/>
                <a:ea typeface="华文新魏" panose="02010800040101010101" pitchFamily="2" charset="-122"/>
              </a:rPr>
              <a:t>[</a:t>
            </a:r>
            <a:r>
              <a:rPr lang="en-US" altLang="zh-CN" sz="4000" dirty="0">
                <a:latin typeface="华文新魏" panose="02010800040101010101" pitchFamily="2" charset="-122"/>
                <a:ea typeface="华文新魏" panose="02010800040101010101" pitchFamily="2" charset="-122"/>
              </a:rPr>
              <a:t>Ѕ</a:t>
            </a:r>
            <a:r>
              <a:rPr lang="en-US" altLang="zh-CN" sz="4000" b="1" dirty="0">
                <a:latin typeface="华文新魏" panose="02010800040101010101" pitchFamily="2" charset="-122"/>
                <a:ea typeface="华文新魏" panose="02010800040101010101" pitchFamily="2" charset="-122"/>
              </a:rPr>
              <a:t>]</a:t>
            </a:r>
            <a:r>
              <a:rPr lang="zh-CN" altLang="zh-CN" sz="4000" dirty="0">
                <a:latin typeface="华文新魏" panose="02010800040101010101" pitchFamily="2" charset="-122"/>
                <a:ea typeface="华文新魏" panose="02010800040101010101" pitchFamily="2" charset="-122"/>
              </a:rPr>
              <a:t>往往会在一定程度上受</a:t>
            </a:r>
            <a:r>
              <a:rPr lang="en-US" altLang="zh-CN" sz="4000" b="1" dirty="0">
                <a:latin typeface="华文新魏" panose="02010800040101010101" pitchFamily="2" charset="-122"/>
                <a:ea typeface="华文新魏" panose="02010800040101010101" pitchFamily="2" charset="-122"/>
              </a:rPr>
              <a:t>[</a:t>
            </a:r>
            <a:r>
              <a:rPr lang="zh-CN" altLang="zh-CN" sz="4000" b="1" dirty="0">
                <a:latin typeface="华文新魏" panose="02010800040101010101" pitchFamily="2" charset="-122"/>
                <a:ea typeface="华文新魏" panose="02010800040101010101" pitchFamily="2" charset="-122"/>
              </a:rPr>
              <a:t>ʃ</a:t>
            </a:r>
            <a:r>
              <a:rPr lang="en-US" altLang="zh-CN" sz="4000" b="1" dirty="0">
                <a:latin typeface="华文新魏" panose="02010800040101010101" pitchFamily="2" charset="-122"/>
                <a:ea typeface="华文新魏" panose="02010800040101010101" pitchFamily="2" charset="-122"/>
              </a:rPr>
              <a:t>]</a:t>
            </a:r>
            <a:r>
              <a:rPr lang="zh-CN" altLang="zh-CN" sz="4000" dirty="0">
                <a:latin typeface="华文新魏" panose="02010800040101010101" pitchFamily="2" charset="-122"/>
                <a:ea typeface="华文新魏" panose="02010800040101010101" pitchFamily="2" charset="-122"/>
              </a:rPr>
              <a:t>发音口型的影响。（只需了解，不必掌握</a:t>
            </a:r>
            <a:r>
              <a:rPr lang="zh-CN" altLang="zh-CN" sz="4000" dirty="0" smtClean="0">
                <a:latin typeface="华文新魏" panose="02010800040101010101" pitchFamily="2" charset="-122"/>
                <a:ea typeface="华文新魏" panose="02010800040101010101" pitchFamily="2" charset="-122"/>
              </a:rPr>
              <a:t>）</a:t>
            </a:r>
            <a:endParaRPr lang="en-US" altLang="zh-CN" sz="4000" dirty="0" smtClean="0">
              <a:latin typeface="华文新魏" panose="02010800040101010101" pitchFamily="2" charset="-122"/>
              <a:ea typeface="华文新魏" panose="02010800040101010101" pitchFamily="2" charset="-122"/>
            </a:endParaRPr>
          </a:p>
          <a:p>
            <a:r>
              <a:rPr lang="en-US" altLang="zh-CN" sz="4000" dirty="0"/>
              <a:t>Engli</a:t>
            </a:r>
            <a:r>
              <a:rPr lang="en-US" altLang="zh-CN" sz="4000" b="1" i="1" dirty="0"/>
              <a:t>sh s</a:t>
            </a:r>
            <a:r>
              <a:rPr lang="en-US" altLang="zh-CN" sz="4000" dirty="0"/>
              <a:t>ociety, Engli</a:t>
            </a:r>
            <a:r>
              <a:rPr lang="en-US" altLang="zh-CN" sz="4000" b="1" i="1" dirty="0"/>
              <a:t>sh s</a:t>
            </a:r>
            <a:r>
              <a:rPr lang="en-US" altLang="zh-CN" sz="4000" dirty="0"/>
              <a:t>alon, fre</a:t>
            </a:r>
            <a:r>
              <a:rPr lang="en-US" altLang="zh-CN" sz="4000" b="1" i="1" dirty="0"/>
              <a:t>sh </a:t>
            </a:r>
            <a:r>
              <a:rPr lang="en-US" altLang="zh-CN" sz="4000" b="1" i="1" dirty="0" smtClean="0"/>
              <a:t>s</a:t>
            </a:r>
            <a:r>
              <a:rPr lang="en-US" altLang="zh-CN" sz="4000" dirty="0" smtClean="0"/>
              <a:t>tart, </a:t>
            </a:r>
            <a:r>
              <a:rPr lang="en-US" altLang="zh-CN" sz="4000" dirty="0"/>
              <a:t>cra</a:t>
            </a:r>
            <a:r>
              <a:rPr lang="en-US" altLang="zh-CN" sz="4000" b="1" i="1" dirty="0"/>
              <a:t>sh s</a:t>
            </a:r>
            <a:r>
              <a:rPr lang="en-US" altLang="zh-CN" sz="4000" dirty="0"/>
              <a:t>cene/</a:t>
            </a:r>
            <a:r>
              <a:rPr lang="en-US" altLang="zh-CN" sz="4000" b="1" i="1" dirty="0"/>
              <a:t>s</a:t>
            </a:r>
            <a:r>
              <a:rPr lang="en-US" altLang="zh-CN" sz="4000" dirty="0"/>
              <a:t>ite</a:t>
            </a:r>
            <a:endParaRPr lang="zh-CN" altLang="en-US" sz="4000" dirty="0"/>
          </a:p>
        </p:txBody>
      </p:sp>
    </p:spTree>
    <p:extLst>
      <p:ext uri="{BB962C8B-B14F-4D97-AF65-F5344CB8AC3E}">
        <p14:creationId xmlns="" xmlns:p14="http://schemas.microsoft.com/office/powerpoint/2010/main" val="2020576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同化（</a:t>
            </a:r>
            <a:r>
              <a:rPr lang="en-US" altLang="zh-CN" b="1" dirty="0" smtClean="0">
                <a:latin typeface="华文新魏" panose="02010800040101010101" pitchFamily="2" charset="-122"/>
                <a:ea typeface="华文新魏" panose="02010800040101010101" pitchFamily="2" charset="-122"/>
              </a:rPr>
              <a:t>5</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400" dirty="0">
                <a:latin typeface="华文新魏" panose="02010800040101010101" pitchFamily="2" charset="-122"/>
                <a:ea typeface="华文新魏" panose="02010800040101010101" pitchFamily="2" charset="-122"/>
              </a:rPr>
              <a:t>如果以卷舌音结尾的单词后面紧随发音以</a:t>
            </a:r>
            <a:r>
              <a:rPr lang="en-US" altLang="zh-CN" sz="4400" b="1" dirty="0">
                <a:latin typeface="华文新魏" panose="02010800040101010101" pitchFamily="2" charset="-122"/>
                <a:ea typeface="华文新魏" panose="02010800040101010101" pitchFamily="2" charset="-122"/>
              </a:rPr>
              <a:t>[</a:t>
            </a:r>
            <a:r>
              <a:rPr lang="en-US" altLang="zh-CN" sz="4400" dirty="0">
                <a:latin typeface="华文新魏" panose="02010800040101010101" pitchFamily="2" charset="-122"/>
                <a:ea typeface="华文新魏" panose="02010800040101010101" pitchFamily="2" charset="-122"/>
              </a:rPr>
              <a:t>Ѕ</a:t>
            </a:r>
            <a:r>
              <a:rPr lang="en-US" altLang="zh-CN" sz="4400" b="1" dirty="0">
                <a:latin typeface="华文新魏" panose="02010800040101010101" pitchFamily="2" charset="-122"/>
                <a:ea typeface="华文新魏" panose="02010800040101010101" pitchFamily="2" charset="-122"/>
              </a:rPr>
              <a:t>]</a:t>
            </a:r>
            <a:r>
              <a:rPr lang="zh-CN" altLang="zh-CN" sz="4400" dirty="0">
                <a:latin typeface="华文新魏" panose="02010800040101010101" pitchFamily="2" charset="-122"/>
                <a:ea typeface="华文新魏" panose="02010800040101010101" pitchFamily="2" charset="-122"/>
              </a:rPr>
              <a:t>开头的单词，</a:t>
            </a:r>
            <a:r>
              <a:rPr lang="en-US" altLang="zh-CN" sz="4400" b="1" dirty="0">
                <a:latin typeface="华文新魏" panose="02010800040101010101" pitchFamily="2" charset="-122"/>
                <a:ea typeface="华文新魏" panose="02010800040101010101" pitchFamily="2" charset="-122"/>
              </a:rPr>
              <a:t>[</a:t>
            </a:r>
            <a:r>
              <a:rPr lang="en-US" altLang="zh-CN" sz="4400" dirty="0">
                <a:latin typeface="华文新魏" panose="02010800040101010101" pitchFamily="2" charset="-122"/>
                <a:ea typeface="华文新魏" panose="02010800040101010101" pitchFamily="2" charset="-122"/>
              </a:rPr>
              <a:t>Ѕ</a:t>
            </a:r>
            <a:r>
              <a:rPr lang="en-US" altLang="zh-CN" sz="4400" b="1" dirty="0">
                <a:latin typeface="华文新魏" panose="02010800040101010101" pitchFamily="2" charset="-122"/>
                <a:ea typeface="华文新魏" panose="02010800040101010101" pitchFamily="2" charset="-122"/>
              </a:rPr>
              <a:t>]</a:t>
            </a:r>
            <a:r>
              <a:rPr lang="zh-CN" altLang="zh-CN" sz="4400" dirty="0">
                <a:latin typeface="华文新魏" panose="02010800040101010101" pitchFamily="2" charset="-122"/>
                <a:ea typeface="华文新魏" panose="02010800040101010101" pitchFamily="2" charset="-122"/>
              </a:rPr>
              <a:t>可能有“翘舌音”倾向</a:t>
            </a:r>
            <a:r>
              <a:rPr lang="zh-CN" altLang="zh-CN" sz="4400" dirty="0" smtClean="0">
                <a:latin typeface="华文新魏" panose="02010800040101010101" pitchFamily="2" charset="-122"/>
                <a:ea typeface="华文新魏" panose="02010800040101010101" pitchFamily="2" charset="-122"/>
              </a:rPr>
              <a:t>。</a:t>
            </a:r>
            <a:r>
              <a:rPr lang="zh-CN" altLang="zh-CN" sz="4400" dirty="0">
                <a:latin typeface="华文新魏" panose="02010800040101010101" pitchFamily="2" charset="-122"/>
                <a:ea typeface="华文新魏" panose="02010800040101010101" pitchFamily="2" charset="-122"/>
              </a:rPr>
              <a:t>（只需了解，不必掌握</a:t>
            </a:r>
            <a:r>
              <a:rPr lang="zh-CN" altLang="zh-CN" sz="4400" dirty="0" smtClean="0">
                <a:latin typeface="华文新魏" panose="02010800040101010101" pitchFamily="2" charset="-122"/>
                <a:ea typeface="华文新魏" panose="02010800040101010101" pitchFamily="2" charset="-122"/>
              </a:rPr>
              <a:t>）</a:t>
            </a:r>
            <a:endParaRPr lang="en-US" altLang="zh-CN" sz="4400" dirty="0" smtClean="0">
              <a:latin typeface="华文新魏" panose="02010800040101010101" pitchFamily="2" charset="-122"/>
              <a:ea typeface="华文新魏" panose="02010800040101010101" pitchFamily="2" charset="-122"/>
            </a:endParaRPr>
          </a:p>
          <a:p>
            <a:r>
              <a:rPr lang="en-US" altLang="zh-CN" sz="4400" dirty="0"/>
              <a:t>understanding, silver screen</a:t>
            </a:r>
            <a:endParaRPr lang="zh-CN" altLang="en-US" sz="4400" dirty="0"/>
          </a:p>
        </p:txBody>
      </p:sp>
    </p:spTree>
    <p:extLst>
      <p:ext uri="{BB962C8B-B14F-4D97-AF65-F5344CB8AC3E}">
        <p14:creationId xmlns="" xmlns:p14="http://schemas.microsoft.com/office/powerpoint/2010/main" val="3106479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同化（</a:t>
            </a:r>
            <a:r>
              <a:rPr lang="en-US" altLang="zh-CN" b="1" dirty="0" smtClean="0">
                <a:latin typeface="华文新魏" panose="02010800040101010101" pitchFamily="2" charset="-122"/>
                <a:ea typeface="华文新魏" panose="02010800040101010101" pitchFamily="2" charset="-122"/>
              </a:rPr>
              <a:t>6</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Autofit/>
          </a:bodyPr>
          <a:lstStyle/>
          <a:p>
            <a:r>
              <a:rPr lang="zh-CN" altLang="zh-CN" sz="4000" dirty="0">
                <a:latin typeface="华文新魏" panose="02010800040101010101" pitchFamily="2" charset="-122"/>
                <a:ea typeface="华文新魏" panose="02010800040101010101" pitchFamily="2" charset="-122"/>
              </a:rPr>
              <a:t>“同化”在单词层面的体现：原理相同，</a:t>
            </a:r>
            <a:r>
              <a:rPr lang="zh-CN" altLang="zh-CN" sz="4000" dirty="0" smtClean="0">
                <a:latin typeface="华文新魏" panose="02010800040101010101" pitchFamily="2" charset="-122"/>
                <a:ea typeface="华文新魏" panose="02010800040101010101" pitchFamily="2" charset="-122"/>
              </a:rPr>
              <a:t>“具体而微者”</a:t>
            </a:r>
            <a:endParaRPr lang="en-US" altLang="zh-CN" sz="4000" dirty="0" smtClean="0">
              <a:latin typeface="华文新魏" panose="02010800040101010101" pitchFamily="2" charset="-122"/>
              <a:ea typeface="华文新魏" panose="02010800040101010101" pitchFamily="2" charset="-122"/>
            </a:endParaRPr>
          </a:p>
          <a:p>
            <a:r>
              <a:rPr lang="en-US" altLang="zh-CN" sz="4000" b="1" i="1" dirty="0"/>
              <a:t>In</a:t>
            </a:r>
            <a:r>
              <a:rPr lang="en-US" altLang="zh-CN" sz="4000" dirty="0"/>
              <a:t>put, </a:t>
            </a:r>
            <a:r>
              <a:rPr lang="en-US" altLang="zh-CN" sz="4000" b="1" i="1" dirty="0"/>
              <a:t>un</a:t>
            </a:r>
            <a:r>
              <a:rPr lang="en-US" altLang="zh-CN" sz="4000" dirty="0"/>
              <a:t>paid, </a:t>
            </a:r>
            <a:r>
              <a:rPr lang="en-US" altLang="zh-CN" sz="4000" b="1" i="1" dirty="0"/>
              <a:t>un</a:t>
            </a:r>
            <a:r>
              <a:rPr lang="en-US" altLang="zh-CN" sz="4000" dirty="0"/>
              <a:t>born, </a:t>
            </a:r>
            <a:r>
              <a:rPr lang="en-US" altLang="zh-CN" sz="4000" b="1" i="1" dirty="0"/>
              <a:t>un</a:t>
            </a:r>
            <a:r>
              <a:rPr lang="en-US" altLang="zh-CN" sz="4000" dirty="0"/>
              <a:t>balance,</a:t>
            </a:r>
            <a:r>
              <a:rPr lang="en-US" altLang="zh-CN" sz="4000" b="1" i="1" dirty="0"/>
              <a:t> un</a:t>
            </a:r>
            <a:r>
              <a:rPr lang="en-US" altLang="zh-CN" sz="4000" dirty="0"/>
              <a:t>bound, </a:t>
            </a:r>
            <a:r>
              <a:rPr lang="en-US" altLang="zh-CN" sz="4000" b="1" i="1" dirty="0"/>
              <a:t>un</a:t>
            </a:r>
            <a:r>
              <a:rPr lang="en-US" altLang="zh-CN" sz="4000" dirty="0"/>
              <a:t>believable, inmate, unmentionable, </a:t>
            </a:r>
            <a:r>
              <a:rPr lang="en-US" altLang="zh-CN" sz="4000" b="1" i="1" dirty="0"/>
              <a:t>en</a:t>
            </a:r>
            <a:r>
              <a:rPr lang="en-US" altLang="zh-CN" sz="4000" dirty="0"/>
              <a:t>croach, </a:t>
            </a:r>
            <a:r>
              <a:rPr lang="en-US" altLang="zh-CN" sz="4000" b="1" i="1" dirty="0"/>
              <a:t>en</a:t>
            </a:r>
            <a:r>
              <a:rPr lang="en-US" altLang="zh-CN" sz="4000" dirty="0"/>
              <a:t>courage, </a:t>
            </a:r>
            <a:r>
              <a:rPr lang="en-US" altLang="zh-CN" sz="4000" b="1" i="1" dirty="0"/>
              <a:t>in</a:t>
            </a:r>
            <a:r>
              <a:rPr lang="en-US" altLang="zh-CN" sz="4000" dirty="0"/>
              <a:t>cur, </a:t>
            </a:r>
            <a:r>
              <a:rPr lang="en-US" altLang="zh-CN" sz="4000" b="1" i="1" dirty="0"/>
              <a:t>in</a:t>
            </a:r>
            <a:r>
              <a:rPr lang="en-US" altLang="zh-CN" sz="4000" dirty="0"/>
              <a:t>corporate,</a:t>
            </a:r>
            <a:r>
              <a:rPr lang="en-US" altLang="zh-CN" sz="4000" b="1" i="1" dirty="0"/>
              <a:t> en</a:t>
            </a:r>
            <a:r>
              <a:rPr lang="en-US" altLang="zh-CN" sz="4000" dirty="0"/>
              <a:t>gage</a:t>
            </a:r>
            <a:endParaRPr lang="zh-CN" altLang="en-US" sz="4000" dirty="0"/>
          </a:p>
        </p:txBody>
      </p:sp>
    </p:spTree>
    <p:extLst>
      <p:ext uri="{BB962C8B-B14F-4D97-AF65-F5344CB8AC3E}">
        <p14:creationId xmlns="" xmlns:p14="http://schemas.microsoft.com/office/powerpoint/2010/main" val="279565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融合（变音）（</a:t>
            </a:r>
            <a:r>
              <a:rPr lang="en-US" altLang="zh-CN" b="1" dirty="0" smtClean="0">
                <a:latin typeface="华文新魏" panose="02010800040101010101" pitchFamily="2" charset="-122"/>
                <a:ea typeface="华文新魏" panose="02010800040101010101" pitchFamily="2" charset="-122"/>
              </a:rPr>
              <a:t>1</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lstStyle/>
          <a:p>
            <a:r>
              <a:rPr lang="zh-CN" altLang="en-US" sz="4400" dirty="0" smtClean="0">
                <a:latin typeface="华文新魏" panose="02010800040101010101" pitchFamily="2" charset="-122"/>
                <a:ea typeface="华文新魏" panose="02010800040101010101" pitchFamily="2" charset="-122"/>
              </a:rPr>
              <a:t>相邻的两个（辅）音融合为另外一个辅音</a:t>
            </a:r>
            <a:r>
              <a:rPr lang="en-US" altLang="zh-CN" sz="4400" dirty="0" smtClean="0">
                <a:latin typeface="华文新魏" panose="02010800040101010101" pitchFamily="2" charset="-122"/>
                <a:ea typeface="华文新魏" panose="02010800040101010101" pitchFamily="2" charset="-122"/>
              </a:rPr>
              <a:t>——</a:t>
            </a:r>
            <a:r>
              <a:rPr lang="zh-CN" altLang="en-US" sz="4400" dirty="0" smtClean="0">
                <a:latin typeface="华文新魏" panose="02010800040101010101" pitchFamily="2" charset="-122"/>
                <a:ea typeface="华文新魏" panose="02010800040101010101" pitchFamily="2" charset="-122"/>
              </a:rPr>
              <a:t>因此也称为“变音”。</a:t>
            </a:r>
            <a:endParaRPr lang="en-US" altLang="zh-CN" sz="4400" dirty="0" smtClean="0">
              <a:latin typeface="华文新魏" panose="02010800040101010101" pitchFamily="2" charset="-122"/>
              <a:ea typeface="华文新魏" panose="02010800040101010101" pitchFamily="2" charset="-122"/>
            </a:endParaRPr>
          </a:p>
          <a:p>
            <a:r>
              <a:rPr lang="zh-CN" altLang="en-US" sz="4400" dirty="0" smtClean="0">
                <a:latin typeface="华文新魏" panose="02010800040101010101" pitchFamily="2" charset="-122"/>
                <a:ea typeface="华文新魏" panose="02010800040101010101" pitchFamily="2" charset="-122"/>
              </a:rPr>
              <a:t>往往清浊成对出现，融合而产生的新辅音也往往清浊成对。</a:t>
            </a:r>
            <a:endParaRPr lang="en-US" altLang="zh-CN" sz="4400" dirty="0" smtClean="0">
              <a:latin typeface="华文新魏" panose="02010800040101010101" pitchFamily="2" charset="-122"/>
              <a:ea typeface="华文新魏" panose="02010800040101010101" pitchFamily="2" charset="-122"/>
            </a:endParaRPr>
          </a:p>
          <a:p>
            <a:pPr marL="0" indent="0">
              <a:buNone/>
            </a:pPr>
            <a:endParaRPr lang="zh-CN" altLang="en-US" dirty="0"/>
          </a:p>
        </p:txBody>
      </p:sp>
    </p:spTree>
    <p:extLst>
      <p:ext uri="{BB962C8B-B14F-4D97-AF65-F5344CB8AC3E}">
        <p14:creationId xmlns="" xmlns:p14="http://schemas.microsoft.com/office/powerpoint/2010/main" val="3632419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华文新魏" panose="02010800040101010101" pitchFamily="2" charset="-122"/>
                <a:ea typeface="华文新魏" panose="02010800040101010101" pitchFamily="2" charset="-122"/>
              </a:rPr>
              <a:t>融合（变音</a:t>
            </a:r>
            <a:r>
              <a:rPr lang="zh-CN" altLang="en-US" b="1" dirty="0" smtClean="0">
                <a:latin typeface="华文新魏" panose="02010800040101010101" pitchFamily="2" charset="-122"/>
                <a:ea typeface="华文新魏" panose="02010800040101010101" pitchFamily="2" charset="-122"/>
              </a:rPr>
              <a:t>）（</a:t>
            </a:r>
            <a:r>
              <a:rPr lang="en-US" altLang="zh-CN" b="1" dirty="0" smtClean="0">
                <a:latin typeface="华文新魏" panose="02010800040101010101" pitchFamily="2" charset="-122"/>
                <a:ea typeface="华文新魏" panose="02010800040101010101" pitchFamily="2" charset="-122"/>
              </a:rPr>
              <a:t>2</a:t>
            </a:r>
            <a:r>
              <a:rPr lang="zh-CN" altLang="en-US" b="1" dirty="0" smtClean="0">
                <a:latin typeface="华文新魏" panose="02010800040101010101" pitchFamily="2" charset="-122"/>
                <a:ea typeface="华文新魏" panose="02010800040101010101" pitchFamily="2" charset="-122"/>
              </a:rPr>
              <a:t>）</a:t>
            </a:r>
            <a:endParaRPr lang="zh-CN" altLang="en-US" dirty="0"/>
          </a:p>
        </p:txBody>
      </p:sp>
      <p:sp>
        <p:nvSpPr>
          <p:cNvPr id="3" name="内容占位符 2"/>
          <p:cNvSpPr>
            <a:spLocks noGrp="1"/>
          </p:cNvSpPr>
          <p:nvPr>
            <p:ph idx="1"/>
          </p:nvPr>
        </p:nvSpPr>
        <p:spPr/>
        <p:txBody>
          <a:bodyPr/>
          <a:lstStyle/>
          <a:p>
            <a:r>
              <a:rPr lang="en-US" altLang="zh-CN" sz="6000" b="1" dirty="0"/>
              <a:t>[t]</a:t>
            </a:r>
            <a:r>
              <a:rPr lang="en-US" altLang="zh-CN" sz="6000" dirty="0"/>
              <a:t>+</a:t>
            </a:r>
            <a:r>
              <a:rPr lang="en-US" altLang="zh-CN" sz="6000" b="1" dirty="0"/>
              <a:t>[j]=[</a:t>
            </a:r>
            <a:r>
              <a:rPr lang="en-US" altLang="zh-CN" sz="6000" dirty="0"/>
              <a:t>ʧ</a:t>
            </a:r>
            <a:r>
              <a:rPr lang="en-US" altLang="zh-CN" sz="6000" b="1" dirty="0"/>
              <a:t>]</a:t>
            </a:r>
            <a:r>
              <a:rPr lang="zh-CN" altLang="zh-CN" sz="6000" dirty="0"/>
              <a:t>，</a:t>
            </a:r>
            <a:r>
              <a:rPr lang="en-US" altLang="zh-CN" sz="6000" b="1" dirty="0"/>
              <a:t>[d]</a:t>
            </a:r>
            <a:r>
              <a:rPr lang="en-US" altLang="zh-CN" sz="6000" dirty="0"/>
              <a:t>+</a:t>
            </a:r>
            <a:r>
              <a:rPr lang="en-US" altLang="zh-CN" sz="6000" b="1" dirty="0"/>
              <a:t>[j]=[</a:t>
            </a:r>
            <a:r>
              <a:rPr lang="en-US" altLang="zh-CN" sz="6000" dirty="0"/>
              <a:t>ʤ</a:t>
            </a:r>
            <a:r>
              <a:rPr lang="en-US" altLang="zh-CN" sz="6000" b="1" dirty="0" smtClean="0"/>
              <a:t>]</a:t>
            </a:r>
          </a:p>
          <a:p>
            <a:r>
              <a:rPr lang="en-US" altLang="zh-CN" sz="4400" dirty="0"/>
              <a:t>Di</a:t>
            </a:r>
            <a:r>
              <a:rPr lang="en-US" altLang="zh-CN" sz="4400" b="1" i="1" dirty="0"/>
              <a:t>d you</a:t>
            </a:r>
            <a:r>
              <a:rPr lang="en-US" altLang="zh-CN" sz="4400" dirty="0"/>
              <a:t>···? Woul</a:t>
            </a:r>
            <a:r>
              <a:rPr lang="en-US" altLang="zh-CN" sz="4400" b="1" i="1" dirty="0"/>
              <a:t>d you</a:t>
            </a:r>
            <a:r>
              <a:rPr lang="en-US" altLang="zh-CN" sz="4400" dirty="0"/>
              <a:t>···? Tell me wha</a:t>
            </a:r>
            <a:r>
              <a:rPr lang="en-US" altLang="zh-CN" sz="4400" b="1" i="1" dirty="0"/>
              <a:t>t you</a:t>
            </a:r>
            <a:r>
              <a:rPr lang="en-US" altLang="zh-CN" sz="4400" dirty="0"/>
              <a:t> are thinking; correc</a:t>
            </a:r>
            <a:r>
              <a:rPr lang="en-US" altLang="zh-CN" sz="4400" b="1" i="1" dirty="0"/>
              <a:t>t your</a:t>
            </a:r>
            <a:r>
              <a:rPr lang="en-US" altLang="zh-CN" sz="4400" dirty="0"/>
              <a:t> answer; le</a:t>
            </a:r>
            <a:r>
              <a:rPr lang="en-US" altLang="zh-CN" sz="4400" b="1" i="1" dirty="0"/>
              <a:t>t you</a:t>
            </a:r>
            <a:r>
              <a:rPr lang="en-US" altLang="zh-CN" sz="4400" dirty="0"/>
              <a:t> go; contac</a:t>
            </a:r>
            <a:r>
              <a:rPr lang="en-US" altLang="zh-CN" sz="4400" b="1" i="1" dirty="0"/>
              <a:t>t you</a:t>
            </a:r>
            <a:endParaRPr lang="zh-CN" altLang="en-US" sz="4400" dirty="0"/>
          </a:p>
        </p:txBody>
      </p:sp>
    </p:spTree>
    <p:extLst>
      <p:ext uri="{BB962C8B-B14F-4D97-AF65-F5344CB8AC3E}">
        <p14:creationId xmlns="" xmlns:p14="http://schemas.microsoft.com/office/powerpoint/2010/main" val="347316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连读（</a:t>
            </a:r>
            <a:r>
              <a:rPr lang="en-US" altLang="zh-CN" b="1" dirty="0" smtClean="0">
                <a:latin typeface="华文新魏" panose="02010800040101010101" pitchFamily="2" charset="-122"/>
                <a:ea typeface="华文新魏" panose="02010800040101010101" pitchFamily="2" charset="-122"/>
              </a:rPr>
              <a:t>1</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000" dirty="0">
                <a:latin typeface="华文新魏" panose="02010800040101010101" pitchFamily="2" charset="-122"/>
                <a:ea typeface="华文新魏" panose="02010800040101010101" pitchFamily="2" charset="-122"/>
              </a:rPr>
              <a:t>前一单词结尾的辅音与后一单词开头的元音连成一个新的</a:t>
            </a:r>
            <a:r>
              <a:rPr lang="zh-CN" altLang="zh-CN" sz="4000" dirty="0" smtClean="0">
                <a:latin typeface="华文新魏" panose="02010800040101010101" pitchFamily="2" charset="-122"/>
                <a:ea typeface="华文新魏" panose="02010800040101010101" pitchFamily="2" charset="-122"/>
              </a:rPr>
              <a:t>音节</a:t>
            </a:r>
            <a:r>
              <a:rPr lang="zh-CN" altLang="en-US" sz="4000" dirty="0" smtClean="0">
                <a:latin typeface="华文新魏" panose="02010800040101010101" pitchFamily="2" charset="-122"/>
                <a:ea typeface="华文新魏" panose="02010800040101010101" pitchFamily="2" charset="-122"/>
              </a:rPr>
              <a:t>。</a:t>
            </a:r>
            <a:endParaRPr lang="en-US" altLang="zh-CN" sz="4000" dirty="0" smtClean="0">
              <a:latin typeface="华文新魏" panose="02010800040101010101" pitchFamily="2" charset="-122"/>
              <a:ea typeface="华文新魏" panose="02010800040101010101" pitchFamily="2" charset="-122"/>
            </a:endParaRPr>
          </a:p>
          <a:p>
            <a:r>
              <a:rPr lang="zh-CN" altLang="en-US" sz="4000" dirty="0" smtClean="0">
                <a:latin typeface="华文新魏" panose="02010800040101010101" pitchFamily="2" charset="-122"/>
                <a:ea typeface="华文新魏" panose="02010800040101010101" pitchFamily="2" charset="-122"/>
              </a:rPr>
              <a:t>根据后一单词的整体特征，连读或许会把前后两个单词连为一体，或许会使得前一单词少了结尾而后一单词听起来似乎开头多了个音节头。</a:t>
            </a:r>
            <a:endParaRPr lang="zh-CN" altLang="en-US" sz="4000" dirty="0">
              <a:latin typeface="华文新魏" panose="02010800040101010101" pitchFamily="2" charset="-122"/>
              <a:ea typeface="华文新魏" panose="02010800040101010101" pitchFamily="2" charset="-122"/>
            </a:endParaRPr>
          </a:p>
        </p:txBody>
      </p:sp>
    </p:spTree>
    <p:extLst>
      <p:ext uri="{BB962C8B-B14F-4D97-AF65-F5344CB8AC3E}">
        <p14:creationId xmlns="" xmlns:p14="http://schemas.microsoft.com/office/powerpoint/2010/main" val="2152469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华文新魏" panose="02010800040101010101" pitchFamily="2" charset="-122"/>
                <a:ea typeface="华文新魏" panose="02010800040101010101" pitchFamily="2" charset="-122"/>
              </a:rPr>
              <a:t>融合（变音</a:t>
            </a:r>
            <a:r>
              <a:rPr lang="zh-CN" altLang="en-US" b="1" dirty="0" smtClean="0">
                <a:latin typeface="华文新魏" panose="02010800040101010101" pitchFamily="2" charset="-122"/>
                <a:ea typeface="华文新魏" panose="02010800040101010101" pitchFamily="2" charset="-122"/>
              </a:rPr>
              <a:t>）（</a:t>
            </a:r>
            <a:r>
              <a:rPr lang="en-US" altLang="zh-CN" b="1" dirty="0" smtClean="0">
                <a:latin typeface="华文新魏" panose="02010800040101010101" pitchFamily="2" charset="-122"/>
                <a:ea typeface="华文新魏" panose="02010800040101010101" pitchFamily="2" charset="-122"/>
              </a:rPr>
              <a:t>3</a:t>
            </a:r>
            <a:r>
              <a:rPr lang="zh-CN" altLang="en-US" b="1" dirty="0" smtClean="0">
                <a:latin typeface="华文新魏" panose="02010800040101010101" pitchFamily="2" charset="-122"/>
                <a:ea typeface="华文新魏" panose="02010800040101010101" pitchFamily="2" charset="-122"/>
              </a:rPr>
              <a:t>）</a:t>
            </a:r>
            <a:endParaRPr lang="zh-CN" altLang="en-US" dirty="0"/>
          </a:p>
        </p:txBody>
      </p:sp>
      <p:sp>
        <p:nvSpPr>
          <p:cNvPr id="3" name="内容占位符 2"/>
          <p:cNvSpPr>
            <a:spLocks noGrp="1"/>
          </p:cNvSpPr>
          <p:nvPr>
            <p:ph idx="1"/>
          </p:nvPr>
        </p:nvSpPr>
        <p:spPr/>
        <p:txBody>
          <a:bodyPr/>
          <a:lstStyle/>
          <a:p>
            <a:r>
              <a:rPr lang="en-US" altLang="zh-CN" sz="6000" b="1" dirty="0"/>
              <a:t>[</a:t>
            </a:r>
            <a:r>
              <a:rPr lang="en-US" altLang="zh-CN" sz="6000" dirty="0"/>
              <a:t>Ѕ</a:t>
            </a:r>
            <a:r>
              <a:rPr lang="en-US" altLang="zh-CN" sz="6000" b="1" dirty="0"/>
              <a:t>]</a:t>
            </a:r>
            <a:r>
              <a:rPr lang="en-US" altLang="zh-CN" sz="6000" dirty="0"/>
              <a:t>+</a:t>
            </a:r>
            <a:r>
              <a:rPr lang="en-US" altLang="zh-CN" sz="6000" b="1" dirty="0"/>
              <a:t>[j]=[</a:t>
            </a:r>
            <a:r>
              <a:rPr lang="zh-CN" altLang="zh-CN" sz="6000" b="1" dirty="0"/>
              <a:t>ʃ</a:t>
            </a:r>
            <a:r>
              <a:rPr lang="en-US" altLang="zh-CN" sz="6000" b="1" dirty="0"/>
              <a:t>]</a:t>
            </a:r>
            <a:r>
              <a:rPr lang="zh-CN" altLang="zh-CN" sz="6000" dirty="0"/>
              <a:t>，</a:t>
            </a:r>
            <a:r>
              <a:rPr lang="en-US" altLang="zh-CN" sz="6000" b="1" dirty="0"/>
              <a:t>[z]</a:t>
            </a:r>
            <a:r>
              <a:rPr lang="en-US" altLang="zh-CN" sz="6000" dirty="0"/>
              <a:t>+</a:t>
            </a:r>
            <a:r>
              <a:rPr lang="en-US" altLang="zh-CN" sz="6000" b="1" dirty="0"/>
              <a:t>[j]=[</a:t>
            </a:r>
            <a:r>
              <a:rPr lang="zh-CN" altLang="zh-CN" sz="6000" b="1" dirty="0"/>
              <a:t>Ӡ</a:t>
            </a:r>
            <a:r>
              <a:rPr lang="en-US" altLang="zh-CN" sz="6000" b="1" dirty="0" smtClean="0"/>
              <a:t>]</a:t>
            </a:r>
          </a:p>
          <a:p>
            <a:r>
              <a:rPr lang="en-US" altLang="zh-CN" sz="4400" dirty="0"/>
              <a:t>A</a:t>
            </a:r>
            <a:r>
              <a:rPr lang="en-US" altLang="zh-CN" sz="4400" b="1" i="1" dirty="0"/>
              <a:t>s you</a:t>
            </a:r>
            <a:r>
              <a:rPr lang="en-US" altLang="zh-CN" sz="4400" dirty="0"/>
              <a:t> can see; It wa</a:t>
            </a:r>
            <a:r>
              <a:rPr lang="en-US" altLang="zh-CN" sz="4400" b="1" i="1" dirty="0"/>
              <a:t>s you</a:t>
            </a:r>
            <a:r>
              <a:rPr lang="en-US" altLang="zh-CN" sz="4400" dirty="0"/>
              <a:t>; mi</a:t>
            </a:r>
            <a:r>
              <a:rPr lang="en-US" altLang="zh-CN" sz="4400" b="1" i="1" dirty="0"/>
              <a:t>ss you</a:t>
            </a:r>
            <a:r>
              <a:rPr lang="en-US" altLang="zh-CN" sz="4400" dirty="0"/>
              <a:t> very much; convin</a:t>
            </a:r>
            <a:r>
              <a:rPr lang="en-US" altLang="zh-CN" sz="4400" b="1" i="1" dirty="0"/>
              <a:t>ce you</a:t>
            </a:r>
            <a:r>
              <a:rPr lang="en-US" altLang="zh-CN" sz="4400" dirty="0"/>
              <a:t>; I</a:t>
            </a:r>
            <a:r>
              <a:rPr lang="en-US" altLang="zh-CN" sz="4400" b="1" i="1" dirty="0"/>
              <a:t>s your</a:t>
            </a:r>
            <a:r>
              <a:rPr lang="en-US" altLang="zh-CN" sz="4400" dirty="0"/>
              <a:t> father at home? SUV</a:t>
            </a:r>
            <a:endParaRPr lang="zh-CN" altLang="en-US" sz="4400" dirty="0"/>
          </a:p>
        </p:txBody>
      </p:sp>
    </p:spTree>
    <p:extLst>
      <p:ext uri="{BB962C8B-B14F-4D97-AF65-F5344CB8AC3E}">
        <p14:creationId xmlns="" xmlns:p14="http://schemas.microsoft.com/office/powerpoint/2010/main" val="3132613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华文新魏" panose="02010800040101010101" pitchFamily="2" charset="-122"/>
                <a:ea typeface="华文新魏" panose="02010800040101010101" pitchFamily="2" charset="-122"/>
              </a:rPr>
              <a:t>融合（变音</a:t>
            </a:r>
            <a:r>
              <a:rPr lang="zh-CN" altLang="en-US" b="1" dirty="0" smtClean="0">
                <a:latin typeface="华文新魏" panose="02010800040101010101" pitchFamily="2" charset="-122"/>
                <a:ea typeface="华文新魏" panose="02010800040101010101" pitchFamily="2" charset="-122"/>
              </a:rPr>
              <a:t>）（</a:t>
            </a:r>
            <a:r>
              <a:rPr lang="en-US" altLang="zh-CN" b="1" dirty="0" smtClean="0">
                <a:latin typeface="华文新魏" panose="02010800040101010101" pitchFamily="2" charset="-122"/>
                <a:ea typeface="华文新魏" panose="02010800040101010101" pitchFamily="2" charset="-122"/>
              </a:rPr>
              <a:t>4</a:t>
            </a:r>
            <a:r>
              <a:rPr lang="zh-CN" altLang="en-US" b="1" dirty="0" smtClean="0">
                <a:latin typeface="华文新魏" panose="02010800040101010101" pitchFamily="2" charset="-122"/>
                <a:ea typeface="华文新魏" panose="02010800040101010101" pitchFamily="2" charset="-122"/>
              </a:rPr>
              <a:t>）</a:t>
            </a:r>
            <a:endParaRPr lang="zh-CN" altLang="en-US" dirty="0"/>
          </a:p>
        </p:txBody>
      </p:sp>
      <p:sp>
        <p:nvSpPr>
          <p:cNvPr id="3" name="内容占位符 2"/>
          <p:cNvSpPr>
            <a:spLocks noGrp="1"/>
          </p:cNvSpPr>
          <p:nvPr>
            <p:ph idx="1"/>
          </p:nvPr>
        </p:nvSpPr>
        <p:spPr/>
        <p:txBody>
          <a:bodyPr>
            <a:normAutofit lnSpcReduction="10000"/>
          </a:bodyPr>
          <a:lstStyle/>
          <a:p>
            <a:r>
              <a:rPr lang="en-US" altLang="zh-CN" sz="4400" b="1" dirty="0"/>
              <a:t>[t]</a:t>
            </a:r>
            <a:r>
              <a:rPr lang="en-US" altLang="zh-CN" sz="4400" dirty="0"/>
              <a:t>+</a:t>
            </a:r>
            <a:r>
              <a:rPr lang="en-US" altLang="zh-CN" sz="4400" b="1" dirty="0"/>
              <a:t>[</a:t>
            </a:r>
            <a:r>
              <a:rPr lang="zh-CN" altLang="zh-CN" sz="4400" b="1" dirty="0"/>
              <a:t>ʃ</a:t>
            </a:r>
            <a:r>
              <a:rPr lang="en-US" altLang="zh-CN" sz="4400" b="1" dirty="0"/>
              <a:t>]=[</a:t>
            </a:r>
            <a:r>
              <a:rPr lang="en-US" altLang="zh-CN" sz="4400" dirty="0"/>
              <a:t>ʧ</a:t>
            </a:r>
            <a:r>
              <a:rPr lang="en-US" altLang="zh-CN" sz="4400" b="1" dirty="0"/>
              <a:t>]</a:t>
            </a:r>
            <a:r>
              <a:rPr lang="zh-CN" altLang="zh-CN" sz="4400" dirty="0"/>
              <a:t>，</a:t>
            </a:r>
            <a:r>
              <a:rPr lang="en-US" altLang="zh-CN" sz="4400" b="1" dirty="0"/>
              <a:t>[t]</a:t>
            </a:r>
            <a:r>
              <a:rPr lang="en-US" altLang="zh-CN" sz="4400" dirty="0"/>
              <a:t>+</a:t>
            </a:r>
            <a:r>
              <a:rPr lang="en-US" altLang="zh-CN" sz="4400" b="1" dirty="0"/>
              <a:t>[</a:t>
            </a:r>
            <a:r>
              <a:rPr lang="en-US" altLang="zh-CN" sz="4400" dirty="0"/>
              <a:t>Ѕ</a:t>
            </a:r>
            <a:r>
              <a:rPr lang="en-US" altLang="zh-CN" sz="4400" b="1" dirty="0"/>
              <a:t>]=[</a:t>
            </a:r>
            <a:r>
              <a:rPr lang="en-US" altLang="zh-CN" sz="4400" dirty="0"/>
              <a:t>ʦ</a:t>
            </a:r>
            <a:r>
              <a:rPr lang="en-US" altLang="zh-CN" sz="4400" b="1" dirty="0"/>
              <a:t>]</a:t>
            </a:r>
            <a:r>
              <a:rPr lang="zh-CN" altLang="zh-CN" sz="4400" dirty="0"/>
              <a:t>，</a:t>
            </a:r>
            <a:r>
              <a:rPr lang="en-US" altLang="zh-CN" sz="4400" b="1" dirty="0"/>
              <a:t>[t]</a:t>
            </a:r>
            <a:r>
              <a:rPr lang="en-US" altLang="zh-CN" sz="4400" dirty="0"/>
              <a:t>+</a:t>
            </a:r>
            <a:r>
              <a:rPr lang="en-US" altLang="zh-CN" sz="4400" b="1" dirty="0"/>
              <a:t>[r]=[</a:t>
            </a:r>
            <a:r>
              <a:rPr lang="en-US" altLang="zh-CN" sz="4400" b="1" dirty="0" err="1"/>
              <a:t>tr</a:t>
            </a:r>
            <a:r>
              <a:rPr lang="en-US" altLang="zh-CN" sz="4400" b="1" dirty="0"/>
              <a:t>]</a:t>
            </a:r>
            <a:r>
              <a:rPr lang="zh-CN" altLang="zh-CN" sz="4400" dirty="0"/>
              <a:t>，</a:t>
            </a:r>
            <a:r>
              <a:rPr lang="en-US" altLang="zh-CN" sz="4400" b="1" dirty="0"/>
              <a:t>[d]</a:t>
            </a:r>
            <a:r>
              <a:rPr lang="en-US" altLang="zh-CN" sz="4400" dirty="0"/>
              <a:t>+</a:t>
            </a:r>
            <a:r>
              <a:rPr lang="en-US" altLang="zh-CN" sz="4400" b="1" dirty="0"/>
              <a:t>[</a:t>
            </a:r>
            <a:r>
              <a:rPr lang="en-US" altLang="zh-CN" sz="4400" dirty="0"/>
              <a:t>Ѕ</a:t>
            </a:r>
            <a:r>
              <a:rPr lang="en-US" altLang="zh-CN" sz="4400" b="1" dirty="0"/>
              <a:t>]</a:t>
            </a:r>
            <a:r>
              <a:rPr lang="zh-CN" altLang="zh-CN" sz="4400" b="1" dirty="0"/>
              <a:t>≈</a:t>
            </a:r>
            <a:r>
              <a:rPr lang="en-US" altLang="zh-CN" sz="4400" b="1" dirty="0"/>
              <a:t>[</a:t>
            </a:r>
            <a:r>
              <a:rPr lang="en-US" altLang="zh-CN" sz="4400" dirty="0"/>
              <a:t>ʣ</a:t>
            </a:r>
            <a:r>
              <a:rPr lang="en-US" altLang="zh-CN" sz="4400" b="1" dirty="0" smtClean="0"/>
              <a:t>]</a:t>
            </a:r>
          </a:p>
          <a:p>
            <a:r>
              <a:rPr lang="en-US" altLang="zh-CN" sz="3600" dirty="0"/>
              <a:t>Credi</a:t>
            </a:r>
            <a:r>
              <a:rPr lang="en-US" altLang="zh-CN" sz="3600" b="1" i="1" dirty="0"/>
              <a:t>t </a:t>
            </a:r>
            <a:r>
              <a:rPr lang="en-US" altLang="zh-CN" sz="3600" b="1" i="1" dirty="0" smtClean="0"/>
              <a:t>s</a:t>
            </a:r>
            <a:r>
              <a:rPr lang="en-US" altLang="zh-CN" sz="3600" dirty="0" smtClean="0"/>
              <a:t>tanding, </a:t>
            </a:r>
            <a:r>
              <a:rPr lang="en-US" altLang="zh-CN" sz="3600" dirty="0"/>
              <a:t>a ligh</a:t>
            </a:r>
            <a:r>
              <a:rPr lang="en-US" altLang="zh-CN" sz="3600" b="1" i="1" dirty="0"/>
              <a:t>t s</a:t>
            </a:r>
            <a:r>
              <a:rPr lang="en-US" altLang="zh-CN" sz="3600" dirty="0"/>
              <a:t>leeper</a:t>
            </a:r>
            <a:r>
              <a:rPr lang="zh-CN" altLang="zh-CN" sz="3600" dirty="0" smtClean="0"/>
              <a:t>（</a:t>
            </a:r>
            <a:r>
              <a:rPr lang="en-US" altLang="zh-CN" sz="3600" dirty="0" smtClean="0"/>
              <a:t>, </a:t>
            </a:r>
            <a:r>
              <a:rPr lang="en-US" altLang="zh-CN" sz="3600" dirty="0"/>
              <a:t>a</a:t>
            </a:r>
            <a:r>
              <a:rPr lang="en-US" altLang="zh-CN" sz="3600" b="1" i="1" dirty="0"/>
              <a:t>t s</a:t>
            </a:r>
            <a:r>
              <a:rPr lang="en-US" altLang="zh-CN" sz="3600" dirty="0"/>
              <a:t>even o’clock, an ancien</a:t>
            </a:r>
            <a:r>
              <a:rPr lang="en-US" altLang="zh-CN" sz="3600" b="1" i="1" dirty="0"/>
              <a:t>t c</a:t>
            </a:r>
            <a:r>
              <a:rPr lang="en-US" altLang="zh-CN" sz="3600" dirty="0"/>
              <a:t>ity, one-nigh</a:t>
            </a:r>
            <a:r>
              <a:rPr lang="en-US" altLang="zh-CN" sz="3600" b="1" i="1" dirty="0"/>
              <a:t>t </a:t>
            </a:r>
            <a:r>
              <a:rPr lang="en-US" altLang="zh-CN" sz="3600" b="1" i="1" dirty="0" smtClean="0"/>
              <a:t>s</a:t>
            </a:r>
            <a:r>
              <a:rPr lang="en-US" altLang="zh-CN" sz="3600" dirty="0" smtClean="0"/>
              <a:t>tand, </a:t>
            </a:r>
            <a:r>
              <a:rPr lang="en-US" altLang="zh-CN" sz="3600" dirty="0"/>
              <a:t>do i</a:t>
            </a:r>
            <a:r>
              <a:rPr lang="en-US" altLang="zh-CN" sz="3600" b="1" i="1" dirty="0"/>
              <a:t>t r</a:t>
            </a:r>
            <a:r>
              <a:rPr lang="en-US" altLang="zh-CN" sz="3600" dirty="0"/>
              <a:t>ight, I can’</a:t>
            </a:r>
            <a:r>
              <a:rPr lang="en-US" altLang="zh-CN" sz="3600" b="1" i="1" dirty="0"/>
              <a:t>t s</a:t>
            </a:r>
            <a:r>
              <a:rPr lang="en-US" altLang="zh-CN" sz="3600" dirty="0"/>
              <a:t>ay with certainty that···</a:t>
            </a:r>
            <a:r>
              <a:rPr lang="zh-CN" altLang="zh-CN" sz="3600" dirty="0"/>
              <a:t>，</a:t>
            </a:r>
            <a:r>
              <a:rPr lang="en-US" altLang="zh-CN" sz="3600" dirty="0"/>
              <a:t>ra</a:t>
            </a:r>
            <a:r>
              <a:rPr lang="en-US" altLang="zh-CN" sz="3600" b="1" i="1" dirty="0"/>
              <a:t>t </a:t>
            </a:r>
            <a:r>
              <a:rPr lang="en-US" altLang="zh-CN" sz="3600" b="1" i="1" dirty="0" smtClean="0"/>
              <a:t>r</a:t>
            </a:r>
            <a:r>
              <a:rPr lang="en-US" altLang="zh-CN" sz="3600" dirty="0" smtClean="0"/>
              <a:t>ace</a:t>
            </a:r>
            <a:r>
              <a:rPr lang="zh-CN" altLang="zh-CN" sz="3600" dirty="0" smtClean="0"/>
              <a:t>，</a:t>
            </a:r>
            <a:r>
              <a:rPr lang="en-US" altLang="zh-CN" sz="3600" dirty="0"/>
              <a:t>yar</a:t>
            </a:r>
            <a:r>
              <a:rPr lang="en-US" altLang="zh-CN" sz="3600" b="1" i="1" dirty="0"/>
              <a:t>d </a:t>
            </a:r>
            <a:r>
              <a:rPr lang="en-US" altLang="zh-CN" sz="3600" b="1" i="1" dirty="0" smtClean="0"/>
              <a:t>s</a:t>
            </a:r>
            <a:r>
              <a:rPr lang="en-US" altLang="zh-CN" sz="3600" dirty="0" smtClean="0"/>
              <a:t>ale</a:t>
            </a:r>
            <a:r>
              <a:rPr lang="zh-CN" altLang="zh-CN" sz="3600" dirty="0" smtClean="0"/>
              <a:t>，</a:t>
            </a:r>
            <a:r>
              <a:rPr lang="en-US" altLang="zh-CN" sz="3600" dirty="0"/>
              <a:t>poun</a:t>
            </a:r>
            <a:r>
              <a:rPr lang="en-US" altLang="zh-CN" sz="3600" b="1" i="1" dirty="0"/>
              <a:t>d s</a:t>
            </a:r>
            <a:r>
              <a:rPr lang="en-US" altLang="zh-CN" sz="3600" dirty="0"/>
              <a:t>terling, keyno</a:t>
            </a:r>
            <a:r>
              <a:rPr lang="en-US" altLang="zh-CN" sz="3600" b="1" i="1" dirty="0"/>
              <a:t>te s</a:t>
            </a:r>
            <a:r>
              <a:rPr lang="en-US" altLang="zh-CN" sz="3600" dirty="0"/>
              <a:t>peech/</a:t>
            </a:r>
            <a:r>
              <a:rPr lang="en-US" altLang="zh-CN" sz="3600" b="1" i="1" dirty="0"/>
              <a:t>s</a:t>
            </a:r>
            <a:r>
              <a:rPr lang="en-US" altLang="zh-CN" sz="3600" dirty="0"/>
              <a:t>peaker</a:t>
            </a:r>
            <a:r>
              <a:rPr lang="zh-CN" altLang="zh-CN" sz="3600" dirty="0"/>
              <a:t>，</a:t>
            </a:r>
            <a:r>
              <a:rPr lang="en-US" altLang="zh-CN" sz="3600" dirty="0"/>
              <a:t>find out wha</a:t>
            </a:r>
            <a:r>
              <a:rPr lang="en-US" altLang="zh-CN" sz="3600" b="1" i="1" dirty="0"/>
              <a:t>t sh</a:t>
            </a:r>
            <a:r>
              <a:rPr lang="en-US" altLang="zh-CN" sz="3600" dirty="0"/>
              <a:t>e wants</a:t>
            </a:r>
            <a:endParaRPr lang="zh-CN" altLang="en-US" sz="3600" dirty="0"/>
          </a:p>
        </p:txBody>
      </p:sp>
    </p:spTree>
    <p:extLst>
      <p:ext uri="{BB962C8B-B14F-4D97-AF65-F5344CB8AC3E}">
        <p14:creationId xmlns="" xmlns:p14="http://schemas.microsoft.com/office/powerpoint/2010/main" val="2819201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华文新魏" panose="02010800040101010101" pitchFamily="2" charset="-122"/>
                <a:ea typeface="华文新魏" panose="02010800040101010101" pitchFamily="2" charset="-122"/>
              </a:rPr>
              <a:t>融合（变音</a:t>
            </a:r>
            <a:r>
              <a:rPr lang="zh-CN" altLang="en-US" b="1" dirty="0" smtClean="0">
                <a:latin typeface="华文新魏" panose="02010800040101010101" pitchFamily="2" charset="-122"/>
                <a:ea typeface="华文新魏" panose="02010800040101010101" pitchFamily="2" charset="-122"/>
              </a:rPr>
              <a:t>）（</a:t>
            </a:r>
            <a:r>
              <a:rPr lang="en-US" altLang="zh-CN" b="1" dirty="0" smtClean="0">
                <a:latin typeface="华文新魏" panose="02010800040101010101" pitchFamily="2" charset="-122"/>
                <a:ea typeface="华文新魏" panose="02010800040101010101" pitchFamily="2" charset="-122"/>
              </a:rPr>
              <a:t>5</a:t>
            </a:r>
            <a:r>
              <a:rPr lang="zh-CN" altLang="en-US" b="1" dirty="0" smtClean="0">
                <a:latin typeface="华文新魏" panose="02010800040101010101" pitchFamily="2" charset="-122"/>
                <a:ea typeface="华文新魏" panose="02010800040101010101" pitchFamily="2" charset="-122"/>
              </a:rPr>
              <a:t>）</a:t>
            </a:r>
            <a:endParaRPr lang="zh-CN" altLang="en-US" dirty="0"/>
          </a:p>
        </p:txBody>
      </p:sp>
      <p:sp>
        <p:nvSpPr>
          <p:cNvPr id="3" name="内容占位符 2"/>
          <p:cNvSpPr>
            <a:spLocks noGrp="1"/>
          </p:cNvSpPr>
          <p:nvPr>
            <p:ph idx="1"/>
          </p:nvPr>
        </p:nvSpPr>
        <p:spPr/>
        <p:txBody>
          <a:bodyPr/>
          <a:lstStyle/>
          <a:p>
            <a:r>
              <a:rPr lang="zh-CN" altLang="zh-CN" sz="4000" dirty="0" smtClean="0">
                <a:latin typeface="华文新魏" panose="02010800040101010101" pitchFamily="2" charset="-122"/>
                <a:ea typeface="华文新魏" panose="02010800040101010101" pitchFamily="2" charset="-122"/>
              </a:rPr>
              <a:t>“</a:t>
            </a:r>
            <a:r>
              <a:rPr lang="zh-CN" altLang="en-US" sz="4000" dirty="0" smtClean="0">
                <a:latin typeface="华文新魏" panose="02010800040101010101" pitchFamily="2" charset="-122"/>
                <a:ea typeface="华文新魏" panose="02010800040101010101" pitchFamily="2" charset="-122"/>
              </a:rPr>
              <a:t>融合（</a:t>
            </a:r>
            <a:r>
              <a:rPr lang="zh-CN" altLang="zh-CN" sz="4000" dirty="0" smtClean="0">
                <a:latin typeface="华文新魏" panose="02010800040101010101" pitchFamily="2" charset="-122"/>
                <a:ea typeface="华文新魏" panose="02010800040101010101" pitchFamily="2" charset="-122"/>
              </a:rPr>
              <a:t>变音</a:t>
            </a:r>
            <a:r>
              <a:rPr lang="zh-CN" altLang="en-US" sz="4000" dirty="0" smtClean="0">
                <a:latin typeface="华文新魏" panose="02010800040101010101" pitchFamily="2" charset="-122"/>
                <a:ea typeface="华文新魏" panose="02010800040101010101" pitchFamily="2" charset="-122"/>
              </a:rPr>
              <a:t>）</a:t>
            </a:r>
            <a:r>
              <a:rPr lang="zh-CN" altLang="zh-CN" sz="4000" dirty="0" smtClean="0">
                <a:latin typeface="华文新魏" panose="02010800040101010101" pitchFamily="2" charset="-122"/>
                <a:ea typeface="华文新魏" panose="02010800040101010101" pitchFamily="2" charset="-122"/>
              </a:rPr>
              <a:t>”</a:t>
            </a:r>
            <a:r>
              <a:rPr lang="zh-CN" altLang="zh-CN" sz="4000" dirty="0">
                <a:latin typeface="华文新魏" panose="02010800040101010101" pitchFamily="2" charset="-122"/>
                <a:ea typeface="华文新魏" panose="02010800040101010101" pitchFamily="2" charset="-122"/>
              </a:rPr>
              <a:t>在单词层面的体现：原理相同，</a:t>
            </a:r>
            <a:r>
              <a:rPr lang="zh-CN" altLang="zh-CN" sz="4000" dirty="0" smtClean="0">
                <a:latin typeface="华文新魏" panose="02010800040101010101" pitchFamily="2" charset="-122"/>
                <a:ea typeface="华文新魏" panose="02010800040101010101" pitchFamily="2" charset="-122"/>
              </a:rPr>
              <a:t>“具体而微者”</a:t>
            </a:r>
            <a:endParaRPr lang="en-US" altLang="zh-CN" sz="4000" dirty="0" smtClean="0">
              <a:latin typeface="华文新魏" panose="02010800040101010101" pitchFamily="2" charset="-122"/>
              <a:ea typeface="华文新魏" panose="02010800040101010101" pitchFamily="2" charset="-122"/>
            </a:endParaRPr>
          </a:p>
          <a:p>
            <a:r>
              <a:rPr lang="en-US" altLang="zh-CN" sz="4000" dirty="0"/>
              <a:t>Pro</a:t>
            </a:r>
            <a:r>
              <a:rPr lang="en-US" altLang="zh-CN" sz="4000" b="1" i="1" dirty="0"/>
              <a:t>du</a:t>
            </a:r>
            <a:r>
              <a:rPr lang="en-US" altLang="zh-CN" sz="4000" dirty="0"/>
              <a:t>ce, re</a:t>
            </a:r>
            <a:r>
              <a:rPr lang="en-US" altLang="zh-CN" sz="4000" b="1" i="1" dirty="0"/>
              <a:t>du</a:t>
            </a:r>
            <a:r>
              <a:rPr lang="en-US" altLang="zh-CN" sz="4000" dirty="0"/>
              <a:t>ce, intro</a:t>
            </a:r>
            <a:r>
              <a:rPr lang="en-US" altLang="zh-CN" sz="4000" b="1" i="1" dirty="0"/>
              <a:t>du</a:t>
            </a:r>
            <a:r>
              <a:rPr lang="en-US" altLang="zh-CN" sz="4000" dirty="0"/>
              <a:t>ce, in</a:t>
            </a:r>
            <a:r>
              <a:rPr lang="en-US" altLang="zh-CN" sz="4000" b="1" i="1" dirty="0"/>
              <a:t>du</a:t>
            </a:r>
            <a:r>
              <a:rPr lang="en-US" altLang="zh-CN" sz="4000" dirty="0"/>
              <a:t>ce, de</a:t>
            </a:r>
            <a:r>
              <a:rPr lang="en-US" altLang="zh-CN" sz="4000" b="1" i="1" dirty="0"/>
              <a:t>du</a:t>
            </a:r>
            <a:r>
              <a:rPr lang="en-US" altLang="zh-CN" sz="4000" dirty="0"/>
              <a:t>ce, gra</a:t>
            </a:r>
            <a:r>
              <a:rPr lang="en-US" altLang="zh-CN" sz="4000" b="1" i="1" dirty="0"/>
              <a:t>du</a:t>
            </a:r>
            <a:r>
              <a:rPr lang="en-US" altLang="zh-CN" sz="4000" dirty="0"/>
              <a:t>ate, si</a:t>
            </a:r>
            <a:r>
              <a:rPr lang="en-US" altLang="zh-CN" sz="4000" b="1" i="1" dirty="0"/>
              <a:t>tu</a:t>
            </a:r>
            <a:r>
              <a:rPr lang="en-US" altLang="zh-CN" sz="4000" dirty="0"/>
              <a:t>ation, ti</a:t>
            </a:r>
            <a:r>
              <a:rPr lang="en-US" altLang="zh-CN" sz="4000" b="1" i="1" dirty="0"/>
              <a:t>ssue</a:t>
            </a:r>
            <a:r>
              <a:rPr lang="en-US" altLang="zh-CN" sz="4000" dirty="0"/>
              <a:t>, i</a:t>
            </a:r>
            <a:r>
              <a:rPr lang="en-US" altLang="zh-CN" sz="4000" b="1" i="1" dirty="0"/>
              <a:t>ssue</a:t>
            </a:r>
            <a:r>
              <a:rPr lang="en-US" altLang="zh-CN" sz="4000" dirty="0"/>
              <a:t>, apha</a:t>
            </a:r>
            <a:r>
              <a:rPr lang="en-US" altLang="zh-CN" sz="4000" b="1" i="1" dirty="0"/>
              <a:t>sia</a:t>
            </a:r>
            <a:r>
              <a:rPr lang="en-US" altLang="zh-CN" sz="4000" dirty="0"/>
              <a:t>, amne</a:t>
            </a:r>
            <a:r>
              <a:rPr lang="en-US" altLang="zh-CN" sz="4000" b="1" i="1" dirty="0"/>
              <a:t>sia</a:t>
            </a:r>
            <a:r>
              <a:rPr lang="en-US" altLang="zh-CN" sz="4000" dirty="0"/>
              <a:t>, euthana</a:t>
            </a:r>
            <a:r>
              <a:rPr lang="en-US" altLang="zh-CN" sz="4000" b="1" i="1" dirty="0"/>
              <a:t>sia</a:t>
            </a:r>
            <a:r>
              <a:rPr lang="en-US" altLang="zh-CN" sz="4000" dirty="0"/>
              <a:t>, courtship, gran</a:t>
            </a:r>
            <a:r>
              <a:rPr lang="en-US" altLang="zh-CN" sz="4000" b="1" i="1" dirty="0"/>
              <a:t>d-s</a:t>
            </a:r>
            <a:r>
              <a:rPr lang="en-US" altLang="zh-CN" sz="4000" dirty="0"/>
              <a:t>cale, gran</a:t>
            </a:r>
            <a:r>
              <a:rPr lang="en-US" altLang="zh-CN" sz="4000" b="1" i="1" dirty="0"/>
              <a:t>d-s</a:t>
            </a:r>
            <a:r>
              <a:rPr lang="en-US" altLang="zh-CN" sz="4000" dirty="0"/>
              <a:t>tyle</a:t>
            </a:r>
            <a:endParaRPr lang="zh-CN" altLang="en-US" sz="4000" dirty="0"/>
          </a:p>
        </p:txBody>
      </p:sp>
    </p:spTree>
    <p:extLst>
      <p:ext uri="{BB962C8B-B14F-4D97-AF65-F5344CB8AC3E}">
        <p14:creationId xmlns="" xmlns:p14="http://schemas.microsoft.com/office/powerpoint/2010/main" val="39965212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简化缩略（</a:t>
            </a:r>
            <a:r>
              <a:rPr lang="en-US" altLang="zh-CN" b="1" dirty="0" smtClean="0">
                <a:latin typeface="华文新魏" panose="02010800040101010101" pitchFamily="2" charset="-122"/>
                <a:ea typeface="华文新魏" panose="02010800040101010101" pitchFamily="2" charset="-122"/>
              </a:rPr>
              <a:t>1</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Autofit/>
          </a:bodyPr>
          <a:lstStyle/>
          <a:p>
            <a:r>
              <a:rPr lang="zh-CN" altLang="en-US" sz="4000" dirty="0" smtClean="0">
                <a:latin typeface="华文新魏" panose="02010800040101010101" pitchFamily="2" charset="-122"/>
                <a:ea typeface="华文新魏" panose="02010800040101010101" pitchFamily="2" charset="-122"/>
              </a:rPr>
              <a:t>省略、连读、融合等伎俩综合使用，再把某些音极度弱化，使得发音含糊又快速。</a:t>
            </a:r>
            <a:endParaRPr lang="en-US" altLang="zh-CN" sz="4000" dirty="0" smtClean="0">
              <a:latin typeface="华文新魏" panose="02010800040101010101" pitchFamily="2" charset="-122"/>
              <a:ea typeface="华文新魏" panose="02010800040101010101" pitchFamily="2" charset="-122"/>
            </a:endParaRPr>
          </a:p>
          <a:p>
            <a:r>
              <a:rPr lang="zh-CN" altLang="en-US" sz="4000" dirty="0" smtClean="0">
                <a:latin typeface="华文新魏" panose="02010800040101010101" pitchFamily="2" charset="-122"/>
                <a:ea typeface="华文新魏" panose="02010800040101010101" pitchFamily="2" charset="-122"/>
              </a:rPr>
              <a:t>通常出现在使用频率极高的表达法中。</a:t>
            </a:r>
            <a:endParaRPr lang="en-US" altLang="zh-CN" sz="4000" dirty="0" smtClean="0">
              <a:latin typeface="华文新魏" panose="02010800040101010101" pitchFamily="2" charset="-122"/>
              <a:ea typeface="华文新魏" panose="02010800040101010101" pitchFamily="2" charset="-122"/>
            </a:endParaRPr>
          </a:p>
          <a:p>
            <a:r>
              <a:rPr lang="zh-CN" altLang="en-US" sz="4000" dirty="0" smtClean="0">
                <a:latin typeface="华文新魏" panose="02010800040101010101" pitchFamily="2" charset="-122"/>
                <a:ea typeface="华文新魏" panose="02010800040101010101" pitchFamily="2" charset="-122"/>
              </a:rPr>
              <a:t>有人认为简化缩略不是优秀的发音，不应该出现在正式场合。</a:t>
            </a:r>
            <a:endParaRPr lang="zh-CN" altLang="en-US" sz="4000" dirty="0">
              <a:latin typeface="华文新魏" panose="02010800040101010101" pitchFamily="2" charset="-122"/>
              <a:ea typeface="华文新魏" panose="02010800040101010101" pitchFamily="2" charset="-122"/>
            </a:endParaRPr>
          </a:p>
        </p:txBody>
      </p:sp>
    </p:spTree>
    <p:extLst>
      <p:ext uri="{BB962C8B-B14F-4D97-AF65-F5344CB8AC3E}">
        <p14:creationId xmlns="" xmlns:p14="http://schemas.microsoft.com/office/powerpoint/2010/main" val="2515145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华文新魏" panose="02010800040101010101" pitchFamily="2" charset="-122"/>
                <a:ea typeface="华文新魏" panose="02010800040101010101" pitchFamily="2" charset="-122"/>
              </a:rPr>
              <a:t>简化缩略</a:t>
            </a:r>
            <a:r>
              <a:rPr lang="zh-CN" altLang="en-US" b="1" dirty="0" smtClean="0">
                <a:latin typeface="华文新魏" panose="02010800040101010101" pitchFamily="2" charset="-122"/>
                <a:ea typeface="华文新魏" panose="02010800040101010101" pitchFamily="2" charset="-122"/>
              </a:rPr>
              <a:t>（</a:t>
            </a:r>
            <a:r>
              <a:rPr lang="en-US" altLang="zh-CN" b="1" dirty="0" smtClean="0">
                <a:latin typeface="华文新魏" panose="02010800040101010101" pitchFamily="2" charset="-122"/>
                <a:ea typeface="华文新魏" panose="02010800040101010101" pitchFamily="2" charset="-122"/>
              </a:rPr>
              <a:t>2</a:t>
            </a:r>
            <a:r>
              <a:rPr lang="zh-CN" altLang="en-US" b="1" dirty="0" smtClean="0">
                <a:latin typeface="华文新魏" panose="02010800040101010101" pitchFamily="2" charset="-122"/>
                <a:ea typeface="华文新魏" panose="02010800040101010101" pitchFamily="2" charset="-122"/>
              </a:rPr>
              <a:t>）</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zh-CN" dirty="0">
                <a:latin typeface="华文新魏" panose="02010800040101010101" pitchFamily="2" charset="-122"/>
                <a:ea typeface="华文新魏" panose="02010800040101010101" pitchFamily="2" charset="-122"/>
              </a:rPr>
              <a:t>缩读——压缩省略的极致：虚词发音含混不清、一带而</a:t>
            </a:r>
            <a:r>
              <a:rPr lang="zh-CN" altLang="zh-CN" dirty="0" smtClean="0">
                <a:latin typeface="华文新魏" panose="02010800040101010101" pitchFamily="2" charset="-122"/>
                <a:ea typeface="华文新魏" panose="02010800040101010101" pitchFamily="2" charset="-122"/>
              </a:rPr>
              <a:t>过</a:t>
            </a:r>
            <a:r>
              <a:rPr lang="zh-CN" altLang="en-US" dirty="0" smtClean="0">
                <a:latin typeface="华文新魏" panose="02010800040101010101" pitchFamily="2" charset="-122"/>
                <a:ea typeface="华文新魏" panose="02010800040101010101" pitchFamily="2" charset="-122"/>
              </a:rPr>
              <a:t>。</a:t>
            </a:r>
            <a:endParaRPr lang="en-US" altLang="zh-CN" dirty="0" smtClean="0">
              <a:latin typeface="华文新魏" panose="02010800040101010101" pitchFamily="2" charset="-122"/>
              <a:ea typeface="华文新魏" panose="02010800040101010101" pitchFamily="2" charset="-122"/>
            </a:endParaRPr>
          </a:p>
          <a:p>
            <a:r>
              <a:rPr lang="en-US" altLang="zh-CN" dirty="0"/>
              <a:t>What are you doing here?——</a:t>
            </a:r>
            <a:r>
              <a:rPr lang="en-US" altLang="zh-CN" dirty="0" err="1"/>
              <a:t>Wha’ya</a:t>
            </a:r>
            <a:r>
              <a:rPr lang="en-US" altLang="zh-CN" dirty="0"/>
              <a:t> doing ere?</a:t>
            </a:r>
            <a:endParaRPr lang="zh-CN" altLang="zh-CN" dirty="0"/>
          </a:p>
          <a:p>
            <a:r>
              <a:rPr lang="en-US" altLang="zh-CN" dirty="0"/>
              <a:t>Come on! Give me a break!——</a:t>
            </a:r>
            <a:r>
              <a:rPr lang="en-US" altLang="zh-CN" dirty="0" err="1"/>
              <a:t>C’m’on</a:t>
            </a:r>
            <a:r>
              <a:rPr lang="en-US" altLang="zh-CN" dirty="0"/>
              <a:t>! </a:t>
            </a:r>
            <a:r>
              <a:rPr lang="en-US" altLang="zh-CN" dirty="0" err="1"/>
              <a:t>Gi’me</a:t>
            </a:r>
            <a:r>
              <a:rPr lang="en-US" altLang="zh-CN" dirty="0"/>
              <a:t> a break!</a:t>
            </a:r>
            <a:endParaRPr lang="zh-CN" altLang="zh-CN" dirty="0"/>
          </a:p>
          <a:p>
            <a:r>
              <a:rPr lang="en-US" altLang="zh-CN" dirty="0"/>
              <a:t>I don’t know.——I </a:t>
            </a:r>
            <a:r>
              <a:rPr lang="en-US" altLang="zh-CN" dirty="0" err="1"/>
              <a:t>dunno</a:t>
            </a:r>
            <a:r>
              <a:rPr lang="en-US" altLang="zh-CN" dirty="0"/>
              <a:t>.</a:t>
            </a:r>
            <a:endParaRPr lang="zh-CN" altLang="zh-CN" dirty="0"/>
          </a:p>
          <a:p>
            <a:r>
              <a:rPr lang="en-US" altLang="zh-CN" dirty="0"/>
              <a:t>Get out of here!——Get </a:t>
            </a:r>
            <a:r>
              <a:rPr lang="en-US" altLang="zh-CN" dirty="0" err="1"/>
              <a:t>outta</a:t>
            </a:r>
            <a:r>
              <a:rPr lang="en-US" altLang="zh-CN" dirty="0"/>
              <a:t> here!</a:t>
            </a:r>
            <a:endParaRPr lang="zh-CN" altLang="zh-CN" dirty="0"/>
          </a:p>
          <a:p>
            <a:r>
              <a:rPr lang="en-US" altLang="zh-CN" dirty="0"/>
              <a:t>I’ve got to go.——I </a:t>
            </a:r>
            <a:r>
              <a:rPr lang="en-US" altLang="zh-CN" dirty="0" err="1"/>
              <a:t>gotta</a:t>
            </a:r>
            <a:r>
              <a:rPr lang="en-US" altLang="zh-CN" dirty="0"/>
              <a:t> go.</a:t>
            </a:r>
            <a:endParaRPr lang="zh-CN" altLang="zh-CN" dirty="0"/>
          </a:p>
          <a:p>
            <a:r>
              <a:rPr lang="en-US" altLang="zh-CN" dirty="0"/>
              <a:t>How did you make it?——How </a:t>
            </a:r>
            <a:r>
              <a:rPr lang="en-US" altLang="zh-CN" dirty="0" err="1"/>
              <a:t>didja</a:t>
            </a:r>
            <a:r>
              <a:rPr lang="en-US" altLang="zh-CN" dirty="0"/>
              <a:t> make it?——How </a:t>
            </a:r>
            <a:r>
              <a:rPr lang="en-US" altLang="zh-CN" dirty="0" err="1"/>
              <a:t>dja</a:t>
            </a:r>
            <a:r>
              <a:rPr lang="en-US" altLang="zh-CN" dirty="0"/>
              <a:t> make it?</a:t>
            </a:r>
            <a:endParaRPr lang="zh-CN" altLang="en-US" dirty="0"/>
          </a:p>
        </p:txBody>
      </p:sp>
    </p:spTree>
    <p:extLst>
      <p:ext uri="{BB962C8B-B14F-4D97-AF65-F5344CB8AC3E}">
        <p14:creationId xmlns="" xmlns:p14="http://schemas.microsoft.com/office/powerpoint/2010/main" val="2335519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简化缩略（</a:t>
            </a:r>
            <a:r>
              <a:rPr lang="en-US" altLang="zh-CN" b="1" dirty="0" smtClean="0">
                <a:latin typeface="华文新魏" panose="02010800040101010101" pitchFamily="2" charset="-122"/>
                <a:ea typeface="华文新魏" panose="02010800040101010101" pitchFamily="2" charset="-122"/>
              </a:rPr>
              <a:t>3</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400" dirty="0">
                <a:latin typeface="华文新魏" panose="02010800040101010101" pitchFamily="2" charset="-122"/>
                <a:ea typeface="华文新魏" panose="02010800040101010101" pitchFamily="2" charset="-122"/>
              </a:rPr>
              <a:t>非重读或非正式情况下，代词开头</a:t>
            </a:r>
            <a:r>
              <a:rPr lang="en-US" altLang="zh-CN" sz="4400" b="1" dirty="0">
                <a:latin typeface="+mn-ea"/>
              </a:rPr>
              <a:t>[ð</a:t>
            </a:r>
            <a:r>
              <a:rPr lang="en-US" altLang="zh-CN" sz="4400" b="1" dirty="0" smtClean="0">
                <a:latin typeface="+mn-ea"/>
              </a:rPr>
              <a:t>]</a:t>
            </a:r>
            <a:r>
              <a:rPr lang="zh-CN" altLang="zh-CN" sz="4400" dirty="0" smtClean="0">
                <a:latin typeface="华文新魏" panose="02010800040101010101" pitchFamily="2" charset="-122"/>
                <a:ea typeface="华文新魏" panose="02010800040101010101" pitchFamily="2" charset="-122"/>
              </a:rPr>
              <a:t>省略</a:t>
            </a:r>
            <a:r>
              <a:rPr lang="zh-CN" altLang="en-US" sz="4400" dirty="0" smtClean="0">
                <a:latin typeface="华文新魏" panose="02010800040101010101" pitchFamily="2" charset="-122"/>
                <a:ea typeface="华文新魏" panose="02010800040101010101" pitchFamily="2" charset="-122"/>
              </a:rPr>
              <a:t>。</a:t>
            </a:r>
            <a:endParaRPr lang="en-US" altLang="zh-CN" sz="4400" dirty="0" smtClean="0">
              <a:latin typeface="华文新魏" panose="02010800040101010101" pitchFamily="2" charset="-122"/>
              <a:ea typeface="华文新魏" panose="02010800040101010101" pitchFamily="2" charset="-122"/>
            </a:endParaRPr>
          </a:p>
          <a:p>
            <a:r>
              <a:rPr lang="en-US" altLang="zh-CN" sz="4400" dirty="0"/>
              <a:t>On the table—</a:t>
            </a:r>
            <a:r>
              <a:rPr lang="en-US" altLang="zh-CN" sz="4400" dirty="0" err="1"/>
              <a:t>on’e</a:t>
            </a:r>
            <a:r>
              <a:rPr lang="en-US" altLang="zh-CN" sz="4400" dirty="0"/>
              <a:t> table</a:t>
            </a:r>
            <a:r>
              <a:rPr lang="zh-CN" altLang="zh-CN" sz="4400" dirty="0"/>
              <a:t>；</a:t>
            </a:r>
            <a:r>
              <a:rPr lang="en-US" altLang="zh-CN" sz="4400" dirty="0"/>
              <a:t>in this building—</a:t>
            </a:r>
            <a:r>
              <a:rPr lang="en-US" altLang="zh-CN" sz="4400" dirty="0" err="1"/>
              <a:t>in’is</a:t>
            </a:r>
            <a:r>
              <a:rPr lang="en-US" altLang="zh-CN" sz="4400" dirty="0"/>
              <a:t> building</a:t>
            </a:r>
            <a:r>
              <a:rPr lang="zh-CN" altLang="zh-CN" sz="4400" dirty="0"/>
              <a:t>；</a:t>
            </a:r>
            <a:r>
              <a:rPr lang="en-US" altLang="zh-CN" sz="4400" dirty="0"/>
              <a:t>get them—</a:t>
            </a:r>
            <a:r>
              <a:rPr lang="en-US" altLang="zh-CN" sz="4400" dirty="0" err="1"/>
              <a:t>get’em</a:t>
            </a:r>
            <a:r>
              <a:rPr lang="zh-CN" altLang="zh-CN" sz="4400" dirty="0"/>
              <a:t>；</a:t>
            </a:r>
            <a:r>
              <a:rPr lang="en-US" altLang="zh-CN" sz="4400" dirty="0"/>
              <a:t>take them—</a:t>
            </a:r>
            <a:r>
              <a:rPr lang="en-US" altLang="zh-CN" sz="4400" dirty="0" err="1"/>
              <a:t>tak’em</a:t>
            </a:r>
            <a:endParaRPr lang="zh-CN" altLang="en-US" sz="4400" dirty="0"/>
          </a:p>
        </p:txBody>
      </p:sp>
    </p:spTree>
    <p:extLst>
      <p:ext uri="{BB962C8B-B14F-4D97-AF65-F5344CB8AC3E}">
        <p14:creationId xmlns="" xmlns:p14="http://schemas.microsoft.com/office/powerpoint/2010/main" val="4020784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简化缩略（</a:t>
            </a:r>
            <a:r>
              <a:rPr lang="en-US" altLang="zh-CN" b="1" dirty="0" smtClean="0">
                <a:latin typeface="华文新魏" panose="02010800040101010101" pitchFamily="2" charset="-122"/>
                <a:ea typeface="华文新魏" panose="02010800040101010101" pitchFamily="2" charset="-122"/>
              </a:rPr>
              <a:t>4</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lstStyle/>
          <a:p>
            <a:r>
              <a:rPr lang="zh-CN" altLang="zh-CN" sz="3600" dirty="0">
                <a:latin typeface="华文新魏" panose="02010800040101010101" pitchFamily="2" charset="-122"/>
                <a:ea typeface="华文新魏" panose="02010800040101010101" pitchFamily="2" charset="-122"/>
              </a:rPr>
              <a:t>摩擦音</a:t>
            </a:r>
            <a:r>
              <a:rPr lang="en-US" altLang="zh-CN" sz="3600" b="1" dirty="0">
                <a:latin typeface="华文新魏" panose="02010800040101010101" pitchFamily="2" charset="-122"/>
                <a:ea typeface="华文新魏" panose="02010800040101010101" pitchFamily="2" charset="-122"/>
              </a:rPr>
              <a:t>[</a:t>
            </a:r>
            <a:r>
              <a:rPr lang="en-US" altLang="zh-CN" sz="3600" dirty="0">
                <a:latin typeface="华文新魏" panose="02010800040101010101" pitchFamily="2" charset="-122"/>
                <a:ea typeface="华文新魏" panose="02010800040101010101" pitchFamily="2" charset="-122"/>
              </a:rPr>
              <a:t>Ѕ</a:t>
            </a:r>
            <a:r>
              <a:rPr lang="en-US" altLang="zh-CN" sz="3600" b="1" dirty="0">
                <a:latin typeface="华文新魏" panose="02010800040101010101" pitchFamily="2" charset="-122"/>
                <a:ea typeface="华文新魏" panose="02010800040101010101" pitchFamily="2" charset="-122"/>
              </a:rPr>
              <a:t>][z][</a:t>
            </a:r>
            <a:r>
              <a:rPr lang="zh-CN" altLang="zh-CN" sz="3600" b="1" dirty="0">
                <a:latin typeface="华文新魏" panose="02010800040101010101" pitchFamily="2" charset="-122"/>
                <a:ea typeface="华文新魏" panose="02010800040101010101" pitchFamily="2" charset="-122"/>
              </a:rPr>
              <a:t>ʃ</a:t>
            </a:r>
            <a:r>
              <a:rPr lang="en-US" altLang="zh-CN" sz="3600" b="1" dirty="0">
                <a:latin typeface="华文新魏" panose="02010800040101010101" pitchFamily="2" charset="-122"/>
                <a:ea typeface="华文新魏" panose="02010800040101010101" pitchFamily="2" charset="-122"/>
              </a:rPr>
              <a:t>]</a:t>
            </a:r>
            <a:r>
              <a:rPr lang="zh-CN" altLang="zh-CN" sz="3600" dirty="0">
                <a:latin typeface="华文新魏" panose="02010800040101010101" pitchFamily="2" charset="-122"/>
                <a:ea typeface="华文新魏" panose="02010800040101010101" pitchFamily="2" charset="-122"/>
              </a:rPr>
              <a:t>与破擦音</a:t>
            </a:r>
            <a:r>
              <a:rPr lang="en-US" altLang="zh-CN" sz="3600" b="1" dirty="0">
                <a:latin typeface="Arial" panose="020B0604020202020204" pitchFamily="34" charset="0"/>
                <a:ea typeface="华文新魏" panose="02010800040101010101" pitchFamily="2" charset="-122"/>
                <a:cs typeface="Arial" panose="020B0604020202020204" pitchFamily="34" charset="0"/>
              </a:rPr>
              <a:t>[</a:t>
            </a:r>
            <a:r>
              <a:rPr lang="en-US" altLang="zh-CN" sz="3600" dirty="0">
                <a:latin typeface="Arial" panose="020B0604020202020204" pitchFamily="34" charset="0"/>
                <a:ea typeface="华文新魏" panose="02010800040101010101" pitchFamily="2" charset="-122"/>
                <a:cs typeface="Arial" panose="020B0604020202020204" pitchFamily="34" charset="0"/>
              </a:rPr>
              <a:t>ʧ</a:t>
            </a:r>
            <a:r>
              <a:rPr lang="en-US" altLang="zh-CN" sz="3600" b="1" dirty="0">
                <a:latin typeface="Arial" panose="020B0604020202020204" pitchFamily="34" charset="0"/>
                <a:ea typeface="华文新魏" panose="02010800040101010101" pitchFamily="2" charset="-122"/>
                <a:cs typeface="Arial" panose="020B0604020202020204" pitchFamily="34" charset="0"/>
              </a:rPr>
              <a:t>][</a:t>
            </a:r>
            <a:r>
              <a:rPr lang="en-US" altLang="zh-CN" sz="3600" dirty="0">
                <a:latin typeface="Arial" panose="020B0604020202020204" pitchFamily="34" charset="0"/>
                <a:ea typeface="华文新魏" panose="02010800040101010101" pitchFamily="2" charset="-122"/>
                <a:cs typeface="Arial" panose="020B0604020202020204" pitchFamily="34" charset="0"/>
              </a:rPr>
              <a:t>ʤ</a:t>
            </a:r>
            <a:r>
              <a:rPr lang="en-US" altLang="zh-CN" sz="3600" b="1" dirty="0">
                <a:latin typeface="Arial" panose="020B0604020202020204" pitchFamily="34" charset="0"/>
                <a:ea typeface="华文新魏" panose="02010800040101010101" pitchFamily="2" charset="-122"/>
                <a:cs typeface="Arial" panose="020B0604020202020204" pitchFamily="34" charset="0"/>
              </a:rPr>
              <a:t>][</a:t>
            </a:r>
            <a:r>
              <a:rPr lang="en-US" altLang="zh-CN" sz="3600" dirty="0">
                <a:latin typeface="Arial" panose="020B0604020202020204" pitchFamily="34" charset="0"/>
                <a:ea typeface="华文新魏" panose="02010800040101010101" pitchFamily="2" charset="-122"/>
                <a:cs typeface="Arial" panose="020B0604020202020204" pitchFamily="34" charset="0"/>
              </a:rPr>
              <a:t>ʦ</a:t>
            </a:r>
            <a:r>
              <a:rPr lang="en-US" altLang="zh-CN" sz="3600" b="1" dirty="0">
                <a:latin typeface="Arial" panose="020B0604020202020204" pitchFamily="34" charset="0"/>
                <a:ea typeface="华文新魏" panose="02010800040101010101" pitchFamily="2" charset="-122"/>
                <a:cs typeface="Arial" panose="020B0604020202020204" pitchFamily="34" charset="0"/>
              </a:rPr>
              <a:t>][</a:t>
            </a:r>
            <a:r>
              <a:rPr lang="en-US" altLang="zh-CN" sz="3600" dirty="0">
                <a:latin typeface="Arial" panose="020B0604020202020204" pitchFamily="34" charset="0"/>
                <a:ea typeface="华文新魏" panose="02010800040101010101" pitchFamily="2" charset="-122"/>
                <a:cs typeface="Arial" panose="020B0604020202020204" pitchFamily="34" charset="0"/>
              </a:rPr>
              <a:t>ʣ</a:t>
            </a:r>
            <a:r>
              <a:rPr lang="en-US" altLang="zh-CN" sz="3600" b="1" dirty="0">
                <a:latin typeface="Arial" panose="020B0604020202020204" pitchFamily="34" charset="0"/>
                <a:ea typeface="华文新魏" panose="02010800040101010101" pitchFamily="2" charset="-122"/>
                <a:cs typeface="Arial" panose="020B0604020202020204" pitchFamily="34" charset="0"/>
              </a:rPr>
              <a:t>]</a:t>
            </a:r>
            <a:r>
              <a:rPr lang="zh-CN" altLang="zh-CN" sz="3600" dirty="0">
                <a:latin typeface="华文新魏" panose="02010800040101010101" pitchFamily="2" charset="-122"/>
                <a:ea typeface="华文新魏" panose="02010800040101010101" pitchFamily="2" charset="-122"/>
              </a:rPr>
              <a:t>狭路相逢之时，如果语速够快，可能同时产生省略、变音等诸般</a:t>
            </a:r>
            <a:r>
              <a:rPr lang="zh-CN" altLang="zh-CN" sz="3600" dirty="0" smtClean="0">
                <a:latin typeface="华文新魏" panose="02010800040101010101" pitchFamily="2" charset="-122"/>
                <a:ea typeface="华文新魏" panose="02010800040101010101" pitchFamily="2" charset="-122"/>
              </a:rPr>
              <a:t>情况</a:t>
            </a:r>
            <a:r>
              <a:rPr lang="zh-CN" altLang="en-US" sz="3600" dirty="0" smtClean="0">
                <a:latin typeface="华文新魏" panose="02010800040101010101" pitchFamily="2" charset="-122"/>
                <a:ea typeface="华文新魏" panose="02010800040101010101" pitchFamily="2" charset="-122"/>
              </a:rPr>
              <a:t>，具体结果难以准确预测</a:t>
            </a:r>
            <a:r>
              <a:rPr lang="zh-CN" altLang="zh-CN" sz="3600" dirty="0" smtClean="0">
                <a:latin typeface="华文新魏" panose="02010800040101010101" pitchFamily="2" charset="-122"/>
                <a:ea typeface="华文新魏" panose="02010800040101010101" pitchFamily="2" charset="-122"/>
              </a:rPr>
              <a:t>。</a:t>
            </a:r>
            <a:endParaRPr lang="en-US" altLang="zh-CN" sz="3600" dirty="0" smtClean="0">
              <a:latin typeface="华文新魏" panose="02010800040101010101" pitchFamily="2" charset="-122"/>
              <a:ea typeface="华文新魏" panose="02010800040101010101" pitchFamily="2" charset="-122"/>
            </a:endParaRPr>
          </a:p>
          <a:p>
            <a:r>
              <a:rPr lang="en-US" altLang="zh-CN" sz="3600" dirty="0"/>
              <a:t>How mu</a:t>
            </a:r>
            <a:r>
              <a:rPr lang="en-US" altLang="zh-CN" sz="3600" b="1" i="1" dirty="0"/>
              <a:t>ch sh</a:t>
            </a:r>
            <a:r>
              <a:rPr lang="en-US" altLang="zh-CN" sz="3600" dirty="0"/>
              <a:t>all I pay for it? I</a:t>
            </a:r>
            <a:r>
              <a:rPr lang="en-US" altLang="zh-CN" sz="3600" b="1" i="1" dirty="0"/>
              <a:t>t’s s</a:t>
            </a:r>
            <a:r>
              <a:rPr lang="en-US" altLang="zh-CN" sz="3600" dirty="0"/>
              <a:t>tupid to···; a good nigh</a:t>
            </a:r>
            <a:r>
              <a:rPr lang="en-US" altLang="zh-CN" sz="3600" b="1" i="1" dirty="0"/>
              <a:t>t’s s</a:t>
            </a:r>
            <a:r>
              <a:rPr lang="en-US" altLang="zh-CN" sz="3600" dirty="0"/>
              <a:t>leep; Wha</a:t>
            </a:r>
            <a:r>
              <a:rPr lang="en-US" altLang="zh-CN" sz="3600" b="1" i="1" dirty="0"/>
              <a:t>t’s s</a:t>
            </a:r>
            <a:r>
              <a:rPr lang="en-US" altLang="zh-CN" sz="3600" dirty="0"/>
              <a:t>ignificant is that···; Tha</a:t>
            </a:r>
            <a:r>
              <a:rPr lang="en-US" altLang="zh-CN" sz="3600" b="1" i="1" dirty="0"/>
              <a:t>t’s s</a:t>
            </a:r>
            <a:r>
              <a:rPr lang="en-US" altLang="zh-CN" sz="3600" dirty="0"/>
              <a:t>illy.</a:t>
            </a:r>
            <a:endParaRPr lang="en-US" altLang="zh-CN" sz="3600" dirty="0" smtClean="0"/>
          </a:p>
          <a:p>
            <a:endParaRPr lang="zh-CN" altLang="en-US" dirty="0"/>
          </a:p>
        </p:txBody>
      </p:sp>
    </p:spTree>
    <p:extLst>
      <p:ext uri="{BB962C8B-B14F-4D97-AF65-F5344CB8AC3E}">
        <p14:creationId xmlns="" xmlns:p14="http://schemas.microsoft.com/office/powerpoint/2010/main" val="34297276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简化缩略（</a:t>
            </a:r>
            <a:r>
              <a:rPr lang="en-US" altLang="zh-CN" b="1" dirty="0" smtClean="0">
                <a:latin typeface="华文新魏" panose="02010800040101010101" pitchFamily="2" charset="-122"/>
                <a:ea typeface="华文新魏" panose="02010800040101010101" pitchFamily="2" charset="-122"/>
              </a:rPr>
              <a:t>5</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800" dirty="0">
                <a:latin typeface="华文新魏" panose="02010800040101010101" pitchFamily="2" charset="-122"/>
                <a:ea typeface="华文新魏" panose="02010800040101010101" pitchFamily="2" charset="-122"/>
              </a:rPr>
              <a:t>某些非重读音节的含混：</a:t>
            </a:r>
            <a:r>
              <a:rPr lang="en-US" altLang="zh-CN" sz="4800" b="1" dirty="0">
                <a:latin typeface="华文新魏" panose="02010800040101010101" pitchFamily="2" charset="-122"/>
                <a:ea typeface="华文新魏" panose="02010800040101010101" pitchFamily="2" charset="-122"/>
              </a:rPr>
              <a:t>[</a:t>
            </a:r>
            <a:r>
              <a:rPr lang="zh-CN" altLang="zh-CN" sz="4800" b="1" dirty="0">
                <a:latin typeface="华文新魏" panose="02010800040101010101" pitchFamily="2" charset="-122"/>
                <a:ea typeface="华文新魏" panose="02010800040101010101" pitchFamily="2" charset="-122"/>
              </a:rPr>
              <a:t>ɚ</a:t>
            </a:r>
            <a:r>
              <a:rPr lang="en-US" altLang="zh-CN" sz="4800" b="1" dirty="0">
                <a:latin typeface="华文新魏" panose="02010800040101010101" pitchFamily="2" charset="-122"/>
                <a:ea typeface="华文新魏" panose="02010800040101010101" pitchFamily="2" charset="-122"/>
              </a:rPr>
              <a:t>]</a:t>
            </a:r>
            <a:r>
              <a:rPr lang="zh-CN" altLang="zh-CN" sz="4800" dirty="0">
                <a:latin typeface="华文新魏" panose="02010800040101010101" pitchFamily="2" charset="-122"/>
                <a:ea typeface="华文新魏" panose="02010800040101010101" pitchFamily="2" charset="-122"/>
              </a:rPr>
              <a:t>与</a:t>
            </a:r>
            <a:r>
              <a:rPr lang="en-US" altLang="zh-CN" sz="4800" b="1" dirty="0">
                <a:latin typeface="华文新魏" panose="02010800040101010101" pitchFamily="2" charset="-122"/>
                <a:ea typeface="华文新魏" panose="02010800040101010101" pitchFamily="2" charset="-122"/>
              </a:rPr>
              <a:t>[r</a:t>
            </a:r>
            <a:r>
              <a:rPr lang="en-US" altLang="zh-CN" sz="4800" dirty="0">
                <a:latin typeface="华文新魏" panose="02010800040101010101" pitchFamily="2" charset="-122"/>
                <a:ea typeface="华文新魏" panose="02010800040101010101" pitchFamily="2" charset="-122"/>
              </a:rPr>
              <a:t> </a:t>
            </a:r>
            <a:r>
              <a:rPr lang="en-US" altLang="zh-CN" sz="4800" b="1" dirty="0">
                <a:latin typeface="华文新魏" panose="02010800040101010101" pitchFamily="2" charset="-122"/>
                <a:ea typeface="华文新魏" panose="02010800040101010101" pitchFamily="2" charset="-122"/>
              </a:rPr>
              <a:t>ə]</a:t>
            </a:r>
            <a:r>
              <a:rPr lang="zh-CN" altLang="zh-CN" sz="4800" dirty="0">
                <a:latin typeface="华文新魏" panose="02010800040101010101" pitchFamily="2" charset="-122"/>
                <a:ea typeface="华文新魏" panose="02010800040101010101" pitchFamily="2" charset="-122"/>
              </a:rPr>
              <a:t>，</a:t>
            </a:r>
            <a:r>
              <a:rPr lang="en-US" altLang="zh-CN" sz="4800" b="1" dirty="0">
                <a:latin typeface="华文新魏" panose="02010800040101010101" pitchFamily="2" charset="-122"/>
                <a:ea typeface="华文新魏" panose="02010800040101010101" pitchFamily="2" charset="-122"/>
              </a:rPr>
              <a:t>[</a:t>
            </a:r>
            <a:r>
              <a:rPr lang="zh-CN" altLang="zh-CN" sz="4800" b="1" dirty="0">
                <a:latin typeface="华文新魏" panose="02010800040101010101" pitchFamily="2" charset="-122"/>
                <a:ea typeface="华文新魏" panose="02010800040101010101" pitchFamily="2" charset="-122"/>
              </a:rPr>
              <a:t>ɚ</a:t>
            </a:r>
            <a:r>
              <a:rPr lang="en-US" altLang="zh-CN" sz="4800" b="1" dirty="0">
                <a:latin typeface="华文新魏" panose="02010800040101010101" pitchFamily="2" charset="-122"/>
                <a:ea typeface="华文新魏" panose="02010800040101010101" pitchFamily="2" charset="-122"/>
              </a:rPr>
              <a:t>]</a:t>
            </a:r>
            <a:r>
              <a:rPr lang="zh-CN" altLang="zh-CN" sz="4800" dirty="0">
                <a:latin typeface="华文新魏" panose="02010800040101010101" pitchFamily="2" charset="-122"/>
                <a:ea typeface="华文新魏" panose="02010800040101010101" pitchFamily="2" charset="-122"/>
              </a:rPr>
              <a:t>与</a:t>
            </a:r>
            <a:r>
              <a:rPr lang="en-US" altLang="zh-CN" sz="4800" b="1" dirty="0">
                <a:latin typeface="华文新魏" panose="02010800040101010101" pitchFamily="2" charset="-122"/>
                <a:ea typeface="华文新魏" panose="02010800040101010101" pitchFamily="2" charset="-122"/>
              </a:rPr>
              <a:t>[ə r</a:t>
            </a:r>
            <a:r>
              <a:rPr lang="en-US" altLang="zh-CN" sz="4800" dirty="0">
                <a:latin typeface="华文新魏" panose="02010800040101010101" pitchFamily="2" charset="-122"/>
                <a:ea typeface="华文新魏" panose="02010800040101010101" pitchFamily="2" charset="-122"/>
              </a:rPr>
              <a:t> </a:t>
            </a:r>
            <a:r>
              <a:rPr lang="en-US" altLang="zh-CN" sz="4800" b="1" dirty="0">
                <a:latin typeface="华文新魏" panose="02010800040101010101" pitchFamily="2" charset="-122"/>
                <a:ea typeface="华文新魏" panose="02010800040101010101" pitchFamily="2" charset="-122"/>
              </a:rPr>
              <a:t>ə</a:t>
            </a:r>
            <a:r>
              <a:rPr lang="en-US" altLang="zh-CN" sz="4800" b="1" dirty="0" smtClean="0">
                <a:latin typeface="华文新魏" panose="02010800040101010101" pitchFamily="2" charset="-122"/>
                <a:ea typeface="华文新魏" panose="02010800040101010101" pitchFamily="2" charset="-122"/>
              </a:rPr>
              <a:t>]</a:t>
            </a:r>
          </a:p>
          <a:p>
            <a:r>
              <a:rPr lang="en-US" altLang="zh-CN" sz="4800" b="1" i="1" dirty="0"/>
              <a:t>pre</a:t>
            </a:r>
            <a:r>
              <a:rPr lang="en-US" altLang="zh-CN" sz="4800" dirty="0"/>
              <a:t>tend, adm</a:t>
            </a:r>
            <a:r>
              <a:rPr lang="en-US" altLang="zh-CN" sz="4800" b="1" i="1" dirty="0"/>
              <a:t>ira</a:t>
            </a:r>
            <a:r>
              <a:rPr lang="en-US" altLang="zh-CN" sz="4800" dirty="0"/>
              <a:t>bly, in</a:t>
            </a:r>
            <a:r>
              <a:rPr lang="en-US" altLang="zh-CN" sz="4800" b="1" i="1" dirty="0"/>
              <a:t>fr</a:t>
            </a:r>
            <a:r>
              <a:rPr lang="en-US" altLang="zh-CN" sz="4800" dirty="0"/>
              <a:t>ared, in</a:t>
            </a:r>
            <a:r>
              <a:rPr lang="en-US" altLang="zh-CN" sz="4800" b="1" i="1" dirty="0"/>
              <a:t>fra</a:t>
            </a:r>
            <a:r>
              <a:rPr lang="en-US" altLang="zh-CN" sz="4800" dirty="0"/>
              <a:t>structure</a:t>
            </a:r>
            <a:endParaRPr lang="zh-CN" altLang="en-US" sz="4800" dirty="0"/>
          </a:p>
        </p:txBody>
      </p:sp>
    </p:spTree>
    <p:extLst>
      <p:ext uri="{BB962C8B-B14F-4D97-AF65-F5344CB8AC3E}">
        <p14:creationId xmlns="" xmlns:p14="http://schemas.microsoft.com/office/powerpoint/2010/main" val="3020672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隶书" panose="02010800040101010101" pitchFamily="2" charset="-122"/>
                <a:ea typeface="华文隶书" panose="02010800040101010101" pitchFamily="2" charset="-122"/>
              </a:rPr>
              <a:t>发音练习</a:t>
            </a:r>
            <a:endParaRPr lang="zh-CN" altLang="en-US" b="1" dirty="0">
              <a:latin typeface="华文隶书" panose="02010800040101010101" pitchFamily="2" charset="-122"/>
              <a:ea typeface="华文隶书" panose="02010800040101010101" pitchFamily="2" charset="-122"/>
            </a:endParaRPr>
          </a:p>
        </p:txBody>
      </p:sp>
      <p:sp>
        <p:nvSpPr>
          <p:cNvPr id="3" name="内容占位符 2"/>
          <p:cNvSpPr>
            <a:spLocks noGrp="1"/>
          </p:cNvSpPr>
          <p:nvPr>
            <p:ph idx="1"/>
          </p:nvPr>
        </p:nvSpPr>
        <p:spPr/>
        <p:txBody>
          <a:bodyPr>
            <a:normAutofit/>
          </a:bodyPr>
          <a:lstStyle/>
          <a:p>
            <a:r>
              <a:rPr lang="en-US" altLang="zh-CN" sz="3600" dirty="0"/>
              <a:t>You can turn thi</a:t>
            </a:r>
            <a:r>
              <a:rPr lang="en-US" altLang="zh-CN" sz="3600" u="sng" dirty="0"/>
              <a:t>s in</a:t>
            </a:r>
            <a:r>
              <a:rPr lang="en-US" altLang="zh-CN" sz="3600" dirty="0"/>
              <a:t>to a grea</a:t>
            </a:r>
            <a:r>
              <a:rPr lang="en-US" altLang="zh-CN" sz="3600" u="sng" dirty="0"/>
              <a:t>t o</a:t>
            </a:r>
            <a:r>
              <a:rPr lang="en-US" altLang="zh-CN" sz="3600" dirty="0"/>
              <a:t>pportunity if you’ll ju</a:t>
            </a:r>
            <a:r>
              <a:rPr lang="en-US" altLang="zh-CN" sz="3600" u="sng" dirty="0"/>
              <a:t>s</a:t>
            </a:r>
            <a:r>
              <a:rPr lang="en-US" altLang="zh-CN" sz="3600" i="1" u="sng" dirty="0"/>
              <a:t>t</a:t>
            </a:r>
            <a:r>
              <a:rPr lang="en-US" altLang="zh-CN" sz="3600" u="sng" dirty="0"/>
              <a:t> p</a:t>
            </a:r>
            <a:r>
              <a:rPr lang="en-US" altLang="zh-CN" sz="3600" dirty="0"/>
              <a:t>u</a:t>
            </a:r>
            <a:r>
              <a:rPr lang="en-US" altLang="zh-CN" sz="3600" b="1" u="sng" dirty="0"/>
              <a:t>t y</a:t>
            </a:r>
            <a:r>
              <a:rPr lang="en-US" altLang="zh-CN" sz="3600" dirty="0"/>
              <a:t>our bes</a:t>
            </a:r>
            <a:r>
              <a:rPr lang="en-US" altLang="zh-CN" sz="3600" i="1" dirty="0"/>
              <a:t>t</a:t>
            </a:r>
            <a:r>
              <a:rPr lang="en-US" altLang="zh-CN" sz="3600" dirty="0"/>
              <a:t> foot forward</a:t>
            </a:r>
            <a:r>
              <a:rPr lang="en-US" altLang="zh-CN" sz="3600" dirty="0" smtClean="0"/>
              <a:t>.</a:t>
            </a:r>
          </a:p>
          <a:p>
            <a:r>
              <a:rPr lang="en-US" altLang="zh-CN" sz="3600" dirty="0"/>
              <a:t>I</a:t>
            </a:r>
            <a:r>
              <a:rPr lang="en-US" altLang="zh-CN" sz="3600" i="1" u="sng" dirty="0"/>
              <a:t>t</a:t>
            </a:r>
            <a:r>
              <a:rPr lang="en-US" altLang="zh-CN" sz="3600" u="sng" dirty="0"/>
              <a:t> t</a:t>
            </a:r>
            <a:r>
              <a:rPr lang="en-US" altLang="zh-CN" sz="3600" dirty="0"/>
              <a:t>akes a while before you get the ha</a:t>
            </a:r>
            <a:r>
              <a:rPr lang="en-US" altLang="zh-CN" sz="3600" u="sng" dirty="0"/>
              <a:t>ng o</a:t>
            </a:r>
            <a:r>
              <a:rPr lang="en-US" altLang="zh-CN" sz="3600" dirty="0"/>
              <a:t>f water-skiing</a:t>
            </a:r>
            <a:r>
              <a:rPr lang="en-US" altLang="zh-CN" sz="3600" dirty="0" smtClean="0"/>
              <a:t>.</a:t>
            </a:r>
          </a:p>
          <a:p>
            <a:r>
              <a:rPr lang="en-US" altLang="zh-CN" sz="3600" dirty="0"/>
              <a:t>Stri</a:t>
            </a:r>
            <a:r>
              <a:rPr lang="en-US" altLang="zh-CN" sz="3600" i="1" u="sng" dirty="0"/>
              <a:t>ve</a:t>
            </a:r>
            <a:r>
              <a:rPr lang="en-US" altLang="zh-CN" sz="3600" u="sng" dirty="0"/>
              <a:t> f</a:t>
            </a:r>
            <a:r>
              <a:rPr lang="en-US" altLang="zh-CN" sz="3600" dirty="0"/>
              <a:t>o</a:t>
            </a:r>
            <a:r>
              <a:rPr lang="en-US" altLang="zh-CN" sz="3600" u="sng" dirty="0"/>
              <a:t>r e</a:t>
            </a:r>
            <a:r>
              <a:rPr lang="en-US" altLang="zh-CN" sz="3600" dirty="0"/>
              <a:t>xcellence, not perfection</a:t>
            </a:r>
            <a:r>
              <a:rPr lang="en-US" altLang="zh-CN" sz="3600" dirty="0" smtClean="0"/>
              <a:t>.</a:t>
            </a:r>
          </a:p>
          <a:p>
            <a:r>
              <a:rPr lang="en-US" altLang="zh-CN" sz="3600" dirty="0"/>
              <a:t>The</a:t>
            </a:r>
            <a:r>
              <a:rPr lang="en-US" altLang="zh-CN" sz="3600" u="sng" dirty="0"/>
              <a:t>re are</a:t>
            </a:r>
            <a:r>
              <a:rPr lang="en-US" altLang="zh-CN" sz="3600" dirty="0"/>
              <a:t> no hard-and-fa</a:t>
            </a:r>
            <a:r>
              <a:rPr lang="en-US" altLang="zh-CN" sz="3600" u="sng" dirty="0"/>
              <a:t>s</a:t>
            </a:r>
            <a:r>
              <a:rPr lang="en-US" altLang="zh-CN" sz="3600" i="1" u="sng" dirty="0"/>
              <a:t>t</a:t>
            </a:r>
            <a:r>
              <a:rPr lang="en-US" altLang="zh-CN" sz="3600" u="sng" dirty="0"/>
              <a:t> r</a:t>
            </a:r>
            <a:r>
              <a:rPr lang="en-US" altLang="zh-CN" sz="3600" dirty="0"/>
              <a:t>ules for success.</a:t>
            </a:r>
            <a:endParaRPr lang="zh-CN" altLang="en-US" sz="3600" dirty="0"/>
          </a:p>
        </p:txBody>
      </p:sp>
    </p:spTree>
    <p:extLst>
      <p:ext uri="{BB962C8B-B14F-4D97-AF65-F5344CB8AC3E}">
        <p14:creationId xmlns="" xmlns:p14="http://schemas.microsoft.com/office/powerpoint/2010/main" val="31014317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隶书" panose="02010800040101010101" pitchFamily="2" charset="-122"/>
                <a:ea typeface="华文隶书" panose="02010800040101010101" pitchFamily="2" charset="-122"/>
              </a:rPr>
              <a:t>发音练习</a:t>
            </a:r>
            <a:endParaRPr lang="zh-CN" altLang="en-US" b="1" dirty="0">
              <a:latin typeface="华文隶书" panose="02010800040101010101" pitchFamily="2" charset="-122"/>
              <a:ea typeface="华文隶书" panose="02010800040101010101" pitchFamily="2" charset="-122"/>
            </a:endParaRPr>
          </a:p>
        </p:txBody>
      </p:sp>
      <p:sp>
        <p:nvSpPr>
          <p:cNvPr id="3" name="内容占位符 2"/>
          <p:cNvSpPr>
            <a:spLocks noGrp="1"/>
          </p:cNvSpPr>
          <p:nvPr>
            <p:ph idx="1"/>
          </p:nvPr>
        </p:nvSpPr>
        <p:spPr/>
        <p:txBody>
          <a:bodyPr>
            <a:noAutofit/>
          </a:bodyPr>
          <a:lstStyle/>
          <a:p>
            <a:r>
              <a:rPr lang="en-US" altLang="zh-CN" sz="3600" dirty="0"/>
              <a:t>Sto</a:t>
            </a:r>
            <a:r>
              <a:rPr lang="en-US" altLang="zh-CN" sz="3600" i="1" u="sng" dirty="0"/>
              <a:t>p</a:t>
            </a:r>
            <a:r>
              <a:rPr lang="en-US" altLang="zh-CN" sz="3600" u="sng" dirty="0"/>
              <a:t> b</a:t>
            </a:r>
            <a:r>
              <a:rPr lang="en-US" altLang="zh-CN" sz="3600" dirty="0"/>
              <a:t>laming others. Take responsibility fo</a:t>
            </a:r>
            <a:r>
              <a:rPr lang="en-US" altLang="zh-CN" sz="3600" u="sng" dirty="0"/>
              <a:t>r e</a:t>
            </a:r>
            <a:r>
              <a:rPr lang="en-US" altLang="zh-CN" sz="3600" dirty="0"/>
              <a:t>very area o</a:t>
            </a:r>
            <a:r>
              <a:rPr lang="en-US" altLang="zh-CN" sz="3600" u="sng" dirty="0"/>
              <a:t>f y</a:t>
            </a:r>
            <a:r>
              <a:rPr lang="en-US" altLang="zh-CN" sz="3600" dirty="0"/>
              <a:t>our life</a:t>
            </a:r>
            <a:r>
              <a:rPr lang="en-US" altLang="zh-CN" sz="3600" dirty="0" smtClean="0"/>
              <a:t>.</a:t>
            </a:r>
          </a:p>
          <a:p>
            <a:r>
              <a:rPr lang="en-US" altLang="zh-CN" sz="3600" dirty="0"/>
              <a:t>I’m sorry I can’</a:t>
            </a:r>
            <a:r>
              <a:rPr lang="en-US" altLang="zh-CN" sz="3600" i="1" dirty="0"/>
              <a:t>t</a:t>
            </a:r>
            <a:r>
              <a:rPr lang="en-US" altLang="zh-CN" sz="3600" dirty="0"/>
              <a:t> kee</a:t>
            </a:r>
            <a:r>
              <a:rPr lang="en-US" altLang="zh-CN" sz="3600" u="sng" dirty="0"/>
              <a:t>p our a</a:t>
            </a:r>
            <a:r>
              <a:rPr lang="en-US" altLang="zh-CN" sz="3600" dirty="0"/>
              <a:t>ppointment becau</a:t>
            </a:r>
            <a:r>
              <a:rPr lang="en-US" altLang="zh-CN" sz="3600" i="1" u="sng" dirty="0"/>
              <a:t>se</a:t>
            </a:r>
            <a:r>
              <a:rPr lang="en-US" altLang="zh-CN" sz="3600" u="sng" dirty="0"/>
              <a:t> s</a:t>
            </a:r>
            <a:r>
              <a:rPr lang="en-US" altLang="zh-CN" sz="3600" dirty="0"/>
              <a:t>omething unexpected cropp</a:t>
            </a:r>
            <a:r>
              <a:rPr lang="en-US" altLang="zh-CN" sz="3600" u="sng" dirty="0"/>
              <a:t>ed up</a:t>
            </a:r>
            <a:r>
              <a:rPr lang="en-US" altLang="zh-CN" sz="3600" dirty="0" smtClean="0"/>
              <a:t>.</a:t>
            </a:r>
          </a:p>
          <a:p>
            <a:r>
              <a:rPr lang="en-US" altLang="zh-CN" sz="3600" dirty="0"/>
              <a:t>What was the bigges</a:t>
            </a:r>
            <a:r>
              <a:rPr lang="en-US" altLang="zh-CN" sz="3600" i="1" u="sng" dirty="0"/>
              <a:t>t</a:t>
            </a:r>
            <a:r>
              <a:rPr lang="en-US" altLang="zh-CN" sz="3600" u="sng" dirty="0"/>
              <a:t> t</a:t>
            </a:r>
            <a:r>
              <a:rPr lang="en-US" altLang="zh-CN" sz="3600" dirty="0"/>
              <a:t>urning poin</a:t>
            </a:r>
            <a:r>
              <a:rPr lang="en-US" altLang="zh-CN" sz="3600" u="sng" dirty="0"/>
              <a:t>t in y</a:t>
            </a:r>
            <a:r>
              <a:rPr lang="en-US" altLang="zh-CN" sz="3600" dirty="0"/>
              <a:t>our career</a:t>
            </a:r>
            <a:r>
              <a:rPr lang="en-US" altLang="zh-CN" sz="3600" dirty="0" smtClean="0"/>
              <a:t>?</a:t>
            </a:r>
          </a:p>
          <a:p>
            <a:r>
              <a:rPr lang="en-US" altLang="zh-CN" sz="3600" dirty="0"/>
              <a:t>Once bitten, twi</a:t>
            </a:r>
            <a:r>
              <a:rPr lang="en-US" altLang="zh-CN" sz="3600" i="1" u="sng" dirty="0"/>
              <a:t>ce</a:t>
            </a:r>
            <a:r>
              <a:rPr lang="en-US" altLang="zh-CN" sz="3600" u="sng" dirty="0"/>
              <a:t> sh</a:t>
            </a:r>
            <a:r>
              <a:rPr lang="en-US" altLang="zh-CN" sz="3600" dirty="0"/>
              <a:t>y.</a:t>
            </a:r>
            <a:endParaRPr lang="zh-CN" altLang="en-US" sz="3600" dirty="0"/>
          </a:p>
        </p:txBody>
      </p:sp>
    </p:spTree>
    <p:extLst>
      <p:ext uri="{BB962C8B-B14F-4D97-AF65-F5344CB8AC3E}">
        <p14:creationId xmlns="" xmlns:p14="http://schemas.microsoft.com/office/powerpoint/2010/main" val="325151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连读（</a:t>
            </a:r>
            <a:r>
              <a:rPr lang="en-US" altLang="zh-CN" b="1" dirty="0" smtClean="0">
                <a:latin typeface="华文新魏" panose="02010800040101010101" pitchFamily="2" charset="-122"/>
                <a:ea typeface="华文新魏" panose="02010800040101010101" pitchFamily="2" charset="-122"/>
              </a:rPr>
              <a:t>2</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000" dirty="0">
                <a:latin typeface="华文新魏" panose="02010800040101010101" pitchFamily="2" charset="-122"/>
                <a:ea typeface="华文新魏" panose="02010800040101010101" pitchFamily="2" charset="-122"/>
              </a:rPr>
              <a:t>“动词</a:t>
            </a:r>
            <a:r>
              <a:rPr lang="en-US" altLang="zh-CN" sz="4000" dirty="0">
                <a:latin typeface="华文新魏" panose="02010800040101010101" pitchFamily="2" charset="-122"/>
                <a:ea typeface="华文新魏" panose="02010800040101010101" pitchFamily="2" charset="-122"/>
              </a:rPr>
              <a:t>+</a:t>
            </a:r>
            <a:r>
              <a:rPr lang="zh-CN" altLang="zh-CN" sz="4000" dirty="0">
                <a:latin typeface="华文新魏" panose="02010800040101010101" pitchFamily="2" charset="-122"/>
                <a:ea typeface="华文新魏" panose="02010800040101010101" pitchFamily="2" charset="-122"/>
              </a:rPr>
              <a:t>介词”</a:t>
            </a:r>
            <a:r>
              <a:rPr lang="zh-CN" altLang="zh-CN" sz="4000" dirty="0" smtClean="0">
                <a:latin typeface="华文新魏" panose="02010800040101010101" pitchFamily="2" charset="-122"/>
                <a:ea typeface="华文新魏" panose="02010800040101010101" pitchFamily="2" charset="-122"/>
              </a:rPr>
              <a:t>结构</a:t>
            </a:r>
            <a:r>
              <a:rPr lang="zh-CN" altLang="en-US" sz="4000" dirty="0" smtClean="0">
                <a:latin typeface="华文新魏" panose="02010800040101010101" pitchFamily="2" charset="-122"/>
                <a:ea typeface="华文新魏" panose="02010800040101010101" pitchFamily="2" charset="-122"/>
              </a:rPr>
              <a:t>尤其</a:t>
            </a:r>
            <a:r>
              <a:rPr lang="zh-CN" altLang="zh-CN" sz="4000" dirty="0" smtClean="0">
                <a:latin typeface="华文新魏" panose="02010800040101010101" pitchFamily="2" charset="-122"/>
                <a:ea typeface="华文新魏" panose="02010800040101010101" pitchFamily="2" charset="-122"/>
              </a:rPr>
              <a:t>容易出现</a:t>
            </a:r>
            <a:r>
              <a:rPr lang="zh-CN" altLang="en-US" sz="4000" dirty="0">
                <a:latin typeface="华文新魏" panose="02010800040101010101" pitchFamily="2" charset="-122"/>
                <a:ea typeface="华文新魏" panose="02010800040101010101" pitchFamily="2" charset="-122"/>
              </a:rPr>
              <a:t>连读</a:t>
            </a:r>
            <a:r>
              <a:rPr lang="zh-CN" altLang="zh-CN" sz="4000" dirty="0" smtClean="0">
                <a:latin typeface="华文新魏" panose="02010800040101010101" pitchFamily="2" charset="-122"/>
                <a:ea typeface="华文新魏" panose="02010800040101010101" pitchFamily="2" charset="-122"/>
              </a:rPr>
              <a:t>情况</a:t>
            </a:r>
            <a:r>
              <a:rPr lang="zh-CN" altLang="en-US" sz="4000" dirty="0" smtClean="0">
                <a:latin typeface="华文新魏" panose="02010800040101010101" pitchFamily="2" charset="-122"/>
                <a:ea typeface="华文新魏" panose="02010800040101010101" pitchFamily="2" charset="-122"/>
              </a:rPr>
              <a:t>。</a:t>
            </a:r>
            <a:endParaRPr lang="en-US" altLang="zh-CN" sz="4000" dirty="0" smtClean="0">
              <a:latin typeface="华文新魏" panose="02010800040101010101" pitchFamily="2" charset="-122"/>
              <a:ea typeface="华文新魏" panose="02010800040101010101" pitchFamily="2" charset="-122"/>
            </a:endParaRPr>
          </a:p>
          <a:p>
            <a:r>
              <a:rPr lang="en-US" altLang="zh-CN" sz="4000" dirty="0"/>
              <a:t>Pu</a:t>
            </a:r>
            <a:r>
              <a:rPr lang="en-US" altLang="zh-CN" sz="4000" b="1" i="1" dirty="0"/>
              <a:t>t on</a:t>
            </a:r>
            <a:r>
              <a:rPr lang="en-US" altLang="zh-CN" sz="4000" dirty="0"/>
              <a:t>, se</a:t>
            </a:r>
            <a:r>
              <a:rPr lang="en-US" altLang="zh-CN" sz="4000" b="1" i="1" dirty="0"/>
              <a:t>t in</a:t>
            </a:r>
            <a:r>
              <a:rPr lang="en-US" altLang="zh-CN" sz="4000" dirty="0"/>
              <a:t>, hol</a:t>
            </a:r>
            <a:r>
              <a:rPr lang="en-US" altLang="zh-CN" sz="4000" b="1" i="1" dirty="0"/>
              <a:t>d up</a:t>
            </a:r>
            <a:r>
              <a:rPr lang="en-US" altLang="zh-CN" sz="4000" dirty="0"/>
              <a:t>, gi</a:t>
            </a:r>
            <a:r>
              <a:rPr lang="en-US" altLang="zh-CN" sz="4000" b="1" i="1" dirty="0"/>
              <a:t>ve up</a:t>
            </a:r>
            <a:r>
              <a:rPr lang="en-US" altLang="zh-CN" sz="4000" dirty="0"/>
              <a:t>, pi</a:t>
            </a:r>
            <a:r>
              <a:rPr lang="en-US" altLang="zh-CN" sz="4000" b="1" i="1" dirty="0"/>
              <a:t>ck up</a:t>
            </a:r>
            <a:r>
              <a:rPr lang="en-US" altLang="zh-CN" sz="4000" dirty="0"/>
              <a:t>, ba</a:t>
            </a:r>
            <a:r>
              <a:rPr lang="en-US" altLang="zh-CN" sz="4000" b="1" i="1" dirty="0"/>
              <a:t>ck up</a:t>
            </a:r>
            <a:r>
              <a:rPr lang="en-US" altLang="zh-CN" sz="4000" dirty="0"/>
              <a:t>, dro</a:t>
            </a:r>
            <a:r>
              <a:rPr lang="en-US" altLang="zh-CN" sz="4000" b="1" i="1" dirty="0"/>
              <a:t>p off</a:t>
            </a:r>
            <a:r>
              <a:rPr lang="en-US" altLang="zh-CN" sz="4000" dirty="0"/>
              <a:t>, a cu</a:t>
            </a:r>
            <a:r>
              <a:rPr lang="en-US" altLang="zh-CN" sz="4000" b="1" i="1" dirty="0"/>
              <a:t>p of</a:t>
            </a:r>
            <a:r>
              <a:rPr lang="en-US" altLang="zh-CN" sz="4000" dirty="0"/>
              <a:t> tea, be</a:t>
            </a:r>
            <a:r>
              <a:rPr lang="en-US" altLang="zh-CN" sz="4000" b="1" i="1" dirty="0"/>
              <a:t>g off</a:t>
            </a:r>
            <a:r>
              <a:rPr lang="en-US" altLang="zh-CN" sz="4000" dirty="0"/>
              <a:t>, pi</a:t>
            </a:r>
            <a:r>
              <a:rPr lang="en-US" altLang="zh-CN" sz="4000" b="1" i="1" dirty="0"/>
              <a:t>ss off</a:t>
            </a:r>
            <a:r>
              <a:rPr lang="en-US" altLang="zh-CN" sz="4000" dirty="0"/>
              <a:t>, bla</a:t>
            </a:r>
            <a:r>
              <a:rPr lang="en-US" altLang="zh-CN" sz="4000" b="1" i="1" dirty="0"/>
              <a:t>ck and</a:t>
            </a:r>
            <a:r>
              <a:rPr lang="en-US" altLang="zh-CN" sz="4000" dirty="0"/>
              <a:t> white, be si</a:t>
            </a:r>
            <a:r>
              <a:rPr lang="en-US" altLang="zh-CN" sz="4000" b="1" i="1" dirty="0"/>
              <a:t>ck of</a:t>
            </a:r>
            <a:r>
              <a:rPr lang="en-US" altLang="zh-CN" sz="4000" b="1" dirty="0"/>
              <a:t>, g</a:t>
            </a:r>
            <a:r>
              <a:rPr lang="en-US" altLang="zh-CN" sz="4000" dirty="0"/>
              <a:t>e</a:t>
            </a:r>
            <a:r>
              <a:rPr lang="en-US" altLang="zh-CN" sz="4000" b="1" i="1" dirty="0"/>
              <a:t>t in</a:t>
            </a:r>
            <a:r>
              <a:rPr lang="en-US" altLang="zh-CN" sz="4000" dirty="0"/>
              <a:t>, pu</a:t>
            </a:r>
            <a:r>
              <a:rPr lang="en-US" altLang="zh-CN" sz="4000" b="1" i="1" dirty="0"/>
              <a:t>t up</a:t>
            </a:r>
            <a:r>
              <a:rPr lang="en-US" altLang="zh-CN" sz="4000" dirty="0"/>
              <a:t>, ge</a:t>
            </a:r>
            <a:r>
              <a:rPr lang="en-US" altLang="zh-CN" sz="4000" b="1" i="1" dirty="0"/>
              <a:t>t out</a:t>
            </a:r>
            <a:r>
              <a:rPr lang="en-US" altLang="zh-CN" sz="4000" dirty="0"/>
              <a:t>, ou</a:t>
            </a:r>
            <a:r>
              <a:rPr lang="en-US" altLang="zh-CN" sz="4000" b="1" i="1" dirty="0"/>
              <a:t>t of</a:t>
            </a:r>
            <a:r>
              <a:rPr lang="en-US" altLang="zh-CN" sz="4000" dirty="0"/>
              <a:t>, ge</a:t>
            </a:r>
            <a:r>
              <a:rPr lang="en-US" altLang="zh-CN" sz="4000" b="1" i="1" dirty="0"/>
              <a:t>t away</a:t>
            </a:r>
            <a:r>
              <a:rPr lang="en-US" altLang="zh-CN" sz="4000" dirty="0"/>
              <a:t>, cu</a:t>
            </a:r>
            <a:r>
              <a:rPr lang="en-US" altLang="zh-CN" sz="4000" b="1" i="1" dirty="0"/>
              <a:t>t off</a:t>
            </a:r>
            <a:r>
              <a:rPr lang="en-US" altLang="zh-CN" sz="4000" dirty="0"/>
              <a:t>, hear</a:t>
            </a:r>
            <a:r>
              <a:rPr lang="en-US" altLang="zh-CN" sz="4000" b="1" i="1" dirty="0"/>
              <a:t>t a</a:t>
            </a:r>
            <a:r>
              <a:rPr lang="en-US" altLang="zh-CN" sz="4000" dirty="0"/>
              <a:t>ttack</a:t>
            </a:r>
            <a:endParaRPr lang="zh-CN" altLang="en-US" sz="4000" dirty="0"/>
          </a:p>
        </p:txBody>
      </p:sp>
    </p:spTree>
    <p:extLst>
      <p:ext uri="{BB962C8B-B14F-4D97-AF65-F5344CB8AC3E}">
        <p14:creationId xmlns="" xmlns:p14="http://schemas.microsoft.com/office/powerpoint/2010/main" val="140036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连读（</a:t>
            </a:r>
            <a:r>
              <a:rPr lang="en-US" altLang="zh-CN" b="1" dirty="0" smtClean="0">
                <a:latin typeface="华文新魏" panose="02010800040101010101" pitchFamily="2" charset="-122"/>
                <a:ea typeface="华文新魏" panose="02010800040101010101" pitchFamily="2" charset="-122"/>
              </a:rPr>
              <a:t>3</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000" dirty="0">
                <a:latin typeface="华文新魏" panose="02010800040101010101" pitchFamily="2" charset="-122"/>
                <a:ea typeface="华文新魏" panose="02010800040101010101" pitchFamily="2" charset="-122"/>
              </a:rPr>
              <a:t>鼻化元音出现轻微的</a:t>
            </a:r>
            <a:r>
              <a:rPr lang="zh-CN" altLang="zh-CN" sz="4000" dirty="0" smtClean="0">
                <a:latin typeface="华文新魏" panose="02010800040101010101" pitchFamily="2" charset="-122"/>
                <a:ea typeface="华文新魏" panose="02010800040101010101" pitchFamily="2" charset="-122"/>
              </a:rPr>
              <a:t>“双重发音”</a:t>
            </a:r>
            <a:r>
              <a:rPr lang="en-US" altLang="zh-CN" sz="4000" dirty="0" smtClean="0">
                <a:latin typeface="华文新魏" panose="02010800040101010101" pitchFamily="2" charset="-122"/>
                <a:ea typeface="华文新魏" panose="02010800040101010101" pitchFamily="2" charset="-122"/>
              </a:rPr>
              <a:t>——</a:t>
            </a:r>
            <a:r>
              <a:rPr lang="zh-CN" altLang="en-US" sz="4000" dirty="0" smtClean="0">
                <a:latin typeface="华文新魏" panose="02010800040101010101" pitchFamily="2" charset="-122"/>
                <a:ea typeface="华文新魏" panose="02010800040101010101" pitchFamily="2" charset="-122"/>
              </a:rPr>
              <a:t>作为鼻化元音中的鼻音</a:t>
            </a:r>
            <a:r>
              <a:rPr lang="en-US" altLang="zh-CN" sz="4000" dirty="0" smtClean="0">
                <a:latin typeface="华文新魏" panose="02010800040101010101" pitchFamily="2" charset="-122"/>
                <a:ea typeface="华文新魏" panose="02010800040101010101" pitchFamily="2" charset="-122"/>
              </a:rPr>
              <a:t>+</a:t>
            </a:r>
            <a:r>
              <a:rPr lang="zh-CN" altLang="en-US" sz="4000" dirty="0" smtClean="0">
                <a:latin typeface="华文新魏" panose="02010800040101010101" pitchFamily="2" charset="-122"/>
                <a:ea typeface="华文新魏" panose="02010800040101010101" pitchFamily="2" charset="-122"/>
              </a:rPr>
              <a:t>借给后面单词作辅音的鼻音。</a:t>
            </a:r>
            <a:endParaRPr lang="en-US" altLang="zh-CN" sz="4000" dirty="0" smtClean="0">
              <a:latin typeface="华文新魏" panose="02010800040101010101" pitchFamily="2" charset="-122"/>
              <a:ea typeface="华文新魏" panose="02010800040101010101" pitchFamily="2" charset="-122"/>
            </a:endParaRPr>
          </a:p>
          <a:p>
            <a:r>
              <a:rPr lang="en-US" altLang="zh-CN" sz="4000" dirty="0"/>
              <a:t>Ru</a:t>
            </a:r>
            <a:r>
              <a:rPr lang="en-US" altLang="zh-CN" sz="4000" b="1" i="1" dirty="0"/>
              <a:t>n out</a:t>
            </a:r>
            <a:r>
              <a:rPr lang="en-US" altLang="zh-CN" sz="4000" dirty="0"/>
              <a:t>, ru</a:t>
            </a:r>
            <a:r>
              <a:rPr lang="en-US" altLang="zh-CN" sz="4000" b="1" i="1" dirty="0"/>
              <a:t>n off</a:t>
            </a:r>
            <a:r>
              <a:rPr lang="en-US" altLang="zh-CN" sz="4000" dirty="0"/>
              <a:t>, co</a:t>
            </a:r>
            <a:r>
              <a:rPr lang="en-US" altLang="zh-CN" sz="4000" b="1" i="1" dirty="0"/>
              <a:t>me in</a:t>
            </a:r>
            <a:r>
              <a:rPr lang="en-US" altLang="zh-CN" sz="4000" dirty="0"/>
              <a:t>, tur</a:t>
            </a:r>
            <a:r>
              <a:rPr lang="en-US" altLang="zh-CN" sz="4000" b="1" i="1" dirty="0"/>
              <a:t>n around</a:t>
            </a:r>
            <a:r>
              <a:rPr lang="en-US" altLang="zh-CN" sz="4000" dirty="0"/>
              <a:t>, co</a:t>
            </a:r>
            <a:r>
              <a:rPr lang="en-US" altLang="zh-CN" sz="4000" b="1" i="1" dirty="0"/>
              <a:t>me over</a:t>
            </a:r>
            <a:r>
              <a:rPr lang="en-US" altLang="zh-CN" sz="4000" dirty="0"/>
              <a:t>, co</a:t>
            </a:r>
            <a:r>
              <a:rPr lang="en-US" altLang="zh-CN" sz="4000" b="1" i="1" dirty="0"/>
              <a:t>me on</a:t>
            </a:r>
            <a:r>
              <a:rPr lang="en-US" altLang="zh-CN" sz="4000" dirty="0"/>
              <a:t>, tur</a:t>
            </a:r>
            <a:r>
              <a:rPr lang="en-US" altLang="zh-CN" sz="4000" b="1" i="1" dirty="0"/>
              <a:t>n in</a:t>
            </a:r>
            <a:r>
              <a:rPr lang="en-US" altLang="zh-CN" sz="4000" dirty="0"/>
              <a:t>, tur</a:t>
            </a:r>
            <a:r>
              <a:rPr lang="en-US" altLang="zh-CN" sz="4000" b="1" i="1" dirty="0"/>
              <a:t>n off</a:t>
            </a:r>
            <a:r>
              <a:rPr lang="en-US" altLang="zh-CN" sz="4000" dirty="0"/>
              <a:t>, co</a:t>
            </a:r>
            <a:r>
              <a:rPr lang="en-US" altLang="zh-CN" sz="4000" b="1" i="1" dirty="0"/>
              <a:t>me up</a:t>
            </a:r>
            <a:r>
              <a:rPr lang="en-US" altLang="zh-CN" sz="4000" dirty="0"/>
              <a:t> with, li</a:t>
            </a:r>
            <a:r>
              <a:rPr lang="en-US" altLang="zh-CN" sz="4000" b="1" i="1" dirty="0"/>
              <a:t>ne up</a:t>
            </a:r>
            <a:r>
              <a:rPr lang="en-US" altLang="zh-CN" sz="4000" dirty="0"/>
              <a:t>, su</a:t>
            </a:r>
            <a:r>
              <a:rPr lang="en-US" altLang="zh-CN" sz="4000" b="1" i="1" dirty="0"/>
              <a:t>m up</a:t>
            </a:r>
            <a:r>
              <a:rPr lang="zh-CN" altLang="zh-CN" sz="4000" dirty="0"/>
              <a:t>；</a:t>
            </a:r>
            <a:r>
              <a:rPr lang="en-US" altLang="zh-CN" sz="4000" dirty="0"/>
              <a:t>Ca</a:t>
            </a:r>
            <a:r>
              <a:rPr lang="en-US" altLang="zh-CN" sz="4000" b="1" i="1" dirty="0"/>
              <a:t>n I</a:t>
            </a:r>
            <a:r>
              <a:rPr lang="en-US" altLang="zh-CN" sz="4000" dirty="0"/>
              <a:t> ···</a:t>
            </a:r>
            <a:endParaRPr lang="zh-CN" altLang="en-US" sz="4000" dirty="0"/>
          </a:p>
        </p:txBody>
      </p:sp>
    </p:spTree>
    <p:extLst>
      <p:ext uri="{BB962C8B-B14F-4D97-AF65-F5344CB8AC3E}">
        <p14:creationId xmlns="" xmlns:p14="http://schemas.microsoft.com/office/powerpoint/2010/main" val="3538513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连读（</a:t>
            </a:r>
            <a:r>
              <a:rPr lang="en-US" altLang="zh-CN" b="1" dirty="0" smtClean="0">
                <a:latin typeface="华文新魏" panose="02010800040101010101" pitchFamily="2" charset="-122"/>
                <a:ea typeface="华文新魏" panose="02010800040101010101" pitchFamily="2" charset="-122"/>
              </a:rPr>
              <a:t>4</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a:bodyPr>
          <a:lstStyle/>
          <a:p>
            <a:r>
              <a:rPr lang="zh-CN" altLang="zh-CN" sz="4000" dirty="0">
                <a:latin typeface="华文新魏" panose="02010800040101010101" pitchFamily="2" charset="-122"/>
                <a:ea typeface="华文新魏" panose="02010800040101010101" pitchFamily="2" charset="-122"/>
              </a:rPr>
              <a:t>“后鼻音”</a:t>
            </a:r>
            <a:r>
              <a:rPr lang="en-US" altLang="zh-CN" sz="4000" b="1" dirty="0">
                <a:latin typeface="华文新魏" panose="02010800040101010101" pitchFamily="2" charset="-122"/>
                <a:ea typeface="华文新魏" panose="02010800040101010101" pitchFamily="2" charset="-122"/>
              </a:rPr>
              <a:t>[</a:t>
            </a:r>
            <a:r>
              <a:rPr lang="zh-CN" altLang="zh-CN" sz="4000" b="1" dirty="0">
                <a:latin typeface="华文新魏" panose="02010800040101010101" pitchFamily="2" charset="-122"/>
                <a:ea typeface="华文新魏" panose="02010800040101010101" pitchFamily="2" charset="-122"/>
              </a:rPr>
              <a:t>ŋ</a:t>
            </a:r>
            <a:r>
              <a:rPr lang="en-US" altLang="zh-CN" sz="4000" b="1" dirty="0" smtClean="0">
                <a:latin typeface="华文新魏" panose="02010800040101010101" pitchFamily="2" charset="-122"/>
                <a:ea typeface="华文新魏" panose="02010800040101010101" pitchFamily="2" charset="-122"/>
              </a:rPr>
              <a:t>]</a:t>
            </a:r>
            <a:r>
              <a:rPr lang="zh-CN" altLang="en-US" sz="4000" dirty="0" smtClean="0">
                <a:latin typeface="华文新魏" panose="02010800040101010101" pitchFamily="2" charset="-122"/>
                <a:ea typeface="华文新魏" panose="02010800040101010101" pitchFamily="2" charset="-122"/>
              </a:rPr>
              <a:t>也会制造连读，但</a:t>
            </a:r>
            <a:r>
              <a:rPr lang="zh-CN" altLang="zh-CN" sz="4000" dirty="0" smtClean="0">
                <a:latin typeface="华文新魏" panose="02010800040101010101" pitchFamily="2" charset="-122"/>
                <a:ea typeface="华文新魏" panose="02010800040101010101" pitchFamily="2" charset="-122"/>
              </a:rPr>
              <a:t>“双重发音”</a:t>
            </a:r>
            <a:r>
              <a:rPr lang="zh-CN" altLang="zh-CN" sz="4000" dirty="0">
                <a:latin typeface="华文新魏" panose="02010800040101010101" pitchFamily="2" charset="-122"/>
                <a:ea typeface="华文新魏" panose="02010800040101010101" pitchFamily="2" charset="-122"/>
              </a:rPr>
              <a:t>不明显，中国学生没必要</a:t>
            </a:r>
            <a:r>
              <a:rPr lang="zh-CN" altLang="zh-CN" sz="4000" dirty="0" smtClean="0">
                <a:latin typeface="华文新魏" panose="02010800040101010101" pitchFamily="2" charset="-122"/>
                <a:ea typeface="华文新魏" panose="02010800040101010101" pitchFamily="2" charset="-122"/>
              </a:rPr>
              <a:t>掌握</a:t>
            </a:r>
            <a:r>
              <a:rPr lang="zh-CN" altLang="en-US" sz="4000" dirty="0" smtClean="0">
                <a:latin typeface="华文新魏" panose="02010800040101010101" pitchFamily="2" charset="-122"/>
                <a:ea typeface="华文新魏" panose="02010800040101010101" pitchFamily="2" charset="-122"/>
              </a:rPr>
              <a:t>。</a:t>
            </a:r>
            <a:endParaRPr lang="en-US" altLang="zh-CN" sz="4000" dirty="0" smtClean="0">
              <a:latin typeface="华文新魏" panose="02010800040101010101" pitchFamily="2" charset="-122"/>
              <a:ea typeface="华文新魏" panose="02010800040101010101" pitchFamily="2" charset="-122"/>
            </a:endParaRPr>
          </a:p>
          <a:p>
            <a:r>
              <a:rPr lang="en-US" altLang="zh-CN" sz="4000" dirty="0"/>
              <a:t>Si</a:t>
            </a:r>
            <a:r>
              <a:rPr lang="en-US" altLang="zh-CN" sz="4000" b="1" i="1" dirty="0"/>
              <a:t>ng a </a:t>
            </a:r>
            <a:r>
              <a:rPr lang="en-US" altLang="zh-CN" sz="4000" dirty="0"/>
              <a:t>song; ha</a:t>
            </a:r>
            <a:r>
              <a:rPr lang="en-US" altLang="zh-CN" sz="4000" b="1" i="1" dirty="0"/>
              <a:t>ng on</a:t>
            </a:r>
            <a:r>
              <a:rPr lang="en-US" altLang="zh-CN" sz="4000" dirty="0"/>
              <a:t>, ri</a:t>
            </a:r>
            <a:r>
              <a:rPr lang="en-US" altLang="zh-CN" sz="4000" b="1" i="1" dirty="0"/>
              <a:t>ng a</a:t>
            </a:r>
            <a:r>
              <a:rPr lang="en-US" altLang="zh-CN" sz="4000" dirty="0"/>
              <a:t> bell, somethi</a:t>
            </a:r>
            <a:r>
              <a:rPr lang="en-US" altLang="zh-CN" sz="4000" b="1" i="1" dirty="0"/>
              <a:t>ng e</a:t>
            </a:r>
            <a:r>
              <a:rPr lang="en-US" altLang="zh-CN" sz="4000" dirty="0"/>
              <a:t>lse, bri</a:t>
            </a:r>
            <a:r>
              <a:rPr lang="en-US" altLang="zh-CN" sz="4000" b="1" i="1" dirty="0"/>
              <a:t>ng up</a:t>
            </a:r>
            <a:r>
              <a:rPr lang="en-US" altLang="zh-CN" sz="4000" dirty="0"/>
              <a:t>, bri</a:t>
            </a:r>
            <a:r>
              <a:rPr lang="en-US" altLang="zh-CN" sz="4000" b="1" i="1" dirty="0"/>
              <a:t>ng about</a:t>
            </a:r>
            <a:r>
              <a:rPr lang="en-US" altLang="zh-CN" sz="4000" dirty="0"/>
              <a:t>, wro</a:t>
            </a:r>
            <a:r>
              <a:rPr lang="en-US" altLang="zh-CN" sz="4000" b="1" i="1" dirty="0"/>
              <a:t>ng answer</a:t>
            </a:r>
            <a:r>
              <a:rPr lang="en-US" altLang="zh-CN" sz="4000" dirty="0"/>
              <a:t>, ha</a:t>
            </a:r>
            <a:r>
              <a:rPr lang="en-US" altLang="zh-CN" sz="4000" b="1" i="1" dirty="0"/>
              <a:t>ng out</a:t>
            </a:r>
            <a:endParaRPr lang="zh-CN" altLang="en-US" sz="4000" dirty="0"/>
          </a:p>
        </p:txBody>
      </p:sp>
    </p:spTree>
    <p:extLst>
      <p:ext uri="{BB962C8B-B14F-4D97-AF65-F5344CB8AC3E}">
        <p14:creationId xmlns="" xmlns:p14="http://schemas.microsoft.com/office/powerpoint/2010/main" val="3281349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连读（</a:t>
            </a:r>
            <a:r>
              <a:rPr lang="en-US" altLang="zh-CN" b="1" dirty="0" smtClean="0">
                <a:latin typeface="华文新魏" panose="02010800040101010101" pitchFamily="2" charset="-122"/>
                <a:ea typeface="华文新魏" panose="02010800040101010101" pitchFamily="2" charset="-122"/>
              </a:rPr>
              <a:t>5</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rmAutofit fontScale="92500"/>
          </a:bodyPr>
          <a:lstStyle/>
          <a:p>
            <a:r>
              <a:rPr lang="zh-CN" altLang="zh-CN" dirty="0">
                <a:latin typeface="华文新魏" panose="02010800040101010101" pitchFamily="2" charset="-122"/>
                <a:ea typeface="华文新魏" panose="02010800040101010101" pitchFamily="2" charset="-122"/>
              </a:rPr>
              <a:t>弃暗投明：暗</a:t>
            </a:r>
            <a:r>
              <a:rPr lang="en-US" altLang="zh-CN" b="1" dirty="0">
                <a:latin typeface="华文新魏" panose="02010800040101010101" pitchFamily="2" charset="-122"/>
                <a:ea typeface="华文新魏" panose="02010800040101010101" pitchFamily="2" charset="-122"/>
              </a:rPr>
              <a:t>[l]</a:t>
            </a:r>
            <a:r>
              <a:rPr lang="zh-CN" altLang="zh-CN" dirty="0">
                <a:latin typeface="华文新魏" panose="02010800040101010101" pitchFamily="2" charset="-122"/>
                <a:ea typeface="华文新魏" panose="02010800040101010101" pitchFamily="2" charset="-122"/>
              </a:rPr>
              <a:t>变为明</a:t>
            </a:r>
            <a:r>
              <a:rPr lang="en-US" altLang="zh-CN" b="1" dirty="0">
                <a:latin typeface="华文新魏" panose="02010800040101010101" pitchFamily="2" charset="-122"/>
                <a:ea typeface="华文新魏" panose="02010800040101010101" pitchFamily="2" charset="-122"/>
              </a:rPr>
              <a:t>[l]</a:t>
            </a:r>
            <a:r>
              <a:rPr lang="zh-CN" altLang="zh-CN" dirty="0">
                <a:latin typeface="华文新魏" panose="02010800040101010101" pitchFamily="2" charset="-122"/>
                <a:ea typeface="华文新魏" panose="02010800040101010101" pitchFamily="2" charset="-122"/>
              </a:rPr>
              <a:t>，与后面以元音起首的单词连读（可能会出现“双重发音”</a:t>
            </a:r>
            <a:r>
              <a:rPr lang="zh-CN" altLang="zh-CN" dirty="0" smtClean="0">
                <a:latin typeface="华文新魏" panose="02010800040101010101" pitchFamily="2" charset="-122"/>
                <a:ea typeface="华文新魏" panose="02010800040101010101" pitchFamily="2" charset="-122"/>
              </a:rPr>
              <a:t>）</a:t>
            </a:r>
            <a:r>
              <a:rPr lang="zh-CN" altLang="en-US" dirty="0" smtClean="0">
                <a:latin typeface="华文新魏" panose="02010800040101010101" pitchFamily="2" charset="-122"/>
                <a:ea typeface="华文新魏" panose="02010800040101010101" pitchFamily="2" charset="-122"/>
              </a:rPr>
              <a:t>。</a:t>
            </a:r>
            <a:endParaRPr lang="en-US" altLang="zh-CN" dirty="0" smtClean="0">
              <a:latin typeface="华文新魏" panose="02010800040101010101" pitchFamily="2" charset="-122"/>
              <a:ea typeface="华文新魏" panose="02010800040101010101" pitchFamily="2" charset="-122"/>
            </a:endParaRPr>
          </a:p>
          <a:p>
            <a:r>
              <a:rPr lang="en-US" altLang="zh-CN" sz="3600" dirty="0"/>
              <a:t>Be fu</a:t>
            </a:r>
            <a:r>
              <a:rPr lang="en-US" altLang="zh-CN" sz="3600" b="1" i="1" dirty="0"/>
              <a:t>ll of</a:t>
            </a:r>
            <a:r>
              <a:rPr lang="en-US" altLang="zh-CN" sz="3600" dirty="0"/>
              <a:t>, fal</a:t>
            </a:r>
            <a:r>
              <a:rPr lang="en-US" altLang="zh-CN" sz="3600" b="1" i="1" dirty="0"/>
              <a:t>l out</a:t>
            </a:r>
            <a:r>
              <a:rPr lang="en-US" altLang="zh-CN" sz="3600" dirty="0"/>
              <a:t>, fal</a:t>
            </a:r>
            <a:r>
              <a:rPr lang="en-US" altLang="zh-CN" sz="3600" b="1" i="1" dirty="0"/>
              <a:t>l apart</a:t>
            </a:r>
            <a:r>
              <a:rPr lang="en-US" altLang="zh-CN" sz="3600" dirty="0"/>
              <a:t>, al</a:t>
            </a:r>
            <a:r>
              <a:rPr lang="en-US" altLang="zh-CN" sz="3600" b="1" i="1" dirty="0"/>
              <a:t>l in</a:t>
            </a:r>
            <a:r>
              <a:rPr lang="en-US" altLang="zh-CN" sz="3600" dirty="0"/>
              <a:t> all, smal</a:t>
            </a:r>
            <a:r>
              <a:rPr lang="en-US" altLang="zh-CN" sz="3600" b="1" i="1" dirty="0"/>
              <a:t>l animals</a:t>
            </a:r>
            <a:r>
              <a:rPr lang="en-US" altLang="zh-CN" sz="3600" dirty="0"/>
              <a:t>, te</a:t>
            </a:r>
            <a:r>
              <a:rPr lang="en-US" altLang="zh-CN" sz="3600" b="1" i="1" dirty="0"/>
              <a:t>ll against</a:t>
            </a:r>
            <a:r>
              <a:rPr lang="zh-CN" altLang="zh-CN" sz="3600" dirty="0"/>
              <a:t>，</a:t>
            </a:r>
            <a:r>
              <a:rPr lang="en-US" altLang="zh-CN" sz="3600" dirty="0"/>
              <a:t>doub</a:t>
            </a:r>
            <a:r>
              <a:rPr lang="en-US" altLang="zh-CN" sz="3600" b="1" i="1" dirty="0"/>
              <a:t>le </a:t>
            </a:r>
            <a:r>
              <a:rPr lang="en-US" altLang="zh-CN" sz="3600" b="1" i="1" dirty="0" smtClean="0"/>
              <a:t>a</a:t>
            </a:r>
            <a:r>
              <a:rPr lang="en-US" altLang="zh-CN" sz="3600" dirty="0" smtClean="0"/>
              <a:t>gent, </a:t>
            </a:r>
            <a:r>
              <a:rPr lang="en-US" altLang="zh-CN" sz="3600" dirty="0"/>
              <a:t>sin</a:t>
            </a:r>
            <a:r>
              <a:rPr lang="en-US" altLang="zh-CN" sz="3600" b="1" i="1" dirty="0"/>
              <a:t>gle </a:t>
            </a:r>
            <a:r>
              <a:rPr lang="en-US" altLang="zh-CN" sz="3600" b="1" i="1" dirty="0" smtClean="0"/>
              <a:t>out</a:t>
            </a:r>
            <a:r>
              <a:rPr lang="en-US" altLang="zh-CN" sz="3600" dirty="0" smtClean="0"/>
              <a:t>, martia</a:t>
            </a:r>
            <a:r>
              <a:rPr lang="en-US" altLang="zh-CN" sz="3600" b="1" i="1" dirty="0" smtClean="0"/>
              <a:t>l</a:t>
            </a:r>
            <a:r>
              <a:rPr lang="en-US" altLang="zh-CN" sz="3600" dirty="0" smtClean="0"/>
              <a:t> </a:t>
            </a:r>
            <a:r>
              <a:rPr lang="en-US" altLang="zh-CN" sz="3600" b="1" i="1" dirty="0" smtClean="0"/>
              <a:t>arts</a:t>
            </a:r>
            <a:r>
              <a:rPr lang="en-US" altLang="zh-CN" sz="3600" dirty="0" smtClean="0"/>
              <a:t>, </a:t>
            </a:r>
            <a:r>
              <a:rPr lang="en-US" altLang="zh-CN" sz="3600" dirty="0"/>
              <a:t>be capab</a:t>
            </a:r>
            <a:r>
              <a:rPr lang="en-US" altLang="zh-CN" sz="3600" b="1" i="1" dirty="0"/>
              <a:t>le of</a:t>
            </a:r>
            <a:r>
              <a:rPr lang="en-US" altLang="zh-CN" sz="3600" dirty="0"/>
              <a:t>, gamb</a:t>
            </a:r>
            <a:r>
              <a:rPr lang="en-US" altLang="zh-CN" sz="3600" b="1" i="1" dirty="0"/>
              <a:t>le in</a:t>
            </a:r>
            <a:r>
              <a:rPr lang="en-US" altLang="zh-CN" sz="3600" dirty="0"/>
              <a:t>, doub</a:t>
            </a:r>
            <a:r>
              <a:rPr lang="en-US" altLang="zh-CN" sz="3600" b="1" i="1" dirty="0"/>
              <a:t>le up</a:t>
            </a:r>
            <a:r>
              <a:rPr lang="zh-CN" altLang="zh-CN" sz="3600" dirty="0"/>
              <a:t>，</a:t>
            </a:r>
            <a:r>
              <a:rPr lang="en-US" altLang="zh-CN" sz="3600" dirty="0"/>
              <a:t> materna</a:t>
            </a:r>
            <a:r>
              <a:rPr lang="en-US" altLang="zh-CN" sz="3600" b="1" i="1" dirty="0"/>
              <a:t>l </a:t>
            </a:r>
            <a:r>
              <a:rPr lang="en-US" altLang="zh-CN" sz="3600" b="1" i="1" dirty="0" smtClean="0"/>
              <a:t>in</a:t>
            </a:r>
            <a:r>
              <a:rPr lang="en-US" altLang="zh-CN" sz="3600" dirty="0" smtClean="0"/>
              <a:t>stinct, </a:t>
            </a:r>
            <a:r>
              <a:rPr lang="en-US" altLang="zh-CN" sz="3600" dirty="0"/>
              <a:t>visua</a:t>
            </a:r>
            <a:r>
              <a:rPr lang="en-US" altLang="zh-CN" sz="3600" b="1" i="1" dirty="0"/>
              <a:t>l </a:t>
            </a:r>
            <a:r>
              <a:rPr lang="en-US" altLang="zh-CN" sz="3600" b="1" i="1" dirty="0" smtClean="0"/>
              <a:t>ai</a:t>
            </a:r>
            <a:r>
              <a:rPr lang="en-US" altLang="zh-CN" sz="3600" dirty="0" smtClean="0"/>
              <a:t>d, </a:t>
            </a:r>
            <a:r>
              <a:rPr lang="en-US" altLang="zh-CN" sz="3600" dirty="0"/>
              <a:t>casua</a:t>
            </a:r>
            <a:r>
              <a:rPr lang="en-US" altLang="zh-CN" sz="3600" b="1" i="1" dirty="0"/>
              <a:t>l </a:t>
            </a:r>
            <a:r>
              <a:rPr lang="en-US" altLang="zh-CN" sz="3600" b="1" i="1" dirty="0" smtClean="0"/>
              <a:t>a</a:t>
            </a:r>
            <a:r>
              <a:rPr lang="en-US" altLang="zh-CN" sz="3600" dirty="0" smtClean="0"/>
              <a:t>cquaintance, </a:t>
            </a:r>
            <a:r>
              <a:rPr lang="en-US" altLang="zh-CN" sz="3600" dirty="0"/>
              <a:t>meta</a:t>
            </a:r>
            <a:r>
              <a:rPr lang="en-US" altLang="zh-CN" sz="3600" b="1" i="1" dirty="0"/>
              <a:t>l o</a:t>
            </a:r>
            <a:r>
              <a:rPr lang="en-US" altLang="zh-CN" sz="3600" dirty="0"/>
              <a:t>bject, interna</a:t>
            </a:r>
            <a:r>
              <a:rPr lang="en-US" altLang="zh-CN" sz="3600" b="1" i="1" dirty="0"/>
              <a:t>l</a:t>
            </a:r>
            <a:r>
              <a:rPr lang="en-US" altLang="zh-CN" sz="3600" dirty="0"/>
              <a:t>/inferna</a:t>
            </a:r>
            <a:r>
              <a:rPr lang="en-US" altLang="zh-CN" sz="3600" b="1" i="1" dirty="0"/>
              <a:t>l a</a:t>
            </a:r>
            <a:r>
              <a:rPr lang="en-US" altLang="zh-CN" sz="3600" dirty="0"/>
              <a:t>ffairs</a:t>
            </a:r>
            <a:endParaRPr lang="zh-CN" altLang="en-US" sz="3600" dirty="0"/>
          </a:p>
        </p:txBody>
      </p:sp>
    </p:spTree>
    <p:extLst>
      <p:ext uri="{BB962C8B-B14F-4D97-AF65-F5344CB8AC3E}">
        <p14:creationId xmlns="" xmlns:p14="http://schemas.microsoft.com/office/powerpoint/2010/main" val="2291006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连读（</a:t>
            </a:r>
            <a:r>
              <a:rPr lang="en-US" altLang="zh-CN" b="1" dirty="0" smtClean="0">
                <a:latin typeface="华文新魏" panose="02010800040101010101" pitchFamily="2" charset="-122"/>
                <a:ea typeface="华文新魏" panose="02010800040101010101" pitchFamily="2" charset="-122"/>
              </a:rPr>
              <a:t>6</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Autofit/>
          </a:bodyPr>
          <a:lstStyle/>
          <a:p>
            <a:r>
              <a:rPr lang="zh-CN" altLang="zh-CN" sz="3600" dirty="0">
                <a:latin typeface="华文新魏" panose="02010800040101010101" pitchFamily="2" charset="-122"/>
                <a:ea typeface="华文新魏" panose="02010800040101010101" pitchFamily="2" charset="-122"/>
              </a:rPr>
              <a:t>增音</a:t>
            </a:r>
            <a:r>
              <a:rPr lang="en-US" altLang="zh-CN" sz="3600" b="1" dirty="0">
                <a:latin typeface="华文新魏" panose="02010800040101010101" pitchFamily="2" charset="-122"/>
                <a:ea typeface="华文新魏" panose="02010800040101010101" pitchFamily="2" charset="-122"/>
              </a:rPr>
              <a:t>[r]</a:t>
            </a:r>
            <a:r>
              <a:rPr lang="zh-CN" altLang="zh-CN" sz="3600" dirty="0">
                <a:latin typeface="华文新魏" panose="02010800040101010101" pitchFamily="2" charset="-122"/>
                <a:ea typeface="华文新魏" panose="02010800040101010101" pitchFamily="2" charset="-122"/>
              </a:rPr>
              <a:t>（英式发音），与后面以元音起首的单词</a:t>
            </a:r>
            <a:r>
              <a:rPr lang="zh-CN" altLang="zh-CN" sz="3600" dirty="0" smtClean="0">
                <a:latin typeface="华文新魏" panose="02010800040101010101" pitchFamily="2" charset="-122"/>
                <a:ea typeface="华文新魏" panose="02010800040101010101" pitchFamily="2" charset="-122"/>
              </a:rPr>
              <a:t>连读</a:t>
            </a:r>
            <a:r>
              <a:rPr lang="zh-CN" altLang="en-US" sz="3600" dirty="0" smtClean="0">
                <a:latin typeface="华文新魏" panose="02010800040101010101" pitchFamily="2" charset="-122"/>
                <a:ea typeface="华文新魏" panose="02010800040101010101" pitchFamily="2" charset="-122"/>
              </a:rPr>
              <a:t>；对应的美式发音无需增音，只需卷舌元音中的</a:t>
            </a:r>
            <a:r>
              <a:rPr lang="en-US" altLang="zh-CN" sz="3600" b="1" dirty="0" smtClean="0">
                <a:latin typeface="华文新魏" panose="02010800040101010101" pitchFamily="2" charset="-122"/>
                <a:ea typeface="华文新魏" panose="02010800040101010101" pitchFamily="2" charset="-122"/>
              </a:rPr>
              <a:t>[r]</a:t>
            </a:r>
            <a:r>
              <a:rPr lang="zh-CN" altLang="en-US" sz="3600" dirty="0" smtClean="0">
                <a:latin typeface="华文新魏" panose="02010800040101010101" pitchFamily="2" charset="-122"/>
                <a:ea typeface="华文新魏" panose="02010800040101010101" pitchFamily="2" charset="-122"/>
              </a:rPr>
              <a:t>发挥作用（有时会出现双重发音）。</a:t>
            </a:r>
            <a:endParaRPr lang="en-US" altLang="zh-CN" sz="3600" dirty="0" smtClean="0">
              <a:latin typeface="华文新魏" panose="02010800040101010101" pitchFamily="2" charset="-122"/>
              <a:ea typeface="华文新魏" panose="02010800040101010101" pitchFamily="2" charset="-122"/>
            </a:endParaRPr>
          </a:p>
          <a:p>
            <a:r>
              <a:rPr lang="en-US" altLang="zh-CN" sz="3600" dirty="0"/>
              <a:t>There is···; There are···; Here I am; Here it is; Where is he? Be aware of, wear out, for fear of, cheer up, care about, cover up, figure out, as a matter of fact, after all</a:t>
            </a:r>
            <a:endParaRPr lang="zh-CN" altLang="en-US" sz="3600" dirty="0"/>
          </a:p>
        </p:txBody>
      </p:sp>
    </p:spTree>
    <p:extLst>
      <p:ext uri="{BB962C8B-B14F-4D97-AF65-F5344CB8AC3E}">
        <p14:creationId xmlns="" xmlns:p14="http://schemas.microsoft.com/office/powerpoint/2010/main" val="7878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新魏" panose="02010800040101010101" pitchFamily="2" charset="-122"/>
                <a:ea typeface="华文新魏" panose="02010800040101010101" pitchFamily="2" charset="-122"/>
              </a:rPr>
              <a:t>连读（</a:t>
            </a:r>
            <a:r>
              <a:rPr lang="en-US" altLang="zh-CN" b="1" dirty="0" smtClean="0">
                <a:latin typeface="华文新魏" panose="02010800040101010101" pitchFamily="2" charset="-122"/>
                <a:ea typeface="华文新魏" panose="02010800040101010101" pitchFamily="2" charset="-122"/>
              </a:rPr>
              <a:t>7</a:t>
            </a:r>
            <a:r>
              <a:rPr lang="zh-CN" altLang="en-US" b="1" dirty="0" smtClean="0">
                <a:latin typeface="华文新魏" panose="02010800040101010101" pitchFamily="2" charset="-122"/>
                <a:ea typeface="华文新魏" panose="02010800040101010101" pitchFamily="2" charset="-122"/>
              </a:rPr>
              <a:t>）</a:t>
            </a:r>
            <a:endParaRPr lang="zh-CN" altLang="en-US" b="1" dirty="0">
              <a:latin typeface="华文新魏" panose="02010800040101010101" pitchFamily="2" charset="-122"/>
              <a:ea typeface="华文新魏" panose="02010800040101010101" pitchFamily="2" charset="-122"/>
            </a:endParaRPr>
          </a:p>
        </p:txBody>
      </p:sp>
      <p:sp>
        <p:nvSpPr>
          <p:cNvPr id="3" name="内容占位符 2"/>
          <p:cNvSpPr>
            <a:spLocks noGrp="1"/>
          </p:cNvSpPr>
          <p:nvPr>
            <p:ph idx="1"/>
          </p:nvPr>
        </p:nvSpPr>
        <p:spPr/>
        <p:txBody>
          <a:bodyPr>
            <a:noAutofit/>
          </a:bodyPr>
          <a:lstStyle/>
          <a:p>
            <a:r>
              <a:rPr lang="zh-CN" altLang="zh-CN" sz="3600" dirty="0">
                <a:latin typeface="华文新魏" panose="02010800040101010101" pitchFamily="2" charset="-122"/>
                <a:ea typeface="华文新魏" panose="02010800040101010101" pitchFamily="2" charset="-122"/>
              </a:rPr>
              <a:t>一个以元音结尾的单词后面出现以元音起首的单词时，这两个元音之间可能产生很隐约的半元音</a:t>
            </a:r>
            <a:r>
              <a:rPr lang="en-US" altLang="zh-CN" sz="3600" b="1" dirty="0">
                <a:latin typeface="华文新魏" panose="02010800040101010101" pitchFamily="2" charset="-122"/>
                <a:ea typeface="华文新魏" panose="02010800040101010101" pitchFamily="2" charset="-122"/>
              </a:rPr>
              <a:t>[j]</a:t>
            </a:r>
            <a:r>
              <a:rPr lang="zh-CN" altLang="zh-CN" sz="3600" dirty="0">
                <a:latin typeface="华文新魏" panose="02010800040101010101" pitchFamily="2" charset="-122"/>
                <a:ea typeface="华文新魏" panose="02010800040101010101" pitchFamily="2" charset="-122"/>
              </a:rPr>
              <a:t>或</a:t>
            </a:r>
            <a:r>
              <a:rPr lang="en-US" altLang="zh-CN" sz="3600" b="1" dirty="0">
                <a:latin typeface="华文新魏" panose="02010800040101010101" pitchFamily="2" charset="-122"/>
                <a:ea typeface="华文新魏" panose="02010800040101010101" pitchFamily="2" charset="-122"/>
              </a:rPr>
              <a:t>[w</a:t>
            </a:r>
            <a:r>
              <a:rPr lang="en-US" altLang="zh-CN" sz="3600" b="1" dirty="0" smtClean="0">
                <a:latin typeface="华文新魏" panose="02010800040101010101" pitchFamily="2" charset="-122"/>
                <a:ea typeface="华文新魏" panose="02010800040101010101" pitchFamily="2" charset="-122"/>
              </a:rPr>
              <a:t>]</a:t>
            </a:r>
            <a:r>
              <a:rPr lang="en-US" altLang="zh-CN" sz="3600" dirty="0" smtClean="0">
                <a:latin typeface="华文新魏" panose="02010800040101010101" pitchFamily="2" charset="-122"/>
                <a:ea typeface="华文新魏" panose="02010800040101010101" pitchFamily="2" charset="-122"/>
              </a:rPr>
              <a:t>——</a:t>
            </a:r>
            <a:r>
              <a:rPr lang="zh-CN" altLang="en-US" sz="3600" dirty="0" smtClean="0">
                <a:latin typeface="华文新魏" panose="02010800040101010101" pitchFamily="2" charset="-122"/>
                <a:ea typeface="华文新魏" panose="02010800040101010101" pitchFamily="2" charset="-122"/>
              </a:rPr>
              <a:t>顺其自然毋强求。</a:t>
            </a:r>
            <a:endParaRPr lang="en-US" altLang="zh-CN" sz="3600" dirty="0" smtClean="0">
              <a:latin typeface="华文新魏" panose="02010800040101010101" pitchFamily="2" charset="-122"/>
              <a:ea typeface="华文新魏" panose="02010800040101010101" pitchFamily="2" charset="-122"/>
            </a:endParaRPr>
          </a:p>
          <a:p>
            <a:r>
              <a:rPr lang="en-US" altLang="zh-CN" sz="3600" dirty="0"/>
              <a:t>See over, see about, die out, die off, lay off, have a day off, follow up, follow after, grow up, go on, have no idea</a:t>
            </a:r>
            <a:endParaRPr lang="zh-CN" altLang="en-US" sz="3600" dirty="0"/>
          </a:p>
        </p:txBody>
      </p:sp>
    </p:spTree>
    <p:extLst>
      <p:ext uri="{BB962C8B-B14F-4D97-AF65-F5344CB8AC3E}">
        <p14:creationId xmlns="" xmlns:p14="http://schemas.microsoft.com/office/powerpoint/2010/main" val="156341454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2338</Words>
  <Application>Microsoft Office PowerPoint</Application>
  <PresentationFormat>全屏显示(4:3)</PresentationFormat>
  <Paragraphs>128</Paragraphs>
  <Slides>39</Slides>
  <Notes>0</Notes>
  <HiddenSlides>0</HiddenSlides>
  <MMClips>0</MMClips>
  <ScaleCrop>false</ScaleCrop>
  <HeadingPairs>
    <vt:vector size="4" baseType="variant">
      <vt:variant>
        <vt:lpstr>主题</vt:lpstr>
      </vt:variant>
      <vt:variant>
        <vt:i4>1</vt:i4>
      </vt:variant>
      <vt:variant>
        <vt:lpstr>幻灯片标题</vt:lpstr>
      </vt:variant>
      <vt:variant>
        <vt:i4>39</vt:i4>
      </vt:variant>
    </vt:vector>
  </HeadingPairs>
  <TitlesOfParts>
    <vt:vector size="40" baseType="lpstr">
      <vt:lpstr>Office 主题​​</vt:lpstr>
      <vt:lpstr>连贯语流（1）</vt:lpstr>
      <vt:lpstr>根本动机：偷懒</vt:lpstr>
      <vt:lpstr>连读（1）</vt:lpstr>
      <vt:lpstr>连读（2）</vt:lpstr>
      <vt:lpstr>连读（3）</vt:lpstr>
      <vt:lpstr>连读（4）</vt:lpstr>
      <vt:lpstr>连读（5）</vt:lpstr>
      <vt:lpstr>连读（6）</vt:lpstr>
      <vt:lpstr>连读（7）</vt:lpstr>
      <vt:lpstr>连读（8）</vt:lpstr>
      <vt:lpstr>省略（1）</vt:lpstr>
      <vt:lpstr>省略（2）</vt:lpstr>
      <vt:lpstr>省略（3）</vt:lpstr>
      <vt:lpstr>省略（4）</vt:lpstr>
      <vt:lpstr>省略（5）</vt:lpstr>
      <vt:lpstr>省略（6）</vt:lpstr>
      <vt:lpstr>省略（7）</vt:lpstr>
      <vt:lpstr>省略（8）</vt:lpstr>
      <vt:lpstr>省略（9）</vt:lpstr>
      <vt:lpstr>省略（10）</vt:lpstr>
      <vt:lpstr>省略（11）</vt:lpstr>
      <vt:lpstr>同化（1）</vt:lpstr>
      <vt:lpstr>同化（2）</vt:lpstr>
      <vt:lpstr>同化（3）</vt:lpstr>
      <vt:lpstr>同化（4）</vt:lpstr>
      <vt:lpstr>同化（5）</vt:lpstr>
      <vt:lpstr>同化（6）</vt:lpstr>
      <vt:lpstr>融合（变音）（1）</vt:lpstr>
      <vt:lpstr>融合（变音）（2）</vt:lpstr>
      <vt:lpstr>融合（变音）（3）</vt:lpstr>
      <vt:lpstr>融合（变音）（4）</vt:lpstr>
      <vt:lpstr>融合（变音）（5）</vt:lpstr>
      <vt:lpstr>简化缩略（1）</vt:lpstr>
      <vt:lpstr>简化缩略（2）</vt:lpstr>
      <vt:lpstr>简化缩略（3）</vt:lpstr>
      <vt:lpstr>简化缩略（4）</vt:lpstr>
      <vt:lpstr>简化缩略（5）</vt:lpstr>
      <vt:lpstr>发音练习</vt:lpstr>
      <vt:lpstr>发音练习</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连贯语流（1）</dc:title>
  <dc:creator>admin</dc:creator>
  <cp:lastModifiedBy>lenovo</cp:lastModifiedBy>
  <cp:revision>26</cp:revision>
  <dcterms:created xsi:type="dcterms:W3CDTF">2017-02-02T06:49:11Z</dcterms:created>
  <dcterms:modified xsi:type="dcterms:W3CDTF">2017-10-12T12:26:02Z</dcterms:modified>
</cp:coreProperties>
</file>