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3" r:id="rId4"/>
    <p:sldId id="410" r:id="rId5"/>
    <p:sldId id="411" r:id="rId6"/>
    <p:sldId id="417" r:id="rId7"/>
    <p:sldId id="416" r:id="rId8"/>
    <p:sldId id="419" r:id="rId9"/>
    <p:sldId id="42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9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image" Target="../media/image2.png"/><Relationship Id="rId6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tags" Target="../tags/tag10.xml"/><Relationship Id="rId12" Type="http://schemas.openxmlformats.org/officeDocument/2006/relationships/tags" Target="../tags/tag9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image" Target="../media/image3.png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image" Target="../media/image2.png"/><Relationship Id="rId6" Type="http://schemas.openxmlformats.org/officeDocument/2006/relationships/tags" Target="../tags/tag75.xml"/><Relationship Id="rId5" Type="http://schemas.openxmlformats.org/officeDocument/2006/relationships/image" Target="../media/image1.png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image" Target="../media/image3.png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image" Target="../media/image3.png"/><Relationship Id="rId5" Type="http://schemas.openxmlformats.org/officeDocument/2006/relationships/tags" Target="../tags/tag89.xml"/><Relationship Id="rId4" Type="http://schemas.openxmlformats.org/officeDocument/2006/relationships/image" Target="../media/image4.png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1" Type="http://schemas.openxmlformats.org/officeDocument/2006/relationships/tags" Target="../tags/tag94.xml"/><Relationship Id="rId10" Type="http://schemas.openxmlformats.org/officeDocument/2006/relationships/tags" Target="../tags/tag9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image" Target="../media/image6.png"/><Relationship Id="rId6" Type="http://schemas.openxmlformats.org/officeDocument/2006/relationships/tags" Target="../tags/tag98.xml"/><Relationship Id="rId5" Type="http://schemas.openxmlformats.org/officeDocument/2006/relationships/image" Target="../media/image5.png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image" Target="../media/image8.png"/><Relationship Id="rId5" Type="http://schemas.openxmlformats.org/officeDocument/2006/relationships/tags" Target="../tags/tag107.xml"/><Relationship Id="rId4" Type="http://schemas.openxmlformats.org/officeDocument/2006/relationships/image" Target="../media/image7.png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tags" Target="../tags/tag119.xml"/><Relationship Id="rId7" Type="http://schemas.openxmlformats.org/officeDocument/2006/relationships/tags" Target="../tags/tag118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image" Target="../media/image9.png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27.xml"/><Relationship Id="rId8" Type="http://schemas.openxmlformats.org/officeDocument/2006/relationships/tags" Target="../tags/tag126.xml"/><Relationship Id="rId7" Type="http://schemas.openxmlformats.org/officeDocument/2006/relationships/tags" Target="../tags/tag125.xml"/><Relationship Id="rId6" Type="http://schemas.openxmlformats.org/officeDocument/2006/relationships/image" Target="../media/image10.png"/><Relationship Id="rId5" Type="http://schemas.openxmlformats.org/officeDocument/2006/relationships/tags" Target="../tags/tag124.xml"/><Relationship Id="rId4" Type="http://schemas.openxmlformats.org/officeDocument/2006/relationships/image" Target="../media/image4.png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5" Type="http://schemas.openxmlformats.org/officeDocument/2006/relationships/tags" Target="../tags/tag133.xml"/><Relationship Id="rId14" Type="http://schemas.openxmlformats.org/officeDocument/2006/relationships/tags" Target="../tags/tag132.xml"/><Relationship Id="rId13" Type="http://schemas.openxmlformats.org/officeDocument/2006/relationships/tags" Target="../tags/tag131.xml"/><Relationship Id="rId12" Type="http://schemas.openxmlformats.org/officeDocument/2006/relationships/tags" Target="../tags/tag130.xml"/><Relationship Id="rId11" Type="http://schemas.openxmlformats.org/officeDocument/2006/relationships/tags" Target="../tags/tag129.xml"/><Relationship Id="rId10" Type="http://schemas.openxmlformats.org/officeDocument/2006/relationships/tags" Target="../tags/tag128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image" Target="../media/image13.png"/><Relationship Id="rId7" Type="http://schemas.openxmlformats.org/officeDocument/2006/relationships/tags" Target="../tags/tag137.xml"/><Relationship Id="rId6" Type="http://schemas.openxmlformats.org/officeDocument/2006/relationships/image" Target="../media/image12.png"/><Relationship Id="rId5" Type="http://schemas.openxmlformats.org/officeDocument/2006/relationships/tags" Target="../tags/tag136.xml"/><Relationship Id="rId4" Type="http://schemas.openxmlformats.org/officeDocument/2006/relationships/image" Target="../media/image11.png"/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5" Type="http://schemas.openxmlformats.org/officeDocument/2006/relationships/tags" Target="../tags/tag143.xml"/><Relationship Id="rId14" Type="http://schemas.openxmlformats.org/officeDocument/2006/relationships/tags" Target="../tags/tag142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image" Target="../media/image2.png"/><Relationship Id="rId6" Type="http://schemas.openxmlformats.org/officeDocument/2006/relationships/tags" Target="../tags/tag20.xml"/><Relationship Id="rId5" Type="http://schemas.openxmlformats.org/officeDocument/2006/relationships/image" Target="../media/image1.png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0.xml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image" Target="../media/image3.png"/><Relationship Id="rId2" Type="http://schemas.openxmlformats.org/officeDocument/2006/relationships/tags" Target="../tags/tag34.xml"/><Relationship Id="rId11" Type="http://schemas.openxmlformats.org/officeDocument/2006/relationships/tags" Target="../tags/tag42.xml"/><Relationship Id="rId10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tags" Target="../tags/tag47.xml"/><Relationship Id="rId7" Type="http://schemas.openxmlformats.org/officeDocument/2006/relationships/image" Target="../media/image2.png"/><Relationship Id="rId6" Type="http://schemas.openxmlformats.org/officeDocument/2006/relationships/tags" Target="../tags/tag46.xml"/><Relationship Id="rId5" Type="http://schemas.openxmlformats.org/officeDocument/2006/relationships/image" Target="../media/image1.png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1" Type="http://schemas.openxmlformats.org/officeDocument/2006/relationships/tags" Target="../tags/tag50.xml"/><Relationship Id="rId10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image" Target="../media/image3.png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image" Target="../media/image3.png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>
            <a:lumMod val="9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868680" y="693420"/>
            <a:ext cx="10454640" cy="5471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12192000" cy="6858000"/>
            <a:chOff x="0" y="0"/>
            <a:chExt cx="12192001" cy="6858000"/>
          </a:xfrm>
        </p:grpSpPr>
        <p:pic>
          <p:nvPicPr>
            <p:cNvPr id="10" name="图片 9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023359" y="-4023358"/>
              <a:ext cx="4145284" cy="1219200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381501" y="-952499"/>
              <a:ext cx="3428998" cy="12192000"/>
            </a:xfrm>
            <a:prstGeom prst="rect">
              <a:avLst/>
            </a:prstGeom>
          </p:spPr>
        </p:pic>
      </p:grpSp>
      <p:sp>
        <p:nvSpPr>
          <p:cNvPr id="14" name="矩形: 圆角 13"/>
          <p:cNvSpPr/>
          <p:nvPr>
            <p:custDataLst>
              <p:tags r:id="rId8"/>
            </p:custDataLst>
          </p:nvPr>
        </p:nvSpPr>
        <p:spPr>
          <a:xfrm>
            <a:off x="5434965" y="3718651"/>
            <a:ext cx="1322070" cy="619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2542540" y="2517140"/>
            <a:ext cx="7106920" cy="1159510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6000" spc="600" baseline="0">
                <a:solidFill>
                  <a:schemeClr val="accent1"/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2542540" y="3834765"/>
            <a:ext cx="7106920" cy="556895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>
            <a:lumMod val="9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868680" y="693420"/>
              <a:ext cx="10454640" cy="5471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023359" y="-4023358"/>
              <a:ext cx="4145284" cy="1219200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381501" y="-952499"/>
              <a:ext cx="3428998" cy="12192000"/>
            </a:xfrm>
            <a:prstGeom prst="rect">
              <a:avLst/>
            </a:prstGeom>
          </p:spPr>
        </p:pic>
      </p:grpSp>
      <p:sp>
        <p:nvSpPr>
          <p:cNvPr id="14" name="矩形: 圆角 13"/>
          <p:cNvSpPr/>
          <p:nvPr>
            <p:custDataLst>
              <p:tags r:id="rId8"/>
            </p:custDataLst>
          </p:nvPr>
        </p:nvSpPr>
        <p:spPr>
          <a:xfrm>
            <a:off x="5434965" y="3653336"/>
            <a:ext cx="1322070" cy="619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2887980" y="2392045"/>
            <a:ext cx="6416040" cy="1219835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72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2887979" y="3745155"/>
            <a:ext cx="6416039" cy="666977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800" baseline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13" name="图片 12" descr="蓝色树叶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48285" y="273050"/>
            <a:ext cx="11692255" cy="63119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pic>
        <p:nvPicPr>
          <p:cNvPr id="16" name="图片 15" descr="蓝色树叶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48285" y="273050"/>
            <a:ext cx="942340" cy="691515"/>
          </a:xfrm>
          <a:prstGeom prst="rect">
            <a:avLst/>
          </a:prstGeom>
        </p:spPr>
      </p:pic>
      <p:pic>
        <p:nvPicPr>
          <p:cNvPr id="18" name="图片 17" descr="蓝色树叶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10323830" y="5850255"/>
            <a:ext cx="1616710" cy="734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grpSp>
        <p:nvGrpSpPr>
          <p:cNvPr id="10" name="组合 9"/>
          <p:cNvGrpSpPr/>
          <p:nvPr>
            <p:custDataLst>
              <p:tags r:id="rId3"/>
            </p:custDataLst>
          </p:nvPr>
        </p:nvGrpSpPr>
        <p:grpSpPr>
          <a:xfrm flipH="1">
            <a:off x="11066701" y="6088060"/>
            <a:ext cx="1279269" cy="777559"/>
            <a:chOff x="-249555" y="5775960"/>
            <a:chExt cx="1787525" cy="1086485"/>
          </a:xfrm>
        </p:grpSpPr>
        <p:pic>
          <p:nvPicPr>
            <p:cNvPr id="15" name="图片 14" descr="蓝色树叶2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-78740" y="6127750"/>
              <a:ext cx="1616710" cy="734695"/>
            </a:xfrm>
            <a:prstGeom prst="rect">
              <a:avLst/>
            </a:prstGeom>
          </p:spPr>
        </p:pic>
        <p:pic>
          <p:nvPicPr>
            <p:cNvPr id="6" name="图片 5" descr="蓝色4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7"/>
            <a:stretch>
              <a:fillRect/>
            </a:stretch>
          </p:blipFill>
          <p:spPr>
            <a:xfrm rot="20460000">
              <a:off x="-249555" y="5775960"/>
              <a:ext cx="1299845" cy="95694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sz="18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8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8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8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5101200" y="769939"/>
            <a:ext cx="6480000" cy="5087937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pic>
        <p:nvPicPr>
          <p:cNvPr id="8" name="图片 7" descr="蓝色树叶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11287125" y="0"/>
            <a:ext cx="904875" cy="664210"/>
          </a:xfrm>
          <a:prstGeom prst="rect">
            <a:avLst/>
          </a:prstGeom>
        </p:spPr>
      </p:pic>
      <p:pic>
        <p:nvPicPr>
          <p:cNvPr id="13" name="图片 12" descr="蓝色树叶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rot="15060000" flipH="1">
            <a:off x="-285750" y="257810"/>
            <a:ext cx="1023620" cy="4654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pic>
        <p:nvPicPr>
          <p:cNvPr id="6" name="图片 5" descr="蓝色树叶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flipH="1">
            <a:off x="10715625" y="6191250"/>
            <a:ext cx="1476375" cy="6711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249660" y="5519420"/>
            <a:ext cx="1369695" cy="1334770"/>
            <a:chOff x="11249660" y="5519420"/>
            <a:chExt cx="1369695" cy="1334770"/>
          </a:xfrm>
        </p:grpSpPr>
        <p:pic>
          <p:nvPicPr>
            <p:cNvPr id="16" name="图片 15" descr="蓝色树叶3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flipH="1" flipV="1">
              <a:off x="11249660" y="6162675"/>
              <a:ext cx="942340" cy="691515"/>
            </a:xfrm>
            <a:prstGeom prst="rect">
              <a:avLst/>
            </a:prstGeom>
          </p:spPr>
        </p:pic>
        <p:pic>
          <p:nvPicPr>
            <p:cNvPr id="6" name="图片 5" descr="蓝色4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rot="2640000" flipH="1">
              <a:off x="11269980" y="5519420"/>
              <a:ext cx="1349375" cy="993775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0" y="127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755" y="237490"/>
            <a:ext cx="11037570" cy="538480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4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pic>
        <p:nvPicPr>
          <p:cNvPr id="6" name="图片 5" descr="蓝色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20460000">
            <a:off x="-379095" y="4729480"/>
            <a:ext cx="2181225" cy="1605280"/>
          </a:xfrm>
          <a:prstGeom prst="rect">
            <a:avLst/>
          </a:prstGeom>
        </p:spPr>
      </p:pic>
      <p:pic>
        <p:nvPicPr>
          <p:cNvPr id="17" name="图片 16" descr="蓝色树叶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rot="1020000">
            <a:off x="-13335" y="5758815"/>
            <a:ext cx="2287270" cy="1039495"/>
          </a:xfrm>
          <a:prstGeom prst="rect">
            <a:avLst/>
          </a:prstGeom>
        </p:spPr>
      </p:pic>
      <p:pic>
        <p:nvPicPr>
          <p:cNvPr id="18" name="图片 17" descr="蓝色树叶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 flipH="1">
            <a:off x="10518775" y="4445"/>
            <a:ext cx="1673225" cy="1228090"/>
          </a:xfrm>
          <a:prstGeom prst="rect">
            <a:avLst/>
          </a:prstGeom>
        </p:spPr>
      </p:pic>
      <p:pic>
        <p:nvPicPr>
          <p:cNvPr id="19" name="图片 18" descr="蓝色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 rot="19440000" flipH="1" flipV="1">
            <a:off x="10776585" y="453390"/>
            <a:ext cx="2007870" cy="147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4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>
            <a:lumMod val="9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8" name="矩形 7"/>
            <p:cNvSpPr/>
            <p:nvPr>
              <p:custDataLst>
                <p:tags r:id="rId3"/>
              </p:custDataLst>
            </p:nvPr>
          </p:nvSpPr>
          <p:spPr>
            <a:xfrm>
              <a:off x="868680" y="693420"/>
              <a:ext cx="10454640" cy="5471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023359" y="-4023358"/>
              <a:ext cx="4145284" cy="1219200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381501" y="-952499"/>
              <a:ext cx="3428998" cy="12192000"/>
            </a:xfrm>
            <a:prstGeom prst="rect">
              <a:avLst/>
            </a:prstGeom>
          </p:spPr>
        </p:pic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622387" y="2937510"/>
            <a:ext cx="4988213" cy="760719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622382" y="3800106"/>
            <a:ext cx="4988213" cy="1077985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5" name="矩形: 圆角 14"/>
          <p:cNvSpPr/>
          <p:nvPr>
            <p:custDataLst>
              <p:tags r:id="rId13"/>
            </p:custDataLst>
          </p:nvPr>
        </p:nvSpPr>
        <p:spPr>
          <a:xfrm>
            <a:off x="5434965" y="3718651"/>
            <a:ext cx="1322070" cy="619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tx2">
            <a:lumMod val="9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868680" y="693420"/>
              <a:ext cx="10454640" cy="5471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023359" y="-4023358"/>
              <a:ext cx="4145284" cy="1219200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4381501" y="-952499"/>
              <a:ext cx="3428998" cy="1219200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203026" y="1272537"/>
            <a:ext cx="7785949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蓝色树叶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78740" y="6127750"/>
            <a:ext cx="1616710" cy="734695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49.xml"/><Relationship Id="rId23" Type="http://schemas.openxmlformats.org/officeDocument/2006/relationships/tags" Target="../tags/tag148.xml"/><Relationship Id="rId22" Type="http://schemas.openxmlformats.org/officeDocument/2006/relationships/tags" Target="../tags/tag147.xml"/><Relationship Id="rId21" Type="http://schemas.openxmlformats.org/officeDocument/2006/relationships/tags" Target="../tags/tag146.xml"/><Relationship Id="rId20" Type="http://schemas.openxmlformats.org/officeDocument/2006/relationships/tags" Target="../tags/tag145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44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标题 13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542540" y="3834765"/>
            <a:ext cx="7106920" cy="1444625"/>
          </a:xfrm>
        </p:spPr>
        <p:txBody>
          <a:bodyPr>
            <a:normAutofit/>
          </a:bodyPr>
          <a:p>
            <a:r>
              <a:rPr lang="en-US" altLang="zh-CN"/>
              <a:t>12300740026</a:t>
            </a:r>
            <a:endParaRPr lang="en-US" altLang="zh-CN"/>
          </a:p>
          <a:p>
            <a:r>
              <a:rPr lang="zh-CN" altLang="en-US"/>
              <a:t>赖仲祺</a:t>
            </a:r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p>
            <a:r>
              <a:rPr lang="zh-CN" altLang="en-US" dirty="0"/>
              <a:t>污水处理厂观后感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23815" y="3540760"/>
            <a:ext cx="2096770" cy="1828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2138680" y="1450975"/>
            <a:ext cx="8093710" cy="4150995"/>
          </a:xfrm>
        </p:spPr>
        <p:txBody>
          <a:bodyPr>
            <a:normAutofit fontScale="90000" lnSpcReduction="10000"/>
          </a:bodyPr>
          <a:p>
            <a:pPr algn="l"/>
            <a:r>
              <a:rPr lang="zh-CN" altLang="en-US"/>
              <a:t>一、瑞士最大污水厂观后感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二、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八分钟盘点国外污水厂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观后感</a:t>
            </a:r>
            <a:endParaRPr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三、台湾嘉义县扩大县治污水处理厂观后感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四、厂长解说：污水厂是怎样处理污水的观后感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五、美国大型污水处理厂的</a:t>
            </a:r>
            <a:r>
              <a:rPr lang="en-US" altLang="zh-CN">
                <a:sym typeface="+mn-ea"/>
              </a:rPr>
              <a:t>3D</a:t>
            </a:r>
            <a:r>
              <a:rPr>
                <a:sym typeface="+mn-ea"/>
              </a:rPr>
              <a:t>虚拟之旅</a:t>
            </a:r>
            <a:endParaRPr>
              <a:sym typeface="+mn-ea"/>
            </a:endParaRPr>
          </a:p>
          <a:p>
            <a:pPr algn="l"/>
            <a:r>
              <a:rPr lang="zh-CN">
                <a:sym typeface="+mn-ea"/>
              </a:rPr>
              <a:t>六、</a:t>
            </a:r>
            <a:r>
              <a:rPr lang="zh-CN" altLang="en-US">
                <a:sym typeface="+mn-ea"/>
              </a:rPr>
              <a:t>一个高效的污水处理站是什么样的？</a:t>
            </a:r>
            <a:endParaRPr>
              <a:sym typeface="+mn-ea"/>
            </a:endParaRPr>
          </a:p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endParaRPr>
              <a:sym typeface="+mn-ea"/>
            </a:endParaRPr>
          </a:p>
          <a:p>
            <a:pPr algn="l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瑞士最大污水厂观后感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/>
              <a:t>瑞士有着“世界花园”的美誉，被称为世界上最干净的国家。</a:t>
            </a:r>
            <a:endParaRPr lang="zh-CN" altLang="en-US" sz="2000"/>
          </a:p>
          <a:p>
            <a:r>
              <a:rPr lang="zh-CN" altLang="en-US" sz="2000"/>
              <a:t>瑞士最大城市苏黎世位于苏黎世湖畔，利马特河边，是一座水上城市，人们享用着优越的水质。</a:t>
            </a:r>
            <a:endParaRPr lang="zh-CN" altLang="en-US" sz="2000"/>
          </a:p>
          <a:p>
            <a:r>
              <a:rPr lang="zh-CN" altLang="en-US" sz="2000"/>
              <a:t>苏黎世的污水部分由瑞士最大的污水厂</a:t>
            </a:r>
            <a:r>
              <a:rPr lang="en-US" altLang="zh-CN" sz="2000"/>
              <a:t>——</a:t>
            </a:r>
            <a:r>
              <a:rPr lang="zh-CN" altLang="en-US" sz="2000"/>
              <a:t>韦德霍兹利污水厂处理，包含机械处理阶段（格栅、油砂池、初沉池）、生物处理阶段、沉淀阶段、臭氧化阶段与过滤阶段，废水在污水厂要经过约</a:t>
            </a:r>
            <a:r>
              <a:rPr lang="en-US" altLang="zh-CN" sz="2000"/>
              <a:t>19</a:t>
            </a:r>
            <a:r>
              <a:rPr sz="2000"/>
              <a:t>小时的处理。</a:t>
            </a:r>
            <a:endParaRPr sz="2000"/>
          </a:p>
          <a:p>
            <a:r>
              <a:rPr sz="2000"/>
              <a:t>污泥处理工艺包含预浓缩阶段、初级消化阶段、二级消化阶段、污泥焚化阶段。</a:t>
            </a:r>
            <a:endParaRPr sz="2000"/>
          </a:p>
          <a:p>
            <a:r>
              <a:rPr sz="2000"/>
              <a:t>中央控制室可监控整个污水厂。</a:t>
            </a:r>
            <a:endParaRPr sz="2000"/>
          </a:p>
          <a:p>
            <a:r>
              <a:rPr sz="2000"/>
              <a:t>个人感想：好先进啊，连污水厂的介绍动画制作都那么先进，啥时候中国的污水处理厂也能跟他们合作一下也变得那么先进呐（并且也把介绍动画制作得和该影片一样有趣、简单而生动，让更多孩子对环保事业升起兴趣）</a:t>
            </a:r>
            <a:r>
              <a:rPr lang="en-US" altLang="zh-CN" sz="2000"/>
              <a:t>~~</a:t>
            </a:r>
            <a:endParaRPr lang="en-US" altLang="zh-CN" sz="2000"/>
          </a:p>
          <a:p>
            <a:endParaRPr lang="en-US" altLang="zh-CN" sz="20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t>八分钟盘点国外污水厂</a:t>
            </a:r>
            <a:r>
              <a:rPr lang="en-US" altLang="zh-CN"/>
              <a:t>”</a:t>
            </a:r>
            <a:r>
              <a:t>观后感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世界上深隧和暴雨控制的典范</a:t>
            </a:r>
            <a:r>
              <a:rPr lang="en-US" altLang="zh-CN"/>
              <a:t>——</a:t>
            </a:r>
            <a:r>
              <a:t>美国的密尔沃基污水厂，包含一级处理阶段（格栅</a:t>
            </a:r>
            <a:r>
              <a:rPr lang="en-US" altLang="zh-CN"/>
              <a:t>+</a:t>
            </a:r>
            <a:r>
              <a:t>初沉池）、二级生物处理阶段、消毒阶段、脱氮处理阶段。深深的隧洞可以暂时储存当地的暴雨，待之后处理。感想：考虑好周全啊，希望我们国家的污水厂也能学习别人的优秀之处，不甘示弱啊</a:t>
            </a:r>
            <a:r>
              <a:rPr lang="en-US" altLang="zh-CN"/>
              <a:t>~~</a:t>
            </a:r>
            <a:endParaRPr lang="en-US" altLang="zh-CN"/>
          </a:p>
          <a:p>
            <a:r>
              <a:t>世界上最大的污水厂</a:t>
            </a:r>
            <a:r>
              <a:rPr lang="en-US" altLang="zh-CN"/>
              <a:t>——</a:t>
            </a:r>
            <a:r>
              <a:t>斯蒂克尼污水厂位于美国芝加哥，采用活性污泥工艺，拥有世界上最大的地下污水提升泵站，通过延长泥龄来实现氨氮的稳定去除。感想：污水厂不一定要比大，如果能承担起日常和非正常工况的任务，短小精悍其实才是最节约环保的吧</a:t>
            </a:r>
            <a:r>
              <a:rPr lang="en-US" altLang="zh-CN"/>
              <a:t>~</a:t>
            </a:r>
            <a:endParaRPr lang="en-US" altLang="zh-CN"/>
          </a:p>
          <a:p>
            <a:r>
              <a:t>世界上最先进的污水厂</a:t>
            </a:r>
            <a:r>
              <a:rPr lang="en-US" altLang="zh-CN"/>
              <a:t>——</a:t>
            </a:r>
            <a:r>
              <a:t>美国华盛顿特区的</a:t>
            </a:r>
            <a:r>
              <a:t>蓝色平原污水厂，拥有极限脱氮除磷技术和北美最大的污泥热水解技术，工艺路线：格栅、曝气沉砂池、初沉池、一级曝气池、二沉池、（反）硝化活性污泥系统、三沉池、多介质滤池和消毒处理。感想：处理工艺齐全又完备，值得学习！！！</a:t>
            </a:r>
          </a:p>
          <a:p>
            <a:r>
              <a:t>世界上最大的</a:t>
            </a:r>
            <a:r>
              <a:rPr lang="en-US" altLang="zh-CN"/>
              <a:t>MBR/</a:t>
            </a:r>
            <a:r>
              <a:t>地下污水厂</a:t>
            </a:r>
            <a:r>
              <a:rPr lang="en-US" altLang="zh-CN"/>
              <a:t>——</a:t>
            </a:r>
            <a:r>
              <a:t>亨里克斯达尔污水厂，安装了</a:t>
            </a:r>
            <a:r>
              <a:rPr lang="en-US" altLang="zh-CN"/>
              <a:t>1008</a:t>
            </a:r>
            <a:r>
              <a:t>个膜生物反应器，</a:t>
            </a:r>
            <a:r>
              <a:rPr lang="en-US" altLang="zh-CN"/>
              <a:t>MBR</a:t>
            </a:r>
            <a:r>
              <a:t>工艺比传统的活性污泥法更能有效地去除氮和磷。感想：</a:t>
            </a:r>
            <a:r>
              <a:rPr lang="en-US" altLang="zh-CN"/>
              <a:t>MBR</a:t>
            </a:r>
            <a:r>
              <a:t>对氮磷去除率高，值得需要去除氮磷的每一个污水厂学习</a:t>
            </a:r>
            <a:r>
              <a:rPr lang="en-US" altLang="zh-CN"/>
              <a:t>~~~</a:t>
            </a:r>
            <a:endParaRPr lang="en-US" altLang="zh-CN"/>
          </a:p>
          <a:p>
            <a:r>
              <a:t>世界上最大的去除微污染物的污水厂</a:t>
            </a:r>
            <a:r>
              <a:rPr lang="en-US" altLang="zh-CN"/>
              <a:t>——</a:t>
            </a:r>
            <a:r>
              <a:t>瑞士的</a:t>
            </a:r>
            <a:r>
              <a:t>韦德霍兹利污水厂，其中剩余污泥和其他残留物可以进入垃圾发电站发电。感想：污泥和残留物发电，充分利用资源，值得效仿！！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台湾嘉义县扩大县治污水处理厂观后感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处理有五个主要流程：前处理（含拦污机、曝气沉砂池、除臭系统设备）、生物处理（含曝气池、终沉池）、消毒放流（含放流池）、回收系统（含过滤塔、回收塔、回收水再利用、生态池）、污泥处理（含</a:t>
            </a:r>
            <a:r>
              <a:rPr sz="2400">
                <a:sym typeface="+mn-ea"/>
              </a:rPr>
              <a:t>污泥浓缩池、污泥脱水机</a:t>
            </a:r>
            <a:r>
              <a:rPr lang="zh-CN" altLang="en-US" sz="2400"/>
              <a:t>）。</a:t>
            </a:r>
            <a:endParaRPr lang="zh-CN" altLang="en-US" sz="2400"/>
          </a:p>
          <a:p>
            <a:r>
              <a:rPr lang="zh-CN" altLang="en-US" sz="2400"/>
              <a:t>感想：这个污水厂的特色是有拦污机、放流池、回收水再利用、生态池，个人觉得生态池每个水厂都需要，因为我们需要的水本来就来自大自然，来自自然环境的生态中，如果我们想要保护好环境不造成污染、同时使我们的人民群众用上清洁的优等水，就要用模拟自然生态的生态池来净化污水，以达到水质优质排放的效果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厂长解说：污水厂是怎样处理污水的观后感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/>
              <a:t>污水厂处理流程由格栅、进水泵房、除砂系统、初沉池、生物滴滤池（污水通过</a:t>
            </a:r>
            <a:r>
              <a:rPr lang="en-US" altLang="zh-CN" sz="3600"/>
              <a:t>6</a:t>
            </a:r>
            <a:r>
              <a:rPr sz="3600"/>
              <a:t>英尺的</a:t>
            </a:r>
            <a:r>
              <a:rPr lang="zh-CN" altLang="en-US" sz="3600"/>
              <a:t>石块堆，利用石块上附着的生物膜，可以去除水中的营养物质）、曝气池、澄清池、厌氧消化池、紫外线消毒等部分构成。</a:t>
            </a:r>
            <a:endParaRPr lang="zh-CN" altLang="en-US" sz="3600"/>
          </a:p>
          <a:p>
            <a:r>
              <a:rPr lang="zh-CN" altLang="en-US" sz="3600"/>
              <a:t>感想：生物滴滤池挺有特色的，可以仔细研究一下并决定要不要推广。</a:t>
            </a:r>
            <a:endParaRPr lang="zh-CN" altLang="en-US" sz="36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美国大型污水处理厂的</a:t>
            </a:r>
            <a:r>
              <a:rPr lang="en-US" altLang="zh-CN"/>
              <a:t>3D</a:t>
            </a:r>
            <a:r>
              <a:t>虚拟之旅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550"/>
              <a:t>污水厂流程由预处理阶段、沉砂池、初级处理、初沉阶段、二级处理（曝气池、二沉池）、高级处理阶段（膜过滤技术）、消毒阶段（氯化、紫外线、臭氧化）。旨在为子孙后代提供一个好的自然环境。</a:t>
            </a:r>
            <a:endParaRPr lang="zh-CN" altLang="en-US" sz="3550"/>
          </a:p>
          <a:p>
            <a:r>
              <a:rPr lang="zh-CN" altLang="en-US" sz="3550"/>
              <a:t>感想：这个污水厂的特色是有膜过滤技术，但是经费高昂，需等待科技再进步膜造价降低了才能推广。</a:t>
            </a:r>
            <a:endParaRPr lang="zh-CN" altLang="en-US" sz="355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一个高效的污水处理站是什么样的？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/>
              <a:t>污水处理站由原水进入、隔油池、筛分</a:t>
            </a:r>
            <a:r>
              <a:rPr lang="en-US" altLang="zh-CN" sz="3600"/>
              <a:t>/</a:t>
            </a:r>
            <a:r>
              <a:rPr sz="3600"/>
              <a:t>油水分离</a:t>
            </a:r>
            <a:r>
              <a:rPr lang="en-US" altLang="zh-CN" sz="3600"/>
              <a:t>/</a:t>
            </a:r>
            <a:r>
              <a:rPr sz="3600"/>
              <a:t>均衡、污水传输泵、鼓风机、</a:t>
            </a:r>
            <a:r>
              <a:rPr lang="en-US" altLang="zh-CN" sz="3600"/>
              <a:t>eMBBR</a:t>
            </a:r>
            <a:r>
              <a:rPr sz="3600"/>
              <a:t>反应器、斜管沉淀池和污泥传输泵、明矾加药箱、血管沉砂池和污泥传输泵、中间存储池、过滤进水泵、砂滤罐、活性炭过滤、次氯酸盐添加系统、处理后出水池、压滤机等构成。</a:t>
            </a:r>
            <a:endParaRPr sz="3600"/>
          </a:p>
          <a:p>
            <a:r>
              <a:rPr sz="3600"/>
              <a:t>感想：是一个复杂而全备的污水站值得研究学习！</a:t>
            </a:r>
            <a:endParaRPr sz="36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0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0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820"/>
  <p:tag name="KSO_WM_TEMPLATE_THUMBS_INDEX" val="1、4、5、6、7、8、9、10、11、12、13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ISCONTENTSTITLE" val="0"/>
  <p:tag name="KSO_WM_UNIT_PRESET_TEXT" val="单击此处添加副标题"/>
  <p:tag name="KSO_WM_UNIT_NOCLEAR" val="0"/>
  <p:tag name="KSO_WM_UNIT_VALUE" val="2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820_1*b*1"/>
  <p:tag name="KSO_WM_TEMPLATE_CATEGORY" val="custom"/>
  <p:tag name="KSO_WM_TEMPLATE_INDEX" val="20202820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ISCONTENTSTITLE" val="0"/>
  <p:tag name="KSO_WM_UNIT_PRESET_TEXT" val="文艺清新工作总结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820_1*a*1"/>
  <p:tag name="KSO_WM_TEMPLATE_CATEGORY" val="custom"/>
  <p:tag name="KSO_WM_TEMPLATE_INDEX" val="20202820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ID" val="custom20202820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820"/>
  <p:tag name="KSO_WM_SLIDE_LAYOUT" val="a_b"/>
  <p:tag name="KSO_WM_SLIDE_LAYOUT_CNT" val="1_1"/>
  <p:tag name="KSO_WM_UNIT_SHOW_EDIT_AREA_INDICATION" val="1"/>
  <p:tag name="KSO_WM_TEMPLATE_THUMBS_INDEX" val="1、4、5、6、7、8、9、10、11、12、13"/>
  <p:tag name="KSO_WM_TEMPLATE_MASTER_THUMB_INDEX" val="12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8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2820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heme/theme1.xml><?xml version="1.0" encoding="utf-8"?>
<a:theme xmlns:a="http://schemas.openxmlformats.org/drawingml/2006/main" name="2_Office 主题​​">
  <a:themeElements>
    <a:clrScheme name="WPS主题色">
      <a:dk1>
        <a:srgbClr val="000000"/>
      </a:dk1>
      <a:lt1>
        <a:srgbClr val="FFFFFF"/>
      </a:lt1>
      <a:dk2>
        <a:srgbClr val="F9F7F2"/>
      </a:dk2>
      <a:lt2>
        <a:srgbClr val="FFFFFF"/>
      </a:lt2>
      <a:accent1>
        <a:srgbClr val="E5967C"/>
      </a:accent1>
      <a:accent2>
        <a:srgbClr val="CF9088"/>
      </a:accent2>
      <a:accent3>
        <a:srgbClr val="B78891"/>
      </a:accent3>
      <a:accent4>
        <a:srgbClr val="9E819C"/>
      </a:accent4>
      <a:accent5>
        <a:srgbClr val="7E7AA5"/>
      </a:accent5>
      <a:accent6>
        <a:srgbClr val="5271AD"/>
      </a:accent6>
      <a:hlink>
        <a:srgbClr val="4759BF"/>
      </a:hlink>
      <a:folHlink>
        <a:srgbClr val="561A68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1725</Words>
  <Application>WPS 演示</Application>
  <PresentationFormat>宽屏</PresentationFormat>
  <Paragraphs>54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汉仪旗黑-85S</vt:lpstr>
      <vt:lpstr>黑体</vt:lpstr>
      <vt:lpstr>Arial Unicode MS</vt:lpstr>
      <vt:lpstr>Calibri</vt:lpstr>
      <vt:lpstr>2_Office 主题​​</vt:lpstr>
      <vt:lpstr>污水处理厂观后感</vt:lpstr>
      <vt:lpstr>PowerPoint 演示文稿</vt:lpstr>
      <vt:lpstr>瑞士最大污水厂观后感</vt:lpstr>
      <vt:lpstr>“八分钟盘点国外污水厂”观后感</vt:lpstr>
      <vt:lpstr>台湾嘉义县扩大县治污水处理厂观后感</vt:lpstr>
      <vt:lpstr>厂长解说：污水厂是怎样处理污水的观后感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赖仲祺</cp:lastModifiedBy>
  <cp:revision>153</cp:revision>
  <dcterms:created xsi:type="dcterms:W3CDTF">2019-06-19T02:08:00Z</dcterms:created>
  <dcterms:modified xsi:type="dcterms:W3CDTF">2020-11-18T05:38:51Z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