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7" d="100"/>
          <a:sy n="97" d="100"/>
        </p:scale>
        <p:origin x="-306" y="-90"/>
      </p:cViewPr>
      <p:guideLst>
        <p:guide orient="horz" pos="2160"/>
        <p:guide pos="2880"/>
      </p:guideLst>
    </p:cSldViewPr>
  </p:slideViewPr>
  <p:notesTextViewPr>
    <p:cViewPr>
      <p:scale>
        <a:sx n="1" d="1"/>
        <a:sy n="1" d="1"/>
      </p:scale>
      <p:origin x="0" y="0"/>
    </p:cViewPr>
  </p:notesTextViewPr>
  <p:sorterViewPr>
    <p:cViewPr>
      <p:scale>
        <a:sx n="100" d="100"/>
        <a:sy n="100" d="100"/>
      </p:scale>
      <p:origin x="0" y="69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455C9-7231-4F9B-B002-3247B319C0FA}" type="datetimeFigureOut">
              <a:rPr lang="zh-CN" altLang="en-US" smtClean="0"/>
              <a:t>2018/10/9 Tuesday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E7534-BA6A-4ED3-A539-48275C3EBE12}" type="slidenum">
              <a:rPr lang="zh-CN" altLang="en-US" smtClean="0"/>
              <a:t>‹#›</a:t>
            </a:fld>
            <a:endParaRPr lang="zh-CN" altLang="en-US"/>
          </a:p>
        </p:txBody>
      </p:sp>
    </p:spTree>
    <p:extLst>
      <p:ext uri="{BB962C8B-B14F-4D97-AF65-F5344CB8AC3E}">
        <p14:creationId xmlns:p14="http://schemas.microsoft.com/office/powerpoint/2010/main" val="4013364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幻灯片图像占位符 1"/>
          <p:cNvSpPr>
            <a:spLocks noGrp="1" noRot="1" noChangeAspect="1" noTextEdit="1"/>
          </p:cNvSpPr>
          <p:nvPr>
            <p:ph type="sldImg"/>
          </p:nvPr>
        </p:nvSpPr>
        <p:spPr>
          <a:ln/>
        </p:spPr>
      </p:sp>
      <p:sp>
        <p:nvSpPr>
          <p:cNvPr id="315395"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72508AC1-D54B-4A03-8E49-719E3EBE0851}" type="datetime11">
              <a:rPr lang="zh-CN" altLang="en-US" smtClean="0">
                <a:solidFill>
                  <a:prstClr val="black"/>
                </a:solidFill>
              </a:rPr>
              <a:pPr>
                <a:defRPr/>
              </a:pPr>
              <a:t>20:48:48</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727699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3" name="幻灯片图像占位符 1"/>
          <p:cNvSpPr>
            <a:spLocks noGrp="1" noRot="1" noChangeAspect="1" noTextEdit="1"/>
          </p:cNvSpPr>
          <p:nvPr>
            <p:ph type="sldImg"/>
          </p:nvPr>
        </p:nvSpPr>
        <p:spPr>
          <a:ln/>
        </p:spPr>
      </p:sp>
      <p:sp>
        <p:nvSpPr>
          <p:cNvPr id="607234"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0348ABFD-D4FA-410B-A11A-C51B30ADE2ED}"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2542663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1" name="幻灯片图像占位符 1"/>
          <p:cNvSpPr>
            <a:spLocks noGrp="1" noRot="1" noChangeAspect="1" noTextEdit="1"/>
          </p:cNvSpPr>
          <p:nvPr>
            <p:ph type="sldImg"/>
          </p:nvPr>
        </p:nvSpPr>
        <p:spPr>
          <a:ln/>
        </p:spPr>
      </p:sp>
      <p:sp>
        <p:nvSpPr>
          <p:cNvPr id="609282"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2512536B-9A08-4B17-913D-3132D250F799}"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2115716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29" name="幻灯片图像占位符 1"/>
          <p:cNvSpPr>
            <a:spLocks noGrp="1" noRot="1" noChangeAspect="1" noTextEdit="1"/>
          </p:cNvSpPr>
          <p:nvPr>
            <p:ph type="sldImg"/>
          </p:nvPr>
        </p:nvSpPr>
        <p:spPr>
          <a:ln/>
        </p:spPr>
      </p:sp>
      <p:sp>
        <p:nvSpPr>
          <p:cNvPr id="611330"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07C34EE5-494A-43EE-85C0-A04EEE2A5BAF}"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1771099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幻灯片图像占位符 1"/>
          <p:cNvSpPr>
            <a:spLocks noGrp="1" noRot="1" noChangeAspect="1" noTextEdit="1"/>
          </p:cNvSpPr>
          <p:nvPr>
            <p:ph type="sldImg"/>
          </p:nvPr>
        </p:nvSpPr>
        <p:spPr>
          <a:ln/>
        </p:spPr>
      </p:sp>
      <p:sp>
        <p:nvSpPr>
          <p:cNvPr id="613378"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B5854C5E-6D41-49E8-A6B4-B8EE72F4E6F7}"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1150415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3" name="幻灯片图像占位符 1"/>
          <p:cNvSpPr>
            <a:spLocks noGrp="1" noRot="1" noChangeAspect="1" noTextEdit="1"/>
          </p:cNvSpPr>
          <p:nvPr>
            <p:ph type="sldImg"/>
          </p:nvPr>
        </p:nvSpPr>
        <p:spPr>
          <a:ln/>
        </p:spPr>
      </p:sp>
      <p:sp>
        <p:nvSpPr>
          <p:cNvPr id="622594"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EE08698C-3CAA-4C48-99F3-057600187A08}"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109448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1" name="幻灯片图像占位符 1"/>
          <p:cNvSpPr>
            <a:spLocks noGrp="1" noRot="1" noChangeAspect="1" noTextEdit="1"/>
          </p:cNvSpPr>
          <p:nvPr>
            <p:ph type="sldImg"/>
          </p:nvPr>
        </p:nvSpPr>
        <p:spPr>
          <a:ln/>
        </p:spPr>
      </p:sp>
      <p:sp>
        <p:nvSpPr>
          <p:cNvPr id="624642"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03D31958-4E5D-4276-B99C-FF189A43E171}"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1088258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3" name="Rectangle 2"/>
          <p:cNvSpPr>
            <a:spLocks noGrp="1" noRot="1" noChangeAspect="1" noChangeArrowheads="1" noTextEdit="1"/>
          </p:cNvSpPr>
          <p:nvPr>
            <p:ph type="sldImg"/>
          </p:nvPr>
        </p:nvSpPr>
        <p:spPr>
          <a:ln/>
        </p:spPr>
      </p:sp>
      <p:sp>
        <p:nvSpPr>
          <p:cNvPr id="627714" name="Rectangle 3"/>
          <p:cNvSpPr>
            <a:spLocks noGrp="1" noChangeArrowheads="1"/>
          </p:cNvSpPr>
          <p:nvPr>
            <p:ph type="body" idx="1"/>
          </p:nvPr>
        </p:nvSpPr>
        <p:spPr>
          <a:noFill/>
          <a:ln/>
        </p:spPr>
        <p:txBody>
          <a:bodyPr/>
          <a:lstStyle/>
          <a:p>
            <a:pPr eaLnBrk="1" hangingPunct="1"/>
            <a:r>
              <a:rPr lang="zh-CN" altLang="en-US" smtClean="0">
                <a:ea typeface="宋体" charset="-122"/>
              </a:rPr>
              <a:t>商务部认为：可口可乐可能利用其在碳酸饮料市场中的支配地位，限制果汁饮料市场的竞争；可口可乐在占据果汁市</a:t>
            </a:r>
          </a:p>
          <a:p>
            <a:pPr eaLnBrk="1" hangingPunct="1"/>
            <a:r>
              <a:rPr lang="zh-CN" altLang="en-US" smtClean="0">
                <a:ea typeface="宋体" charset="-122"/>
              </a:rPr>
              <a:t>场</a:t>
            </a:r>
            <a:r>
              <a:rPr lang="en-US" altLang="zh-CN" smtClean="0">
                <a:ea typeface="宋体" charset="-122"/>
              </a:rPr>
              <a:t>35%</a:t>
            </a:r>
            <a:r>
              <a:rPr lang="zh-CN" altLang="en-US" smtClean="0">
                <a:ea typeface="宋体" charset="-122"/>
              </a:rPr>
              <a:t>份额的同时，也阻碍了潜在竞争者进入果汁市场；挤压中小生产者的生存空间，对中国果汁饮料市场的竞争格局造成不利影响，更不利于中国果汁市场的健康发展。</a:t>
            </a:r>
          </a:p>
          <a:p>
            <a:pPr eaLnBrk="1" hangingPunct="1"/>
            <a:r>
              <a:rPr lang="zh-CN" altLang="en-US" smtClean="0">
                <a:ea typeface="宋体" charset="-122"/>
              </a:rPr>
              <a:t>资料来源：解放日报</a:t>
            </a:r>
            <a:r>
              <a:rPr lang="en-US" altLang="zh-CN" smtClean="0">
                <a:ea typeface="宋体" charset="-122"/>
              </a:rPr>
              <a:t>2009</a:t>
            </a:r>
            <a:r>
              <a:rPr lang="zh-CN" altLang="en-US" smtClean="0">
                <a:ea typeface="宋体" charset="-122"/>
              </a:rPr>
              <a:t>年</a:t>
            </a:r>
            <a:r>
              <a:rPr lang="en-US" altLang="zh-CN" smtClean="0">
                <a:ea typeface="宋体" charset="-122"/>
              </a:rPr>
              <a:t>3</a:t>
            </a:r>
            <a:r>
              <a:rPr lang="zh-CN" altLang="en-US" smtClean="0">
                <a:ea typeface="宋体" charset="-122"/>
              </a:rPr>
              <a:t>月</a:t>
            </a:r>
            <a:r>
              <a:rPr lang="en-US" altLang="zh-CN" smtClean="0">
                <a:ea typeface="宋体" charset="-122"/>
              </a:rPr>
              <a:t>21</a:t>
            </a:r>
            <a:r>
              <a:rPr lang="zh-CN" altLang="en-US" smtClean="0">
                <a:ea typeface="宋体" charset="-122"/>
              </a:rPr>
              <a:t>日第</a:t>
            </a:r>
            <a:r>
              <a:rPr lang="en-US" altLang="zh-CN" smtClean="0">
                <a:ea typeface="宋体" charset="-122"/>
              </a:rPr>
              <a:t>16</a:t>
            </a:r>
            <a:r>
              <a:rPr lang="zh-CN" altLang="en-US" smtClean="0">
                <a:ea typeface="宋体" charset="-122"/>
              </a:rPr>
              <a:t>版。汇源并购案搁浅传递的信号，贺涵甫。</a:t>
            </a:r>
          </a:p>
          <a:p>
            <a:pPr eaLnBrk="1" hangingPunct="1"/>
            <a:r>
              <a:rPr lang="zh-CN" altLang="en-US" smtClean="0">
                <a:ea typeface="宋体" charset="-122"/>
              </a:rPr>
              <a:t>参考资料：期待更多的反垄断裁决。巢江淮，</a:t>
            </a:r>
            <a:r>
              <a:rPr lang="en-US" altLang="zh-CN" smtClean="0">
                <a:ea typeface="宋体" charset="-122"/>
              </a:rPr>
              <a:t>JF2009.3.21</a:t>
            </a:r>
            <a:r>
              <a:rPr lang="zh-CN" altLang="en-US" smtClean="0">
                <a:ea typeface="宋体" charset="-122"/>
              </a:rPr>
              <a:t>，</a:t>
            </a:r>
            <a:r>
              <a:rPr lang="en-US" altLang="zh-CN" smtClean="0">
                <a:ea typeface="宋体" charset="-122"/>
              </a:rPr>
              <a:t>5</a:t>
            </a:r>
            <a:r>
              <a:rPr lang="zh-CN" altLang="en-US" smtClean="0">
                <a:ea typeface="宋体" charset="-122"/>
              </a:rPr>
              <a:t>版。</a:t>
            </a:r>
          </a:p>
        </p:txBody>
      </p:sp>
      <p:sp>
        <p:nvSpPr>
          <p:cNvPr id="2" name="日期占位符 1"/>
          <p:cNvSpPr>
            <a:spLocks noGrp="1"/>
          </p:cNvSpPr>
          <p:nvPr>
            <p:ph type="dt" idx="10"/>
          </p:nvPr>
        </p:nvSpPr>
        <p:spPr/>
        <p:txBody>
          <a:bodyPr/>
          <a:lstStyle/>
          <a:p>
            <a:pPr>
              <a:defRPr/>
            </a:pPr>
            <a:fld id="{77349976-2DA5-4333-B3CE-3ABDF7B30C10}"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54242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1" name="幻灯片图像占位符 1"/>
          <p:cNvSpPr>
            <a:spLocks noGrp="1" noRot="1" noChangeAspect="1" noTextEdit="1"/>
          </p:cNvSpPr>
          <p:nvPr>
            <p:ph type="sldImg"/>
          </p:nvPr>
        </p:nvSpPr>
        <p:spPr>
          <a:ln/>
        </p:spPr>
      </p:sp>
      <p:sp>
        <p:nvSpPr>
          <p:cNvPr id="629762"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EAC54C9F-1367-46AB-8136-90BC9D23BCA0}"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1149602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3" name="幻灯片图像占位符 1"/>
          <p:cNvSpPr>
            <a:spLocks noGrp="1" noRot="1" noChangeAspect="1" noTextEdit="1"/>
          </p:cNvSpPr>
          <p:nvPr>
            <p:ph type="sldImg"/>
          </p:nvPr>
        </p:nvSpPr>
        <p:spPr>
          <a:ln/>
        </p:spPr>
      </p:sp>
      <p:sp>
        <p:nvSpPr>
          <p:cNvPr id="632834"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F59853B5-4261-4BD9-9EFE-DB869410A167}"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2739293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1" name="幻灯片图像占位符 1"/>
          <p:cNvSpPr>
            <a:spLocks noGrp="1" noRot="1" noChangeAspect="1" noTextEdit="1"/>
          </p:cNvSpPr>
          <p:nvPr>
            <p:ph type="sldImg"/>
          </p:nvPr>
        </p:nvSpPr>
        <p:spPr>
          <a:ln/>
        </p:spPr>
      </p:sp>
      <p:sp>
        <p:nvSpPr>
          <p:cNvPr id="634882"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3E7E4FE1-5A79-4B9C-82B2-1B54DA62A60F}"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4168914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5" name="幻灯片图像占位符 1"/>
          <p:cNvSpPr>
            <a:spLocks noGrp="1" noRot="1" noChangeAspect="1" noTextEdit="1"/>
          </p:cNvSpPr>
          <p:nvPr>
            <p:ph type="sldImg"/>
          </p:nvPr>
        </p:nvSpPr>
        <p:spPr>
          <a:ln/>
        </p:spPr>
      </p:sp>
      <p:sp>
        <p:nvSpPr>
          <p:cNvPr id="615426"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6243D73B-E142-4478-80A5-AC9A59C2D256}"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924404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7" name="幻灯片图像占位符 1"/>
          <p:cNvSpPr>
            <a:spLocks noGrp="1" noRot="1" noChangeAspect="1" noTextEdit="1"/>
          </p:cNvSpPr>
          <p:nvPr>
            <p:ph type="sldImg"/>
          </p:nvPr>
        </p:nvSpPr>
        <p:spPr>
          <a:ln/>
        </p:spPr>
      </p:sp>
      <p:sp>
        <p:nvSpPr>
          <p:cNvPr id="638978"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AE47B82B-44AA-4287-8E1B-CCCB5141FF54}"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689699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5" name="幻灯片图像占位符 1"/>
          <p:cNvSpPr>
            <a:spLocks noGrp="1" noRot="1" noChangeAspect="1" noTextEdit="1"/>
          </p:cNvSpPr>
          <p:nvPr>
            <p:ph type="sldImg"/>
          </p:nvPr>
        </p:nvSpPr>
        <p:spPr>
          <a:ln/>
        </p:spPr>
      </p:sp>
      <p:sp>
        <p:nvSpPr>
          <p:cNvPr id="641026"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B0693E40-BD1F-4500-9486-7A207C942395}"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4150146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1" name="幻灯片图像占位符 1"/>
          <p:cNvSpPr>
            <a:spLocks noGrp="1" noRot="1" noChangeAspect="1" noTextEdit="1"/>
          </p:cNvSpPr>
          <p:nvPr>
            <p:ph type="sldImg"/>
          </p:nvPr>
        </p:nvSpPr>
        <p:spPr>
          <a:ln/>
        </p:spPr>
      </p:sp>
      <p:sp>
        <p:nvSpPr>
          <p:cNvPr id="645122"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7A4FD00E-F2D3-4886-B28F-123CD97A72B4}"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2805208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69" name="幻灯片图像占位符 1"/>
          <p:cNvSpPr>
            <a:spLocks noGrp="1" noRot="1" noChangeAspect="1" noTextEdit="1"/>
          </p:cNvSpPr>
          <p:nvPr>
            <p:ph type="sldImg"/>
          </p:nvPr>
        </p:nvSpPr>
        <p:spPr>
          <a:ln/>
        </p:spPr>
      </p:sp>
      <p:sp>
        <p:nvSpPr>
          <p:cNvPr id="647170"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5263540E-B6C6-41FE-989B-15DF6B30DFEA}"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3165030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7" name="幻灯片图像占位符 1"/>
          <p:cNvSpPr>
            <a:spLocks noGrp="1" noRot="1" noChangeAspect="1" noTextEdit="1"/>
          </p:cNvSpPr>
          <p:nvPr>
            <p:ph type="sldImg"/>
          </p:nvPr>
        </p:nvSpPr>
        <p:spPr>
          <a:ln/>
        </p:spPr>
      </p:sp>
      <p:sp>
        <p:nvSpPr>
          <p:cNvPr id="649218"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5C371DF4-E2BC-4C07-B1C5-FCC3AB124E94}"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894517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5" name="幻灯片图像占位符 1"/>
          <p:cNvSpPr>
            <a:spLocks noGrp="1" noRot="1" noChangeAspect="1" noTextEdit="1"/>
          </p:cNvSpPr>
          <p:nvPr>
            <p:ph type="sldImg"/>
          </p:nvPr>
        </p:nvSpPr>
        <p:spPr>
          <a:ln/>
        </p:spPr>
      </p:sp>
      <p:sp>
        <p:nvSpPr>
          <p:cNvPr id="651266"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8C677040-EEB4-465A-9F7C-0888781AF8AE}"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636668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3" name="幻灯片图像占位符 1"/>
          <p:cNvSpPr>
            <a:spLocks noGrp="1" noRot="1" noChangeAspect="1" noTextEdit="1"/>
          </p:cNvSpPr>
          <p:nvPr>
            <p:ph type="sldImg"/>
          </p:nvPr>
        </p:nvSpPr>
        <p:spPr>
          <a:ln/>
        </p:spPr>
      </p:sp>
      <p:sp>
        <p:nvSpPr>
          <p:cNvPr id="653314"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0B86B56B-2704-4CEB-A897-D4EA8AA3593A}"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1316712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1" name="幻灯片图像占位符 1"/>
          <p:cNvSpPr>
            <a:spLocks noGrp="1" noRot="1" noChangeAspect="1" noTextEdit="1"/>
          </p:cNvSpPr>
          <p:nvPr>
            <p:ph type="sldImg"/>
          </p:nvPr>
        </p:nvSpPr>
        <p:spPr>
          <a:ln/>
        </p:spPr>
      </p:sp>
      <p:sp>
        <p:nvSpPr>
          <p:cNvPr id="655362"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D1EFB965-E377-4CB6-B206-D96F47B6BF32}"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3557404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09" name="幻灯片图像占位符 1"/>
          <p:cNvSpPr>
            <a:spLocks noGrp="1" noRot="1" noChangeAspect="1" noTextEdit="1"/>
          </p:cNvSpPr>
          <p:nvPr>
            <p:ph type="sldImg"/>
          </p:nvPr>
        </p:nvSpPr>
        <p:spPr>
          <a:ln/>
        </p:spPr>
      </p:sp>
      <p:sp>
        <p:nvSpPr>
          <p:cNvPr id="657410"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CE4B990E-B951-44ED-8C0B-6F569621F543}" type="datetime11">
              <a:rPr lang="zh-CN" altLang="en-US" smtClean="0">
                <a:solidFill>
                  <a:prstClr val="black"/>
                </a:solidFill>
              </a:rPr>
              <a:pPr>
                <a:defRPr/>
              </a:pPr>
              <a:t>20:48:51</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3806927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3" name="幻灯片图像占位符 1"/>
          <p:cNvSpPr>
            <a:spLocks noGrp="1" noRot="1" noChangeAspect="1" noTextEdit="1"/>
          </p:cNvSpPr>
          <p:nvPr>
            <p:ph type="sldImg"/>
          </p:nvPr>
        </p:nvSpPr>
        <p:spPr>
          <a:ln/>
        </p:spPr>
      </p:sp>
      <p:sp>
        <p:nvSpPr>
          <p:cNvPr id="596994"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B70A1B3A-6290-49BD-AB3F-7AD30FEA0644}"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1158687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7" name="幻灯片图像占位符 1"/>
          <p:cNvSpPr>
            <a:spLocks noGrp="1" noRot="1" noChangeAspect="1" noTextEdit="1"/>
          </p:cNvSpPr>
          <p:nvPr>
            <p:ph type="sldImg"/>
          </p:nvPr>
        </p:nvSpPr>
        <p:spPr>
          <a:ln/>
        </p:spPr>
      </p:sp>
      <p:sp>
        <p:nvSpPr>
          <p:cNvPr id="592898"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592899" name="灯片编号占位符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fontAlgn="base">
              <a:spcBef>
                <a:spcPct val="0"/>
              </a:spcBef>
              <a:spcAft>
                <a:spcPct val="0"/>
              </a:spcAft>
            </a:pPr>
            <a:fld id="{A286BCA2-3798-4A12-8B1D-9B3588D49ACD}" type="slidenum">
              <a:rPr kumimoji="1" lang="en-US" altLang="zh-CN" sz="1200">
                <a:solidFill>
                  <a:prstClr val="black"/>
                </a:solidFill>
                <a:latin typeface="Times New Roman" pitchFamily="18" charset="0"/>
              </a:rPr>
              <a:pPr algn="r" fontAlgn="base">
                <a:spcBef>
                  <a:spcPct val="0"/>
                </a:spcBef>
                <a:spcAft>
                  <a:spcPct val="0"/>
                </a:spcAft>
              </a:pPr>
              <a:t>5</a:t>
            </a:fld>
            <a:endParaRPr kumimoji="1" lang="en-US" altLang="zh-CN" sz="1200">
              <a:solidFill>
                <a:prstClr val="black"/>
              </a:solidFill>
              <a:latin typeface="Times New Roman" pitchFamily="18" charset="0"/>
            </a:endParaRPr>
          </a:p>
        </p:txBody>
      </p:sp>
      <p:sp>
        <p:nvSpPr>
          <p:cNvPr id="2" name="日期占位符 1"/>
          <p:cNvSpPr>
            <a:spLocks noGrp="1"/>
          </p:cNvSpPr>
          <p:nvPr>
            <p:ph type="dt" idx="10"/>
          </p:nvPr>
        </p:nvSpPr>
        <p:spPr/>
        <p:txBody>
          <a:bodyPr/>
          <a:lstStyle/>
          <a:p>
            <a:pPr>
              <a:defRPr/>
            </a:pPr>
            <a:fld id="{EC824385-D5F4-4AD9-9D61-4B28CF7E5353}"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3703619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fontAlgn="base">
              <a:spcBef>
                <a:spcPct val="0"/>
              </a:spcBef>
              <a:spcAft>
                <a:spcPct val="0"/>
              </a:spcAft>
            </a:pPr>
            <a:fld id="{D3702113-C0B7-4D6C-9874-0F548DE6B2E3}" type="slidenum">
              <a:rPr kumimoji="1" lang="en-US" altLang="zh-CN" sz="1200">
                <a:solidFill>
                  <a:prstClr val="black"/>
                </a:solidFill>
                <a:latin typeface="Times New Roman" pitchFamily="18" charset="0"/>
              </a:rPr>
              <a:pPr algn="r" fontAlgn="base">
                <a:spcBef>
                  <a:spcPct val="0"/>
                </a:spcBef>
                <a:spcAft>
                  <a:spcPct val="0"/>
                </a:spcAft>
              </a:pPr>
              <a:t>6</a:t>
            </a:fld>
            <a:endParaRPr kumimoji="1" lang="en-US" altLang="zh-CN" sz="1200">
              <a:solidFill>
                <a:prstClr val="black"/>
              </a:solidFill>
              <a:latin typeface="Times New Roman" pitchFamily="18" charset="0"/>
            </a:endParaRPr>
          </a:p>
        </p:txBody>
      </p:sp>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a:noFill/>
          <a:ln/>
        </p:spPr>
        <p:txBody>
          <a:bodyPr/>
          <a:lstStyle/>
          <a:p>
            <a:pPr eaLnBrk="1" hangingPunct="1"/>
            <a:endParaRPr lang="zh-CN" altLang="zh-CN" smtClean="0">
              <a:ea typeface="宋体" charset="-122"/>
            </a:endParaRPr>
          </a:p>
        </p:txBody>
      </p:sp>
      <p:sp>
        <p:nvSpPr>
          <p:cNvPr id="2" name="日期占位符 1"/>
          <p:cNvSpPr>
            <a:spLocks noGrp="1"/>
          </p:cNvSpPr>
          <p:nvPr>
            <p:ph type="dt" idx="10"/>
          </p:nvPr>
        </p:nvSpPr>
        <p:spPr/>
        <p:txBody>
          <a:bodyPr/>
          <a:lstStyle/>
          <a:p>
            <a:pPr>
              <a:defRPr/>
            </a:pPr>
            <a:fld id="{E5EC5B73-C28C-4AFC-83F4-77F930298332}"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2196840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49" name="幻灯片图像占位符 1"/>
          <p:cNvSpPr>
            <a:spLocks noGrp="1" noRot="1" noChangeAspect="1" noTextEdit="1"/>
          </p:cNvSpPr>
          <p:nvPr>
            <p:ph type="sldImg"/>
          </p:nvPr>
        </p:nvSpPr>
        <p:spPr>
          <a:ln/>
        </p:spPr>
      </p:sp>
      <p:sp>
        <p:nvSpPr>
          <p:cNvPr id="590850"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0152DF89-5AC6-42C6-B69B-E3F503596862}"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651398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89" name="幻灯片图像占位符 1"/>
          <p:cNvSpPr>
            <a:spLocks noGrp="1" noRot="1" noChangeAspect="1" noTextEdit="1"/>
          </p:cNvSpPr>
          <p:nvPr>
            <p:ph type="sldImg"/>
          </p:nvPr>
        </p:nvSpPr>
        <p:spPr>
          <a:ln/>
        </p:spPr>
      </p:sp>
      <p:sp>
        <p:nvSpPr>
          <p:cNvPr id="601090"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857135AB-A5F5-46B7-95F5-68CE9B56B635}"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3276988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7" name="幻灯片图像占位符 1"/>
          <p:cNvSpPr>
            <a:spLocks noGrp="1" noRot="1" noChangeAspect="1" noTextEdit="1"/>
          </p:cNvSpPr>
          <p:nvPr>
            <p:ph type="sldImg"/>
          </p:nvPr>
        </p:nvSpPr>
        <p:spPr>
          <a:ln/>
        </p:spPr>
      </p:sp>
      <p:sp>
        <p:nvSpPr>
          <p:cNvPr id="603138"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8605126B-0FA5-4466-AC20-9F3379E69901}"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884098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5" name="幻灯片图像占位符 1"/>
          <p:cNvSpPr>
            <a:spLocks noGrp="1" noRot="1" noChangeAspect="1" noTextEdit="1"/>
          </p:cNvSpPr>
          <p:nvPr>
            <p:ph type="sldImg"/>
          </p:nvPr>
        </p:nvSpPr>
        <p:spPr>
          <a:ln/>
        </p:spPr>
      </p:sp>
      <p:sp>
        <p:nvSpPr>
          <p:cNvPr id="605186"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2" name="日期占位符 1"/>
          <p:cNvSpPr>
            <a:spLocks noGrp="1"/>
          </p:cNvSpPr>
          <p:nvPr>
            <p:ph type="dt" idx="10"/>
          </p:nvPr>
        </p:nvSpPr>
        <p:spPr/>
        <p:txBody>
          <a:bodyPr/>
          <a:lstStyle/>
          <a:p>
            <a:pPr>
              <a:defRPr/>
            </a:pPr>
            <a:fld id="{764C58AE-9351-4FC9-AD4A-7E9A1A9ECDBF}" type="datetime11">
              <a:rPr lang="zh-CN" altLang="en-US" smtClean="0">
                <a:solidFill>
                  <a:prstClr val="black"/>
                </a:solidFill>
              </a:rPr>
              <a:pPr>
                <a:defRPr/>
              </a:pPr>
              <a:t>20:48:50</a:t>
            </a:fld>
            <a:endParaRPr lang="en-US" altLang="zh-CN">
              <a:solidFill>
                <a:prstClr val="black"/>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solidFill>
            </a:endParaRPr>
          </a:p>
        </p:txBody>
      </p:sp>
    </p:spTree>
    <p:extLst>
      <p:ext uri="{BB962C8B-B14F-4D97-AF65-F5344CB8AC3E}">
        <p14:creationId xmlns:p14="http://schemas.microsoft.com/office/powerpoint/2010/main" val="1754116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CD5DBE9A-F3F9-4461-952E-7B17F02F6F1F}" type="datetime11">
              <a:rPr lang="zh-CN" altLang="en-US" smtClean="0">
                <a:solidFill>
                  <a:srgbClr val="1F497D"/>
                </a:solidFill>
              </a:rPr>
              <a:pPr>
                <a:defRPr/>
              </a:pPr>
              <a:t>20:48:48</a:t>
            </a:fld>
            <a:endParaRPr lang="en-US" altLang="zh-CN" dirty="0">
              <a:solidFill>
                <a:srgbClr val="1F497D"/>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B8D6D7CE-D477-4B37-AB2C-395137C3CB9B}"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168701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ln/>
        </p:spPr>
        <p:txBody>
          <a:bodyPr/>
          <a:lstStyle>
            <a:lvl1pPr>
              <a:defRPr baseline="0">
                <a:solidFill>
                  <a:schemeClr val="tx2"/>
                </a:solidFill>
              </a:defRPr>
            </a:lvl1pPr>
          </a:lstStyle>
          <a:p>
            <a:pPr>
              <a:defRPr/>
            </a:pPr>
            <a:fld id="{6DC83B84-78EA-417F-A113-927C64696A5D}" type="datetime11">
              <a:rPr lang="zh-CN" altLang="en-US" smtClean="0">
                <a:solidFill>
                  <a:srgbClr val="1F497D"/>
                </a:solidFill>
              </a:rPr>
              <a:pPr>
                <a:defRPr/>
              </a:pPr>
              <a:t>20:48:48</a:t>
            </a:fld>
            <a:endParaRPr lang="en-US" altLang="zh-CN" dirty="0">
              <a:solidFill>
                <a:srgbClr val="1F497D"/>
              </a:solidFill>
            </a:endParaRPr>
          </a:p>
        </p:txBody>
      </p:sp>
      <p:sp>
        <p:nvSpPr>
          <p:cNvPr id="5" name="页脚占位符 4"/>
          <p:cNvSpPr>
            <a:spLocks noGrp="1" noChangeArrowheads="1"/>
          </p:cNvSpPr>
          <p:nvPr>
            <p:ph type="ftr" sz="quarter" idx="11"/>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tx2"/>
                </a:solidFill>
              </a:defRPr>
            </a:lvl1pPr>
          </a:lstStyle>
          <a:p>
            <a:pPr>
              <a:defRPr/>
            </a:pPr>
            <a:fld id="{76B273F3-8316-44EA-A5FC-47CA0F37F78D}"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15782194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baseline="0">
                <a:solidFill>
                  <a:schemeClr val="tx2"/>
                </a:solidFill>
              </a:defRPr>
            </a:lvl1pPr>
          </a:lstStyle>
          <a:p>
            <a:pPr>
              <a:defRPr/>
            </a:pPr>
            <a:fld id="{6B8A93C2-A6C4-4E96-AE9D-478C33B654C6}" type="datetime11">
              <a:rPr lang="zh-CN" altLang="en-US" smtClean="0">
                <a:solidFill>
                  <a:srgbClr val="1F497D"/>
                </a:solidFill>
              </a:rPr>
              <a:pPr>
                <a:defRPr/>
              </a:pPr>
              <a:t>20:48:48</a:t>
            </a:fld>
            <a:endParaRPr lang="en-US" altLang="zh-CN" dirty="0">
              <a:solidFill>
                <a:srgbClr val="1F497D"/>
              </a:solidFill>
            </a:endParaRPr>
          </a:p>
        </p:txBody>
      </p:sp>
      <p:sp>
        <p:nvSpPr>
          <p:cNvPr id="5" name="页脚占位符 4"/>
          <p:cNvSpPr>
            <a:spLocks noGrp="1" noChangeArrowheads="1"/>
          </p:cNvSpPr>
          <p:nvPr>
            <p:ph type="ftr" sz="quarter" idx="11"/>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tx2"/>
                </a:solidFill>
              </a:defRPr>
            </a:lvl1pPr>
          </a:lstStyle>
          <a:p>
            <a:pPr>
              <a:defRPr/>
            </a:pPr>
            <a:fld id="{D6889615-AD7D-4402-925E-E5AB67C94111}"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5792908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baseline="0">
                <a:solidFill>
                  <a:schemeClr val="tx2"/>
                </a:solidFill>
              </a:defRPr>
            </a:lvl1pPr>
          </a:lstStyle>
          <a:p>
            <a:pPr>
              <a:defRPr/>
            </a:pPr>
            <a:fld id="{F4E88E65-4B59-40BB-82F3-199FFF668A37}" type="datetime11">
              <a:rPr lang="zh-CN" altLang="en-US" smtClean="0">
                <a:solidFill>
                  <a:srgbClr val="1F497D"/>
                </a:solidFill>
              </a:rPr>
              <a:pPr>
                <a:defRPr/>
              </a:pPr>
              <a:t>20:48:48</a:t>
            </a:fld>
            <a:endParaRPr lang="en-US" altLang="zh-CN" dirty="0">
              <a:solidFill>
                <a:srgbClr val="1F497D"/>
              </a:solidFill>
            </a:endParaRPr>
          </a:p>
        </p:txBody>
      </p:sp>
      <p:sp>
        <p:nvSpPr>
          <p:cNvPr id="4" name="页脚占位符 4"/>
          <p:cNvSpPr>
            <a:spLocks noGrp="1" noChangeArrowheads="1"/>
          </p:cNvSpPr>
          <p:nvPr>
            <p:ph type="ftr" sz="quarter" idx="11"/>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5" name="灯片编号占位符 5"/>
          <p:cNvSpPr>
            <a:spLocks noGrp="1" noChangeArrowheads="1"/>
          </p:cNvSpPr>
          <p:nvPr>
            <p:ph type="sldNum" sz="quarter" idx="12"/>
          </p:nvPr>
        </p:nvSpPr>
        <p:spPr>
          <a:ln/>
        </p:spPr>
        <p:txBody>
          <a:bodyPr/>
          <a:lstStyle>
            <a:lvl1pPr>
              <a:defRPr baseline="0">
                <a:solidFill>
                  <a:schemeClr val="tx2"/>
                </a:solidFill>
              </a:defRPr>
            </a:lvl1pPr>
          </a:lstStyle>
          <a:p>
            <a:pPr>
              <a:defRPr/>
            </a:pPr>
            <a:fld id="{8E052932-A1E8-49D0-A24F-842F09748EF3}"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17380371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981200"/>
            <a:ext cx="8229600" cy="3886200"/>
          </a:xfrm>
        </p:spPr>
        <p:txBody>
          <a:bodyPr/>
          <a:lstStyle/>
          <a:p>
            <a:pPr lvl="0"/>
            <a:endParaRPr lang="zh-CN" altLang="en-US" noProof="0" smtClean="0"/>
          </a:p>
        </p:txBody>
      </p:sp>
      <p:sp>
        <p:nvSpPr>
          <p:cNvPr id="4" name="Rectangle 2"/>
          <p:cNvSpPr>
            <a:spLocks noGrp="1" noChangeArrowheads="1"/>
          </p:cNvSpPr>
          <p:nvPr>
            <p:ph type="ftr" sz="quarter" idx="10"/>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5" name="Rectangle 3"/>
          <p:cNvSpPr>
            <a:spLocks noGrp="1" noChangeArrowheads="1"/>
          </p:cNvSpPr>
          <p:nvPr>
            <p:ph type="sldNum" sz="quarter" idx="11"/>
          </p:nvPr>
        </p:nvSpPr>
        <p:spPr>
          <a:ln/>
        </p:spPr>
        <p:txBody>
          <a:bodyPr/>
          <a:lstStyle>
            <a:lvl1pPr>
              <a:defRPr baseline="0">
                <a:solidFill>
                  <a:schemeClr val="tx2"/>
                </a:solidFill>
              </a:defRPr>
            </a:lvl1pPr>
          </a:lstStyle>
          <a:p>
            <a:pPr>
              <a:defRPr/>
            </a:pPr>
            <a:fld id="{C06B353F-82D3-4BA2-9121-E22185BCDFDB}" type="slidenum">
              <a:rPr lang="en-US" altLang="zh-CN" smtClean="0">
                <a:solidFill>
                  <a:srgbClr val="1F497D"/>
                </a:solidFill>
              </a:rPr>
              <a:pPr>
                <a:defRPr/>
              </a:pPr>
              <a:t>‹#›</a:t>
            </a:fld>
            <a:endParaRPr lang="en-US" altLang="zh-CN" dirty="0">
              <a:solidFill>
                <a:srgbClr val="1F497D"/>
              </a:solidFill>
            </a:endParaRPr>
          </a:p>
        </p:txBody>
      </p:sp>
      <p:sp>
        <p:nvSpPr>
          <p:cNvPr id="6" name="Rectangle 16"/>
          <p:cNvSpPr>
            <a:spLocks noGrp="1" noChangeArrowheads="1"/>
          </p:cNvSpPr>
          <p:nvPr>
            <p:ph type="dt" sz="half" idx="12"/>
          </p:nvPr>
        </p:nvSpPr>
        <p:spPr>
          <a:ln/>
        </p:spPr>
        <p:txBody>
          <a:bodyPr/>
          <a:lstStyle>
            <a:lvl1pPr>
              <a:defRPr baseline="0">
                <a:solidFill>
                  <a:schemeClr val="tx2"/>
                </a:solidFill>
              </a:defRPr>
            </a:lvl1pPr>
          </a:lstStyle>
          <a:p>
            <a:pPr>
              <a:defRPr/>
            </a:pPr>
            <a:fld id="{91507BA0-99C5-4866-A2EA-85D128BA8D94}" type="datetime11">
              <a:rPr lang="zh-CN" altLang="en-US" smtClean="0">
                <a:solidFill>
                  <a:srgbClr val="1F497D"/>
                </a:solidFill>
              </a:rPr>
              <a:pPr>
                <a:defRPr/>
              </a:pPr>
              <a:t>20:48:48</a:t>
            </a:fld>
            <a:endParaRPr lang="en-US" altLang="zh-CN" dirty="0">
              <a:solidFill>
                <a:srgbClr val="1F497D"/>
              </a:solidFill>
            </a:endParaRPr>
          </a:p>
        </p:txBody>
      </p:sp>
    </p:spTree>
    <p:extLst>
      <p:ext uri="{BB962C8B-B14F-4D97-AF65-F5344CB8AC3E}">
        <p14:creationId xmlns:p14="http://schemas.microsoft.com/office/powerpoint/2010/main" val="41333169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标题，内容与文本">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981200"/>
            <a:ext cx="40386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648200" y="1981200"/>
            <a:ext cx="40386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ftr" sz="quarter" idx="10"/>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6" name="Rectangle 3"/>
          <p:cNvSpPr>
            <a:spLocks noGrp="1" noChangeArrowheads="1"/>
          </p:cNvSpPr>
          <p:nvPr>
            <p:ph type="sldNum" sz="quarter" idx="11"/>
          </p:nvPr>
        </p:nvSpPr>
        <p:spPr>
          <a:ln/>
        </p:spPr>
        <p:txBody>
          <a:bodyPr/>
          <a:lstStyle>
            <a:lvl1pPr>
              <a:defRPr baseline="0">
                <a:solidFill>
                  <a:schemeClr val="tx2"/>
                </a:solidFill>
              </a:defRPr>
            </a:lvl1pPr>
          </a:lstStyle>
          <a:p>
            <a:pPr>
              <a:defRPr/>
            </a:pPr>
            <a:fld id="{C33427FD-BE0B-4DAF-A31B-E85EC892BAA0}" type="slidenum">
              <a:rPr lang="en-US" altLang="zh-CN" smtClean="0">
                <a:solidFill>
                  <a:srgbClr val="1F497D"/>
                </a:solidFill>
              </a:rPr>
              <a:pPr>
                <a:defRPr/>
              </a:pPr>
              <a:t>‹#›</a:t>
            </a:fld>
            <a:endParaRPr lang="en-US" altLang="zh-CN" dirty="0">
              <a:solidFill>
                <a:srgbClr val="1F497D"/>
              </a:solidFill>
            </a:endParaRPr>
          </a:p>
        </p:txBody>
      </p:sp>
      <p:sp>
        <p:nvSpPr>
          <p:cNvPr id="7" name="Rectangle 16"/>
          <p:cNvSpPr>
            <a:spLocks noGrp="1" noChangeArrowheads="1"/>
          </p:cNvSpPr>
          <p:nvPr>
            <p:ph type="dt" sz="half" idx="12"/>
          </p:nvPr>
        </p:nvSpPr>
        <p:spPr>
          <a:ln/>
        </p:spPr>
        <p:txBody>
          <a:bodyPr/>
          <a:lstStyle>
            <a:lvl1pPr>
              <a:defRPr baseline="0">
                <a:solidFill>
                  <a:schemeClr val="tx2"/>
                </a:solidFill>
              </a:defRPr>
            </a:lvl1pPr>
          </a:lstStyle>
          <a:p>
            <a:pPr>
              <a:defRPr/>
            </a:pPr>
            <a:fld id="{374F650E-D859-4515-87A1-E61FE62E77D7}" type="datetime11">
              <a:rPr lang="zh-CN" altLang="en-US" smtClean="0">
                <a:solidFill>
                  <a:srgbClr val="1F497D"/>
                </a:solidFill>
              </a:rPr>
              <a:pPr>
                <a:defRPr/>
              </a:pPr>
              <a:t>20:48:48</a:t>
            </a:fld>
            <a:endParaRPr lang="en-US" altLang="zh-CN" dirty="0">
              <a:solidFill>
                <a:srgbClr val="1F497D"/>
              </a:solidFill>
            </a:endParaRPr>
          </a:p>
        </p:txBody>
      </p:sp>
    </p:spTree>
    <p:extLst>
      <p:ext uri="{BB962C8B-B14F-4D97-AF65-F5344CB8AC3E}">
        <p14:creationId xmlns:p14="http://schemas.microsoft.com/office/powerpoint/2010/main" val="19905833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57200" y="1981200"/>
            <a:ext cx="8229600" cy="3886200"/>
          </a:xfrm>
        </p:spPr>
        <p:txBody>
          <a:bodyPr/>
          <a:lstStyle/>
          <a:p>
            <a:pPr lvl="0"/>
            <a:endParaRPr lang="zh-CN" altLang="en-US" noProof="0" smtClean="0"/>
          </a:p>
        </p:txBody>
      </p:sp>
      <p:sp>
        <p:nvSpPr>
          <p:cNvPr id="4" name="Rectangle 2"/>
          <p:cNvSpPr>
            <a:spLocks noGrp="1" noChangeArrowheads="1"/>
          </p:cNvSpPr>
          <p:nvPr>
            <p:ph type="ftr" sz="quarter" idx="10"/>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5" name="Rectangle 3"/>
          <p:cNvSpPr>
            <a:spLocks noGrp="1" noChangeArrowheads="1"/>
          </p:cNvSpPr>
          <p:nvPr>
            <p:ph type="sldNum" sz="quarter" idx="11"/>
          </p:nvPr>
        </p:nvSpPr>
        <p:spPr>
          <a:ln/>
        </p:spPr>
        <p:txBody>
          <a:bodyPr/>
          <a:lstStyle>
            <a:lvl1pPr>
              <a:defRPr baseline="0">
                <a:solidFill>
                  <a:schemeClr val="tx2"/>
                </a:solidFill>
              </a:defRPr>
            </a:lvl1pPr>
          </a:lstStyle>
          <a:p>
            <a:pPr>
              <a:defRPr/>
            </a:pPr>
            <a:fld id="{A9768030-6D4E-4071-BC5D-23C21D19E3DA}" type="slidenum">
              <a:rPr lang="en-US" altLang="zh-CN" smtClean="0">
                <a:solidFill>
                  <a:srgbClr val="1F497D"/>
                </a:solidFill>
              </a:rPr>
              <a:pPr>
                <a:defRPr/>
              </a:pPr>
              <a:t>‹#›</a:t>
            </a:fld>
            <a:endParaRPr lang="en-US" altLang="zh-CN" dirty="0">
              <a:solidFill>
                <a:srgbClr val="1F497D"/>
              </a:solidFill>
            </a:endParaRPr>
          </a:p>
        </p:txBody>
      </p:sp>
      <p:sp>
        <p:nvSpPr>
          <p:cNvPr id="6" name="Rectangle 16"/>
          <p:cNvSpPr>
            <a:spLocks noGrp="1" noChangeArrowheads="1"/>
          </p:cNvSpPr>
          <p:nvPr>
            <p:ph type="dt" sz="half" idx="12"/>
          </p:nvPr>
        </p:nvSpPr>
        <p:spPr>
          <a:ln/>
        </p:spPr>
        <p:txBody>
          <a:bodyPr/>
          <a:lstStyle>
            <a:lvl1pPr>
              <a:defRPr baseline="0">
                <a:solidFill>
                  <a:schemeClr val="tx2"/>
                </a:solidFill>
              </a:defRPr>
            </a:lvl1pPr>
          </a:lstStyle>
          <a:p>
            <a:pPr>
              <a:defRPr/>
            </a:pPr>
            <a:fld id="{45C681F7-5EA5-4D16-8FB4-1E90F53CB520}" type="datetime11">
              <a:rPr lang="zh-CN" altLang="en-US" smtClean="0">
                <a:solidFill>
                  <a:srgbClr val="1F497D"/>
                </a:solidFill>
              </a:rPr>
              <a:pPr>
                <a:defRPr/>
              </a:pPr>
              <a:t>20:48:48</a:t>
            </a:fld>
            <a:endParaRPr lang="en-US" altLang="zh-CN" dirty="0">
              <a:solidFill>
                <a:srgbClr val="1F497D"/>
              </a:solidFill>
            </a:endParaRPr>
          </a:p>
        </p:txBody>
      </p:sp>
    </p:spTree>
    <p:extLst>
      <p:ext uri="{BB962C8B-B14F-4D97-AF65-F5344CB8AC3E}">
        <p14:creationId xmlns:p14="http://schemas.microsoft.com/office/powerpoint/2010/main" val="20172024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chartAndTx">
  <p:cSld name="标题，图表与文本">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smtClean="0"/>
              <a:t>单击此处编辑母版标题样式</a:t>
            </a:r>
            <a:endParaRPr lang="zh-CN" altLang="en-US"/>
          </a:p>
        </p:txBody>
      </p:sp>
      <p:sp>
        <p:nvSpPr>
          <p:cNvPr id="3" name="图表占位符 2"/>
          <p:cNvSpPr>
            <a:spLocks noGrp="1"/>
          </p:cNvSpPr>
          <p:nvPr>
            <p:ph type="chart" sz="half" idx="1"/>
          </p:nvPr>
        </p:nvSpPr>
        <p:spPr>
          <a:xfrm>
            <a:off x="457200" y="1981200"/>
            <a:ext cx="4038600" cy="3886200"/>
          </a:xfrm>
        </p:spPr>
        <p:txBody>
          <a:bodyPr/>
          <a:lstStyle/>
          <a:p>
            <a:pPr lvl="0"/>
            <a:endParaRPr lang="zh-CN" altLang="en-US" noProof="0"/>
          </a:p>
        </p:txBody>
      </p:sp>
      <p:sp>
        <p:nvSpPr>
          <p:cNvPr id="4" name="文本占位符 3"/>
          <p:cNvSpPr>
            <a:spLocks noGrp="1"/>
          </p:cNvSpPr>
          <p:nvPr>
            <p:ph type="body" sz="half" idx="2"/>
          </p:nvPr>
        </p:nvSpPr>
        <p:spPr>
          <a:xfrm>
            <a:off x="4648200" y="1981200"/>
            <a:ext cx="40386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ftr" sz="quarter" idx="10"/>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6" name="Rectangle 3"/>
          <p:cNvSpPr>
            <a:spLocks noGrp="1" noChangeArrowheads="1"/>
          </p:cNvSpPr>
          <p:nvPr>
            <p:ph type="sldNum" sz="quarter" idx="11"/>
          </p:nvPr>
        </p:nvSpPr>
        <p:spPr>
          <a:ln/>
        </p:spPr>
        <p:txBody>
          <a:bodyPr/>
          <a:lstStyle>
            <a:lvl1pPr>
              <a:defRPr baseline="0">
                <a:solidFill>
                  <a:schemeClr val="tx2"/>
                </a:solidFill>
              </a:defRPr>
            </a:lvl1pPr>
          </a:lstStyle>
          <a:p>
            <a:pPr>
              <a:defRPr/>
            </a:pPr>
            <a:fld id="{FB823EB7-8579-4AE7-88B5-C5C3FFD6256C}" type="slidenum">
              <a:rPr lang="en-US" altLang="zh-CN" smtClean="0">
                <a:solidFill>
                  <a:srgbClr val="1F497D"/>
                </a:solidFill>
              </a:rPr>
              <a:pPr>
                <a:defRPr/>
              </a:pPr>
              <a:t>‹#›</a:t>
            </a:fld>
            <a:endParaRPr lang="en-US" altLang="zh-CN" dirty="0">
              <a:solidFill>
                <a:srgbClr val="1F497D"/>
              </a:solidFill>
            </a:endParaRPr>
          </a:p>
        </p:txBody>
      </p:sp>
      <p:sp>
        <p:nvSpPr>
          <p:cNvPr id="7" name="Rectangle 16"/>
          <p:cNvSpPr>
            <a:spLocks noGrp="1" noChangeArrowheads="1"/>
          </p:cNvSpPr>
          <p:nvPr>
            <p:ph type="dt" sz="half" idx="12"/>
          </p:nvPr>
        </p:nvSpPr>
        <p:spPr>
          <a:ln/>
        </p:spPr>
        <p:txBody>
          <a:bodyPr/>
          <a:lstStyle>
            <a:lvl1pPr>
              <a:defRPr baseline="0">
                <a:solidFill>
                  <a:schemeClr val="tx2"/>
                </a:solidFill>
              </a:defRPr>
            </a:lvl1pPr>
          </a:lstStyle>
          <a:p>
            <a:pPr>
              <a:defRPr/>
            </a:pPr>
            <a:fld id="{BF9F0E4F-B45F-4E6A-878A-62A3B8C23238}" type="datetime11">
              <a:rPr lang="zh-CN" altLang="en-US" smtClean="0">
                <a:solidFill>
                  <a:srgbClr val="1F497D"/>
                </a:solidFill>
              </a:rPr>
              <a:pPr>
                <a:defRPr/>
              </a:pPr>
              <a:t>20:48:48</a:t>
            </a:fld>
            <a:endParaRPr lang="en-US" altLang="zh-CN" dirty="0">
              <a:solidFill>
                <a:srgbClr val="1F497D"/>
              </a:solidFill>
            </a:endParaRPr>
          </a:p>
        </p:txBody>
      </p:sp>
    </p:spTree>
    <p:extLst>
      <p:ext uri="{BB962C8B-B14F-4D97-AF65-F5344CB8AC3E}">
        <p14:creationId xmlns:p14="http://schemas.microsoft.com/office/powerpoint/2010/main" val="40735319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981200"/>
            <a:ext cx="8229600" cy="3886200"/>
          </a:xfrm>
        </p:spPr>
        <p:txBody>
          <a:bodyPr/>
          <a:lstStyle/>
          <a:p>
            <a:pPr lvl="0"/>
            <a:endParaRPr lang="zh-CN" altLang="en-US" noProof="0" dirty="0"/>
          </a:p>
        </p:txBody>
      </p:sp>
      <p:sp>
        <p:nvSpPr>
          <p:cNvPr id="4" name="Rectangle 2"/>
          <p:cNvSpPr>
            <a:spLocks noGrp="1" noChangeArrowheads="1"/>
          </p:cNvSpPr>
          <p:nvPr>
            <p:ph type="ftr" sz="quarter" idx="10"/>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5" name="Rectangle 3"/>
          <p:cNvSpPr>
            <a:spLocks noGrp="1" noChangeArrowheads="1"/>
          </p:cNvSpPr>
          <p:nvPr>
            <p:ph type="sldNum" sz="quarter" idx="11"/>
          </p:nvPr>
        </p:nvSpPr>
        <p:spPr>
          <a:ln/>
        </p:spPr>
        <p:txBody>
          <a:bodyPr/>
          <a:lstStyle>
            <a:lvl1pPr>
              <a:defRPr baseline="0">
                <a:solidFill>
                  <a:schemeClr val="tx2"/>
                </a:solidFill>
              </a:defRPr>
            </a:lvl1pPr>
          </a:lstStyle>
          <a:p>
            <a:pPr>
              <a:defRPr/>
            </a:pPr>
            <a:fld id="{97D27C10-5E8D-4067-8FFB-0C8D221266D7}" type="slidenum">
              <a:rPr lang="en-US" altLang="zh-CN" smtClean="0">
                <a:solidFill>
                  <a:srgbClr val="1F497D"/>
                </a:solidFill>
              </a:rPr>
              <a:pPr>
                <a:defRPr/>
              </a:pPr>
              <a:t>‹#›</a:t>
            </a:fld>
            <a:endParaRPr lang="en-US" altLang="zh-CN" dirty="0">
              <a:solidFill>
                <a:srgbClr val="1F497D"/>
              </a:solidFill>
            </a:endParaRPr>
          </a:p>
        </p:txBody>
      </p:sp>
      <p:sp>
        <p:nvSpPr>
          <p:cNvPr id="6" name="Rectangle 16"/>
          <p:cNvSpPr>
            <a:spLocks noGrp="1" noChangeArrowheads="1"/>
          </p:cNvSpPr>
          <p:nvPr>
            <p:ph type="dt" sz="half" idx="12"/>
          </p:nvPr>
        </p:nvSpPr>
        <p:spPr>
          <a:ln/>
        </p:spPr>
        <p:txBody>
          <a:bodyPr/>
          <a:lstStyle>
            <a:lvl1pPr>
              <a:defRPr baseline="0">
                <a:solidFill>
                  <a:schemeClr val="tx2"/>
                </a:solidFill>
              </a:defRPr>
            </a:lvl1pPr>
          </a:lstStyle>
          <a:p>
            <a:pPr>
              <a:defRPr/>
            </a:pPr>
            <a:fld id="{68425E5C-240A-4419-95A5-6EABD94D649D}" type="datetime11">
              <a:rPr lang="zh-CN" altLang="en-US" smtClean="0">
                <a:solidFill>
                  <a:srgbClr val="1F497D"/>
                </a:solidFill>
              </a:rPr>
              <a:pPr>
                <a:defRPr/>
              </a:pPr>
              <a:t>20:48:48</a:t>
            </a:fld>
            <a:endParaRPr lang="en-US" altLang="zh-CN" dirty="0">
              <a:solidFill>
                <a:srgbClr val="1F497D"/>
              </a:solidFill>
            </a:endParaRPr>
          </a:p>
        </p:txBody>
      </p:sp>
    </p:spTree>
    <p:extLst>
      <p:ext uri="{BB962C8B-B14F-4D97-AF65-F5344CB8AC3E}">
        <p14:creationId xmlns:p14="http://schemas.microsoft.com/office/powerpoint/2010/main" val="255571373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dirty="0" smtClean="0"/>
              <a:t>单击此处编辑母版标题样式</a:t>
            </a:r>
            <a:endParaRPr lang="zh-CN" altLang="en-US" dirty="0"/>
          </a:p>
        </p:txBody>
      </p:sp>
      <p:sp>
        <p:nvSpPr>
          <p:cNvPr id="3" name="文本占位符 2"/>
          <p:cNvSpPr>
            <a:spLocks noGrp="1"/>
          </p:cNvSpPr>
          <p:nvPr>
            <p:ph type="body" sz="half" idx="1"/>
          </p:nvPr>
        </p:nvSpPr>
        <p:spPr>
          <a:xfrm>
            <a:off x="457200" y="1981200"/>
            <a:ext cx="40386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剪贴画占位符 3"/>
          <p:cNvSpPr>
            <a:spLocks noGrp="1"/>
          </p:cNvSpPr>
          <p:nvPr>
            <p:ph type="clipArt" sz="half" idx="2"/>
          </p:nvPr>
        </p:nvSpPr>
        <p:spPr>
          <a:xfrm>
            <a:off x="4648200" y="1981200"/>
            <a:ext cx="4038600" cy="3886200"/>
          </a:xfrm>
        </p:spPr>
        <p:txBody>
          <a:bodyPr/>
          <a:lstStyle/>
          <a:p>
            <a:pPr lvl="0"/>
            <a:endParaRPr lang="zh-CN" altLang="en-US" noProof="0" smtClean="0"/>
          </a:p>
        </p:txBody>
      </p:sp>
      <p:sp>
        <p:nvSpPr>
          <p:cNvPr id="5" name="Rectangle 2"/>
          <p:cNvSpPr>
            <a:spLocks noGrp="1" noChangeArrowheads="1"/>
          </p:cNvSpPr>
          <p:nvPr>
            <p:ph type="ftr" sz="quarter" idx="10"/>
          </p:nvPr>
        </p:nvSpPr>
        <p:spPr>
          <a:ln/>
        </p:spPr>
        <p:txBody>
          <a:bodyPr/>
          <a:lstStyle>
            <a:lvl1pPr>
              <a:defRPr baseline="0">
                <a:solidFill>
                  <a:schemeClr val="tx2"/>
                </a:solidFill>
              </a:defRPr>
            </a:lvl1pPr>
          </a:lstStyle>
          <a:p>
            <a:pPr>
              <a:defRPr/>
            </a:pPr>
            <a:r>
              <a:rPr lang="zh-CN" altLang="en-US" dirty="0" smtClean="0">
                <a:solidFill>
                  <a:srgbClr val="1F497D"/>
                </a:solidFill>
              </a:rPr>
              <a:t>复旦大学公共经济学系 杜莉</a:t>
            </a:r>
            <a:endParaRPr lang="en-US" altLang="zh-CN" dirty="0">
              <a:solidFill>
                <a:srgbClr val="1F497D"/>
              </a:solidFill>
            </a:endParaRPr>
          </a:p>
        </p:txBody>
      </p:sp>
      <p:sp>
        <p:nvSpPr>
          <p:cNvPr id="6" name="Rectangle 3"/>
          <p:cNvSpPr>
            <a:spLocks noGrp="1" noChangeArrowheads="1"/>
          </p:cNvSpPr>
          <p:nvPr>
            <p:ph type="sldNum" sz="quarter" idx="11"/>
          </p:nvPr>
        </p:nvSpPr>
        <p:spPr>
          <a:ln/>
        </p:spPr>
        <p:txBody>
          <a:bodyPr/>
          <a:lstStyle>
            <a:lvl1pPr>
              <a:defRPr baseline="0">
                <a:solidFill>
                  <a:schemeClr val="tx2"/>
                </a:solidFill>
              </a:defRPr>
            </a:lvl1pPr>
          </a:lstStyle>
          <a:p>
            <a:pPr>
              <a:defRPr/>
            </a:pPr>
            <a:fld id="{3F98AFB1-1A06-4C9C-9771-09C2CF359A1B}" type="slidenum">
              <a:rPr lang="en-US" altLang="zh-CN" smtClean="0">
                <a:solidFill>
                  <a:srgbClr val="1F497D"/>
                </a:solidFill>
              </a:rPr>
              <a:pPr>
                <a:defRPr/>
              </a:pPr>
              <a:t>‹#›</a:t>
            </a:fld>
            <a:endParaRPr lang="en-US" altLang="zh-CN" dirty="0">
              <a:solidFill>
                <a:srgbClr val="1F497D"/>
              </a:solidFill>
            </a:endParaRPr>
          </a:p>
        </p:txBody>
      </p:sp>
      <p:sp>
        <p:nvSpPr>
          <p:cNvPr id="7" name="Rectangle 16"/>
          <p:cNvSpPr>
            <a:spLocks noGrp="1" noChangeArrowheads="1"/>
          </p:cNvSpPr>
          <p:nvPr>
            <p:ph type="dt" sz="half" idx="12"/>
          </p:nvPr>
        </p:nvSpPr>
        <p:spPr>
          <a:ln/>
        </p:spPr>
        <p:txBody>
          <a:bodyPr/>
          <a:lstStyle>
            <a:lvl1pPr>
              <a:defRPr baseline="0">
                <a:solidFill>
                  <a:schemeClr val="tx2"/>
                </a:solidFill>
              </a:defRPr>
            </a:lvl1pPr>
          </a:lstStyle>
          <a:p>
            <a:pPr>
              <a:defRPr/>
            </a:pPr>
            <a:fld id="{9487CD88-0A86-4C8D-8CCF-964629287F08}" type="datetime11">
              <a:rPr lang="zh-CN" altLang="en-US" smtClean="0">
                <a:solidFill>
                  <a:srgbClr val="1F497D"/>
                </a:solidFill>
              </a:rPr>
              <a:pPr>
                <a:defRPr/>
              </a:pPr>
              <a:t>20:48:48</a:t>
            </a:fld>
            <a:endParaRPr lang="en-US" altLang="zh-CN" dirty="0">
              <a:solidFill>
                <a:srgbClr val="1F497D"/>
              </a:solidFill>
            </a:endParaRPr>
          </a:p>
        </p:txBody>
      </p:sp>
    </p:spTree>
    <p:extLst>
      <p:ext uri="{BB962C8B-B14F-4D97-AF65-F5344CB8AC3E}">
        <p14:creationId xmlns:p14="http://schemas.microsoft.com/office/powerpoint/2010/main" val="29925200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C6671BF9-3CAC-464E-B413-407AEEEA47CB}" type="datetime11">
              <a:rPr lang="zh-CN" altLang="en-US" smtClean="0">
                <a:solidFill>
                  <a:srgbClr val="1F497D"/>
                </a:solidFill>
              </a:rPr>
              <a:pPr>
                <a:defRPr/>
              </a:pPr>
              <a:t>20:48:48</a:t>
            </a:fld>
            <a:endParaRPr lang="en-US" altLang="zh-CN" dirty="0" smtClean="0">
              <a:solidFill>
                <a:srgbClr val="1F497D"/>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14EE2314-9E62-4A01-A314-FD31B0BB8673}"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5421730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360BCC51-F99A-443F-8BF0-76D69B640896}" type="datetime11">
              <a:rPr lang="zh-CN" altLang="en-US" smtClean="0">
                <a:solidFill>
                  <a:srgbClr val="1F497D"/>
                </a:solidFill>
              </a:rPr>
              <a:pPr>
                <a:defRPr/>
              </a:pPr>
              <a:t>20:48:48</a:t>
            </a:fld>
            <a:endParaRPr lang="en-US" altLang="zh-CN" dirty="0" smtClean="0">
              <a:solidFill>
                <a:srgbClr val="1F497D"/>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C4166573-5FEC-4818-971F-87FBD837D30C}"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25101864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AE9B1472-7183-41CA-8741-5A507386333D}" type="datetime11">
              <a:rPr lang="zh-CN" altLang="en-US" smtClean="0">
                <a:solidFill>
                  <a:srgbClr val="1F497D"/>
                </a:solidFill>
              </a:rPr>
              <a:pPr>
                <a:defRPr/>
              </a:pPr>
              <a:t>20:48:48</a:t>
            </a:fld>
            <a:endParaRPr lang="en-US" altLang="zh-CN" dirty="0" smtClean="0">
              <a:solidFill>
                <a:srgbClr val="1F497D"/>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6ADC1D38-B5FD-43C8-BB96-2FEF47E9C1C8}"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9439439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82BD1771-F823-4D19-9424-8A0BEB35E9C3}" type="datetime11">
              <a:rPr lang="zh-CN" altLang="en-US" smtClean="0">
                <a:solidFill>
                  <a:srgbClr val="1F497D"/>
                </a:solidFill>
              </a:rPr>
              <a:pPr>
                <a:defRPr/>
              </a:pPr>
              <a:t>20:48:48</a:t>
            </a:fld>
            <a:endParaRPr lang="en-US" altLang="zh-CN" dirty="0">
              <a:solidFill>
                <a:srgbClr val="1F497D"/>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9" name="灯片编号占位符 5"/>
          <p:cNvSpPr>
            <a:spLocks noGrp="1" noChangeArrowheads="1"/>
          </p:cNvSpPr>
          <p:nvPr>
            <p:ph type="sldNum" sz="quarter" idx="12"/>
          </p:nvPr>
        </p:nvSpPr>
        <p:spPr>
          <a:ln/>
        </p:spPr>
        <p:txBody>
          <a:bodyPr/>
          <a:lstStyle>
            <a:lvl1pPr>
              <a:defRPr/>
            </a:lvl1pPr>
          </a:lstStyle>
          <a:p>
            <a:pPr>
              <a:defRPr/>
            </a:pPr>
            <a:fld id="{2B02D5D8-A909-4637-B118-5FA66CFF02EA}"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18234618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0251970-54A6-4EB6-9098-19E18AB6D568}" type="datetime11">
              <a:rPr lang="zh-CN" altLang="en-US" smtClean="0">
                <a:solidFill>
                  <a:srgbClr val="1F497D"/>
                </a:solidFill>
              </a:rPr>
              <a:pPr>
                <a:defRPr/>
              </a:pPr>
              <a:t>20:48:48</a:t>
            </a:fld>
            <a:endParaRPr lang="en-US" altLang="zh-CN">
              <a:solidFill>
                <a:srgbClr val="1F497D"/>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5" name="灯片编号占位符 5"/>
          <p:cNvSpPr>
            <a:spLocks noGrp="1" noChangeArrowheads="1"/>
          </p:cNvSpPr>
          <p:nvPr>
            <p:ph type="sldNum" sz="quarter" idx="12"/>
          </p:nvPr>
        </p:nvSpPr>
        <p:spPr>
          <a:ln/>
        </p:spPr>
        <p:txBody>
          <a:bodyPr/>
          <a:lstStyle>
            <a:lvl1pPr>
              <a:defRPr/>
            </a:lvl1pPr>
          </a:lstStyle>
          <a:p>
            <a:pPr>
              <a:defRPr/>
            </a:pPr>
            <a:fld id="{62D67006-F601-4AA5-863A-340E45248184}"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811271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EABDDF0A-D3E7-4842-A24A-7C26E4BD744A}" type="datetime11">
              <a:rPr lang="zh-CN" altLang="en-US" smtClean="0">
                <a:solidFill>
                  <a:srgbClr val="1F497D"/>
                </a:solidFill>
              </a:rPr>
              <a:pPr>
                <a:defRPr/>
              </a:pPr>
              <a:t>20:48:48</a:t>
            </a:fld>
            <a:endParaRPr lang="en-US" altLang="zh-CN">
              <a:solidFill>
                <a:srgbClr val="1F497D"/>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5"/>
          <p:cNvSpPr>
            <a:spLocks noGrp="1" noChangeArrowheads="1"/>
          </p:cNvSpPr>
          <p:nvPr>
            <p:ph type="sldNum" sz="quarter" idx="12"/>
          </p:nvPr>
        </p:nvSpPr>
        <p:spPr>
          <a:ln/>
        </p:spPr>
        <p:txBody>
          <a:bodyPr/>
          <a:lstStyle>
            <a:lvl1pPr>
              <a:defRPr/>
            </a:lvl1pPr>
          </a:lstStyle>
          <a:p>
            <a:pPr>
              <a:defRPr/>
            </a:pPr>
            <a:fld id="{E93425B6-1128-4756-AA5D-BE9BD618FA1A}"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27370526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67B2F489-E62F-4805-8DE7-AEB626198E7C}" type="datetime11">
              <a:rPr lang="zh-CN" altLang="en-US" smtClean="0">
                <a:solidFill>
                  <a:srgbClr val="1F497D"/>
                </a:solidFill>
              </a:rPr>
              <a:pPr>
                <a:defRPr/>
              </a:pPr>
              <a:t>20:48:48</a:t>
            </a:fld>
            <a:endParaRPr lang="en-US" altLang="zh-CN">
              <a:solidFill>
                <a:srgbClr val="1F497D"/>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28ABA660-FC9D-40B1-A1F6-5C48C68FEE4B}"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184405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sym typeface="Calibri" pitchFamily="34" charset="0"/>
              </a:rPr>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C06F41A7-40CC-4B1C-A154-DC06E84F60EF}" type="datetime11">
              <a:rPr lang="zh-CN" altLang="en-US" smtClean="0">
                <a:solidFill>
                  <a:srgbClr val="1F497D"/>
                </a:solidFill>
              </a:rPr>
              <a:pPr>
                <a:defRPr/>
              </a:pPr>
              <a:t>20:48:48</a:t>
            </a:fld>
            <a:endParaRPr lang="en-US" altLang="zh-CN">
              <a:solidFill>
                <a:srgbClr val="1F497D"/>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4C54E8A0-6CC4-4C3F-BBAC-68F4E6D42543}" type="slidenum">
              <a:rPr lang="en-US" altLang="zh-CN" smtClean="0">
                <a:solidFill>
                  <a:srgbClr val="1F497D"/>
                </a:solidFill>
              </a:rPr>
              <a:pPr>
                <a:defRPr/>
              </a:pPr>
              <a:t>‹#›</a:t>
            </a:fld>
            <a:endParaRPr lang="en-US" altLang="zh-CN" dirty="0">
              <a:solidFill>
                <a:srgbClr val="1F497D"/>
              </a:solidFill>
            </a:endParaRPr>
          </a:p>
        </p:txBody>
      </p:sp>
    </p:spTree>
    <p:extLst>
      <p:ext uri="{BB962C8B-B14F-4D97-AF65-F5344CB8AC3E}">
        <p14:creationId xmlns:p14="http://schemas.microsoft.com/office/powerpoint/2010/main" val="307770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20"/>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pitchFamily="34" charset="0"/>
              </a:rPr>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dirty="0" smtClean="0">
                <a:sym typeface="Calibri" pitchFamily="34" charset="0"/>
              </a:rPr>
              <a:t>单击此处编辑母版文本样式</a:t>
            </a:r>
          </a:p>
          <a:p>
            <a:pPr lvl="1"/>
            <a:r>
              <a:rPr lang="zh-CN" dirty="0" smtClean="0">
                <a:sym typeface="Calibri" pitchFamily="34" charset="0"/>
              </a:rPr>
              <a:t>第二级</a:t>
            </a:r>
          </a:p>
          <a:p>
            <a:pPr lvl="2"/>
            <a:r>
              <a:rPr lang="zh-CN" dirty="0" smtClean="0">
                <a:sym typeface="Calibri" pitchFamily="34" charset="0"/>
              </a:rPr>
              <a:t>第三级</a:t>
            </a:r>
          </a:p>
          <a:p>
            <a:pPr lvl="3"/>
            <a:r>
              <a:rPr lang="zh-CN" dirty="0" smtClean="0">
                <a:sym typeface="Calibri" pitchFamily="34" charset="0"/>
              </a:rPr>
              <a:t>第四级</a:t>
            </a:r>
          </a:p>
          <a:p>
            <a:pPr lvl="4"/>
            <a:r>
              <a:rPr lang="zh-CN" dirty="0" smtClean="0">
                <a:sym typeface="Calibri" pitchFamily="34" charset="0"/>
              </a:rPr>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aseline="0" smtClean="0">
                <a:solidFill>
                  <a:schemeClr val="tx2"/>
                </a:solidFill>
                <a:latin typeface="Arial" pitchFamily="34" charset="0"/>
              </a:defRPr>
            </a:lvl1pPr>
          </a:lstStyle>
          <a:p>
            <a:pPr fontAlgn="base">
              <a:spcBef>
                <a:spcPct val="0"/>
              </a:spcBef>
              <a:spcAft>
                <a:spcPct val="0"/>
              </a:spcAft>
              <a:defRPr/>
            </a:pPr>
            <a:fld id="{A19F511E-1464-46C1-AD35-5DDC5276511D}" type="datetime11">
              <a:rPr lang="zh-CN" altLang="en-US">
                <a:solidFill>
                  <a:srgbClr val="1F497D"/>
                </a:solidFill>
              </a:rPr>
              <a:pPr fontAlgn="base">
                <a:spcBef>
                  <a:spcPct val="0"/>
                </a:spcBef>
                <a:spcAft>
                  <a:spcPct val="0"/>
                </a:spcAft>
                <a:defRPr/>
              </a:pPr>
              <a:t>20:48:48</a:t>
            </a:fld>
            <a:endParaRPr lang="en-US" altLang="zh-CN" dirty="0">
              <a:solidFill>
                <a:srgbClr val="1F497D"/>
              </a:solidFill>
            </a:endParaRPr>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aseline="0" smtClean="0">
                <a:solidFill>
                  <a:schemeClr val="tx2"/>
                </a:solidFill>
                <a:latin typeface="Arial" pitchFamily="34" charset="0"/>
              </a:defRPr>
            </a:lvl1pPr>
          </a:lstStyle>
          <a:p>
            <a:pPr fontAlgn="base">
              <a:spcBef>
                <a:spcPct val="0"/>
              </a:spcBef>
              <a:spcAft>
                <a:spcPct val="0"/>
              </a:spcAft>
              <a:defRPr/>
            </a:pPr>
            <a:r>
              <a:rPr lang="zh-CN" altLang="en-US" dirty="0">
                <a:solidFill>
                  <a:srgbClr val="1F497D"/>
                </a:solidFill>
              </a:rPr>
              <a:t>复旦大学公共经济学系 杜莉</a:t>
            </a:r>
            <a:endParaRPr lang="en-US" altLang="zh-CN" dirty="0">
              <a:solidFill>
                <a:srgbClr val="1F497D"/>
              </a:solidFill>
            </a:endParaRPr>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aseline="0" smtClean="0">
                <a:solidFill>
                  <a:schemeClr val="tx2"/>
                </a:solidFill>
                <a:latin typeface="Arial" pitchFamily="34" charset="0"/>
              </a:defRPr>
            </a:lvl1pPr>
          </a:lstStyle>
          <a:p>
            <a:pPr fontAlgn="base">
              <a:spcBef>
                <a:spcPct val="0"/>
              </a:spcBef>
              <a:spcAft>
                <a:spcPct val="0"/>
              </a:spcAft>
              <a:defRPr/>
            </a:pPr>
            <a:fld id="{8E052932-A1E8-49D0-A24F-842F09748EF3}" type="slidenum">
              <a:rPr lang="en-US" altLang="zh-CN">
                <a:solidFill>
                  <a:srgbClr val="1F497D"/>
                </a:solidFill>
              </a:rPr>
              <a:pPr fontAlgn="base">
                <a:spcBef>
                  <a:spcPct val="0"/>
                </a:spcBef>
                <a:spcAft>
                  <a:spcPct val="0"/>
                </a:spcAft>
                <a:defRPr/>
              </a:pPr>
              <a:t>‹#›</a:t>
            </a:fld>
            <a:endParaRPr lang="en-US" altLang="zh-CN" dirty="0">
              <a:solidFill>
                <a:srgbClr val="1F497D"/>
              </a:solidFill>
            </a:endParaRPr>
          </a:p>
        </p:txBody>
      </p:sp>
    </p:spTree>
    <p:extLst>
      <p:ext uri="{BB962C8B-B14F-4D97-AF65-F5344CB8AC3E}">
        <p14:creationId xmlns:p14="http://schemas.microsoft.com/office/powerpoint/2010/main" val="1923725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iming>
    <p:tnLst>
      <p:par>
        <p:cTn id="1" dur="indefinite" restart="never" nodeType="tmRoot"/>
      </p:par>
    </p:tnLst>
  </p:timing>
  <p:hf hdr="0"/>
  <p:txStyles>
    <p:titleStyle>
      <a:lvl1pPr marL="914400" indent="-914400" algn="ctr" rtl="0" eaLnBrk="1" fontAlgn="base" hangingPunct="1">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2pPr>
      <a:lvl3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3pPr>
      <a:lvl4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4pPr>
      <a:lvl5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5pPr>
      <a:lvl6pPr marL="13716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6pPr>
      <a:lvl7pPr marL="18288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7pPr>
      <a:lvl8pPr marL="22860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8pPr>
      <a:lvl9pPr marL="27432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10.png"/><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oleObject" Target="../embeddings/oleObject3.bin"/><Relationship Id="rId4" Type="http://schemas.openxmlformats.org/officeDocument/2006/relationships/image" Target="../media/image8.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p:txBody>
          <a:bodyPr/>
          <a:lstStyle/>
          <a:p>
            <a:pPr eaLnBrk="1" hangingPunct="1"/>
            <a:r>
              <a:rPr lang="zh-CN" altLang="en-US" dirty="0" smtClean="0"/>
              <a:t>财政学（第三讲）</a:t>
            </a:r>
            <a:endParaRPr lang="zh-CN" altLang="en-US" sz="3200" dirty="0" smtClean="0"/>
          </a:p>
        </p:txBody>
      </p:sp>
      <p:sp>
        <p:nvSpPr>
          <p:cNvPr id="81923" name="Rectangle 3"/>
          <p:cNvSpPr>
            <a:spLocks noGrp="1" noChangeArrowheads="1"/>
          </p:cNvSpPr>
          <p:nvPr>
            <p:ph type="subTitle" idx="1"/>
          </p:nvPr>
        </p:nvSpPr>
        <p:spPr/>
        <p:txBody>
          <a:bodyPr/>
          <a:lstStyle/>
          <a:p>
            <a:pPr eaLnBrk="1" hangingPunct="1"/>
            <a:endParaRPr lang="zh-CN" altLang="en-US" sz="2800" dirty="0" smtClean="0"/>
          </a:p>
        </p:txBody>
      </p:sp>
      <p:sp>
        <p:nvSpPr>
          <p:cNvPr id="2" name="日期占位符 1"/>
          <p:cNvSpPr>
            <a:spLocks noGrp="1"/>
          </p:cNvSpPr>
          <p:nvPr>
            <p:ph type="dt" sz="half" idx="10"/>
          </p:nvPr>
        </p:nvSpPr>
        <p:spPr/>
        <p:txBody>
          <a:bodyPr/>
          <a:lstStyle/>
          <a:p>
            <a:pPr>
              <a:defRPr/>
            </a:pPr>
            <a:fld id="{832AF547-7585-4E0F-ABA9-97685F5FADD3}" type="datetime11">
              <a:rPr lang="zh-CN" altLang="en-US" smtClean="0">
                <a:solidFill>
                  <a:srgbClr val="1F497D"/>
                </a:solidFill>
              </a:rPr>
              <a:pPr>
                <a:defRPr/>
              </a:pPr>
              <a:t>20:48:48</a:t>
            </a:fld>
            <a:endParaRPr lang="en-US" altLang="zh-CN" dirty="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B8D6D7CE-D477-4B37-AB2C-395137C3CB9B}" type="slidenum">
              <a:rPr lang="en-US" altLang="zh-CN" smtClean="0">
                <a:solidFill>
                  <a:srgbClr val="1F497D"/>
                </a:solidFill>
              </a:rPr>
              <a:pPr>
                <a:defRPr/>
              </a:pPr>
              <a:t>1</a:t>
            </a:fld>
            <a:endParaRPr lang="en-US" altLang="zh-CN" dirty="0">
              <a:solidFill>
                <a:srgbClr val="1F497D"/>
              </a:solidFill>
            </a:endParaRPr>
          </a:p>
        </p:txBody>
      </p:sp>
    </p:spTree>
    <p:extLst>
      <p:ext uri="{BB962C8B-B14F-4D97-AF65-F5344CB8AC3E}">
        <p14:creationId xmlns:p14="http://schemas.microsoft.com/office/powerpoint/2010/main" val="220645484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1" name="Rectangle 2"/>
          <p:cNvSpPr>
            <a:spLocks noGrp="1" noChangeArrowheads="1"/>
          </p:cNvSpPr>
          <p:nvPr>
            <p:ph type="title"/>
          </p:nvPr>
        </p:nvSpPr>
        <p:spPr/>
        <p:txBody>
          <a:bodyPr/>
          <a:lstStyle/>
          <a:p>
            <a:pPr eaLnBrk="1" hangingPunct="1"/>
            <a:r>
              <a:rPr lang="zh-CN" altLang="en-US" smtClean="0"/>
              <a:t>完全竞争市场与经济效率</a:t>
            </a:r>
            <a:r>
              <a:rPr lang="en-US" altLang="zh-CN" smtClean="0"/>
              <a:t>——</a:t>
            </a:r>
            <a:r>
              <a:rPr lang="zh-CN" altLang="en-US" smtClean="0"/>
              <a:t>一般均衡分析</a:t>
            </a:r>
          </a:p>
        </p:txBody>
      </p:sp>
      <p:sp>
        <p:nvSpPr>
          <p:cNvPr id="604162" name="Rectangle 3"/>
          <p:cNvSpPr>
            <a:spLocks noGrp="1" noChangeArrowheads="1"/>
          </p:cNvSpPr>
          <p:nvPr>
            <p:ph idx="1"/>
          </p:nvPr>
        </p:nvSpPr>
        <p:spPr/>
        <p:txBody>
          <a:bodyPr/>
          <a:lstStyle/>
          <a:p>
            <a:pPr eaLnBrk="1" hangingPunct="1">
              <a:lnSpc>
                <a:spcPct val="90000"/>
              </a:lnSpc>
            </a:pPr>
            <a:r>
              <a:rPr lang="zh-CN" altLang="en-US" smtClean="0"/>
              <a:t>生产的帕累托最优</a:t>
            </a:r>
            <a:br>
              <a:rPr lang="zh-CN" altLang="en-US" smtClean="0"/>
            </a:br>
            <a:r>
              <a:rPr lang="zh-CN" altLang="en-US" smtClean="0"/>
              <a:t/>
            </a:r>
            <a:br>
              <a:rPr lang="zh-CN" altLang="en-US" smtClean="0"/>
            </a:br>
            <a:r>
              <a:rPr lang="zh-CN" altLang="en-US" smtClean="0"/>
              <a:t>在完全竞争市场下</a:t>
            </a:r>
            <a:br>
              <a:rPr lang="zh-CN" altLang="en-US" smtClean="0"/>
            </a:br>
            <a:r>
              <a:rPr lang="en-US" altLang="zh-CN" smtClean="0"/>
              <a:t>MRTS</a:t>
            </a:r>
            <a:r>
              <a:rPr lang="en-US" altLang="zh-CN" baseline="30000" smtClean="0"/>
              <a:t>X</a:t>
            </a:r>
            <a:r>
              <a:rPr lang="en-US" altLang="zh-CN" baseline="-25000" smtClean="0"/>
              <a:t>LK</a:t>
            </a:r>
            <a:r>
              <a:rPr lang="en-US" altLang="zh-CN" smtClean="0"/>
              <a:t>=</a:t>
            </a:r>
            <a:r>
              <a:rPr lang="en-US" altLang="zh-CN" baseline="-25000" smtClean="0"/>
              <a:t> </a:t>
            </a:r>
            <a:r>
              <a:rPr lang="en-US" altLang="zh-CN" smtClean="0"/>
              <a:t>MP</a:t>
            </a:r>
            <a:r>
              <a:rPr lang="en-US" altLang="zh-CN" baseline="30000" smtClean="0"/>
              <a:t>X</a:t>
            </a:r>
            <a:r>
              <a:rPr lang="en-US" altLang="zh-CN" baseline="-25000" smtClean="0"/>
              <a:t>L</a:t>
            </a:r>
            <a:r>
              <a:rPr lang="en-US" altLang="zh-CN" smtClean="0"/>
              <a:t>/MP</a:t>
            </a:r>
            <a:r>
              <a:rPr lang="en-US" altLang="zh-CN" baseline="30000" smtClean="0"/>
              <a:t>X</a:t>
            </a:r>
            <a:r>
              <a:rPr lang="en-US" altLang="zh-CN" baseline="-25000" smtClean="0"/>
              <a:t>K</a:t>
            </a:r>
            <a:r>
              <a:rPr lang="en-US" altLang="zh-CN" smtClean="0"/>
              <a:t>=P</a:t>
            </a:r>
            <a:r>
              <a:rPr lang="en-US" altLang="zh-CN" baseline="-25000" smtClean="0"/>
              <a:t>L</a:t>
            </a:r>
            <a:r>
              <a:rPr lang="en-US" altLang="zh-CN" smtClean="0"/>
              <a:t>/P</a:t>
            </a:r>
            <a:r>
              <a:rPr lang="en-US" altLang="zh-CN" baseline="-25000" smtClean="0"/>
              <a:t>K</a:t>
            </a:r>
            <a:r>
              <a:rPr lang="zh-CN" altLang="en-US" baseline="-25000" smtClean="0"/>
              <a:t>；</a:t>
            </a:r>
            <a:br>
              <a:rPr lang="zh-CN" altLang="en-US" baseline="-25000" smtClean="0"/>
            </a:br>
            <a:r>
              <a:rPr lang="en-US" altLang="zh-CN" smtClean="0"/>
              <a:t>MRTS</a:t>
            </a:r>
            <a:r>
              <a:rPr lang="en-US" altLang="zh-CN" baseline="30000" smtClean="0"/>
              <a:t>Y</a:t>
            </a:r>
            <a:r>
              <a:rPr lang="en-US" altLang="zh-CN" baseline="-25000" smtClean="0"/>
              <a:t>LK</a:t>
            </a:r>
            <a:r>
              <a:rPr lang="en-US" altLang="zh-CN" smtClean="0"/>
              <a:t>=</a:t>
            </a:r>
            <a:r>
              <a:rPr lang="en-US" altLang="zh-CN" baseline="-25000" smtClean="0"/>
              <a:t> </a:t>
            </a:r>
            <a:r>
              <a:rPr lang="en-US" altLang="zh-CN" smtClean="0"/>
              <a:t>MP</a:t>
            </a:r>
            <a:r>
              <a:rPr lang="en-US" altLang="zh-CN" baseline="30000" smtClean="0"/>
              <a:t>Y</a:t>
            </a:r>
            <a:r>
              <a:rPr lang="en-US" altLang="zh-CN" baseline="-25000" smtClean="0"/>
              <a:t>L</a:t>
            </a:r>
            <a:r>
              <a:rPr lang="en-US" altLang="zh-CN" smtClean="0"/>
              <a:t>/MP</a:t>
            </a:r>
            <a:r>
              <a:rPr lang="en-US" altLang="zh-CN" baseline="30000" smtClean="0"/>
              <a:t>Y</a:t>
            </a:r>
            <a:r>
              <a:rPr lang="en-US" altLang="zh-CN" baseline="-25000" smtClean="0"/>
              <a:t>K </a:t>
            </a:r>
            <a:r>
              <a:rPr lang="en-US" altLang="zh-CN" smtClean="0"/>
              <a:t>=</a:t>
            </a:r>
            <a:r>
              <a:rPr lang="en-US" altLang="zh-CN" baseline="-25000" smtClean="0"/>
              <a:t> </a:t>
            </a:r>
            <a:r>
              <a:rPr lang="en-US" altLang="zh-CN" smtClean="0"/>
              <a:t>P</a:t>
            </a:r>
            <a:r>
              <a:rPr lang="en-US" altLang="zh-CN" baseline="-25000" smtClean="0"/>
              <a:t>L</a:t>
            </a:r>
            <a:r>
              <a:rPr lang="en-US" altLang="zh-CN" smtClean="0"/>
              <a:t>/P</a:t>
            </a:r>
            <a:r>
              <a:rPr lang="en-US" altLang="zh-CN" baseline="-25000" smtClean="0"/>
              <a:t>K</a:t>
            </a:r>
            <a:r>
              <a:rPr lang="zh-CN" altLang="en-US" baseline="-25000" smtClean="0"/>
              <a:t>；</a:t>
            </a:r>
            <a:br>
              <a:rPr lang="zh-CN" altLang="en-US" baseline="-25000" smtClean="0"/>
            </a:br>
            <a:r>
              <a:rPr lang="en-US" altLang="zh-CN" smtClean="0"/>
              <a:t>MRTS</a:t>
            </a:r>
            <a:r>
              <a:rPr lang="en-US" altLang="zh-CN" baseline="30000" smtClean="0"/>
              <a:t>Z</a:t>
            </a:r>
            <a:r>
              <a:rPr lang="en-US" altLang="zh-CN" baseline="-25000" smtClean="0"/>
              <a:t>LK</a:t>
            </a:r>
            <a:r>
              <a:rPr lang="en-US" altLang="zh-CN" smtClean="0"/>
              <a:t>=</a:t>
            </a:r>
            <a:r>
              <a:rPr lang="en-US" altLang="zh-CN" baseline="-25000" smtClean="0"/>
              <a:t> </a:t>
            </a:r>
            <a:r>
              <a:rPr lang="en-US" altLang="zh-CN" smtClean="0"/>
              <a:t>MP</a:t>
            </a:r>
            <a:r>
              <a:rPr lang="en-US" altLang="zh-CN" baseline="30000" smtClean="0"/>
              <a:t>Z</a:t>
            </a:r>
            <a:r>
              <a:rPr lang="en-US" altLang="zh-CN" baseline="-25000" smtClean="0"/>
              <a:t>L</a:t>
            </a:r>
            <a:r>
              <a:rPr lang="en-US" altLang="zh-CN" smtClean="0"/>
              <a:t>/MP</a:t>
            </a:r>
            <a:r>
              <a:rPr lang="en-US" altLang="zh-CN" baseline="30000" smtClean="0"/>
              <a:t>Z</a:t>
            </a:r>
            <a:r>
              <a:rPr lang="en-US" altLang="zh-CN" baseline="-25000" smtClean="0"/>
              <a:t>K </a:t>
            </a:r>
            <a:r>
              <a:rPr lang="en-US" altLang="zh-CN" smtClean="0"/>
              <a:t>=</a:t>
            </a:r>
            <a:r>
              <a:rPr lang="en-US" altLang="zh-CN" baseline="-25000" smtClean="0"/>
              <a:t> </a:t>
            </a:r>
            <a:r>
              <a:rPr lang="en-US" altLang="zh-CN" smtClean="0"/>
              <a:t>P</a:t>
            </a:r>
            <a:r>
              <a:rPr lang="en-US" altLang="zh-CN" baseline="-25000" smtClean="0"/>
              <a:t>L</a:t>
            </a:r>
            <a:r>
              <a:rPr lang="en-US" altLang="zh-CN" smtClean="0"/>
              <a:t>/P</a:t>
            </a:r>
            <a:r>
              <a:rPr lang="en-US" altLang="zh-CN" baseline="-25000" smtClean="0"/>
              <a:t>K</a:t>
            </a:r>
            <a:r>
              <a:rPr lang="zh-CN" altLang="en-US" baseline="-25000" smtClean="0"/>
              <a:t>；</a:t>
            </a:r>
            <a:br>
              <a:rPr lang="zh-CN" altLang="en-US" baseline="-25000" smtClean="0"/>
            </a:br>
            <a:r>
              <a:rPr lang="en-US" altLang="zh-CN" smtClean="0"/>
              <a:t>……</a:t>
            </a:r>
            <a:r>
              <a:rPr lang="en-US" altLang="zh-CN" baseline="-25000" smtClean="0"/>
              <a:t> </a:t>
            </a:r>
            <a:r>
              <a:rPr lang="en-US" altLang="zh-CN" smtClean="0"/>
              <a:t/>
            </a:r>
            <a:br>
              <a:rPr lang="en-US" altLang="zh-CN" smtClean="0"/>
            </a:br>
            <a:r>
              <a:rPr lang="zh-CN" altLang="en-US" smtClean="0"/>
              <a:t>故</a:t>
            </a:r>
            <a:br>
              <a:rPr lang="zh-CN" altLang="en-US" smtClean="0"/>
            </a:br>
            <a:r>
              <a:rPr lang="en-US" altLang="zh-CN" smtClean="0"/>
              <a:t>MRTS</a:t>
            </a:r>
            <a:r>
              <a:rPr lang="en-US" altLang="zh-CN" baseline="30000" smtClean="0"/>
              <a:t>X</a:t>
            </a:r>
            <a:r>
              <a:rPr lang="en-US" altLang="zh-CN" baseline="-25000" smtClean="0"/>
              <a:t>LK</a:t>
            </a:r>
            <a:r>
              <a:rPr lang="en-US" altLang="zh-CN" smtClean="0"/>
              <a:t>=</a:t>
            </a:r>
            <a:r>
              <a:rPr lang="en-US" altLang="zh-CN" baseline="-25000" smtClean="0"/>
              <a:t> </a:t>
            </a:r>
            <a:r>
              <a:rPr lang="en-US" altLang="zh-CN" smtClean="0"/>
              <a:t>MRTS</a:t>
            </a:r>
            <a:r>
              <a:rPr lang="en-US" altLang="zh-CN" baseline="30000" smtClean="0"/>
              <a:t>Y</a:t>
            </a:r>
            <a:r>
              <a:rPr lang="en-US" altLang="zh-CN" baseline="-25000" smtClean="0"/>
              <a:t>LK </a:t>
            </a:r>
            <a:r>
              <a:rPr lang="en-US" altLang="zh-CN" smtClean="0"/>
              <a:t>=</a:t>
            </a:r>
            <a:r>
              <a:rPr lang="en-US" altLang="zh-CN" baseline="-25000" smtClean="0"/>
              <a:t> </a:t>
            </a:r>
            <a:r>
              <a:rPr lang="en-US" altLang="zh-CN" smtClean="0"/>
              <a:t>MRTS</a:t>
            </a:r>
            <a:r>
              <a:rPr lang="en-US" altLang="zh-CN" baseline="30000" smtClean="0"/>
              <a:t>Z</a:t>
            </a:r>
            <a:r>
              <a:rPr lang="en-US" altLang="zh-CN" baseline="-25000" smtClean="0"/>
              <a:t>LK </a:t>
            </a:r>
            <a:r>
              <a:rPr lang="en-US" altLang="zh-CN" smtClean="0"/>
              <a:t>= ……</a:t>
            </a:r>
            <a:r>
              <a:rPr lang="en-US" altLang="zh-CN" baseline="-25000" smtClean="0"/>
              <a:t> </a:t>
            </a:r>
          </a:p>
        </p:txBody>
      </p:sp>
      <p:sp>
        <p:nvSpPr>
          <p:cNvPr id="604163" name="AutoShape 6">
            <a:hlinkClick r:id="" action="ppaction://noaction" highlightClick="1"/>
          </p:cNvPr>
          <p:cNvSpPr>
            <a:spLocks noChangeArrowheads="1"/>
          </p:cNvSpPr>
          <p:nvPr/>
        </p:nvSpPr>
        <p:spPr bwMode="auto">
          <a:xfrm>
            <a:off x="7740650" y="6092825"/>
            <a:ext cx="504825" cy="504825"/>
          </a:xfrm>
          <a:prstGeom prst="actionButtonForwardNext">
            <a:avLst/>
          </a:prstGeom>
          <a:solidFill>
            <a:schemeClr val="accent1"/>
          </a:solidFill>
          <a:ln w="9525">
            <a:noFill/>
            <a:miter lim="800000"/>
            <a:headEnd/>
            <a:tailEnd/>
          </a:ln>
        </p:spPr>
        <p:txBody>
          <a:bodyPr wrap="none" anchor="ctr"/>
          <a:lstStyle/>
          <a:p>
            <a:pPr algn="ctr" eaLnBrk="0" fontAlgn="base" hangingPunct="0">
              <a:spcBef>
                <a:spcPct val="0"/>
              </a:spcBef>
              <a:spcAft>
                <a:spcPct val="0"/>
              </a:spcAft>
            </a:pPr>
            <a:endParaRPr lang="zh-CN" altLang="en-US">
              <a:solidFill>
                <a:srgbClr val="4F81BD"/>
              </a:solidFill>
              <a:latin typeface="Arial" charset="0"/>
            </a:endParaRPr>
          </a:p>
        </p:txBody>
      </p:sp>
      <p:sp>
        <p:nvSpPr>
          <p:cNvPr id="2" name="日期占位符 1"/>
          <p:cNvSpPr>
            <a:spLocks noGrp="1"/>
          </p:cNvSpPr>
          <p:nvPr>
            <p:ph type="dt" sz="half" idx="10"/>
          </p:nvPr>
        </p:nvSpPr>
        <p:spPr/>
        <p:txBody>
          <a:bodyPr/>
          <a:lstStyle/>
          <a:p>
            <a:pPr>
              <a:defRPr/>
            </a:pPr>
            <a:fld id="{A51B7C05-98A2-4344-BB92-CCDEB116F591}"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10</a:t>
            </a:fld>
            <a:endParaRPr lang="en-US" altLang="zh-CN" dirty="0">
              <a:solidFill>
                <a:srgbClr val="1F497D"/>
              </a:solidFill>
            </a:endParaRPr>
          </a:p>
        </p:txBody>
      </p:sp>
    </p:spTree>
    <p:extLst>
      <p:ext uri="{BB962C8B-B14F-4D97-AF65-F5344CB8AC3E}">
        <p14:creationId xmlns:p14="http://schemas.microsoft.com/office/powerpoint/2010/main" val="44294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09" name="Rectangle 2"/>
          <p:cNvSpPr>
            <a:spLocks noGrp="1" noChangeArrowheads="1"/>
          </p:cNvSpPr>
          <p:nvPr>
            <p:ph type="title"/>
          </p:nvPr>
        </p:nvSpPr>
        <p:spPr/>
        <p:txBody>
          <a:bodyPr/>
          <a:lstStyle/>
          <a:p>
            <a:pPr eaLnBrk="1" hangingPunct="1"/>
            <a:r>
              <a:rPr lang="zh-CN" altLang="en-US" smtClean="0"/>
              <a:t>完全竞争市场与经济效率</a:t>
            </a:r>
            <a:r>
              <a:rPr lang="en-US" altLang="zh-CN" smtClean="0"/>
              <a:t>——</a:t>
            </a:r>
            <a:r>
              <a:rPr lang="zh-CN" altLang="en-US" smtClean="0"/>
              <a:t>一般均衡分析</a:t>
            </a:r>
          </a:p>
        </p:txBody>
      </p:sp>
      <p:sp>
        <p:nvSpPr>
          <p:cNvPr id="606210" name="Rectangle 3"/>
          <p:cNvSpPr>
            <a:spLocks noGrp="1" noChangeArrowheads="1"/>
          </p:cNvSpPr>
          <p:nvPr>
            <p:ph idx="1"/>
          </p:nvPr>
        </p:nvSpPr>
        <p:spPr/>
        <p:txBody>
          <a:bodyPr/>
          <a:lstStyle/>
          <a:p>
            <a:pPr eaLnBrk="1" hangingPunct="1"/>
            <a:r>
              <a:rPr lang="zh-CN" altLang="en-US" smtClean="0"/>
              <a:t>交换的帕累托最优</a:t>
            </a:r>
            <a:br>
              <a:rPr lang="zh-CN" altLang="en-US" smtClean="0"/>
            </a:br>
            <a:r>
              <a:rPr lang="zh-CN" altLang="en-US" smtClean="0"/>
              <a:t/>
            </a:r>
            <a:br>
              <a:rPr lang="zh-CN" altLang="en-US" smtClean="0"/>
            </a:br>
            <a:r>
              <a:rPr lang="zh-CN" altLang="en-US" smtClean="0"/>
              <a:t>在完全竞争市场下</a:t>
            </a:r>
            <a:br>
              <a:rPr lang="zh-CN" altLang="en-US" smtClean="0"/>
            </a:br>
            <a:r>
              <a:rPr lang="en-US" altLang="zh-CN" smtClean="0"/>
              <a:t>MRS</a:t>
            </a:r>
            <a:r>
              <a:rPr lang="en-US" altLang="zh-CN" baseline="30000" smtClean="0"/>
              <a:t>A</a:t>
            </a:r>
            <a:r>
              <a:rPr lang="en-US" altLang="zh-CN" baseline="-25000" smtClean="0"/>
              <a:t>XY </a:t>
            </a:r>
            <a:r>
              <a:rPr lang="en-US" altLang="zh-CN" smtClean="0"/>
              <a:t>=</a:t>
            </a:r>
            <a:r>
              <a:rPr lang="en-US" altLang="zh-CN" baseline="-25000" smtClean="0"/>
              <a:t> </a:t>
            </a:r>
            <a:r>
              <a:rPr lang="en-US" altLang="zh-CN" smtClean="0"/>
              <a:t>MU</a:t>
            </a:r>
            <a:r>
              <a:rPr lang="en-US" altLang="zh-CN" baseline="30000" smtClean="0"/>
              <a:t>A</a:t>
            </a:r>
            <a:r>
              <a:rPr lang="en-US" altLang="zh-CN" baseline="-25000" smtClean="0"/>
              <a:t>X</a:t>
            </a:r>
            <a:r>
              <a:rPr lang="en-US" altLang="zh-CN" smtClean="0"/>
              <a:t>/MU</a:t>
            </a:r>
            <a:r>
              <a:rPr lang="en-US" altLang="zh-CN" baseline="30000" smtClean="0"/>
              <a:t>A</a:t>
            </a:r>
            <a:r>
              <a:rPr lang="en-US" altLang="zh-CN" baseline="-25000" smtClean="0"/>
              <a:t>Y </a:t>
            </a:r>
            <a:r>
              <a:rPr lang="en-US" altLang="zh-CN" smtClean="0"/>
              <a:t>=</a:t>
            </a:r>
            <a:r>
              <a:rPr lang="en-US" altLang="zh-CN" baseline="-25000" smtClean="0"/>
              <a:t> </a:t>
            </a:r>
            <a:r>
              <a:rPr lang="en-US" altLang="zh-CN" smtClean="0"/>
              <a:t>P</a:t>
            </a:r>
            <a:r>
              <a:rPr lang="en-US" altLang="zh-CN" baseline="-25000" smtClean="0"/>
              <a:t>X</a:t>
            </a:r>
            <a:r>
              <a:rPr lang="en-US" altLang="zh-CN" smtClean="0"/>
              <a:t>/P</a:t>
            </a:r>
            <a:r>
              <a:rPr lang="en-US" altLang="zh-CN" baseline="-25000" smtClean="0"/>
              <a:t>Y</a:t>
            </a:r>
            <a:r>
              <a:rPr lang="zh-CN" altLang="en-US" baseline="-25000" smtClean="0"/>
              <a:t>；</a:t>
            </a:r>
            <a:br>
              <a:rPr lang="zh-CN" altLang="en-US" baseline="-25000" smtClean="0"/>
            </a:br>
            <a:r>
              <a:rPr lang="en-US" altLang="zh-CN" smtClean="0"/>
              <a:t>MRS</a:t>
            </a:r>
            <a:r>
              <a:rPr lang="en-US" altLang="zh-CN" baseline="30000" smtClean="0"/>
              <a:t>B</a:t>
            </a:r>
            <a:r>
              <a:rPr lang="en-US" altLang="zh-CN" baseline="-25000" smtClean="0"/>
              <a:t>XY </a:t>
            </a:r>
            <a:r>
              <a:rPr lang="en-US" altLang="zh-CN" smtClean="0"/>
              <a:t>=</a:t>
            </a:r>
            <a:r>
              <a:rPr lang="en-US" altLang="zh-CN" baseline="-25000" smtClean="0"/>
              <a:t> </a:t>
            </a:r>
            <a:r>
              <a:rPr lang="en-US" altLang="zh-CN" smtClean="0"/>
              <a:t>MU</a:t>
            </a:r>
            <a:r>
              <a:rPr lang="en-US" altLang="zh-CN" baseline="30000" smtClean="0"/>
              <a:t>B</a:t>
            </a:r>
            <a:r>
              <a:rPr lang="en-US" altLang="zh-CN" baseline="-25000" smtClean="0"/>
              <a:t>X</a:t>
            </a:r>
            <a:r>
              <a:rPr lang="en-US" altLang="zh-CN" smtClean="0"/>
              <a:t>/MU</a:t>
            </a:r>
            <a:r>
              <a:rPr lang="en-US" altLang="zh-CN" baseline="30000" smtClean="0"/>
              <a:t>B</a:t>
            </a:r>
            <a:r>
              <a:rPr lang="en-US" altLang="zh-CN" baseline="-25000" smtClean="0"/>
              <a:t>Y </a:t>
            </a:r>
            <a:r>
              <a:rPr lang="en-US" altLang="zh-CN" smtClean="0"/>
              <a:t>=</a:t>
            </a:r>
            <a:r>
              <a:rPr lang="en-US" altLang="zh-CN" baseline="-25000" smtClean="0"/>
              <a:t> </a:t>
            </a:r>
            <a:r>
              <a:rPr lang="en-US" altLang="zh-CN" smtClean="0"/>
              <a:t>P</a:t>
            </a:r>
            <a:r>
              <a:rPr lang="en-US" altLang="zh-CN" baseline="-25000" smtClean="0"/>
              <a:t>X</a:t>
            </a:r>
            <a:r>
              <a:rPr lang="en-US" altLang="zh-CN" smtClean="0"/>
              <a:t>/P</a:t>
            </a:r>
            <a:r>
              <a:rPr lang="en-US" altLang="zh-CN" baseline="-25000" smtClean="0"/>
              <a:t>Y </a:t>
            </a:r>
            <a:r>
              <a:rPr lang="zh-CN" altLang="en-US" baseline="-25000" smtClean="0"/>
              <a:t>；</a:t>
            </a:r>
            <a:br>
              <a:rPr lang="zh-CN" altLang="en-US" baseline="-25000" smtClean="0"/>
            </a:br>
            <a:r>
              <a:rPr lang="en-US" altLang="zh-CN" smtClean="0"/>
              <a:t>MRS</a:t>
            </a:r>
            <a:r>
              <a:rPr lang="en-US" altLang="zh-CN" baseline="30000" smtClean="0"/>
              <a:t>C</a:t>
            </a:r>
            <a:r>
              <a:rPr lang="en-US" altLang="zh-CN" baseline="-25000" smtClean="0"/>
              <a:t>XY </a:t>
            </a:r>
            <a:r>
              <a:rPr lang="en-US" altLang="zh-CN" smtClean="0"/>
              <a:t>=</a:t>
            </a:r>
            <a:r>
              <a:rPr lang="en-US" altLang="zh-CN" baseline="-25000" smtClean="0"/>
              <a:t> </a:t>
            </a:r>
            <a:r>
              <a:rPr lang="en-US" altLang="zh-CN" smtClean="0"/>
              <a:t>MU</a:t>
            </a:r>
            <a:r>
              <a:rPr lang="en-US" altLang="zh-CN" baseline="30000" smtClean="0"/>
              <a:t>C</a:t>
            </a:r>
            <a:r>
              <a:rPr lang="en-US" altLang="zh-CN" baseline="-25000" smtClean="0"/>
              <a:t>X</a:t>
            </a:r>
            <a:r>
              <a:rPr lang="en-US" altLang="zh-CN" smtClean="0"/>
              <a:t>/MU</a:t>
            </a:r>
            <a:r>
              <a:rPr lang="en-US" altLang="zh-CN" baseline="30000" smtClean="0"/>
              <a:t>C</a:t>
            </a:r>
            <a:r>
              <a:rPr lang="en-US" altLang="zh-CN" baseline="-25000" smtClean="0"/>
              <a:t>Y </a:t>
            </a:r>
            <a:r>
              <a:rPr lang="en-US" altLang="zh-CN" smtClean="0"/>
              <a:t>=</a:t>
            </a:r>
            <a:r>
              <a:rPr lang="en-US" altLang="zh-CN" baseline="-25000" smtClean="0"/>
              <a:t> </a:t>
            </a:r>
            <a:r>
              <a:rPr lang="en-US" altLang="zh-CN" smtClean="0"/>
              <a:t>P</a:t>
            </a:r>
            <a:r>
              <a:rPr lang="en-US" altLang="zh-CN" baseline="-25000" smtClean="0"/>
              <a:t>X</a:t>
            </a:r>
            <a:r>
              <a:rPr lang="en-US" altLang="zh-CN" smtClean="0"/>
              <a:t>/P</a:t>
            </a:r>
            <a:r>
              <a:rPr lang="en-US" altLang="zh-CN" baseline="-25000" smtClean="0"/>
              <a:t>Y </a:t>
            </a:r>
            <a:r>
              <a:rPr lang="zh-CN" altLang="en-US" baseline="-25000" smtClean="0"/>
              <a:t>；</a:t>
            </a:r>
            <a:br>
              <a:rPr lang="zh-CN" altLang="en-US" baseline="-25000" smtClean="0"/>
            </a:br>
            <a:r>
              <a:rPr lang="en-US" altLang="zh-CN" smtClean="0"/>
              <a:t>……</a:t>
            </a:r>
            <a:r>
              <a:rPr lang="en-US" altLang="zh-CN" baseline="-25000" smtClean="0"/>
              <a:t> </a:t>
            </a:r>
            <a:r>
              <a:rPr lang="en-US" altLang="zh-CN" smtClean="0"/>
              <a:t/>
            </a:r>
            <a:br>
              <a:rPr lang="en-US" altLang="zh-CN" smtClean="0"/>
            </a:br>
            <a:r>
              <a:rPr lang="zh-CN" altLang="en-US" smtClean="0"/>
              <a:t>故</a:t>
            </a:r>
            <a:r>
              <a:rPr lang="en-US" altLang="zh-CN" smtClean="0"/>
              <a:t>MRS</a:t>
            </a:r>
            <a:r>
              <a:rPr lang="en-US" altLang="zh-CN" baseline="30000" smtClean="0"/>
              <a:t>A</a:t>
            </a:r>
            <a:r>
              <a:rPr lang="en-US" altLang="zh-CN" baseline="-25000" smtClean="0"/>
              <a:t>XY</a:t>
            </a:r>
            <a:r>
              <a:rPr lang="en-US" altLang="zh-CN" smtClean="0"/>
              <a:t>=</a:t>
            </a:r>
            <a:r>
              <a:rPr lang="en-US" altLang="zh-CN" baseline="-25000" smtClean="0"/>
              <a:t> </a:t>
            </a:r>
            <a:r>
              <a:rPr lang="en-US" altLang="zh-CN" smtClean="0"/>
              <a:t>MRS</a:t>
            </a:r>
            <a:r>
              <a:rPr lang="en-US" altLang="zh-CN" baseline="30000" smtClean="0"/>
              <a:t>B</a:t>
            </a:r>
            <a:r>
              <a:rPr lang="en-US" altLang="zh-CN" baseline="-25000" smtClean="0"/>
              <a:t>XY </a:t>
            </a:r>
            <a:r>
              <a:rPr lang="en-US" altLang="zh-CN" smtClean="0"/>
              <a:t>=</a:t>
            </a:r>
            <a:r>
              <a:rPr lang="en-US" altLang="zh-CN" baseline="-25000" smtClean="0"/>
              <a:t> </a:t>
            </a:r>
            <a:r>
              <a:rPr lang="en-US" altLang="zh-CN" smtClean="0"/>
              <a:t>MRS</a:t>
            </a:r>
            <a:r>
              <a:rPr lang="en-US" altLang="zh-CN" baseline="30000" smtClean="0"/>
              <a:t>C</a:t>
            </a:r>
            <a:r>
              <a:rPr lang="en-US" altLang="zh-CN" baseline="-25000" smtClean="0"/>
              <a:t>XY </a:t>
            </a:r>
            <a:r>
              <a:rPr lang="en-US" altLang="zh-CN" smtClean="0"/>
              <a:t>= ……</a:t>
            </a:r>
            <a:r>
              <a:rPr lang="en-US" altLang="zh-CN" baseline="-25000" smtClean="0"/>
              <a:t> </a:t>
            </a:r>
            <a:endParaRPr lang="en-US" altLang="zh-CN" smtClean="0"/>
          </a:p>
          <a:p>
            <a:pPr eaLnBrk="1" hangingPunct="1"/>
            <a:endParaRPr lang="en-US" altLang="zh-CN" smtClean="0"/>
          </a:p>
        </p:txBody>
      </p:sp>
      <p:sp>
        <p:nvSpPr>
          <p:cNvPr id="606211" name="AutoShape 6">
            <a:hlinkClick r:id="" action="ppaction://noaction" highlightClick="1"/>
          </p:cNvPr>
          <p:cNvSpPr>
            <a:spLocks noChangeArrowheads="1"/>
          </p:cNvSpPr>
          <p:nvPr/>
        </p:nvSpPr>
        <p:spPr bwMode="auto">
          <a:xfrm>
            <a:off x="7885113" y="5876925"/>
            <a:ext cx="504825" cy="504825"/>
          </a:xfrm>
          <a:prstGeom prst="actionButtonForwardNext">
            <a:avLst/>
          </a:prstGeom>
          <a:solidFill>
            <a:schemeClr val="accent1"/>
          </a:solidFill>
          <a:ln w="9525">
            <a:noFill/>
            <a:miter lim="800000"/>
            <a:headEnd/>
            <a:tailEnd/>
          </a:ln>
        </p:spPr>
        <p:txBody>
          <a:bodyPr wrap="none" anchor="ctr"/>
          <a:lstStyle/>
          <a:p>
            <a:pPr algn="ctr" eaLnBrk="0" fontAlgn="base" hangingPunct="0">
              <a:spcBef>
                <a:spcPct val="0"/>
              </a:spcBef>
              <a:spcAft>
                <a:spcPct val="0"/>
              </a:spcAft>
            </a:pPr>
            <a:endParaRPr lang="zh-CN" altLang="en-US">
              <a:solidFill>
                <a:srgbClr val="4F81BD"/>
              </a:solidFill>
              <a:latin typeface="Arial" charset="0"/>
            </a:endParaRPr>
          </a:p>
        </p:txBody>
      </p:sp>
      <p:sp>
        <p:nvSpPr>
          <p:cNvPr id="2" name="日期占位符 1"/>
          <p:cNvSpPr>
            <a:spLocks noGrp="1"/>
          </p:cNvSpPr>
          <p:nvPr>
            <p:ph type="dt" sz="half" idx="10"/>
          </p:nvPr>
        </p:nvSpPr>
        <p:spPr/>
        <p:txBody>
          <a:bodyPr/>
          <a:lstStyle/>
          <a:p>
            <a:pPr>
              <a:defRPr/>
            </a:pPr>
            <a:fld id="{A6569F7E-2C26-4BD7-8E6D-8BC45D5A18CB}"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11</a:t>
            </a:fld>
            <a:endParaRPr lang="en-US" altLang="zh-CN" dirty="0">
              <a:solidFill>
                <a:srgbClr val="1F497D"/>
              </a:solidFill>
            </a:endParaRPr>
          </a:p>
        </p:txBody>
      </p:sp>
    </p:spTree>
    <p:extLst>
      <p:ext uri="{BB962C8B-B14F-4D97-AF65-F5344CB8AC3E}">
        <p14:creationId xmlns:p14="http://schemas.microsoft.com/office/powerpoint/2010/main" val="2845082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7" name="Rectangle 2"/>
          <p:cNvSpPr>
            <a:spLocks noGrp="1" noChangeArrowheads="1"/>
          </p:cNvSpPr>
          <p:nvPr>
            <p:ph type="title"/>
          </p:nvPr>
        </p:nvSpPr>
        <p:spPr/>
        <p:txBody>
          <a:bodyPr/>
          <a:lstStyle/>
          <a:p>
            <a:pPr eaLnBrk="1" hangingPunct="1"/>
            <a:r>
              <a:rPr lang="zh-CN" altLang="en-US" smtClean="0"/>
              <a:t>完全竞争市场与经济效率</a:t>
            </a:r>
            <a:r>
              <a:rPr lang="en-US" altLang="zh-CN" smtClean="0"/>
              <a:t>——</a:t>
            </a:r>
            <a:r>
              <a:rPr lang="zh-CN" altLang="en-US" smtClean="0"/>
              <a:t>一般均衡分析</a:t>
            </a:r>
          </a:p>
        </p:txBody>
      </p:sp>
      <p:sp>
        <p:nvSpPr>
          <p:cNvPr id="608258" name="Rectangle 3"/>
          <p:cNvSpPr>
            <a:spLocks noGrp="1" noChangeArrowheads="1"/>
          </p:cNvSpPr>
          <p:nvPr>
            <p:ph idx="1"/>
          </p:nvPr>
        </p:nvSpPr>
        <p:spPr/>
        <p:txBody>
          <a:bodyPr/>
          <a:lstStyle/>
          <a:p>
            <a:pPr eaLnBrk="1" hangingPunct="1">
              <a:lnSpc>
                <a:spcPct val="90000"/>
              </a:lnSpc>
            </a:pPr>
            <a:r>
              <a:rPr lang="zh-CN" altLang="en-US" smtClean="0"/>
              <a:t>产品组合的帕累托最优</a:t>
            </a:r>
            <a:br>
              <a:rPr lang="zh-CN" altLang="en-US" smtClean="0"/>
            </a:br>
            <a:r>
              <a:rPr lang="zh-CN" altLang="en-US" smtClean="0"/>
              <a:t/>
            </a:r>
            <a:br>
              <a:rPr lang="zh-CN" altLang="en-US" smtClean="0"/>
            </a:br>
            <a:r>
              <a:rPr lang="zh-CN" altLang="en-US" smtClean="0"/>
              <a:t>在完全竞争市场下</a:t>
            </a:r>
            <a:br>
              <a:rPr lang="zh-CN" altLang="en-US" smtClean="0"/>
            </a:br>
            <a:r>
              <a:rPr lang="en-US" altLang="zh-CN" smtClean="0"/>
              <a:t>MRS</a:t>
            </a:r>
            <a:r>
              <a:rPr lang="en-US" altLang="zh-CN" baseline="-25000" smtClean="0"/>
              <a:t>XY</a:t>
            </a:r>
            <a:r>
              <a:rPr lang="en-US" altLang="zh-CN" smtClean="0"/>
              <a:t>=</a:t>
            </a:r>
            <a:r>
              <a:rPr lang="en-US" altLang="zh-CN" baseline="-25000" smtClean="0"/>
              <a:t> </a:t>
            </a:r>
            <a:r>
              <a:rPr lang="en-US" altLang="zh-CN" smtClean="0"/>
              <a:t>P</a:t>
            </a:r>
            <a:r>
              <a:rPr lang="en-US" altLang="zh-CN" baseline="-25000" smtClean="0"/>
              <a:t>X</a:t>
            </a:r>
            <a:r>
              <a:rPr lang="en-US" altLang="zh-CN" smtClean="0"/>
              <a:t>/P</a:t>
            </a:r>
            <a:r>
              <a:rPr lang="en-US" altLang="zh-CN" baseline="-25000" smtClean="0"/>
              <a:t>Y</a:t>
            </a:r>
            <a:r>
              <a:rPr lang="zh-CN" altLang="en-US" baseline="-25000" smtClean="0"/>
              <a:t>；</a:t>
            </a:r>
            <a:br>
              <a:rPr lang="zh-CN" altLang="en-US" baseline="-25000" smtClean="0"/>
            </a:br>
            <a:r>
              <a:rPr lang="zh-CN" altLang="en-US" smtClean="0"/>
              <a:t>又</a:t>
            </a:r>
            <a:br>
              <a:rPr lang="zh-CN" altLang="en-US" smtClean="0"/>
            </a:br>
            <a:r>
              <a:rPr lang="en-US" altLang="zh-CN" smtClean="0"/>
              <a:t>MC</a:t>
            </a:r>
            <a:r>
              <a:rPr lang="en-US" altLang="zh-CN" baseline="-25000" smtClean="0"/>
              <a:t> X</a:t>
            </a:r>
            <a:r>
              <a:rPr lang="en-US" altLang="zh-CN" smtClean="0"/>
              <a:t>=P</a:t>
            </a:r>
            <a:r>
              <a:rPr lang="en-US" altLang="zh-CN" baseline="-25000" smtClean="0"/>
              <a:t>X </a:t>
            </a:r>
            <a:r>
              <a:rPr lang="zh-CN" altLang="en-US" smtClean="0"/>
              <a:t>； </a:t>
            </a:r>
            <a:r>
              <a:rPr lang="en-US" altLang="zh-CN" smtClean="0"/>
              <a:t>MC</a:t>
            </a:r>
            <a:r>
              <a:rPr lang="en-US" altLang="zh-CN" baseline="-25000" smtClean="0"/>
              <a:t> Y</a:t>
            </a:r>
            <a:r>
              <a:rPr lang="en-US" altLang="zh-CN" smtClean="0"/>
              <a:t>=</a:t>
            </a:r>
            <a:r>
              <a:rPr lang="en-US" altLang="zh-CN" baseline="-25000" smtClean="0"/>
              <a:t> </a:t>
            </a:r>
            <a:r>
              <a:rPr lang="en-US" altLang="zh-CN" smtClean="0"/>
              <a:t>P</a:t>
            </a:r>
            <a:r>
              <a:rPr lang="en-US" altLang="zh-CN" baseline="-25000" smtClean="0"/>
              <a:t>Y </a:t>
            </a:r>
            <a:r>
              <a:rPr lang="zh-CN" altLang="en-US" baseline="-25000" smtClean="0"/>
              <a:t>；</a:t>
            </a:r>
            <a:br>
              <a:rPr lang="zh-CN" altLang="en-US" baseline="-25000" smtClean="0"/>
            </a:br>
            <a:r>
              <a:rPr lang="zh-CN" altLang="en-US" smtClean="0"/>
              <a:t>故</a:t>
            </a:r>
            <a:br>
              <a:rPr lang="zh-CN" altLang="en-US" smtClean="0"/>
            </a:br>
            <a:r>
              <a:rPr lang="en-US" altLang="zh-CN" smtClean="0"/>
              <a:t>MRT</a:t>
            </a:r>
            <a:r>
              <a:rPr lang="en-US" altLang="zh-CN" baseline="-25000" smtClean="0"/>
              <a:t>XY </a:t>
            </a:r>
            <a:r>
              <a:rPr lang="en-US" altLang="zh-CN" smtClean="0"/>
              <a:t>=</a:t>
            </a:r>
            <a:r>
              <a:rPr lang="en-US" altLang="zh-CN" baseline="-25000" smtClean="0"/>
              <a:t> </a:t>
            </a:r>
            <a:r>
              <a:rPr lang="en-US" altLang="zh-CN" smtClean="0"/>
              <a:t>MC</a:t>
            </a:r>
            <a:r>
              <a:rPr lang="en-US" altLang="zh-CN" baseline="-25000" smtClean="0"/>
              <a:t>X</a:t>
            </a:r>
            <a:r>
              <a:rPr lang="en-US" altLang="zh-CN" smtClean="0"/>
              <a:t>/MC</a:t>
            </a:r>
            <a:r>
              <a:rPr lang="en-US" altLang="zh-CN" baseline="-25000" smtClean="0"/>
              <a:t>Y </a:t>
            </a:r>
            <a:r>
              <a:rPr lang="en-US" altLang="zh-CN" smtClean="0"/>
              <a:t>=</a:t>
            </a:r>
            <a:r>
              <a:rPr lang="en-US" altLang="zh-CN" baseline="-25000" smtClean="0"/>
              <a:t> </a:t>
            </a:r>
            <a:r>
              <a:rPr lang="en-US" altLang="zh-CN" smtClean="0"/>
              <a:t>P</a:t>
            </a:r>
            <a:r>
              <a:rPr lang="en-US" altLang="zh-CN" baseline="-25000" smtClean="0"/>
              <a:t>X</a:t>
            </a:r>
            <a:r>
              <a:rPr lang="en-US" altLang="zh-CN" smtClean="0"/>
              <a:t>/P</a:t>
            </a:r>
            <a:r>
              <a:rPr lang="en-US" altLang="zh-CN" baseline="-25000" smtClean="0"/>
              <a:t>Y </a:t>
            </a:r>
            <a:r>
              <a:rPr lang="en-US" altLang="zh-CN" smtClean="0"/>
              <a:t>=</a:t>
            </a:r>
            <a:r>
              <a:rPr lang="en-US" altLang="zh-CN" baseline="-25000" smtClean="0"/>
              <a:t> </a:t>
            </a:r>
            <a:r>
              <a:rPr lang="en-US" altLang="zh-CN" smtClean="0"/>
              <a:t>MRS</a:t>
            </a:r>
            <a:r>
              <a:rPr lang="en-US" altLang="zh-CN" baseline="-25000" smtClean="0"/>
              <a:t>XY </a:t>
            </a:r>
            <a:r>
              <a:rPr lang="en-US" altLang="zh-CN" smtClean="0"/>
              <a:t/>
            </a:r>
            <a:br>
              <a:rPr lang="en-US" altLang="zh-CN" smtClean="0"/>
            </a:br>
            <a:endParaRPr lang="en-US" altLang="zh-CN" baseline="-25000" smtClean="0"/>
          </a:p>
        </p:txBody>
      </p:sp>
      <p:sp>
        <p:nvSpPr>
          <p:cNvPr id="608259"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592FD96E-9769-466D-97F5-24ACFA9DC72F}"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12</a:t>
            </a:fld>
            <a:endParaRPr lang="en-US" altLang="zh-CN" dirty="0">
              <a:solidFill>
                <a:srgbClr val="1F497D"/>
              </a:solidFill>
            </a:endParaRPr>
          </a:p>
        </p:txBody>
      </p:sp>
    </p:spTree>
    <p:extLst>
      <p:ext uri="{BB962C8B-B14F-4D97-AF65-F5344CB8AC3E}">
        <p14:creationId xmlns:p14="http://schemas.microsoft.com/office/powerpoint/2010/main" val="2492585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5" name="Rectangle 2"/>
          <p:cNvSpPr>
            <a:spLocks noGrp="1" noChangeArrowheads="1"/>
          </p:cNvSpPr>
          <p:nvPr>
            <p:ph type="title"/>
          </p:nvPr>
        </p:nvSpPr>
        <p:spPr/>
        <p:txBody>
          <a:bodyPr/>
          <a:lstStyle/>
          <a:p>
            <a:pPr eaLnBrk="1" hangingPunct="1"/>
            <a:r>
              <a:rPr lang="zh-CN" altLang="en-US" smtClean="0"/>
              <a:t>完全竞争市场与经济效率</a:t>
            </a:r>
            <a:r>
              <a:rPr lang="en-US" altLang="zh-CN" smtClean="0"/>
              <a:t>——</a:t>
            </a:r>
            <a:r>
              <a:rPr lang="zh-CN" altLang="en-US" smtClean="0"/>
              <a:t>局部均衡分析</a:t>
            </a:r>
          </a:p>
        </p:txBody>
      </p:sp>
      <p:sp>
        <p:nvSpPr>
          <p:cNvPr id="610306" name="Rectangle 3"/>
          <p:cNvSpPr>
            <a:spLocks noGrp="1" noChangeArrowheads="1"/>
          </p:cNvSpPr>
          <p:nvPr>
            <p:ph idx="1"/>
          </p:nvPr>
        </p:nvSpPr>
        <p:spPr/>
        <p:txBody>
          <a:bodyPr/>
          <a:lstStyle/>
          <a:p>
            <a:pPr eaLnBrk="1" hangingPunct="1"/>
            <a:r>
              <a:rPr lang="zh-CN" altLang="en-US" smtClean="0"/>
              <a:t>在完全竞争市场下</a:t>
            </a:r>
            <a:br>
              <a:rPr lang="zh-CN" altLang="en-US" smtClean="0"/>
            </a:br>
            <a:r>
              <a:rPr lang="en-US" altLang="zh-CN" smtClean="0"/>
              <a:t>P</a:t>
            </a:r>
            <a:r>
              <a:rPr lang="en-US" altLang="zh-CN" baseline="-25000" smtClean="0"/>
              <a:t>s</a:t>
            </a:r>
            <a:r>
              <a:rPr lang="en-US" altLang="zh-CN" smtClean="0"/>
              <a:t>=</a:t>
            </a:r>
            <a:r>
              <a:rPr lang="en-US" altLang="zh-CN" baseline="-25000" smtClean="0"/>
              <a:t> </a:t>
            </a:r>
            <a:r>
              <a:rPr lang="en-US" altLang="zh-CN" smtClean="0"/>
              <a:t>MC</a:t>
            </a:r>
            <a:r>
              <a:rPr lang="en-US" altLang="zh-CN" baseline="-25000" smtClean="0"/>
              <a:t/>
            </a:r>
            <a:br>
              <a:rPr lang="en-US" altLang="zh-CN" baseline="-25000" smtClean="0"/>
            </a:br>
            <a:r>
              <a:rPr lang="zh-CN" altLang="en-US" smtClean="0"/>
              <a:t>又因为</a:t>
            </a:r>
            <a:r>
              <a:rPr lang="en-US" altLang="zh-CN" smtClean="0"/>
              <a:t>P</a:t>
            </a:r>
            <a:r>
              <a:rPr lang="en-US" altLang="zh-CN" baseline="-25000" smtClean="0"/>
              <a:t>d </a:t>
            </a:r>
            <a:r>
              <a:rPr lang="en-US" altLang="zh-CN" smtClean="0"/>
              <a:t>=</a:t>
            </a:r>
            <a:r>
              <a:rPr lang="en-US" altLang="zh-CN" baseline="-25000" smtClean="0"/>
              <a:t> </a:t>
            </a:r>
            <a:r>
              <a:rPr lang="en-US" altLang="zh-CN" smtClean="0"/>
              <a:t>MU</a:t>
            </a:r>
            <a:br>
              <a:rPr lang="en-US" altLang="zh-CN" smtClean="0"/>
            </a:br>
            <a:r>
              <a:rPr lang="zh-CN" altLang="en-US" smtClean="0"/>
              <a:t>故当</a:t>
            </a:r>
            <a:r>
              <a:rPr lang="en-US" altLang="zh-CN" smtClean="0"/>
              <a:t>P</a:t>
            </a:r>
            <a:r>
              <a:rPr lang="en-US" altLang="zh-CN" baseline="-25000" smtClean="0"/>
              <a:t>s</a:t>
            </a:r>
            <a:r>
              <a:rPr lang="en-US" altLang="zh-CN" smtClean="0"/>
              <a:t>=</a:t>
            </a:r>
            <a:r>
              <a:rPr lang="en-US" altLang="zh-CN" baseline="-25000" smtClean="0"/>
              <a:t> </a:t>
            </a:r>
            <a:r>
              <a:rPr lang="en-US" altLang="zh-CN" smtClean="0"/>
              <a:t>P</a:t>
            </a:r>
            <a:r>
              <a:rPr lang="en-US" altLang="zh-CN" baseline="-25000" smtClean="0"/>
              <a:t>d </a:t>
            </a:r>
            <a:r>
              <a:rPr lang="zh-CN" altLang="en-US" smtClean="0"/>
              <a:t>时，</a:t>
            </a:r>
            <a:r>
              <a:rPr lang="en-US" altLang="zh-CN" smtClean="0"/>
              <a:t>MC =</a:t>
            </a:r>
            <a:r>
              <a:rPr lang="en-US" altLang="zh-CN" baseline="-25000" smtClean="0"/>
              <a:t> </a:t>
            </a:r>
            <a:r>
              <a:rPr lang="en-US" altLang="zh-CN" smtClean="0"/>
              <a:t>MU </a:t>
            </a:r>
            <a:br>
              <a:rPr lang="en-US" altLang="zh-CN" smtClean="0"/>
            </a:br>
            <a:r>
              <a:rPr lang="zh-CN" altLang="en-US" smtClean="0"/>
              <a:t>在没有外部效应的情况下，</a:t>
            </a:r>
            <a:br>
              <a:rPr lang="zh-CN" altLang="en-US" smtClean="0"/>
            </a:br>
            <a:r>
              <a:rPr lang="zh-CN" altLang="en-US" smtClean="0"/>
              <a:t> </a:t>
            </a:r>
            <a:r>
              <a:rPr lang="en-US" altLang="zh-CN" smtClean="0"/>
              <a:t>MC =MSC</a:t>
            </a:r>
            <a:r>
              <a:rPr lang="zh-CN" altLang="en-US" smtClean="0"/>
              <a:t>； </a:t>
            </a:r>
            <a:r>
              <a:rPr lang="en-US" altLang="zh-CN" smtClean="0"/>
              <a:t>MU =MSB</a:t>
            </a:r>
            <a:br>
              <a:rPr lang="en-US" altLang="zh-CN" smtClean="0"/>
            </a:br>
            <a:r>
              <a:rPr lang="zh-CN" altLang="en-US" smtClean="0"/>
              <a:t>从而</a:t>
            </a:r>
            <a:r>
              <a:rPr lang="en-US" altLang="zh-CN" smtClean="0"/>
              <a:t>MSB =MSC</a:t>
            </a:r>
          </a:p>
        </p:txBody>
      </p:sp>
      <p:sp>
        <p:nvSpPr>
          <p:cNvPr id="610307" name="AutoShape 6">
            <a:hlinkClick r:id="" action="ppaction://noaction" highlightClick="1"/>
          </p:cNvPr>
          <p:cNvSpPr>
            <a:spLocks noChangeArrowheads="1"/>
          </p:cNvSpPr>
          <p:nvPr/>
        </p:nvSpPr>
        <p:spPr bwMode="auto">
          <a:xfrm>
            <a:off x="7235825" y="5876925"/>
            <a:ext cx="504825" cy="504825"/>
          </a:xfrm>
          <a:prstGeom prst="actionButtonForwardNext">
            <a:avLst/>
          </a:prstGeom>
          <a:solidFill>
            <a:schemeClr val="accent1"/>
          </a:solidFill>
          <a:ln w="9525">
            <a:noFill/>
            <a:miter lim="800000"/>
            <a:headEnd/>
            <a:tailEnd/>
          </a:ln>
        </p:spPr>
        <p:txBody>
          <a:bodyPr wrap="none" anchor="ctr"/>
          <a:lstStyle/>
          <a:p>
            <a:pPr algn="ctr" eaLnBrk="0" fontAlgn="base" hangingPunct="0">
              <a:spcBef>
                <a:spcPct val="0"/>
              </a:spcBef>
              <a:spcAft>
                <a:spcPct val="0"/>
              </a:spcAft>
            </a:pPr>
            <a:endParaRPr lang="zh-CN" altLang="en-US">
              <a:solidFill>
                <a:srgbClr val="4F81BD"/>
              </a:solidFill>
              <a:latin typeface="Arial" charset="0"/>
            </a:endParaRPr>
          </a:p>
        </p:txBody>
      </p:sp>
      <p:sp>
        <p:nvSpPr>
          <p:cNvPr id="2" name="日期占位符 1"/>
          <p:cNvSpPr>
            <a:spLocks noGrp="1"/>
          </p:cNvSpPr>
          <p:nvPr>
            <p:ph type="dt" sz="half" idx="10"/>
          </p:nvPr>
        </p:nvSpPr>
        <p:spPr/>
        <p:txBody>
          <a:bodyPr/>
          <a:lstStyle/>
          <a:p>
            <a:pPr>
              <a:defRPr/>
            </a:pPr>
            <a:fld id="{B07A35CD-68BD-4427-A965-FA186FF2FDA6}"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13</a:t>
            </a:fld>
            <a:endParaRPr lang="en-US" altLang="zh-CN" dirty="0">
              <a:solidFill>
                <a:srgbClr val="1F497D"/>
              </a:solidFill>
            </a:endParaRPr>
          </a:p>
        </p:txBody>
      </p:sp>
    </p:spTree>
    <p:extLst>
      <p:ext uri="{BB962C8B-B14F-4D97-AF65-F5344CB8AC3E}">
        <p14:creationId xmlns:p14="http://schemas.microsoft.com/office/powerpoint/2010/main" val="1695945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3" name="Rectangle 2"/>
          <p:cNvSpPr>
            <a:spLocks noGrp="1" noChangeArrowheads="1"/>
          </p:cNvSpPr>
          <p:nvPr>
            <p:ph type="title"/>
          </p:nvPr>
        </p:nvSpPr>
        <p:spPr>
          <a:xfrm>
            <a:off x="990600" y="609600"/>
            <a:ext cx="7772400" cy="1143000"/>
          </a:xfrm>
        </p:spPr>
        <p:txBody>
          <a:bodyPr/>
          <a:lstStyle/>
          <a:p>
            <a:pPr eaLnBrk="1" hangingPunct="1"/>
            <a:r>
              <a:rPr lang="zh-CN" altLang="en-US" smtClean="0"/>
              <a:t>完全竞争市场与经济效率</a:t>
            </a:r>
            <a:r>
              <a:rPr lang="en-US" altLang="zh-CN" smtClean="0"/>
              <a:t>——</a:t>
            </a:r>
            <a:r>
              <a:rPr lang="zh-CN" altLang="en-US" smtClean="0"/>
              <a:t>局部均衡分析</a:t>
            </a:r>
          </a:p>
        </p:txBody>
      </p:sp>
      <p:sp>
        <p:nvSpPr>
          <p:cNvPr id="612354" name="Rectangle 3"/>
          <p:cNvSpPr>
            <a:spLocks noGrp="1" noChangeArrowheads="1"/>
          </p:cNvSpPr>
          <p:nvPr>
            <p:ph idx="1"/>
          </p:nvPr>
        </p:nvSpPr>
        <p:spPr/>
        <p:txBody>
          <a:bodyPr/>
          <a:lstStyle/>
          <a:p>
            <a:pPr eaLnBrk="1" hangingPunct="1"/>
            <a:endParaRPr lang="zh-CN" altLang="zh-CN" smtClean="0"/>
          </a:p>
        </p:txBody>
      </p:sp>
      <p:pic>
        <p:nvPicPr>
          <p:cNvPr id="612355" name="Picture 4" descr="竞争市场局部均衡"/>
          <p:cNvPicPr>
            <a:picLocks noChangeAspect="1" noChangeArrowheads="1"/>
          </p:cNvPicPr>
          <p:nvPr/>
        </p:nvPicPr>
        <p:blipFill>
          <a:blip r:embed="rId3"/>
          <a:srcRect/>
          <a:stretch>
            <a:fillRect/>
          </a:stretch>
        </p:blipFill>
        <p:spPr bwMode="auto">
          <a:xfrm>
            <a:off x="1066800" y="1752600"/>
            <a:ext cx="7391400" cy="4483100"/>
          </a:xfrm>
          <a:prstGeom prst="rect">
            <a:avLst/>
          </a:prstGeom>
          <a:noFill/>
          <a:ln w="9525">
            <a:noFill/>
            <a:miter lim="800000"/>
            <a:headEnd/>
            <a:tailEnd/>
          </a:ln>
        </p:spPr>
      </p:pic>
      <p:sp>
        <p:nvSpPr>
          <p:cNvPr id="612356" name="AutoShape 9">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0A71D373-FBEB-43F2-9B85-096E78A6C90C}"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14</a:t>
            </a:fld>
            <a:endParaRPr lang="en-US" altLang="zh-CN" dirty="0">
              <a:solidFill>
                <a:srgbClr val="1F497D"/>
              </a:solidFill>
            </a:endParaRPr>
          </a:p>
        </p:txBody>
      </p:sp>
    </p:spTree>
    <p:extLst>
      <p:ext uri="{BB962C8B-B14F-4D97-AF65-F5344CB8AC3E}">
        <p14:creationId xmlns:p14="http://schemas.microsoft.com/office/powerpoint/2010/main" val="1363400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69" name="Rectangle 2"/>
          <p:cNvSpPr>
            <a:spLocks noGrp="1" noChangeArrowheads="1"/>
          </p:cNvSpPr>
          <p:nvPr>
            <p:ph type="title"/>
          </p:nvPr>
        </p:nvSpPr>
        <p:spPr/>
        <p:txBody>
          <a:bodyPr/>
          <a:lstStyle/>
          <a:p>
            <a:pPr eaLnBrk="1" hangingPunct="1"/>
            <a:r>
              <a:rPr lang="zh-CN" altLang="en-US" smtClean="0"/>
              <a:t>市场失灵的主要表现</a:t>
            </a:r>
          </a:p>
        </p:txBody>
      </p:sp>
      <p:sp>
        <p:nvSpPr>
          <p:cNvPr id="621570" name="Rectangle 3"/>
          <p:cNvSpPr>
            <a:spLocks noGrp="1" noChangeArrowheads="1"/>
          </p:cNvSpPr>
          <p:nvPr>
            <p:ph sz="half" idx="1"/>
          </p:nvPr>
        </p:nvSpPr>
        <p:spPr>
          <a:xfrm>
            <a:off x="457200" y="1981200"/>
            <a:ext cx="4033838" cy="3886200"/>
          </a:xfrm>
        </p:spPr>
        <p:txBody>
          <a:bodyPr/>
          <a:lstStyle/>
          <a:p>
            <a:pPr eaLnBrk="1" hangingPunct="1"/>
            <a:r>
              <a:rPr lang="zh-CN" altLang="en-US" sz="3200" dirty="0" smtClean="0">
                <a:hlinkClick r:id="" action="ppaction://noaction"/>
              </a:rPr>
              <a:t>竞争失效</a:t>
            </a:r>
            <a:endParaRPr lang="zh-CN" altLang="en-US" sz="3200" dirty="0" smtClean="0"/>
          </a:p>
          <a:p>
            <a:pPr eaLnBrk="1" hangingPunct="1"/>
            <a:r>
              <a:rPr lang="zh-CN" altLang="en-US" sz="3200" dirty="0" smtClean="0">
                <a:hlinkClick r:id="" action="ppaction://noaction"/>
              </a:rPr>
              <a:t>公共产品问题</a:t>
            </a:r>
            <a:endParaRPr lang="zh-CN" altLang="en-US" sz="3200" dirty="0" smtClean="0"/>
          </a:p>
          <a:p>
            <a:pPr eaLnBrk="1" hangingPunct="1"/>
            <a:r>
              <a:rPr lang="zh-CN" altLang="en-US" sz="3200" dirty="0" smtClean="0">
                <a:hlinkClick r:id="" action="ppaction://noaction"/>
              </a:rPr>
              <a:t>外溢性问题</a:t>
            </a:r>
            <a:endParaRPr lang="zh-CN" altLang="en-US" sz="3200" dirty="0" smtClean="0"/>
          </a:p>
          <a:p>
            <a:pPr eaLnBrk="1" hangingPunct="1"/>
            <a:r>
              <a:rPr lang="zh-CN" altLang="en-US" sz="3200" dirty="0" smtClean="0">
                <a:hlinkClick r:id="" action="ppaction://noaction"/>
              </a:rPr>
              <a:t>市场不完全</a:t>
            </a:r>
            <a:endParaRPr lang="zh-CN" altLang="en-US" sz="3200" dirty="0" smtClean="0"/>
          </a:p>
          <a:p>
            <a:pPr eaLnBrk="1" hangingPunct="1"/>
            <a:endParaRPr lang="en-US" altLang="zh-CN" dirty="0" smtClean="0"/>
          </a:p>
        </p:txBody>
      </p:sp>
      <p:sp>
        <p:nvSpPr>
          <p:cNvPr id="621571" name="Rectangle 5"/>
          <p:cNvSpPr>
            <a:spLocks noGrp="1" noChangeArrowheads="1"/>
          </p:cNvSpPr>
          <p:nvPr>
            <p:ph sz="half" idx="2"/>
          </p:nvPr>
        </p:nvSpPr>
        <p:spPr>
          <a:xfrm>
            <a:off x="4652963" y="1981200"/>
            <a:ext cx="4033837" cy="3886200"/>
          </a:xfrm>
        </p:spPr>
        <p:txBody>
          <a:bodyPr/>
          <a:lstStyle/>
          <a:p>
            <a:pPr eaLnBrk="1" hangingPunct="1"/>
            <a:r>
              <a:rPr lang="zh-CN" altLang="en-US" sz="3200" smtClean="0">
                <a:hlinkClick r:id="" action="ppaction://noaction"/>
              </a:rPr>
              <a:t>偏好不合理</a:t>
            </a:r>
            <a:endParaRPr lang="zh-CN" altLang="en-US" sz="3200" smtClean="0"/>
          </a:p>
          <a:p>
            <a:pPr eaLnBrk="1" hangingPunct="1"/>
            <a:r>
              <a:rPr lang="zh-CN" altLang="en-US" sz="3200" smtClean="0">
                <a:hlinkClick r:id="" action="ppaction://noaction"/>
              </a:rPr>
              <a:t>信息不完全</a:t>
            </a:r>
            <a:endParaRPr lang="zh-CN" altLang="en-US" sz="3200" smtClean="0"/>
          </a:p>
          <a:p>
            <a:pPr eaLnBrk="1" hangingPunct="1"/>
            <a:r>
              <a:rPr lang="zh-CN" altLang="en-US" sz="3200" smtClean="0">
                <a:hlinkClick r:id="" action="ppaction://noaction"/>
              </a:rPr>
              <a:t>宏观经济失衡</a:t>
            </a:r>
            <a:endParaRPr lang="zh-CN" altLang="en-US" sz="3200" smtClean="0"/>
          </a:p>
          <a:p>
            <a:pPr eaLnBrk="1" hangingPunct="1"/>
            <a:r>
              <a:rPr lang="zh-CN" altLang="en-US" sz="3200" smtClean="0">
                <a:hlinkClick r:id="" action="ppaction://noaction"/>
              </a:rPr>
              <a:t>收入分配不公平</a:t>
            </a:r>
            <a:endParaRPr lang="zh-CN" altLang="en-US" sz="3200" smtClean="0"/>
          </a:p>
          <a:p>
            <a:pPr eaLnBrk="1" hangingPunct="1"/>
            <a:endParaRPr lang="en-US" altLang="zh-CN" smtClean="0"/>
          </a:p>
        </p:txBody>
      </p:sp>
      <p:sp>
        <p:nvSpPr>
          <p:cNvPr id="6" name="AutoShape 6">
            <a:hlinkClick r:id="" action="ppaction://noaction" highlightClick="1"/>
          </p:cNvPr>
          <p:cNvSpPr>
            <a:spLocks noChangeArrowheads="1"/>
          </p:cNvSpPr>
          <p:nvPr/>
        </p:nvSpPr>
        <p:spPr bwMode="auto">
          <a:xfrm>
            <a:off x="7235825" y="5876925"/>
            <a:ext cx="504825" cy="504825"/>
          </a:xfrm>
          <a:prstGeom prst="actionButtonForwardNext">
            <a:avLst/>
          </a:prstGeom>
          <a:solidFill>
            <a:schemeClr val="accent1"/>
          </a:solidFill>
          <a:ln w="9525">
            <a:noFill/>
            <a:miter lim="800000"/>
            <a:headEnd/>
            <a:tailEnd/>
          </a:ln>
        </p:spPr>
        <p:txBody>
          <a:bodyPr wrap="none" anchor="ctr"/>
          <a:lstStyle/>
          <a:p>
            <a:pPr algn="ctr" eaLnBrk="0" fontAlgn="base" hangingPunct="0">
              <a:spcBef>
                <a:spcPct val="0"/>
              </a:spcBef>
              <a:spcAft>
                <a:spcPct val="0"/>
              </a:spcAft>
            </a:pPr>
            <a:endParaRPr lang="zh-CN" altLang="en-US">
              <a:solidFill>
                <a:srgbClr val="4F81BD"/>
              </a:solidFill>
              <a:latin typeface="Arial" charset="0"/>
            </a:endParaRPr>
          </a:p>
        </p:txBody>
      </p:sp>
      <p:sp>
        <p:nvSpPr>
          <p:cNvPr id="2" name="日期占位符 1"/>
          <p:cNvSpPr>
            <a:spLocks noGrp="1"/>
          </p:cNvSpPr>
          <p:nvPr>
            <p:ph type="dt" sz="half" idx="10"/>
          </p:nvPr>
        </p:nvSpPr>
        <p:spPr/>
        <p:txBody>
          <a:bodyPr/>
          <a:lstStyle/>
          <a:p>
            <a:pPr>
              <a:defRPr/>
            </a:pPr>
            <a:fld id="{D4E295A0-406D-4738-88A3-D6C062E10759}"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6ADC1D38-B5FD-43C8-BB96-2FEF47E9C1C8}" type="slidenum">
              <a:rPr lang="en-US" altLang="zh-CN" smtClean="0">
                <a:solidFill>
                  <a:srgbClr val="1F497D"/>
                </a:solidFill>
              </a:rPr>
              <a:pPr>
                <a:defRPr/>
              </a:pPr>
              <a:t>15</a:t>
            </a:fld>
            <a:endParaRPr lang="en-US" altLang="zh-CN" dirty="0">
              <a:solidFill>
                <a:srgbClr val="1F497D"/>
              </a:solidFill>
            </a:endParaRPr>
          </a:p>
        </p:txBody>
      </p:sp>
    </p:spTree>
    <p:extLst>
      <p:ext uri="{BB962C8B-B14F-4D97-AF65-F5344CB8AC3E}">
        <p14:creationId xmlns:p14="http://schemas.microsoft.com/office/powerpoint/2010/main" val="3698568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zh-CN" altLang="en-US" sz="4800" smtClean="0"/>
              <a:t>竞争失效</a:t>
            </a:r>
          </a:p>
        </p:txBody>
      </p:sp>
      <p:sp>
        <p:nvSpPr>
          <p:cNvPr id="105475" name="Rectangle 3"/>
          <p:cNvSpPr>
            <a:spLocks noGrp="1" noChangeArrowheads="1"/>
          </p:cNvSpPr>
          <p:nvPr>
            <p:ph idx="1"/>
          </p:nvPr>
        </p:nvSpPr>
        <p:spPr/>
        <p:txBody>
          <a:bodyPr/>
          <a:lstStyle/>
          <a:p>
            <a:pPr algn="just" eaLnBrk="1" hangingPunct="1"/>
            <a:r>
              <a:rPr lang="zh-CN" altLang="en-US" sz="2800" smtClean="0"/>
              <a:t>垄断的效率损失</a:t>
            </a:r>
          </a:p>
          <a:p>
            <a:pPr lvl="1" algn="just" eaLnBrk="1" hangingPunct="1">
              <a:buFont typeface="Wingdings" pitchFamily="2" charset="2"/>
              <a:buNone/>
            </a:pPr>
            <a:r>
              <a:rPr lang="zh-CN" altLang="en-US" sz="2400" smtClean="0">
                <a:hlinkClick r:id="" action="ppaction://noaction"/>
              </a:rPr>
              <a:t>限制产量，提高价格</a:t>
            </a:r>
            <a:r>
              <a:rPr lang="zh-CN" altLang="en-US" sz="2400" smtClean="0"/>
              <a:t>。</a:t>
            </a:r>
          </a:p>
          <a:p>
            <a:pPr algn="just" eaLnBrk="1" hangingPunct="1"/>
            <a:r>
              <a:rPr lang="zh-CN" altLang="en-US" sz="2800" smtClean="0"/>
              <a:t>促成垄断的因素</a:t>
            </a:r>
          </a:p>
          <a:p>
            <a:pPr lvl="1" algn="just" eaLnBrk="1" hangingPunct="1">
              <a:buFont typeface="Wingdings" pitchFamily="2" charset="2"/>
              <a:buNone/>
            </a:pPr>
            <a:r>
              <a:rPr lang="zh-CN" altLang="en-US" sz="2400" smtClean="0"/>
              <a:t>产品之间的差别；</a:t>
            </a:r>
          </a:p>
          <a:p>
            <a:pPr lvl="1" algn="just" eaLnBrk="1" hangingPunct="1">
              <a:buFont typeface="Wingdings" pitchFamily="2" charset="2"/>
              <a:buNone/>
            </a:pPr>
            <a:r>
              <a:rPr lang="zh-CN" altLang="en-US" sz="2400" smtClean="0"/>
              <a:t>交易成本；</a:t>
            </a:r>
          </a:p>
          <a:p>
            <a:pPr lvl="1" algn="just" eaLnBrk="1" hangingPunct="1">
              <a:buFont typeface="Wingdings" pitchFamily="2" charset="2"/>
              <a:buNone/>
            </a:pPr>
            <a:r>
              <a:rPr lang="zh-CN" altLang="en-US" sz="2400" smtClean="0"/>
              <a:t>规模经济。</a:t>
            </a:r>
          </a:p>
          <a:p>
            <a:pPr lvl="1" algn="just" eaLnBrk="1" hangingPunct="1">
              <a:buFont typeface="Wingdings" pitchFamily="2" charset="2"/>
              <a:buNone/>
            </a:pPr>
            <a:r>
              <a:rPr lang="zh-CN" altLang="en-US" smtClean="0">
                <a:hlinkClick r:id="" action="ppaction://noaction"/>
              </a:rPr>
              <a:t>链接：汇源并购案</a:t>
            </a:r>
            <a:endParaRPr lang="zh-CN" altLang="en-US" sz="2400" smtClean="0"/>
          </a:p>
          <a:p>
            <a:pPr lvl="1" algn="just" eaLnBrk="1" hangingPunct="1">
              <a:buFont typeface="Wingdings" pitchFamily="2" charset="2"/>
              <a:buNone/>
            </a:pPr>
            <a:endParaRPr lang="zh-CN" altLang="en-US" sz="2400" smtClean="0"/>
          </a:p>
          <a:p>
            <a:pPr lvl="1" algn="just" eaLnBrk="1" hangingPunct="1">
              <a:buFont typeface="Wingdings" pitchFamily="2" charset="2"/>
              <a:buNone/>
            </a:pPr>
            <a:endParaRPr lang="zh-CN" altLang="en-US" smtClean="0"/>
          </a:p>
          <a:p>
            <a:pPr lvl="1" algn="just" eaLnBrk="1" hangingPunct="1">
              <a:buFont typeface="Wingdings" pitchFamily="2" charset="2"/>
              <a:buNone/>
            </a:pPr>
            <a:endParaRPr lang="zh-CN" altLang="en-US" sz="2400" smtClean="0"/>
          </a:p>
        </p:txBody>
      </p:sp>
      <p:sp>
        <p:nvSpPr>
          <p:cNvPr id="623619" name="AutoShape 9">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8A70F891-227C-4C73-84AC-E979E65CE30F}"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16</a:t>
            </a:fld>
            <a:endParaRPr lang="en-US" altLang="zh-CN" dirty="0">
              <a:solidFill>
                <a:srgbClr val="1F497D"/>
              </a:solidFill>
            </a:endParaRPr>
          </a:p>
        </p:txBody>
      </p:sp>
    </p:spTree>
    <p:extLst>
      <p:ext uri="{BB962C8B-B14F-4D97-AF65-F5344CB8AC3E}">
        <p14:creationId xmlns:p14="http://schemas.microsoft.com/office/powerpoint/2010/main" val="345078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additive="base">
                                        <p:cTn id="7" dur="500" fill="hold"/>
                                        <p:tgtEl>
                                          <p:spTgt spid="105474"/>
                                        </p:tgtEl>
                                        <p:attrNameLst>
                                          <p:attrName>ppt_x</p:attrName>
                                        </p:attrNameLst>
                                      </p:cBhvr>
                                      <p:tavLst>
                                        <p:tav tm="0">
                                          <p:val>
                                            <p:strVal val="#ppt_x"/>
                                          </p:val>
                                        </p:tav>
                                        <p:tav tm="100000">
                                          <p:val>
                                            <p:strVal val="#ppt_x"/>
                                          </p:val>
                                        </p:tav>
                                      </p:tavLst>
                                    </p:anim>
                                    <p:anim calcmode="lin" valueType="num">
                                      <p:cBhvr additive="base">
                                        <p:cTn id="8" dur="500" fill="hold"/>
                                        <p:tgtEl>
                                          <p:spTgt spid="1054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0547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054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5475">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5475">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05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54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54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P spid="10547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Line 2"/>
          <p:cNvSpPr>
            <a:spLocks noChangeShapeType="1"/>
          </p:cNvSpPr>
          <p:nvPr/>
        </p:nvSpPr>
        <p:spPr bwMode="auto">
          <a:xfrm>
            <a:off x="1187450" y="5805488"/>
            <a:ext cx="5761038" cy="0"/>
          </a:xfrm>
          <a:prstGeom prst="line">
            <a:avLst/>
          </a:prstGeom>
          <a:noFill/>
          <a:ln w="38100">
            <a:solidFill>
              <a:schemeClr val="tx1"/>
            </a:solidFill>
            <a:round/>
            <a:headEnd/>
            <a:tailEnd type="arrow" w="lg" len="lg"/>
          </a:ln>
        </p:spPr>
        <p:txBody>
          <a:bodyPr/>
          <a:lstStyle/>
          <a:p>
            <a:pPr fontAlgn="base">
              <a:spcBef>
                <a:spcPct val="0"/>
              </a:spcBef>
              <a:spcAft>
                <a:spcPct val="0"/>
              </a:spcAft>
            </a:pPr>
            <a:endParaRPr lang="zh-CN" altLang="en-US">
              <a:solidFill>
                <a:prstClr val="black"/>
              </a:solidFill>
              <a:latin typeface="Arial" charset="0"/>
            </a:endParaRPr>
          </a:p>
        </p:txBody>
      </p:sp>
      <p:sp>
        <p:nvSpPr>
          <p:cNvPr id="684035" name="Line 3"/>
          <p:cNvSpPr>
            <a:spLocks noChangeShapeType="1"/>
          </p:cNvSpPr>
          <p:nvPr/>
        </p:nvSpPr>
        <p:spPr bwMode="auto">
          <a:xfrm flipV="1">
            <a:off x="1187450" y="836613"/>
            <a:ext cx="0" cy="4968875"/>
          </a:xfrm>
          <a:prstGeom prst="line">
            <a:avLst/>
          </a:prstGeom>
          <a:noFill/>
          <a:ln w="38100">
            <a:solidFill>
              <a:schemeClr val="tx1"/>
            </a:solidFill>
            <a:round/>
            <a:headEnd/>
            <a:tailEnd type="arrow" w="lg" len="lg"/>
          </a:ln>
        </p:spPr>
        <p:txBody>
          <a:bodyPr/>
          <a:lstStyle/>
          <a:p>
            <a:pPr fontAlgn="base">
              <a:spcBef>
                <a:spcPct val="0"/>
              </a:spcBef>
              <a:spcAft>
                <a:spcPct val="0"/>
              </a:spcAft>
            </a:pPr>
            <a:endParaRPr lang="zh-CN" altLang="en-US">
              <a:solidFill>
                <a:prstClr val="black"/>
              </a:solidFill>
              <a:latin typeface="Arial" charset="0"/>
            </a:endParaRPr>
          </a:p>
        </p:txBody>
      </p:sp>
      <p:sp>
        <p:nvSpPr>
          <p:cNvPr id="684036" name="Line 4"/>
          <p:cNvSpPr>
            <a:spLocks noChangeShapeType="1"/>
          </p:cNvSpPr>
          <p:nvPr/>
        </p:nvSpPr>
        <p:spPr bwMode="auto">
          <a:xfrm>
            <a:off x="1187450" y="1557338"/>
            <a:ext cx="4824413" cy="4248150"/>
          </a:xfrm>
          <a:prstGeom prst="line">
            <a:avLst/>
          </a:prstGeom>
          <a:noFill/>
          <a:ln w="50800">
            <a:solidFill>
              <a:schemeClr val="tx1"/>
            </a:solidFill>
            <a:round/>
            <a:headEnd/>
            <a:tailEnd/>
          </a:ln>
        </p:spPr>
        <p:txBody>
          <a:bodyPr/>
          <a:lstStyle/>
          <a:p>
            <a:pPr fontAlgn="base">
              <a:spcBef>
                <a:spcPct val="0"/>
              </a:spcBef>
              <a:spcAft>
                <a:spcPct val="0"/>
              </a:spcAft>
            </a:pPr>
            <a:endParaRPr lang="zh-CN" altLang="en-US">
              <a:solidFill>
                <a:prstClr val="black"/>
              </a:solidFill>
              <a:latin typeface="Arial" charset="0"/>
            </a:endParaRPr>
          </a:p>
        </p:txBody>
      </p:sp>
      <p:sp>
        <p:nvSpPr>
          <p:cNvPr id="684037" name="Line 5"/>
          <p:cNvSpPr>
            <a:spLocks noChangeShapeType="1"/>
          </p:cNvSpPr>
          <p:nvPr/>
        </p:nvSpPr>
        <p:spPr bwMode="auto">
          <a:xfrm>
            <a:off x="1187450" y="1557338"/>
            <a:ext cx="2089150" cy="4248150"/>
          </a:xfrm>
          <a:prstGeom prst="line">
            <a:avLst/>
          </a:prstGeom>
          <a:noFill/>
          <a:ln w="50800">
            <a:solidFill>
              <a:schemeClr val="tx1"/>
            </a:solidFill>
            <a:round/>
            <a:headEnd/>
            <a:tailEnd/>
          </a:ln>
        </p:spPr>
        <p:txBody>
          <a:bodyPr/>
          <a:lstStyle/>
          <a:p>
            <a:pPr fontAlgn="base">
              <a:spcBef>
                <a:spcPct val="0"/>
              </a:spcBef>
              <a:spcAft>
                <a:spcPct val="0"/>
              </a:spcAft>
            </a:pPr>
            <a:endParaRPr lang="zh-CN" altLang="en-US">
              <a:solidFill>
                <a:prstClr val="black"/>
              </a:solidFill>
              <a:latin typeface="Arial" charset="0"/>
            </a:endParaRPr>
          </a:p>
        </p:txBody>
      </p:sp>
      <p:sp>
        <p:nvSpPr>
          <p:cNvPr id="684038" name="Line 6"/>
          <p:cNvSpPr>
            <a:spLocks noChangeShapeType="1"/>
          </p:cNvSpPr>
          <p:nvPr/>
        </p:nvSpPr>
        <p:spPr bwMode="auto">
          <a:xfrm>
            <a:off x="1187450" y="4581525"/>
            <a:ext cx="4824413" cy="0"/>
          </a:xfrm>
          <a:prstGeom prst="line">
            <a:avLst/>
          </a:prstGeom>
          <a:noFill/>
          <a:ln w="50800">
            <a:solidFill>
              <a:schemeClr val="tx1"/>
            </a:solidFill>
            <a:round/>
            <a:headEnd/>
            <a:tailEnd/>
          </a:ln>
        </p:spPr>
        <p:txBody>
          <a:bodyPr/>
          <a:lstStyle/>
          <a:p>
            <a:pPr fontAlgn="base">
              <a:spcBef>
                <a:spcPct val="0"/>
              </a:spcBef>
              <a:spcAft>
                <a:spcPct val="0"/>
              </a:spcAft>
            </a:pPr>
            <a:endParaRPr lang="zh-CN" altLang="en-US">
              <a:solidFill>
                <a:prstClr val="black"/>
              </a:solidFill>
              <a:latin typeface="Arial" charset="0"/>
            </a:endParaRPr>
          </a:p>
        </p:txBody>
      </p:sp>
      <p:sp>
        <p:nvSpPr>
          <p:cNvPr id="684039" name="Line 7"/>
          <p:cNvSpPr>
            <a:spLocks noChangeShapeType="1"/>
          </p:cNvSpPr>
          <p:nvPr/>
        </p:nvSpPr>
        <p:spPr bwMode="auto">
          <a:xfrm>
            <a:off x="2700338" y="2924175"/>
            <a:ext cx="0" cy="2879725"/>
          </a:xfrm>
          <a:prstGeom prst="line">
            <a:avLst/>
          </a:prstGeom>
          <a:noFill/>
          <a:ln w="28575">
            <a:solidFill>
              <a:schemeClr val="tx1"/>
            </a:solidFill>
            <a:prstDash val="dash"/>
            <a:round/>
            <a:headEnd/>
            <a:tailEnd/>
          </a:ln>
        </p:spPr>
        <p:txBody>
          <a:bodyPr/>
          <a:lstStyle/>
          <a:p>
            <a:pPr fontAlgn="base">
              <a:spcBef>
                <a:spcPct val="0"/>
              </a:spcBef>
              <a:spcAft>
                <a:spcPct val="0"/>
              </a:spcAft>
            </a:pPr>
            <a:endParaRPr lang="zh-CN" altLang="en-US">
              <a:solidFill>
                <a:prstClr val="black"/>
              </a:solidFill>
              <a:latin typeface="Arial" charset="0"/>
            </a:endParaRPr>
          </a:p>
        </p:txBody>
      </p:sp>
      <p:sp>
        <p:nvSpPr>
          <p:cNvPr id="684040" name="Line 8"/>
          <p:cNvSpPr>
            <a:spLocks noChangeShapeType="1"/>
          </p:cNvSpPr>
          <p:nvPr/>
        </p:nvSpPr>
        <p:spPr bwMode="auto">
          <a:xfrm>
            <a:off x="4643438" y="4581525"/>
            <a:ext cx="0" cy="1222375"/>
          </a:xfrm>
          <a:prstGeom prst="line">
            <a:avLst/>
          </a:prstGeom>
          <a:noFill/>
          <a:ln w="28575">
            <a:solidFill>
              <a:schemeClr val="tx1"/>
            </a:solidFill>
            <a:prstDash val="dash"/>
            <a:round/>
            <a:headEnd/>
            <a:tailEnd/>
          </a:ln>
        </p:spPr>
        <p:txBody>
          <a:bodyPr/>
          <a:lstStyle/>
          <a:p>
            <a:pPr fontAlgn="base">
              <a:spcBef>
                <a:spcPct val="0"/>
              </a:spcBef>
              <a:spcAft>
                <a:spcPct val="0"/>
              </a:spcAft>
            </a:pPr>
            <a:endParaRPr lang="zh-CN" altLang="en-US">
              <a:solidFill>
                <a:prstClr val="black"/>
              </a:solidFill>
              <a:latin typeface="Arial" charset="0"/>
            </a:endParaRPr>
          </a:p>
        </p:txBody>
      </p:sp>
      <p:sp>
        <p:nvSpPr>
          <p:cNvPr id="684041" name="Text Box 9"/>
          <p:cNvSpPr txBox="1">
            <a:spLocks noChangeArrowheads="1"/>
          </p:cNvSpPr>
          <p:nvPr/>
        </p:nvSpPr>
        <p:spPr bwMode="auto">
          <a:xfrm>
            <a:off x="827088" y="5661025"/>
            <a:ext cx="3603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a:solidFill>
                  <a:prstClr val="black"/>
                </a:solidFill>
                <a:latin typeface="幼圆"/>
                <a:ea typeface="幼圆"/>
                <a:cs typeface="幼圆"/>
              </a:rPr>
              <a:t>0</a:t>
            </a:r>
          </a:p>
        </p:txBody>
      </p:sp>
      <p:sp>
        <p:nvSpPr>
          <p:cNvPr id="684042" name="Text Box 10"/>
          <p:cNvSpPr txBox="1">
            <a:spLocks noChangeArrowheads="1"/>
          </p:cNvSpPr>
          <p:nvPr/>
        </p:nvSpPr>
        <p:spPr bwMode="auto">
          <a:xfrm>
            <a:off x="7092950" y="5805488"/>
            <a:ext cx="10080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Q</a:t>
            </a:r>
          </a:p>
        </p:txBody>
      </p:sp>
      <p:sp>
        <p:nvSpPr>
          <p:cNvPr id="684043" name="Text Box 11"/>
          <p:cNvSpPr txBox="1">
            <a:spLocks noChangeArrowheads="1"/>
          </p:cNvSpPr>
          <p:nvPr/>
        </p:nvSpPr>
        <p:spPr bwMode="auto">
          <a:xfrm>
            <a:off x="684213" y="692150"/>
            <a:ext cx="2873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P</a:t>
            </a:r>
          </a:p>
        </p:txBody>
      </p:sp>
      <p:sp>
        <p:nvSpPr>
          <p:cNvPr id="684044" name="Line 12"/>
          <p:cNvSpPr>
            <a:spLocks noChangeShapeType="1"/>
          </p:cNvSpPr>
          <p:nvPr/>
        </p:nvSpPr>
        <p:spPr bwMode="auto">
          <a:xfrm flipH="1">
            <a:off x="1187450" y="2924175"/>
            <a:ext cx="1512888" cy="0"/>
          </a:xfrm>
          <a:prstGeom prst="line">
            <a:avLst/>
          </a:prstGeom>
          <a:noFill/>
          <a:ln w="28575">
            <a:solidFill>
              <a:schemeClr val="tx1"/>
            </a:solidFill>
            <a:prstDash val="dash"/>
            <a:round/>
            <a:headEnd/>
            <a:tailEnd/>
          </a:ln>
        </p:spPr>
        <p:txBody>
          <a:bodyPr/>
          <a:lstStyle/>
          <a:p>
            <a:pPr fontAlgn="base">
              <a:spcBef>
                <a:spcPct val="0"/>
              </a:spcBef>
              <a:spcAft>
                <a:spcPct val="0"/>
              </a:spcAft>
            </a:pPr>
            <a:endParaRPr lang="zh-CN" altLang="en-US">
              <a:solidFill>
                <a:prstClr val="black"/>
              </a:solidFill>
              <a:latin typeface="Arial" charset="0"/>
            </a:endParaRPr>
          </a:p>
        </p:txBody>
      </p:sp>
      <p:sp>
        <p:nvSpPr>
          <p:cNvPr id="684045" name="Text Box 13"/>
          <p:cNvSpPr txBox="1">
            <a:spLocks noChangeArrowheads="1"/>
          </p:cNvSpPr>
          <p:nvPr/>
        </p:nvSpPr>
        <p:spPr bwMode="auto">
          <a:xfrm>
            <a:off x="5940425" y="4365625"/>
            <a:ext cx="792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MC</a:t>
            </a:r>
          </a:p>
        </p:txBody>
      </p:sp>
      <p:sp>
        <p:nvSpPr>
          <p:cNvPr id="684046" name="Text Box 14"/>
          <p:cNvSpPr txBox="1">
            <a:spLocks noChangeArrowheads="1"/>
          </p:cNvSpPr>
          <p:nvPr/>
        </p:nvSpPr>
        <p:spPr bwMode="auto">
          <a:xfrm>
            <a:off x="1547813" y="1412875"/>
            <a:ext cx="6477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DD</a:t>
            </a:r>
          </a:p>
        </p:txBody>
      </p:sp>
      <p:sp>
        <p:nvSpPr>
          <p:cNvPr id="684047" name="Text Box 15"/>
          <p:cNvSpPr txBox="1">
            <a:spLocks noChangeArrowheads="1"/>
          </p:cNvSpPr>
          <p:nvPr/>
        </p:nvSpPr>
        <p:spPr bwMode="auto">
          <a:xfrm>
            <a:off x="684213" y="2708275"/>
            <a:ext cx="4318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P</a:t>
            </a:r>
            <a:r>
              <a:rPr lang="en-US" altLang="zh-CN" baseline="-25000">
                <a:solidFill>
                  <a:prstClr val="black"/>
                </a:solidFill>
                <a:latin typeface="Arial" charset="0"/>
              </a:rPr>
              <a:t>1</a:t>
            </a:r>
            <a:endParaRPr lang="en-US" altLang="zh-CN" b="1">
              <a:solidFill>
                <a:prstClr val="black"/>
              </a:solidFill>
              <a:latin typeface="Arial" charset="0"/>
            </a:endParaRPr>
          </a:p>
        </p:txBody>
      </p:sp>
      <p:sp>
        <p:nvSpPr>
          <p:cNvPr id="684048" name="Text Box 16"/>
          <p:cNvSpPr txBox="1">
            <a:spLocks noChangeArrowheads="1"/>
          </p:cNvSpPr>
          <p:nvPr/>
        </p:nvSpPr>
        <p:spPr bwMode="auto">
          <a:xfrm>
            <a:off x="1835150" y="3860800"/>
            <a:ext cx="71913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MR</a:t>
            </a:r>
          </a:p>
        </p:txBody>
      </p:sp>
      <p:sp>
        <p:nvSpPr>
          <p:cNvPr id="684049" name="Text Box 17"/>
          <p:cNvSpPr txBox="1">
            <a:spLocks noChangeArrowheads="1"/>
          </p:cNvSpPr>
          <p:nvPr/>
        </p:nvSpPr>
        <p:spPr bwMode="auto">
          <a:xfrm>
            <a:off x="2555875" y="5876925"/>
            <a:ext cx="6477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Q</a:t>
            </a:r>
            <a:r>
              <a:rPr lang="en-US" altLang="zh-CN" baseline="-25000">
                <a:solidFill>
                  <a:prstClr val="black"/>
                </a:solidFill>
                <a:latin typeface="Arial" charset="0"/>
              </a:rPr>
              <a:t>1</a:t>
            </a:r>
            <a:endParaRPr lang="en-US" altLang="zh-CN">
              <a:solidFill>
                <a:prstClr val="black"/>
              </a:solidFill>
              <a:latin typeface="Arial" charset="0"/>
            </a:endParaRPr>
          </a:p>
        </p:txBody>
      </p:sp>
      <p:sp>
        <p:nvSpPr>
          <p:cNvPr id="684050" name="Text Box 18"/>
          <p:cNvSpPr txBox="1">
            <a:spLocks noChangeArrowheads="1"/>
          </p:cNvSpPr>
          <p:nvPr/>
        </p:nvSpPr>
        <p:spPr bwMode="auto">
          <a:xfrm>
            <a:off x="4500563" y="5876925"/>
            <a:ext cx="6492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Q</a:t>
            </a:r>
            <a:r>
              <a:rPr lang="en-US" altLang="zh-CN" baseline="-25000">
                <a:solidFill>
                  <a:prstClr val="black"/>
                </a:solidFill>
                <a:latin typeface="Arial" charset="0"/>
              </a:rPr>
              <a:t>0</a:t>
            </a:r>
            <a:endParaRPr lang="en-US" altLang="zh-CN">
              <a:solidFill>
                <a:prstClr val="black"/>
              </a:solidFill>
              <a:latin typeface="Arial" charset="0"/>
            </a:endParaRPr>
          </a:p>
        </p:txBody>
      </p:sp>
      <p:sp>
        <p:nvSpPr>
          <p:cNvPr id="684051" name="Text Box 19"/>
          <p:cNvSpPr txBox="1">
            <a:spLocks noChangeArrowheads="1"/>
          </p:cNvSpPr>
          <p:nvPr/>
        </p:nvSpPr>
        <p:spPr bwMode="auto">
          <a:xfrm>
            <a:off x="5076825" y="3860800"/>
            <a:ext cx="71913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AC</a:t>
            </a:r>
          </a:p>
        </p:txBody>
      </p:sp>
      <p:sp>
        <p:nvSpPr>
          <p:cNvPr id="684052" name="Line 20"/>
          <p:cNvSpPr>
            <a:spLocks noChangeShapeType="1"/>
          </p:cNvSpPr>
          <p:nvPr/>
        </p:nvSpPr>
        <p:spPr bwMode="auto">
          <a:xfrm flipH="1">
            <a:off x="1187450" y="3500438"/>
            <a:ext cx="1512888" cy="0"/>
          </a:xfrm>
          <a:prstGeom prst="line">
            <a:avLst/>
          </a:prstGeom>
          <a:noFill/>
          <a:ln w="28575">
            <a:solidFill>
              <a:schemeClr val="tx1"/>
            </a:solidFill>
            <a:prstDash val="dash"/>
            <a:round/>
            <a:headEnd/>
            <a:tailEnd/>
          </a:ln>
        </p:spPr>
        <p:txBody>
          <a:bodyPr/>
          <a:lstStyle/>
          <a:p>
            <a:pPr fontAlgn="base">
              <a:spcBef>
                <a:spcPct val="0"/>
              </a:spcBef>
              <a:spcAft>
                <a:spcPct val="0"/>
              </a:spcAft>
            </a:pPr>
            <a:endParaRPr lang="zh-CN" altLang="en-US">
              <a:solidFill>
                <a:prstClr val="black"/>
              </a:solidFill>
              <a:latin typeface="Arial" charset="0"/>
            </a:endParaRPr>
          </a:p>
        </p:txBody>
      </p:sp>
      <p:sp>
        <p:nvSpPr>
          <p:cNvPr id="684053" name="Text Box 21"/>
          <p:cNvSpPr txBox="1">
            <a:spLocks noChangeArrowheads="1"/>
          </p:cNvSpPr>
          <p:nvPr/>
        </p:nvSpPr>
        <p:spPr bwMode="auto">
          <a:xfrm>
            <a:off x="684213" y="4365625"/>
            <a:ext cx="5762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a:solidFill>
                  <a:prstClr val="black"/>
                </a:solidFill>
                <a:latin typeface="Arial" charset="0"/>
              </a:rPr>
              <a:t>P</a:t>
            </a:r>
            <a:r>
              <a:rPr lang="en-US" altLang="zh-CN" baseline="-25000">
                <a:solidFill>
                  <a:prstClr val="black"/>
                </a:solidFill>
                <a:latin typeface="Arial" charset="0"/>
              </a:rPr>
              <a:t>0</a:t>
            </a:r>
            <a:endParaRPr lang="en-US" altLang="zh-CN">
              <a:solidFill>
                <a:prstClr val="black"/>
              </a:solidFill>
              <a:latin typeface="Arial" charset="0"/>
            </a:endParaRPr>
          </a:p>
        </p:txBody>
      </p:sp>
      <p:sp>
        <p:nvSpPr>
          <p:cNvPr id="684054" name="AutoShape 22"/>
          <p:cNvSpPr>
            <a:spLocks noChangeArrowheads="1"/>
          </p:cNvSpPr>
          <p:nvPr/>
        </p:nvSpPr>
        <p:spPr bwMode="auto">
          <a:xfrm>
            <a:off x="2700338" y="2924175"/>
            <a:ext cx="1871662" cy="1657350"/>
          </a:xfrm>
          <a:prstGeom prst="rtTriangle">
            <a:avLst/>
          </a:prstGeom>
          <a:solidFill>
            <a:srgbClr val="0000FF">
              <a:alpha val="59999"/>
            </a:srgbClr>
          </a:solidFill>
          <a:ln w="9525">
            <a:noFill/>
            <a:miter lim="800000"/>
            <a:headEnd/>
            <a:tailEnd/>
          </a:ln>
        </p:spPr>
        <p:txBody>
          <a:bodyPr wrap="none" anchor="ctr"/>
          <a:lstStyle/>
          <a:p>
            <a:pPr algn="ctr" eaLnBrk="0" fontAlgn="base" hangingPunct="0">
              <a:spcBef>
                <a:spcPct val="0"/>
              </a:spcBef>
              <a:spcAft>
                <a:spcPct val="0"/>
              </a:spcAft>
            </a:pPr>
            <a:endParaRPr lang="zh-CN" altLang="en-US">
              <a:solidFill>
                <a:prstClr val="black"/>
              </a:solidFill>
              <a:latin typeface="Arial" charset="0"/>
            </a:endParaRPr>
          </a:p>
        </p:txBody>
      </p:sp>
      <p:sp>
        <p:nvSpPr>
          <p:cNvPr id="684055" name="Freeform 23"/>
          <p:cNvSpPr>
            <a:spLocks/>
          </p:cNvSpPr>
          <p:nvPr/>
        </p:nvSpPr>
        <p:spPr bwMode="auto">
          <a:xfrm rot="842807">
            <a:off x="1692275" y="2276475"/>
            <a:ext cx="3816350" cy="1981200"/>
          </a:xfrm>
          <a:custGeom>
            <a:avLst/>
            <a:gdLst>
              <a:gd name="T0" fmla="*/ 0 w 2268"/>
              <a:gd name="T1" fmla="*/ 0 h 840"/>
              <a:gd name="T2" fmla="*/ 2147483647 w 2268"/>
              <a:gd name="T3" fmla="*/ 2147483647 h 840"/>
              <a:gd name="T4" fmla="*/ 2147483647 w 2268"/>
              <a:gd name="T5" fmla="*/ 2147483647 h 840"/>
              <a:gd name="T6" fmla="*/ 0 60000 65536"/>
              <a:gd name="T7" fmla="*/ 0 60000 65536"/>
              <a:gd name="T8" fmla="*/ 0 60000 65536"/>
              <a:gd name="T9" fmla="*/ 0 w 2268"/>
              <a:gd name="T10" fmla="*/ 0 h 840"/>
              <a:gd name="T11" fmla="*/ 2268 w 2268"/>
              <a:gd name="T12" fmla="*/ 840 h 840"/>
            </a:gdLst>
            <a:ahLst/>
            <a:cxnLst>
              <a:cxn ang="T6">
                <a:pos x="T0" y="T1"/>
              </a:cxn>
              <a:cxn ang="T7">
                <a:pos x="T2" y="T3"/>
              </a:cxn>
              <a:cxn ang="T8">
                <a:pos x="T4" y="T5"/>
              </a:cxn>
            </a:cxnLst>
            <a:rect l="T9" t="T10" r="T11" b="T12"/>
            <a:pathLst>
              <a:path w="2268" h="840">
                <a:moveTo>
                  <a:pt x="0" y="0"/>
                </a:moveTo>
                <a:cubicBezTo>
                  <a:pt x="287" y="306"/>
                  <a:pt x="575" y="612"/>
                  <a:pt x="953" y="726"/>
                </a:cubicBezTo>
                <a:cubicBezTo>
                  <a:pt x="1331" y="840"/>
                  <a:pt x="2056" y="689"/>
                  <a:pt x="2268" y="681"/>
                </a:cubicBezTo>
              </a:path>
            </a:pathLst>
          </a:custGeom>
          <a:noFill/>
          <a:ln w="50800">
            <a:solidFill>
              <a:schemeClr val="tx1"/>
            </a:solidFill>
            <a:round/>
            <a:headEnd/>
            <a:tailEnd/>
          </a:ln>
        </p:spPr>
        <p:txBody>
          <a:bodyPr/>
          <a:lstStyle/>
          <a:p>
            <a:pPr fontAlgn="base">
              <a:spcBef>
                <a:spcPct val="0"/>
              </a:spcBef>
              <a:spcAft>
                <a:spcPct val="0"/>
              </a:spcAft>
            </a:pPr>
            <a:endParaRPr lang="zh-CN" altLang="en-US">
              <a:solidFill>
                <a:prstClr val="black"/>
              </a:solidFill>
              <a:latin typeface="Arial" charset="0"/>
            </a:endParaRPr>
          </a:p>
        </p:txBody>
      </p:sp>
      <p:sp>
        <p:nvSpPr>
          <p:cNvPr id="625687" name="AutoShape 11">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C39BA327-9E4F-49CB-8D9E-80EAD6CB2787}"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17</a:t>
            </a:fld>
            <a:endParaRPr lang="en-US" altLang="zh-CN" dirty="0">
              <a:solidFill>
                <a:srgbClr val="1F497D"/>
              </a:solidFill>
            </a:endParaRPr>
          </a:p>
        </p:txBody>
      </p:sp>
    </p:spTree>
    <p:extLst>
      <p:ext uri="{BB962C8B-B14F-4D97-AF65-F5344CB8AC3E}">
        <p14:creationId xmlns:p14="http://schemas.microsoft.com/office/powerpoint/2010/main" val="257995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4035"/>
                                        </p:tgtEl>
                                        <p:attrNameLst>
                                          <p:attrName>style.visibility</p:attrName>
                                        </p:attrNameLst>
                                      </p:cBhvr>
                                      <p:to>
                                        <p:strVal val="visible"/>
                                      </p:to>
                                    </p:set>
                                    <p:animEffect transition="in" filter="wipe(down)">
                                      <p:cBhvr>
                                        <p:cTn id="7" dur="200"/>
                                        <p:tgtEl>
                                          <p:spTgt spid="68403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84034"/>
                                        </p:tgtEl>
                                        <p:attrNameLst>
                                          <p:attrName>style.visibility</p:attrName>
                                        </p:attrNameLst>
                                      </p:cBhvr>
                                      <p:to>
                                        <p:strVal val="visible"/>
                                      </p:to>
                                    </p:set>
                                    <p:animEffect transition="in" filter="wipe(down)">
                                      <p:cBhvr>
                                        <p:cTn id="10" dur="200"/>
                                        <p:tgtEl>
                                          <p:spTgt spid="684034"/>
                                        </p:tgtEl>
                                      </p:cBhvr>
                                    </p:animEffect>
                                  </p:childTnLst>
                                </p:cTn>
                              </p:par>
                            </p:childTnLst>
                          </p:cTn>
                        </p:par>
                        <p:par>
                          <p:cTn id="11" fill="hold">
                            <p:stCondLst>
                              <p:cond delay="200"/>
                            </p:stCondLst>
                            <p:childTnLst>
                              <p:par>
                                <p:cTn id="12" presetID="1" presetClass="entr" presetSubtype="0" fill="hold" grpId="0" nodeType="afterEffect">
                                  <p:stCondLst>
                                    <p:cond delay="0"/>
                                  </p:stCondLst>
                                  <p:childTnLst>
                                    <p:set>
                                      <p:cBhvr>
                                        <p:cTn id="13" dur="1" fill="hold">
                                          <p:stCondLst>
                                            <p:cond delay="0"/>
                                          </p:stCondLst>
                                        </p:cTn>
                                        <p:tgtEl>
                                          <p:spTgt spid="684042"/>
                                        </p:tgtEl>
                                        <p:attrNameLst>
                                          <p:attrName>style.visibility</p:attrName>
                                        </p:attrNameLst>
                                      </p:cBhvr>
                                      <p:to>
                                        <p:strVal val="visible"/>
                                      </p:to>
                                    </p:set>
                                  </p:childTnLst>
                                </p:cTn>
                              </p:par>
                            </p:childTnLst>
                          </p:cTn>
                        </p:par>
                        <p:par>
                          <p:cTn id="14" fill="hold">
                            <p:stCondLst>
                              <p:cond delay="200"/>
                            </p:stCondLst>
                            <p:childTnLst>
                              <p:par>
                                <p:cTn id="15" presetID="1" presetClass="entr" presetSubtype="0" fill="hold" grpId="0" nodeType="afterEffect">
                                  <p:stCondLst>
                                    <p:cond delay="0"/>
                                  </p:stCondLst>
                                  <p:childTnLst>
                                    <p:set>
                                      <p:cBhvr>
                                        <p:cTn id="16" dur="1" fill="hold">
                                          <p:stCondLst>
                                            <p:cond delay="0"/>
                                          </p:stCondLst>
                                        </p:cTn>
                                        <p:tgtEl>
                                          <p:spTgt spid="684041"/>
                                        </p:tgtEl>
                                        <p:attrNameLst>
                                          <p:attrName>style.visibility</p:attrName>
                                        </p:attrNameLst>
                                      </p:cBhvr>
                                      <p:to>
                                        <p:strVal val="visible"/>
                                      </p:to>
                                    </p:set>
                                  </p:childTnLst>
                                </p:cTn>
                              </p:par>
                            </p:childTnLst>
                          </p:cTn>
                        </p:par>
                        <p:par>
                          <p:cTn id="17" fill="hold">
                            <p:stCondLst>
                              <p:cond delay="200"/>
                            </p:stCondLst>
                            <p:childTnLst>
                              <p:par>
                                <p:cTn id="18" presetID="1" presetClass="entr" presetSubtype="0" fill="hold" grpId="0" nodeType="afterEffect">
                                  <p:stCondLst>
                                    <p:cond delay="0"/>
                                  </p:stCondLst>
                                  <p:childTnLst>
                                    <p:set>
                                      <p:cBhvr>
                                        <p:cTn id="19" dur="1" fill="hold">
                                          <p:stCondLst>
                                            <p:cond delay="0"/>
                                          </p:stCondLst>
                                        </p:cTn>
                                        <p:tgtEl>
                                          <p:spTgt spid="684043"/>
                                        </p:tgtEl>
                                        <p:attrNameLst>
                                          <p:attrName>style.visibility</p:attrName>
                                        </p:attrNameLst>
                                      </p:cBhvr>
                                      <p:to>
                                        <p:strVal val="visible"/>
                                      </p:to>
                                    </p:set>
                                  </p:childTnLst>
                                </p:cTn>
                              </p:par>
                              <p:par>
                                <p:cTn id="20" presetID="22" presetClass="entr" presetSubtype="1" fill="hold" grpId="0" nodeType="withEffect">
                                  <p:stCondLst>
                                    <p:cond delay="0"/>
                                  </p:stCondLst>
                                  <p:childTnLst>
                                    <p:set>
                                      <p:cBhvr>
                                        <p:cTn id="21" dur="1" fill="hold">
                                          <p:stCondLst>
                                            <p:cond delay="0"/>
                                          </p:stCondLst>
                                        </p:cTn>
                                        <p:tgtEl>
                                          <p:spTgt spid="684036"/>
                                        </p:tgtEl>
                                        <p:attrNameLst>
                                          <p:attrName>style.visibility</p:attrName>
                                        </p:attrNameLst>
                                      </p:cBhvr>
                                      <p:to>
                                        <p:strVal val="visible"/>
                                      </p:to>
                                    </p:set>
                                    <p:animEffect transition="in" filter="wipe(up)">
                                      <p:cBhvr>
                                        <p:cTn id="22" dur="200"/>
                                        <p:tgtEl>
                                          <p:spTgt spid="684036"/>
                                        </p:tgtEl>
                                      </p:cBhvr>
                                    </p:animEffect>
                                  </p:childTnLst>
                                </p:cTn>
                              </p:par>
                            </p:childTnLst>
                          </p:cTn>
                        </p:par>
                        <p:par>
                          <p:cTn id="23" fill="hold">
                            <p:stCondLst>
                              <p:cond delay="400"/>
                            </p:stCondLst>
                            <p:childTnLst>
                              <p:par>
                                <p:cTn id="24" presetID="1" presetClass="entr" presetSubtype="0" fill="hold" grpId="0" nodeType="afterEffect">
                                  <p:stCondLst>
                                    <p:cond delay="0"/>
                                  </p:stCondLst>
                                  <p:childTnLst>
                                    <p:set>
                                      <p:cBhvr>
                                        <p:cTn id="25" dur="1" fill="hold">
                                          <p:stCondLst>
                                            <p:cond delay="0"/>
                                          </p:stCondLst>
                                        </p:cTn>
                                        <p:tgtEl>
                                          <p:spTgt spid="684046"/>
                                        </p:tgtEl>
                                        <p:attrNameLst>
                                          <p:attrName>style.visibility</p:attrName>
                                        </p:attrNameLst>
                                      </p:cBhvr>
                                      <p:to>
                                        <p:strVal val="visible"/>
                                      </p:to>
                                    </p:set>
                                  </p:childTnLst>
                                </p:cTn>
                              </p:par>
                              <p:par>
                                <p:cTn id="26" presetID="22" presetClass="entr" presetSubtype="4" fill="hold" grpId="0" nodeType="withEffect">
                                  <p:stCondLst>
                                    <p:cond delay="0"/>
                                  </p:stCondLst>
                                  <p:childTnLst>
                                    <p:set>
                                      <p:cBhvr>
                                        <p:cTn id="27" dur="1" fill="hold">
                                          <p:stCondLst>
                                            <p:cond delay="0"/>
                                          </p:stCondLst>
                                        </p:cTn>
                                        <p:tgtEl>
                                          <p:spTgt spid="684038"/>
                                        </p:tgtEl>
                                        <p:attrNameLst>
                                          <p:attrName>style.visibility</p:attrName>
                                        </p:attrNameLst>
                                      </p:cBhvr>
                                      <p:to>
                                        <p:strVal val="visible"/>
                                      </p:to>
                                    </p:set>
                                    <p:animEffect transition="in" filter="wipe(down)">
                                      <p:cBhvr>
                                        <p:cTn id="28" dur="200"/>
                                        <p:tgtEl>
                                          <p:spTgt spid="684038"/>
                                        </p:tgtEl>
                                      </p:cBhvr>
                                    </p:animEffect>
                                  </p:childTnLst>
                                </p:cTn>
                              </p:par>
                            </p:childTnLst>
                          </p:cTn>
                        </p:par>
                        <p:par>
                          <p:cTn id="29" fill="hold">
                            <p:stCondLst>
                              <p:cond delay="600"/>
                            </p:stCondLst>
                            <p:childTnLst>
                              <p:par>
                                <p:cTn id="30" presetID="1" presetClass="entr" presetSubtype="0" fill="hold" grpId="0" nodeType="afterEffect">
                                  <p:stCondLst>
                                    <p:cond delay="0"/>
                                  </p:stCondLst>
                                  <p:childTnLst>
                                    <p:set>
                                      <p:cBhvr>
                                        <p:cTn id="31" dur="1" fill="hold">
                                          <p:stCondLst>
                                            <p:cond delay="0"/>
                                          </p:stCondLst>
                                        </p:cTn>
                                        <p:tgtEl>
                                          <p:spTgt spid="68404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84053"/>
                                        </p:tgtEl>
                                        <p:attrNameLst>
                                          <p:attrName>style.visibility</p:attrName>
                                        </p:attrNameLst>
                                      </p:cBhvr>
                                      <p:to>
                                        <p:strVal val="visible"/>
                                      </p:to>
                                    </p:set>
                                  </p:childTnLst>
                                </p:cTn>
                              </p:par>
                            </p:childTnLst>
                          </p:cTn>
                        </p:par>
                        <p:par>
                          <p:cTn id="36" fill="hold">
                            <p:stCondLst>
                              <p:cond delay="0"/>
                            </p:stCondLst>
                            <p:childTnLst>
                              <p:par>
                                <p:cTn id="37" presetID="22" presetClass="entr" presetSubtype="1" fill="hold" grpId="0" nodeType="afterEffect">
                                  <p:stCondLst>
                                    <p:cond delay="0"/>
                                  </p:stCondLst>
                                  <p:childTnLst>
                                    <p:set>
                                      <p:cBhvr>
                                        <p:cTn id="38" dur="1" fill="hold">
                                          <p:stCondLst>
                                            <p:cond delay="0"/>
                                          </p:stCondLst>
                                        </p:cTn>
                                        <p:tgtEl>
                                          <p:spTgt spid="684040"/>
                                        </p:tgtEl>
                                        <p:attrNameLst>
                                          <p:attrName>style.visibility</p:attrName>
                                        </p:attrNameLst>
                                      </p:cBhvr>
                                      <p:to>
                                        <p:strVal val="visible"/>
                                      </p:to>
                                    </p:set>
                                    <p:animEffect transition="in" filter="wipe(up)">
                                      <p:cBhvr>
                                        <p:cTn id="39" dur="100"/>
                                        <p:tgtEl>
                                          <p:spTgt spid="684040"/>
                                        </p:tgtEl>
                                      </p:cBhvr>
                                    </p:animEffect>
                                  </p:childTnLst>
                                </p:cTn>
                              </p:par>
                            </p:childTnLst>
                          </p:cTn>
                        </p:par>
                        <p:par>
                          <p:cTn id="40" fill="hold">
                            <p:stCondLst>
                              <p:cond delay="100"/>
                            </p:stCondLst>
                            <p:childTnLst>
                              <p:par>
                                <p:cTn id="41" presetID="1" presetClass="entr" presetSubtype="0" fill="hold" grpId="0" nodeType="afterEffect">
                                  <p:stCondLst>
                                    <p:cond delay="0"/>
                                  </p:stCondLst>
                                  <p:childTnLst>
                                    <p:set>
                                      <p:cBhvr>
                                        <p:cTn id="42" dur="1" fill="hold">
                                          <p:stCondLst>
                                            <p:cond delay="0"/>
                                          </p:stCondLst>
                                        </p:cTn>
                                        <p:tgtEl>
                                          <p:spTgt spid="6840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684037"/>
                                        </p:tgtEl>
                                        <p:attrNameLst>
                                          <p:attrName>style.visibility</p:attrName>
                                        </p:attrNameLst>
                                      </p:cBhvr>
                                      <p:to>
                                        <p:strVal val="visible"/>
                                      </p:to>
                                    </p:set>
                                    <p:animEffect transition="in" filter="wipe(up)">
                                      <p:cBhvr>
                                        <p:cTn id="47" dur="200"/>
                                        <p:tgtEl>
                                          <p:spTgt spid="684037"/>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684048"/>
                                        </p:tgtEl>
                                        <p:attrNameLst>
                                          <p:attrName>style.visibility</p:attrName>
                                        </p:attrNameLst>
                                      </p:cBhvr>
                                      <p:to>
                                        <p:strVal val="visible"/>
                                      </p:to>
                                    </p:set>
                                  </p:childTnLst>
                                </p:cTn>
                              </p:par>
                            </p:childTnLst>
                          </p:cTn>
                        </p:par>
                        <p:par>
                          <p:cTn id="50" fill="hold">
                            <p:stCondLst>
                              <p:cond delay="200"/>
                            </p:stCondLst>
                            <p:childTnLst>
                              <p:par>
                                <p:cTn id="51" presetID="22" presetClass="entr" presetSubtype="1" fill="hold" grpId="0" nodeType="afterEffect">
                                  <p:stCondLst>
                                    <p:cond delay="0"/>
                                  </p:stCondLst>
                                  <p:childTnLst>
                                    <p:set>
                                      <p:cBhvr>
                                        <p:cTn id="52" dur="1" fill="hold">
                                          <p:stCondLst>
                                            <p:cond delay="0"/>
                                          </p:stCondLst>
                                        </p:cTn>
                                        <p:tgtEl>
                                          <p:spTgt spid="684039"/>
                                        </p:tgtEl>
                                        <p:attrNameLst>
                                          <p:attrName>style.visibility</p:attrName>
                                        </p:attrNameLst>
                                      </p:cBhvr>
                                      <p:to>
                                        <p:strVal val="visible"/>
                                      </p:to>
                                    </p:set>
                                    <p:animEffect transition="in" filter="wipe(up)">
                                      <p:cBhvr>
                                        <p:cTn id="53" dur="200"/>
                                        <p:tgtEl>
                                          <p:spTgt spid="684039"/>
                                        </p:tgtEl>
                                      </p:cBhvr>
                                    </p:animEffect>
                                  </p:childTnLst>
                                </p:cTn>
                              </p:par>
                            </p:childTnLst>
                          </p:cTn>
                        </p:par>
                        <p:par>
                          <p:cTn id="54" fill="hold">
                            <p:stCondLst>
                              <p:cond delay="400"/>
                            </p:stCondLst>
                            <p:childTnLst>
                              <p:par>
                                <p:cTn id="55" presetID="1" presetClass="entr" presetSubtype="0" fill="hold" grpId="0" nodeType="afterEffect">
                                  <p:stCondLst>
                                    <p:cond delay="0"/>
                                  </p:stCondLst>
                                  <p:childTnLst>
                                    <p:set>
                                      <p:cBhvr>
                                        <p:cTn id="56" dur="1" fill="hold">
                                          <p:stCondLst>
                                            <p:cond delay="0"/>
                                          </p:stCondLst>
                                        </p:cTn>
                                        <p:tgtEl>
                                          <p:spTgt spid="684049"/>
                                        </p:tgtEl>
                                        <p:attrNameLst>
                                          <p:attrName>style.visibility</p:attrName>
                                        </p:attrNameLst>
                                      </p:cBhvr>
                                      <p:to>
                                        <p:strVal val="visible"/>
                                      </p:to>
                                    </p:set>
                                  </p:childTnLst>
                                </p:cTn>
                              </p:par>
                            </p:childTnLst>
                          </p:cTn>
                        </p:par>
                        <p:par>
                          <p:cTn id="57" fill="hold">
                            <p:stCondLst>
                              <p:cond delay="400"/>
                            </p:stCondLst>
                            <p:childTnLst>
                              <p:par>
                                <p:cTn id="58" presetID="22" presetClass="entr" presetSubtype="2" fill="hold" grpId="0" nodeType="afterEffect">
                                  <p:stCondLst>
                                    <p:cond delay="0"/>
                                  </p:stCondLst>
                                  <p:childTnLst>
                                    <p:set>
                                      <p:cBhvr>
                                        <p:cTn id="59" dur="1" fill="hold">
                                          <p:stCondLst>
                                            <p:cond delay="0"/>
                                          </p:stCondLst>
                                        </p:cTn>
                                        <p:tgtEl>
                                          <p:spTgt spid="684044"/>
                                        </p:tgtEl>
                                        <p:attrNameLst>
                                          <p:attrName>style.visibility</p:attrName>
                                        </p:attrNameLst>
                                      </p:cBhvr>
                                      <p:to>
                                        <p:strVal val="visible"/>
                                      </p:to>
                                    </p:set>
                                    <p:animEffect transition="in" filter="wipe(right)">
                                      <p:cBhvr>
                                        <p:cTn id="60" dur="300"/>
                                        <p:tgtEl>
                                          <p:spTgt spid="684044"/>
                                        </p:tgtEl>
                                      </p:cBhvr>
                                    </p:animEffect>
                                  </p:childTnLst>
                                </p:cTn>
                              </p:par>
                              <p:par>
                                <p:cTn id="61" presetID="1" presetClass="entr" presetSubtype="0" fill="hold" grpId="0" nodeType="withEffect">
                                  <p:stCondLst>
                                    <p:cond delay="0"/>
                                  </p:stCondLst>
                                  <p:childTnLst>
                                    <p:set>
                                      <p:cBhvr>
                                        <p:cTn id="62" dur="1" fill="hold">
                                          <p:stCondLst>
                                            <p:cond delay="0"/>
                                          </p:stCondLst>
                                        </p:cTn>
                                        <p:tgtEl>
                                          <p:spTgt spid="6840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684054"/>
                                        </p:tgtEl>
                                        <p:attrNameLst>
                                          <p:attrName>style.visibility</p:attrName>
                                        </p:attrNameLst>
                                      </p:cBhvr>
                                      <p:to>
                                        <p:strVal val="visible"/>
                                      </p:to>
                                    </p:set>
                                    <p:animEffect transition="in" filter="wipe(down)">
                                      <p:cBhvr>
                                        <p:cTn id="67" dur="500"/>
                                        <p:tgtEl>
                                          <p:spTgt spid="68405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84055"/>
                                        </p:tgtEl>
                                        <p:attrNameLst>
                                          <p:attrName>style.visibility</p:attrName>
                                        </p:attrNameLst>
                                      </p:cBhvr>
                                      <p:to>
                                        <p:strVal val="visible"/>
                                      </p:to>
                                    </p:set>
                                    <p:animEffect transition="in" filter="wipe(down)">
                                      <p:cBhvr>
                                        <p:cTn id="72" dur="500"/>
                                        <p:tgtEl>
                                          <p:spTgt spid="684055"/>
                                        </p:tgtEl>
                                      </p:cBhvr>
                                    </p:animEffect>
                                  </p:childTnLst>
                                </p:cTn>
                              </p:par>
                              <p:par>
                                <p:cTn id="73" presetID="1" presetClass="entr" presetSubtype="0" fill="hold" grpId="0" nodeType="withEffect">
                                  <p:stCondLst>
                                    <p:cond delay="0"/>
                                  </p:stCondLst>
                                  <p:childTnLst>
                                    <p:set>
                                      <p:cBhvr>
                                        <p:cTn id="74" dur="1" fill="hold">
                                          <p:stCondLst>
                                            <p:cond delay="0"/>
                                          </p:stCondLst>
                                        </p:cTn>
                                        <p:tgtEl>
                                          <p:spTgt spid="684051"/>
                                        </p:tgtEl>
                                        <p:attrNameLst>
                                          <p:attrName>style.visibility</p:attrName>
                                        </p:attrNameLst>
                                      </p:cBhvr>
                                      <p:to>
                                        <p:strVal val="visible"/>
                                      </p:to>
                                    </p:set>
                                  </p:childTnLst>
                                </p:cTn>
                              </p:par>
                            </p:childTnLst>
                          </p:cTn>
                        </p:par>
                        <p:par>
                          <p:cTn id="75" fill="hold">
                            <p:stCondLst>
                              <p:cond delay="500"/>
                            </p:stCondLst>
                            <p:childTnLst>
                              <p:par>
                                <p:cTn id="76" presetID="22" presetClass="entr" presetSubtype="2" fill="hold" grpId="0" nodeType="afterEffect">
                                  <p:stCondLst>
                                    <p:cond delay="0"/>
                                  </p:stCondLst>
                                  <p:childTnLst>
                                    <p:set>
                                      <p:cBhvr>
                                        <p:cTn id="77" dur="1" fill="hold">
                                          <p:stCondLst>
                                            <p:cond delay="0"/>
                                          </p:stCondLst>
                                        </p:cTn>
                                        <p:tgtEl>
                                          <p:spTgt spid="684052"/>
                                        </p:tgtEl>
                                        <p:attrNameLst>
                                          <p:attrName>style.visibility</p:attrName>
                                        </p:attrNameLst>
                                      </p:cBhvr>
                                      <p:to>
                                        <p:strVal val="visible"/>
                                      </p:to>
                                    </p:set>
                                    <p:animEffect transition="in" filter="wipe(right)">
                                      <p:cBhvr>
                                        <p:cTn id="78" dur="500"/>
                                        <p:tgtEl>
                                          <p:spTgt spid="684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4034" grpId="0" animBg="1"/>
      <p:bldP spid="684035" grpId="0" animBg="1"/>
      <p:bldP spid="684036" grpId="0" animBg="1"/>
      <p:bldP spid="684037" grpId="0" animBg="1"/>
      <p:bldP spid="684038" grpId="0" animBg="1"/>
      <p:bldP spid="684039" grpId="0" animBg="1"/>
      <p:bldP spid="684040" grpId="0" animBg="1"/>
      <p:bldP spid="684041" grpId="0"/>
      <p:bldP spid="684042" grpId="0"/>
      <p:bldP spid="684043" grpId="0"/>
      <p:bldP spid="684044" grpId="0" animBg="1"/>
      <p:bldP spid="684045" grpId="0"/>
      <p:bldP spid="684046" grpId="0"/>
      <p:bldP spid="684047" grpId="0"/>
      <p:bldP spid="684048" grpId="0"/>
      <p:bldP spid="684049" grpId="0"/>
      <p:bldP spid="684050" grpId="0"/>
      <p:bldP spid="684051" grpId="0"/>
      <p:bldP spid="684052" grpId="0" animBg="1"/>
      <p:bldP spid="684053" grpId="0"/>
      <p:bldP spid="684054" grpId="0" animBg="1"/>
      <p:bldP spid="68405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89" name="Rectangle 2"/>
          <p:cNvSpPr>
            <a:spLocks noGrp="1" noChangeArrowheads="1"/>
          </p:cNvSpPr>
          <p:nvPr>
            <p:ph type="title"/>
          </p:nvPr>
        </p:nvSpPr>
        <p:spPr/>
        <p:txBody>
          <a:bodyPr/>
          <a:lstStyle/>
          <a:p>
            <a:r>
              <a:rPr lang="zh-CN" altLang="en-US" smtClean="0"/>
              <a:t>链接：汇源并购案</a:t>
            </a:r>
          </a:p>
        </p:txBody>
      </p:sp>
      <p:sp>
        <p:nvSpPr>
          <p:cNvPr id="626690" name="Rectangle 3"/>
          <p:cNvSpPr>
            <a:spLocks noGrp="1" noChangeArrowheads="1"/>
          </p:cNvSpPr>
          <p:nvPr>
            <p:ph idx="1"/>
          </p:nvPr>
        </p:nvSpPr>
        <p:spPr/>
        <p:txBody>
          <a:bodyPr/>
          <a:lstStyle/>
          <a:p>
            <a:pPr>
              <a:lnSpc>
                <a:spcPct val="90000"/>
              </a:lnSpc>
            </a:pPr>
            <a:r>
              <a:rPr lang="en-US" altLang="zh-CN" smtClean="0"/>
              <a:t>2009</a:t>
            </a:r>
            <a:r>
              <a:rPr lang="zh-CN" altLang="en-US" smtClean="0"/>
              <a:t>年</a:t>
            </a:r>
            <a:r>
              <a:rPr lang="en-US" altLang="zh-CN" smtClean="0"/>
              <a:t>3</a:t>
            </a:r>
            <a:r>
              <a:rPr lang="zh-CN" altLang="en-US" smtClean="0"/>
              <a:t>月</a:t>
            </a:r>
            <a:r>
              <a:rPr lang="en-US" altLang="zh-CN" smtClean="0"/>
              <a:t>18</a:t>
            </a:r>
            <a:r>
              <a:rPr lang="zh-CN" altLang="en-US" smtClean="0"/>
              <a:t>日，我国商务部否决了可口可乐对汇源果汁的收购请求。</a:t>
            </a:r>
          </a:p>
          <a:p>
            <a:pPr>
              <a:lnSpc>
                <a:spcPct val="90000"/>
              </a:lnSpc>
            </a:pPr>
            <a:r>
              <a:rPr lang="zh-CN" altLang="en-US" smtClean="0"/>
              <a:t>这是</a:t>
            </a:r>
            <a:r>
              <a:rPr lang="en-US" altLang="zh-CN" smtClean="0"/>
              <a:t>《</a:t>
            </a:r>
            <a:r>
              <a:rPr lang="zh-CN" altLang="en-US" smtClean="0"/>
              <a:t>反垄断法</a:t>
            </a:r>
            <a:r>
              <a:rPr lang="en-US" altLang="zh-CN" smtClean="0"/>
              <a:t>》</a:t>
            </a:r>
            <a:r>
              <a:rPr lang="zh-CN" altLang="en-US" smtClean="0"/>
              <a:t>出台后，我国否决的首个外资并购案。</a:t>
            </a:r>
          </a:p>
        </p:txBody>
      </p:sp>
      <p:sp>
        <p:nvSpPr>
          <p:cNvPr id="626691" name="AutoShape 8">
            <a:hlinkClick r:id="" action="ppaction://noaction" highlightClick="1"/>
          </p:cNvPr>
          <p:cNvSpPr>
            <a:spLocks noChangeArrowheads="1"/>
          </p:cNvSpPr>
          <p:nvPr/>
        </p:nvSpPr>
        <p:spPr bwMode="auto">
          <a:xfrm flipH="1">
            <a:off x="7596188" y="6021388"/>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86357F22-F1D0-4C9A-A098-A6A1F753A299}"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18</a:t>
            </a:fld>
            <a:endParaRPr lang="en-US" altLang="zh-CN" dirty="0">
              <a:solidFill>
                <a:srgbClr val="1F497D"/>
              </a:solidFill>
            </a:endParaRPr>
          </a:p>
        </p:txBody>
      </p:sp>
    </p:spTree>
    <p:extLst>
      <p:ext uri="{BB962C8B-B14F-4D97-AF65-F5344CB8AC3E}">
        <p14:creationId xmlns:p14="http://schemas.microsoft.com/office/powerpoint/2010/main" val="3645190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7" name="Rectangle 2"/>
          <p:cNvSpPr>
            <a:spLocks noGrp="1" noChangeArrowheads="1"/>
          </p:cNvSpPr>
          <p:nvPr>
            <p:ph type="title"/>
          </p:nvPr>
        </p:nvSpPr>
        <p:spPr>
          <a:xfrm>
            <a:off x="0" y="457200"/>
            <a:ext cx="8686800" cy="1371600"/>
          </a:xfrm>
        </p:spPr>
        <p:txBody>
          <a:bodyPr/>
          <a:lstStyle/>
          <a:p>
            <a:pPr eaLnBrk="1" hangingPunct="1"/>
            <a:r>
              <a:rPr lang="zh-CN" altLang="en-US" smtClean="0"/>
              <a:t>公共产品问题</a:t>
            </a:r>
          </a:p>
        </p:txBody>
      </p:sp>
      <p:sp>
        <p:nvSpPr>
          <p:cNvPr id="628738" name="Rectangle 3"/>
          <p:cNvSpPr>
            <a:spLocks noGrp="1" noChangeArrowheads="1"/>
          </p:cNvSpPr>
          <p:nvPr>
            <p:ph sz="half" idx="1"/>
          </p:nvPr>
        </p:nvSpPr>
        <p:spPr>
          <a:xfrm>
            <a:off x="0" y="1700213"/>
            <a:ext cx="5435600" cy="4722812"/>
          </a:xfrm>
        </p:spPr>
        <p:txBody>
          <a:bodyPr/>
          <a:lstStyle/>
          <a:p>
            <a:pPr eaLnBrk="1" hangingPunct="1"/>
            <a:r>
              <a:rPr lang="zh-CN" altLang="en-US" smtClean="0"/>
              <a:t>公共产品的基本特征</a:t>
            </a:r>
            <a:br>
              <a:rPr lang="zh-CN" altLang="en-US" smtClean="0"/>
            </a:br>
            <a:r>
              <a:rPr lang="zh-CN" altLang="en-US" smtClean="0"/>
              <a:t>非排除性：排除某个人对该产品的消费是不可能的；</a:t>
            </a:r>
            <a:br>
              <a:rPr lang="zh-CN" altLang="en-US" smtClean="0"/>
            </a:br>
            <a:r>
              <a:rPr lang="zh-CN" altLang="en-US" smtClean="0"/>
              <a:t> 非竞争性：增加一个人消费该产品并不减少其他人对该产品的消费数量和质量。</a:t>
            </a:r>
          </a:p>
          <a:p>
            <a:pPr eaLnBrk="1" hangingPunct="1"/>
            <a:r>
              <a:rPr lang="zh-CN" altLang="en-US" smtClean="0"/>
              <a:t>典型的公共产品</a:t>
            </a:r>
            <a:br>
              <a:rPr lang="zh-CN" altLang="en-US" smtClean="0"/>
            </a:br>
            <a:r>
              <a:rPr lang="zh-CN" altLang="en-US" smtClean="0"/>
              <a:t>国防  灯塔 堤坝 交通标志</a:t>
            </a:r>
            <a:r>
              <a:rPr lang="en-US" altLang="zh-CN" smtClean="0"/>
              <a:t>……</a:t>
            </a:r>
            <a:endParaRPr lang="zh-CN" altLang="en-US" smtClean="0"/>
          </a:p>
          <a:p>
            <a:pPr eaLnBrk="1" hangingPunct="1"/>
            <a:r>
              <a:rPr lang="zh-CN" altLang="en-US" smtClean="0"/>
              <a:t>公共产品有效提供的困难</a:t>
            </a:r>
            <a:endParaRPr lang="en-US" altLang="zh-CN" smtClean="0"/>
          </a:p>
        </p:txBody>
      </p:sp>
      <p:pic>
        <p:nvPicPr>
          <p:cNvPr id="628740" name="内容占位符 2"/>
          <p:cNvPicPr>
            <a:picLocks noGrp="1" noChangeAspect="1"/>
          </p:cNvPicPr>
          <p:nvPr>
            <p:ph sz="half" idx="2"/>
          </p:nvPr>
        </p:nvPicPr>
        <p:blipFill>
          <a:blip r:embed="rId3"/>
          <a:srcRect b="10934"/>
          <a:stretch>
            <a:fillRect/>
          </a:stretch>
        </p:blipFill>
        <p:spPr>
          <a:xfrm>
            <a:off x="5364163" y="1773238"/>
            <a:ext cx="3779837" cy="3887787"/>
          </a:xfrm>
        </p:spPr>
      </p:pic>
      <p:sp>
        <p:nvSpPr>
          <p:cNvPr id="628739" name="AutoShape 11">
            <a:hlinkClick r:id="" action="ppaction://noaction" highlightClick="1"/>
          </p:cNvPr>
          <p:cNvSpPr>
            <a:spLocks noChangeArrowheads="1"/>
          </p:cNvSpPr>
          <p:nvPr/>
        </p:nvSpPr>
        <p:spPr bwMode="auto">
          <a:xfrm flipH="1">
            <a:off x="8172450" y="6156325"/>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628741" name="TextBox 6"/>
          <p:cNvSpPr txBox="1">
            <a:spLocks noChangeArrowheads="1"/>
          </p:cNvSpPr>
          <p:nvPr/>
        </p:nvSpPr>
        <p:spPr bwMode="auto">
          <a:xfrm>
            <a:off x="6337300" y="5786438"/>
            <a:ext cx="1376363" cy="369887"/>
          </a:xfrm>
          <a:prstGeom prst="rect">
            <a:avLst/>
          </a:prstGeom>
          <a:noFill/>
          <a:ln w="9525">
            <a:noFill/>
            <a:miter lim="800000"/>
            <a:headEnd/>
            <a:tailEnd/>
          </a:ln>
        </p:spPr>
        <p:txBody>
          <a:bodyPr>
            <a:spAutoFit/>
          </a:bodyPr>
          <a:lstStyle/>
          <a:p>
            <a:pPr fontAlgn="base">
              <a:spcBef>
                <a:spcPct val="0"/>
              </a:spcBef>
              <a:spcAft>
                <a:spcPct val="0"/>
              </a:spcAft>
            </a:pPr>
            <a:r>
              <a:rPr lang="en-US" altLang="zh-CN">
                <a:solidFill>
                  <a:prstClr val="black"/>
                </a:solidFill>
                <a:latin typeface="Arial" charset="0"/>
              </a:rPr>
              <a:t>98</a:t>
            </a:r>
            <a:r>
              <a:rPr lang="zh-CN" altLang="en-US">
                <a:solidFill>
                  <a:prstClr val="black"/>
                </a:solidFill>
                <a:latin typeface="Arial" charset="0"/>
              </a:rPr>
              <a:t>抗洪抢险</a:t>
            </a:r>
          </a:p>
        </p:txBody>
      </p:sp>
      <p:sp>
        <p:nvSpPr>
          <p:cNvPr id="2" name="日期占位符 1"/>
          <p:cNvSpPr>
            <a:spLocks noGrp="1"/>
          </p:cNvSpPr>
          <p:nvPr>
            <p:ph type="dt" sz="half" idx="10"/>
          </p:nvPr>
        </p:nvSpPr>
        <p:spPr/>
        <p:txBody>
          <a:bodyPr/>
          <a:lstStyle/>
          <a:p>
            <a:pPr>
              <a:defRPr/>
            </a:pPr>
            <a:fld id="{D70A4CE0-D4BC-4BB1-B747-E34422BD5AE4}"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6ADC1D38-B5FD-43C8-BB96-2FEF47E9C1C8}" type="slidenum">
              <a:rPr lang="en-US" altLang="zh-CN" smtClean="0">
                <a:solidFill>
                  <a:srgbClr val="1F497D"/>
                </a:solidFill>
              </a:rPr>
              <a:pPr>
                <a:defRPr/>
              </a:pPr>
              <a:t>19</a:t>
            </a:fld>
            <a:endParaRPr lang="en-US" altLang="zh-CN" dirty="0">
              <a:solidFill>
                <a:srgbClr val="1F497D"/>
              </a:solidFill>
            </a:endParaRPr>
          </a:p>
        </p:txBody>
      </p:sp>
    </p:spTree>
    <p:extLst>
      <p:ext uri="{BB962C8B-B14F-4D97-AF65-F5344CB8AC3E}">
        <p14:creationId xmlns:p14="http://schemas.microsoft.com/office/powerpoint/2010/main" val="1295494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1" name="Rectangle 2"/>
          <p:cNvSpPr>
            <a:spLocks noGrp="1" noChangeArrowheads="1"/>
          </p:cNvSpPr>
          <p:nvPr>
            <p:ph type="title"/>
          </p:nvPr>
        </p:nvSpPr>
        <p:spPr/>
        <p:txBody>
          <a:bodyPr/>
          <a:lstStyle/>
          <a:p>
            <a:pPr eaLnBrk="1" hangingPunct="1"/>
            <a:r>
              <a:rPr lang="zh-CN" altLang="en-US" smtClean="0"/>
              <a:t>公共财政的职能</a:t>
            </a:r>
          </a:p>
        </p:txBody>
      </p:sp>
      <p:sp>
        <p:nvSpPr>
          <p:cNvPr id="614402" name="Rectangle 3"/>
          <p:cNvSpPr>
            <a:spLocks noGrp="1" noChangeArrowheads="1"/>
          </p:cNvSpPr>
          <p:nvPr>
            <p:ph idx="1"/>
          </p:nvPr>
        </p:nvSpPr>
        <p:spPr/>
        <p:txBody>
          <a:bodyPr/>
          <a:lstStyle/>
          <a:p>
            <a:r>
              <a:rPr lang="zh-CN" altLang="en-US" dirty="0">
                <a:hlinkClick r:id="" action="ppaction://noaction"/>
              </a:rPr>
              <a:t>福利经济学的基本定理</a:t>
            </a:r>
            <a:endParaRPr lang="zh-CN" altLang="en-US" dirty="0"/>
          </a:p>
          <a:p>
            <a:r>
              <a:rPr lang="zh-CN" altLang="en-US" dirty="0" smtClean="0">
                <a:hlinkClick r:id="" action="ppaction://noaction"/>
              </a:rPr>
              <a:t>完全</a:t>
            </a:r>
            <a:r>
              <a:rPr lang="zh-CN" altLang="en-US" dirty="0">
                <a:hlinkClick r:id="" action="ppaction://noaction"/>
              </a:rPr>
              <a:t>竞争市场和经济效率的</a:t>
            </a:r>
            <a:r>
              <a:rPr lang="zh-CN" altLang="en-US" dirty="0" smtClean="0">
                <a:hlinkClick r:id="" action="ppaction://noaction"/>
              </a:rPr>
              <a:t>实现</a:t>
            </a:r>
            <a:endParaRPr lang="en-US" altLang="zh-CN" dirty="0" smtClean="0">
              <a:hlinkClick r:id="" action="ppaction://noaction"/>
            </a:endParaRPr>
          </a:p>
          <a:p>
            <a:pPr eaLnBrk="1" hangingPunct="1"/>
            <a:r>
              <a:rPr lang="zh-CN" altLang="en-US" dirty="0" smtClean="0">
                <a:hlinkClick r:id="" action="ppaction://noaction"/>
              </a:rPr>
              <a:t>市场失灵与公共财政的职能</a:t>
            </a:r>
            <a:endParaRPr lang="zh-CN" altLang="en-US" dirty="0" smtClean="0"/>
          </a:p>
        </p:txBody>
      </p:sp>
      <p:sp>
        <p:nvSpPr>
          <p:cNvPr id="614403" name="AutoShape 8">
            <a:hlinkClick r:id="rId3" action="ppaction://hlinksldjump"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A543F0DD-07B2-44E7-B5E2-DD2D24AD60E6}"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a:t>
            </a:fld>
            <a:endParaRPr lang="en-US" altLang="zh-CN" dirty="0">
              <a:solidFill>
                <a:srgbClr val="1F497D"/>
              </a:solidFill>
            </a:endParaRPr>
          </a:p>
        </p:txBody>
      </p:sp>
    </p:spTree>
    <p:extLst>
      <p:ext uri="{BB962C8B-B14F-4D97-AF65-F5344CB8AC3E}">
        <p14:creationId xmlns:p14="http://schemas.microsoft.com/office/powerpoint/2010/main" val="1716183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5" name="Rectangle 2"/>
          <p:cNvSpPr>
            <a:spLocks noGrp="1" noChangeArrowheads="1"/>
          </p:cNvSpPr>
          <p:nvPr>
            <p:ph type="title"/>
          </p:nvPr>
        </p:nvSpPr>
        <p:spPr/>
        <p:txBody>
          <a:bodyPr/>
          <a:lstStyle/>
          <a:p>
            <a:r>
              <a:rPr lang="zh-CN" altLang="en-US" smtClean="0"/>
              <a:t>公共产品问题</a:t>
            </a:r>
          </a:p>
        </p:txBody>
      </p:sp>
      <p:sp>
        <p:nvSpPr>
          <p:cNvPr id="630786" name="Rectangle 3"/>
          <p:cNvSpPr>
            <a:spLocks noGrp="1" noChangeArrowheads="1"/>
          </p:cNvSpPr>
          <p:nvPr>
            <p:ph idx="1"/>
          </p:nvPr>
        </p:nvSpPr>
        <p:spPr/>
        <p:txBody>
          <a:bodyPr/>
          <a:lstStyle/>
          <a:p>
            <a:r>
              <a:rPr lang="zh-CN" altLang="en-US" smtClean="0"/>
              <a:t>公共产品究竟包括哪些内容？</a:t>
            </a:r>
          </a:p>
          <a:p>
            <a:pPr lvl="1"/>
            <a:r>
              <a:rPr lang="zh-CN" altLang="en-US" smtClean="0"/>
              <a:t>过路费、过桥费该不该收取？</a:t>
            </a:r>
          </a:p>
          <a:p>
            <a:pPr lvl="1"/>
            <a:r>
              <a:rPr lang="zh-CN" altLang="en-US" smtClean="0"/>
              <a:t>免费博物馆？免费公园？免费注射疫苗？</a:t>
            </a:r>
            <a:endParaRPr lang="en-US" altLang="zh-CN" smtClean="0"/>
          </a:p>
          <a:p>
            <a:pPr lvl="1"/>
            <a:r>
              <a:rPr lang="en-US" altLang="zh-CN" smtClean="0"/>
              <a:t>2009年4月新医改方案：“</a:t>
            </a:r>
            <a:r>
              <a:rPr lang="zh-CN" altLang="zh-CN" smtClean="0"/>
              <a:t>把基本医疗卫生制度作为公共产品向全民提供，实现人人享有基本医疗卫生服务</a:t>
            </a:r>
            <a:r>
              <a:rPr lang="en-US" altLang="zh-CN" smtClean="0"/>
              <a:t>”，如何理解基本医疗卫生制度成为公共产品？</a:t>
            </a:r>
            <a:endParaRPr lang="zh-CN" altLang="en-US" smtClean="0"/>
          </a:p>
        </p:txBody>
      </p:sp>
      <p:sp>
        <p:nvSpPr>
          <p:cNvPr id="2" name="日期占位符 1"/>
          <p:cNvSpPr>
            <a:spLocks noGrp="1"/>
          </p:cNvSpPr>
          <p:nvPr>
            <p:ph type="dt" sz="half" idx="10"/>
          </p:nvPr>
        </p:nvSpPr>
        <p:spPr/>
        <p:txBody>
          <a:bodyPr/>
          <a:lstStyle/>
          <a:p>
            <a:pPr>
              <a:defRPr/>
            </a:pPr>
            <a:fld id="{CE6DFD13-1A9E-4E76-822F-C44DC62D7E6D}"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20</a:t>
            </a:fld>
            <a:endParaRPr lang="en-US" altLang="zh-CN" dirty="0">
              <a:solidFill>
                <a:srgbClr val="1F497D"/>
              </a:solidFill>
            </a:endParaRPr>
          </a:p>
        </p:txBody>
      </p:sp>
    </p:spTree>
    <p:extLst>
      <p:ext uri="{BB962C8B-B14F-4D97-AF65-F5344CB8AC3E}">
        <p14:creationId xmlns:p14="http://schemas.microsoft.com/office/powerpoint/2010/main" val="3935447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09" name="Rectangle 2"/>
          <p:cNvSpPr>
            <a:spLocks noGrp="1" noChangeArrowheads="1"/>
          </p:cNvSpPr>
          <p:nvPr>
            <p:ph type="title"/>
          </p:nvPr>
        </p:nvSpPr>
        <p:spPr/>
        <p:txBody>
          <a:bodyPr/>
          <a:lstStyle/>
          <a:p>
            <a:pPr eaLnBrk="1" hangingPunct="1"/>
            <a:r>
              <a:rPr lang="zh-CN" altLang="en-US" sz="4800" smtClean="0"/>
              <a:t>外溢性问题</a:t>
            </a:r>
          </a:p>
        </p:txBody>
      </p:sp>
      <p:sp>
        <p:nvSpPr>
          <p:cNvPr id="631810" name="Rectangle 3"/>
          <p:cNvSpPr>
            <a:spLocks noGrp="1" noChangeArrowheads="1"/>
          </p:cNvSpPr>
          <p:nvPr>
            <p:ph idx="1"/>
          </p:nvPr>
        </p:nvSpPr>
        <p:spPr/>
        <p:txBody>
          <a:bodyPr/>
          <a:lstStyle/>
          <a:p>
            <a:pPr eaLnBrk="1" hangingPunct="1"/>
            <a:r>
              <a:rPr lang="zh-CN" altLang="en-US" sz="2800" smtClean="0"/>
              <a:t>概念</a:t>
            </a:r>
            <a:br>
              <a:rPr lang="zh-CN" altLang="en-US" sz="2800" smtClean="0"/>
            </a:br>
            <a:r>
              <a:rPr lang="zh-CN" altLang="en-US" sz="2800" smtClean="0"/>
              <a:t>某些产品或劳务的生产或消费，可以绕过价格机制直接对他人产生额外的收益成本，生产者或消费者并不因此得到报酬或进行补偿，这些成本或收益在企业或个人进行经济核算时往往不予考虑，这种现象被称为外溢性现象。 </a:t>
            </a:r>
          </a:p>
          <a:p>
            <a:pPr algn="just" eaLnBrk="1" hangingPunct="1"/>
            <a:r>
              <a:rPr lang="zh-CN" altLang="en-US" sz="2800" smtClean="0"/>
              <a:t>外溢性现象的表现</a:t>
            </a:r>
            <a:r>
              <a:rPr lang="en-US" altLang="zh-CN" sz="2800" smtClean="0"/>
              <a:t>(</a:t>
            </a:r>
            <a:r>
              <a:rPr lang="zh-CN" altLang="en-US" sz="2800" smtClean="0"/>
              <a:t>例子：环境污染、研究开发）</a:t>
            </a:r>
          </a:p>
          <a:p>
            <a:pPr eaLnBrk="1" hangingPunct="1"/>
            <a:r>
              <a:rPr lang="zh-CN" altLang="en-US" sz="2800" smtClean="0"/>
              <a:t>外溢性现象的影响</a:t>
            </a:r>
            <a:br>
              <a:rPr lang="zh-CN" altLang="en-US" sz="2800" smtClean="0"/>
            </a:br>
            <a:r>
              <a:rPr lang="zh-CN" altLang="en-US" sz="2800" smtClean="0"/>
              <a:t>外部成本（ 供给过度）  外部收益（供给不足）</a:t>
            </a:r>
          </a:p>
        </p:txBody>
      </p:sp>
      <p:sp>
        <p:nvSpPr>
          <p:cNvPr id="631811" name="AutoShape 8">
            <a:hlinkClick r:id="" action="ppaction://noaction" highlightClick="1"/>
          </p:cNvPr>
          <p:cNvSpPr>
            <a:spLocks noChangeArrowheads="1"/>
          </p:cNvSpPr>
          <p:nvPr/>
        </p:nvSpPr>
        <p:spPr bwMode="auto">
          <a:xfrm flipH="1">
            <a:off x="7380288" y="6021388"/>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903E38F4-0354-4442-A6C8-3049FF315D99}"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21</a:t>
            </a:fld>
            <a:endParaRPr lang="en-US" altLang="zh-CN" dirty="0">
              <a:solidFill>
                <a:srgbClr val="1F497D"/>
              </a:solidFill>
            </a:endParaRPr>
          </a:p>
        </p:txBody>
      </p:sp>
    </p:spTree>
    <p:extLst>
      <p:ext uri="{BB962C8B-B14F-4D97-AF65-F5344CB8AC3E}">
        <p14:creationId xmlns:p14="http://schemas.microsoft.com/office/powerpoint/2010/main" val="2673944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7" name="Rectangle 2"/>
          <p:cNvSpPr>
            <a:spLocks noGrp="1" noChangeArrowheads="1"/>
          </p:cNvSpPr>
          <p:nvPr>
            <p:ph type="title"/>
          </p:nvPr>
        </p:nvSpPr>
        <p:spPr/>
        <p:txBody>
          <a:bodyPr/>
          <a:lstStyle/>
          <a:p>
            <a:pPr eaLnBrk="1" hangingPunct="1"/>
            <a:r>
              <a:rPr lang="zh-CN" altLang="en-US" sz="4800" smtClean="0"/>
              <a:t>市场不完全</a:t>
            </a:r>
          </a:p>
        </p:txBody>
      </p:sp>
      <p:sp>
        <p:nvSpPr>
          <p:cNvPr id="633858" name="Rectangle 3"/>
          <p:cNvSpPr>
            <a:spLocks noGrp="1" noChangeArrowheads="1"/>
          </p:cNvSpPr>
          <p:nvPr>
            <p:ph idx="1"/>
          </p:nvPr>
        </p:nvSpPr>
        <p:spPr/>
        <p:txBody>
          <a:bodyPr/>
          <a:lstStyle/>
          <a:p>
            <a:pPr eaLnBrk="1" hangingPunct="1">
              <a:lnSpc>
                <a:spcPct val="90000"/>
              </a:lnSpc>
            </a:pPr>
            <a:r>
              <a:rPr lang="zh-CN" altLang="en-US" sz="2800" smtClean="0"/>
              <a:t>许多产品市场无法提供或无法充分提供 ：</a:t>
            </a:r>
            <a:br>
              <a:rPr lang="zh-CN" altLang="en-US" sz="2800" smtClean="0"/>
            </a:br>
            <a:r>
              <a:rPr lang="zh-CN" altLang="en-US" sz="2800" b="1" smtClean="0"/>
              <a:t>保险市场：</a:t>
            </a:r>
            <a:r>
              <a:rPr lang="zh-CN" altLang="en-US" sz="2800" smtClean="0"/>
              <a:t/>
            </a:r>
            <a:br>
              <a:rPr lang="zh-CN" altLang="en-US" sz="2800" smtClean="0"/>
            </a:br>
            <a:r>
              <a:rPr lang="zh-CN" altLang="en-US" sz="2800" smtClean="0"/>
              <a:t>失业保险</a:t>
            </a:r>
            <a:br>
              <a:rPr lang="zh-CN" altLang="en-US" sz="2800" smtClean="0"/>
            </a:br>
            <a:r>
              <a:rPr lang="zh-CN" altLang="en-US" sz="2800" b="1" smtClean="0"/>
              <a:t>信贷市场：</a:t>
            </a:r>
            <a:r>
              <a:rPr lang="zh-CN" altLang="en-US" sz="2800" smtClean="0"/>
              <a:t/>
            </a:r>
            <a:br>
              <a:rPr lang="zh-CN" altLang="en-US" sz="2800" smtClean="0"/>
            </a:br>
            <a:r>
              <a:rPr lang="zh-CN" altLang="en-US" sz="2800" smtClean="0"/>
              <a:t>农业贷款、助学贷款、中小企业贷款、住宅贷款</a:t>
            </a:r>
            <a:r>
              <a:rPr lang="en-US" altLang="zh-CN" sz="2800" smtClean="0"/>
              <a:t>……</a:t>
            </a:r>
            <a:br>
              <a:rPr lang="en-US" altLang="zh-CN" sz="2800" smtClean="0"/>
            </a:br>
            <a:r>
              <a:rPr lang="zh-CN" altLang="en-US" sz="2800" b="1" smtClean="0"/>
              <a:t>互补性市场：</a:t>
            </a:r>
            <a:r>
              <a:rPr lang="zh-CN" altLang="en-US" sz="2800" smtClean="0"/>
              <a:t/>
            </a:r>
            <a:br>
              <a:rPr lang="zh-CN" altLang="en-US" sz="2800" smtClean="0"/>
            </a:br>
            <a:r>
              <a:rPr lang="zh-CN" altLang="en-US" sz="2800" smtClean="0"/>
              <a:t>基础设施（与制造业、服务业互补）</a:t>
            </a:r>
            <a:br>
              <a:rPr lang="zh-CN" altLang="en-US" sz="2800" smtClean="0"/>
            </a:br>
            <a:endParaRPr lang="zh-CN" altLang="en-US" sz="2800" smtClean="0"/>
          </a:p>
        </p:txBody>
      </p:sp>
      <p:sp>
        <p:nvSpPr>
          <p:cNvPr id="633859" name="AutoShape 8">
            <a:hlinkClick r:id="" action="ppaction://noaction" highlightClick="1"/>
          </p:cNvPr>
          <p:cNvSpPr>
            <a:spLocks noChangeArrowheads="1"/>
          </p:cNvSpPr>
          <p:nvPr/>
        </p:nvSpPr>
        <p:spPr bwMode="auto">
          <a:xfrm flipH="1">
            <a:off x="7308850" y="6021388"/>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693CD8D3-902D-4B4A-88A4-FA3481744394}"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22</a:t>
            </a:fld>
            <a:endParaRPr lang="en-US" altLang="zh-CN" dirty="0">
              <a:solidFill>
                <a:srgbClr val="1F497D"/>
              </a:solidFill>
            </a:endParaRPr>
          </a:p>
        </p:txBody>
      </p:sp>
    </p:spTree>
    <p:extLst>
      <p:ext uri="{BB962C8B-B14F-4D97-AF65-F5344CB8AC3E}">
        <p14:creationId xmlns:p14="http://schemas.microsoft.com/office/powerpoint/2010/main" val="3428420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5" name="Rectangle 2"/>
          <p:cNvSpPr>
            <a:spLocks noGrp="1" noChangeArrowheads="1"/>
          </p:cNvSpPr>
          <p:nvPr>
            <p:ph type="title"/>
          </p:nvPr>
        </p:nvSpPr>
        <p:spPr/>
        <p:txBody>
          <a:bodyPr/>
          <a:lstStyle/>
          <a:p>
            <a:r>
              <a:rPr lang="zh-CN" altLang="en-US" smtClean="0"/>
              <a:t>链接：美国的房地产</a:t>
            </a:r>
            <a:r>
              <a:rPr lang="en-US" altLang="zh-CN" smtClean="0"/>
              <a:t>GSE</a:t>
            </a:r>
          </a:p>
        </p:txBody>
      </p:sp>
      <p:sp>
        <p:nvSpPr>
          <p:cNvPr id="635906" name="Rectangle 3"/>
          <p:cNvSpPr>
            <a:spLocks noGrp="1" noChangeArrowheads="1"/>
          </p:cNvSpPr>
          <p:nvPr>
            <p:ph idx="1"/>
          </p:nvPr>
        </p:nvSpPr>
        <p:spPr/>
        <p:txBody>
          <a:bodyPr/>
          <a:lstStyle/>
          <a:p>
            <a:r>
              <a:rPr lang="zh-CN" altLang="en-US" sz="2800" dirty="0" smtClean="0"/>
              <a:t>房地美和房利美是政府依法发起设立的两大私营企业（</a:t>
            </a:r>
            <a:r>
              <a:rPr lang="en-US" altLang="zh-CN" sz="2800" dirty="0" smtClean="0"/>
              <a:t>government –</a:t>
            </a:r>
            <a:r>
              <a:rPr lang="en-US" altLang="zh-CN" sz="2800" dirty="0" err="1" smtClean="0"/>
              <a:t>sponosed</a:t>
            </a:r>
            <a:r>
              <a:rPr lang="en-US" altLang="zh-CN" sz="2800" dirty="0" smtClean="0"/>
              <a:t> </a:t>
            </a:r>
            <a:r>
              <a:rPr lang="en-US" altLang="zh-CN" sz="2800" dirty="0" err="1" smtClean="0"/>
              <a:t>enterprises,GSE</a:t>
            </a:r>
            <a:r>
              <a:rPr lang="zh-CN" altLang="en-US" sz="2800" dirty="0" smtClean="0"/>
              <a:t>），专门从事住宅抵押二级市场业务，即通过从银行、其他金融机购买住房抵押贷款、打包上市、证券化，来支持美国住宅金融市场的稳定性</a:t>
            </a:r>
            <a:r>
              <a:rPr lang="en-US" altLang="zh-CN" sz="2800" dirty="0" smtClean="0"/>
              <a:t>(stability)</a:t>
            </a:r>
            <a:r>
              <a:rPr lang="zh-CN" altLang="en-US" sz="2800" dirty="0" smtClean="0"/>
              <a:t>、流动性</a:t>
            </a:r>
            <a:r>
              <a:rPr lang="en-US" altLang="zh-CN" sz="2800" dirty="0" smtClean="0"/>
              <a:t>(liquidity)</a:t>
            </a:r>
            <a:r>
              <a:rPr lang="zh-CN" altLang="en-US" sz="2800" dirty="0" smtClean="0"/>
              <a:t>和提高国民购房的可支付能力</a:t>
            </a:r>
            <a:r>
              <a:rPr lang="en-US" altLang="zh-CN" sz="2800" dirty="0" smtClean="0"/>
              <a:t>(affordability)</a:t>
            </a:r>
            <a:r>
              <a:rPr lang="zh-CN" altLang="en-US" sz="2800" dirty="0" smtClean="0"/>
              <a:t>等政府公共政策目标。 </a:t>
            </a:r>
          </a:p>
        </p:txBody>
      </p:sp>
      <p:sp>
        <p:nvSpPr>
          <p:cNvPr id="2" name="日期占位符 1"/>
          <p:cNvSpPr>
            <a:spLocks noGrp="1"/>
          </p:cNvSpPr>
          <p:nvPr>
            <p:ph type="dt" sz="half" idx="10"/>
          </p:nvPr>
        </p:nvSpPr>
        <p:spPr/>
        <p:txBody>
          <a:bodyPr/>
          <a:lstStyle/>
          <a:p>
            <a:pPr>
              <a:defRPr/>
            </a:pPr>
            <a:fld id="{E1E16F7A-F2D3-43B9-A658-8BD718601BFC}"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23</a:t>
            </a:fld>
            <a:endParaRPr lang="en-US" altLang="zh-CN" dirty="0">
              <a:solidFill>
                <a:srgbClr val="1F497D"/>
              </a:solidFill>
            </a:endParaRPr>
          </a:p>
        </p:txBody>
      </p:sp>
    </p:spTree>
    <p:extLst>
      <p:ext uri="{BB962C8B-B14F-4D97-AF65-F5344CB8AC3E}">
        <p14:creationId xmlns:p14="http://schemas.microsoft.com/office/powerpoint/2010/main" val="22057463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29" name="Rectangle 2"/>
          <p:cNvSpPr>
            <a:spLocks noGrp="1" noChangeArrowheads="1"/>
          </p:cNvSpPr>
          <p:nvPr>
            <p:ph type="title"/>
          </p:nvPr>
        </p:nvSpPr>
        <p:spPr/>
        <p:txBody>
          <a:bodyPr/>
          <a:lstStyle/>
          <a:p>
            <a:r>
              <a:rPr lang="zh-CN" altLang="en-US" smtClean="0"/>
              <a:t>链接：美国的房地产</a:t>
            </a:r>
            <a:r>
              <a:rPr lang="en-US" altLang="zh-CN" smtClean="0"/>
              <a:t>GSE</a:t>
            </a:r>
            <a:endParaRPr lang="zh-CN" altLang="en-US" smtClean="0"/>
          </a:p>
        </p:txBody>
      </p:sp>
      <p:sp>
        <p:nvSpPr>
          <p:cNvPr id="636930" name="Rectangle 3"/>
          <p:cNvSpPr>
            <a:spLocks noGrp="1" noChangeArrowheads="1"/>
          </p:cNvSpPr>
          <p:nvPr>
            <p:ph idx="1"/>
          </p:nvPr>
        </p:nvSpPr>
        <p:spPr/>
        <p:txBody>
          <a:bodyPr/>
          <a:lstStyle/>
          <a:p>
            <a:pPr>
              <a:lnSpc>
                <a:spcPct val="90000"/>
              </a:lnSpc>
            </a:pPr>
            <a:r>
              <a:rPr lang="en-US" altLang="zh-CN" smtClean="0"/>
              <a:t>1938</a:t>
            </a:r>
            <a:r>
              <a:rPr lang="zh-CN" altLang="en-US" smtClean="0"/>
              <a:t>年，由于经济大萧条，美国数百万家庭处于无房可住的困境，当时的罗斯福政府决定由联邦政府出资成立一个统一的住房按揭基金，以帮助美国人以更低的代价购买房子，于是，成立了房利美。</a:t>
            </a:r>
            <a:r>
              <a:rPr lang="en-US" altLang="zh-CN" smtClean="0"/>
              <a:t>1968</a:t>
            </a:r>
            <a:r>
              <a:rPr lang="zh-CN" altLang="en-US" smtClean="0"/>
              <a:t>年，房利美实现私有化，成为上市公司。</a:t>
            </a:r>
          </a:p>
          <a:p>
            <a:pPr>
              <a:lnSpc>
                <a:spcPct val="90000"/>
              </a:lnSpc>
            </a:pPr>
            <a:r>
              <a:rPr lang="en-US" altLang="zh-CN" smtClean="0"/>
              <a:t>1970</a:t>
            </a:r>
            <a:r>
              <a:rPr lang="zh-CN" altLang="en-US" smtClean="0"/>
              <a:t>年，美国按揭市场萧条，美国政府再次出手，成立房地美。</a:t>
            </a:r>
            <a:endParaRPr lang="en-US" altLang="zh-CN" smtClean="0"/>
          </a:p>
        </p:txBody>
      </p:sp>
      <p:sp>
        <p:nvSpPr>
          <p:cNvPr id="2" name="日期占位符 1"/>
          <p:cNvSpPr>
            <a:spLocks noGrp="1"/>
          </p:cNvSpPr>
          <p:nvPr>
            <p:ph type="dt" sz="half" idx="10"/>
          </p:nvPr>
        </p:nvSpPr>
        <p:spPr/>
        <p:txBody>
          <a:bodyPr/>
          <a:lstStyle/>
          <a:p>
            <a:pPr>
              <a:defRPr/>
            </a:pPr>
            <a:fld id="{74551503-1CA8-497D-A691-AEDC054629F8}"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24</a:t>
            </a:fld>
            <a:endParaRPr lang="en-US" altLang="zh-CN" dirty="0">
              <a:solidFill>
                <a:srgbClr val="1F497D"/>
              </a:solidFill>
            </a:endParaRPr>
          </a:p>
        </p:txBody>
      </p:sp>
    </p:spTree>
    <p:extLst>
      <p:ext uri="{BB962C8B-B14F-4D97-AF65-F5344CB8AC3E}">
        <p14:creationId xmlns:p14="http://schemas.microsoft.com/office/powerpoint/2010/main" val="1388218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3" name="Rectangle 2"/>
          <p:cNvSpPr>
            <a:spLocks noGrp="1" noChangeArrowheads="1"/>
          </p:cNvSpPr>
          <p:nvPr>
            <p:ph type="title"/>
          </p:nvPr>
        </p:nvSpPr>
        <p:spPr/>
        <p:txBody>
          <a:bodyPr/>
          <a:lstStyle/>
          <a:p>
            <a:pPr eaLnBrk="1" hangingPunct="1"/>
            <a:r>
              <a:rPr lang="zh-CN" altLang="en-US" smtClean="0"/>
              <a:t>偏好不合理</a:t>
            </a:r>
            <a:br>
              <a:rPr lang="zh-CN" altLang="en-US" smtClean="0"/>
            </a:br>
            <a:r>
              <a:rPr lang="en-US" altLang="zh-CN" smtClean="0"/>
              <a:t>——</a:t>
            </a:r>
            <a:r>
              <a:rPr lang="zh-CN" altLang="en-US" sz="3200" smtClean="0"/>
              <a:t>消费者不是</a:t>
            </a:r>
            <a:r>
              <a:rPr lang="en-US" altLang="zh-CN" sz="3200" smtClean="0"/>
              <a:t>rational</a:t>
            </a:r>
          </a:p>
        </p:txBody>
      </p:sp>
      <p:sp>
        <p:nvSpPr>
          <p:cNvPr id="637954" name="Rectangle 3"/>
          <p:cNvSpPr>
            <a:spLocks noGrp="1" noChangeArrowheads="1"/>
          </p:cNvSpPr>
          <p:nvPr>
            <p:ph idx="1"/>
          </p:nvPr>
        </p:nvSpPr>
        <p:spPr/>
        <p:txBody>
          <a:bodyPr/>
          <a:lstStyle/>
          <a:p>
            <a:pPr eaLnBrk="1" hangingPunct="1">
              <a:lnSpc>
                <a:spcPct val="80000"/>
              </a:lnSpc>
            </a:pPr>
            <a:r>
              <a:rPr lang="zh-CN" altLang="en-US" sz="2800" smtClean="0"/>
              <a:t>优值品（</a:t>
            </a:r>
            <a:r>
              <a:rPr lang="en-US" altLang="zh-CN" sz="2800" smtClean="0"/>
              <a:t>Merit Goods</a:t>
            </a:r>
            <a:r>
              <a:rPr lang="zh-CN" altLang="en-US" sz="2800" smtClean="0"/>
              <a:t>） </a:t>
            </a:r>
            <a:br>
              <a:rPr lang="zh-CN" altLang="en-US" sz="2800" smtClean="0"/>
            </a:br>
            <a:r>
              <a:rPr lang="zh-CN" altLang="en-US" sz="2800" smtClean="0"/>
              <a:t>消费者的评价低于合理评价的产品</a:t>
            </a:r>
            <a:br>
              <a:rPr lang="zh-CN" altLang="en-US" sz="2800" smtClean="0"/>
            </a:br>
            <a:r>
              <a:rPr lang="zh-CN" altLang="en-US" sz="2800" smtClean="0"/>
              <a:t>只有在很低的价格下才愿意购买 </a:t>
            </a:r>
            <a:br>
              <a:rPr lang="zh-CN" altLang="en-US" sz="2800" smtClean="0"/>
            </a:br>
            <a:r>
              <a:rPr lang="zh-CN" altLang="en-US" sz="2800" smtClean="0"/>
              <a:t>举例：高雅艺术，基础教育</a:t>
            </a:r>
            <a:r>
              <a:rPr lang="en-US" altLang="zh-CN" sz="2800" smtClean="0"/>
              <a:t>… </a:t>
            </a:r>
          </a:p>
          <a:p>
            <a:pPr eaLnBrk="1" hangingPunct="1">
              <a:lnSpc>
                <a:spcPct val="80000"/>
              </a:lnSpc>
            </a:pPr>
            <a:r>
              <a:rPr lang="zh-CN" altLang="en-US" sz="2800" smtClean="0"/>
              <a:t>劣值品（</a:t>
            </a:r>
            <a:r>
              <a:rPr lang="en-US" altLang="zh-CN" sz="2800" smtClean="0"/>
              <a:t>Dismerit Goods</a:t>
            </a:r>
            <a:r>
              <a:rPr lang="zh-CN" altLang="en-US" sz="2800" smtClean="0"/>
              <a:t>） </a:t>
            </a:r>
            <a:br>
              <a:rPr lang="zh-CN" altLang="en-US" sz="2800" smtClean="0"/>
            </a:br>
            <a:r>
              <a:rPr lang="zh-CN" altLang="en-US" sz="2800" smtClean="0"/>
              <a:t>消费评者的评价高于合理评价的产品</a:t>
            </a:r>
            <a:br>
              <a:rPr lang="zh-CN" altLang="en-US" sz="2800" smtClean="0"/>
            </a:br>
            <a:r>
              <a:rPr lang="zh-CN" altLang="en-US" sz="2800" smtClean="0"/>
              <a:t>愿意以较高的价格购买</a:t>
            </a:r>
            <a:br>
              <a:rPr lang="zh-CN" altLang="en-US" sz="2800" smtClean="0"/>
            </a:br>
            <a:r>
              <a:rPr lang="zh-CN" altLang="en-US" sz="2800" smtClean="0"/>
              <a:t>举例：香烟，毒品</a:t>
            </a:r>
            <a:r>
              <a:rPr lang="en-US" altLang="zh-CN" sz="2800" smtClean="0"/>
              <a:t>…</a:t>
            </a:r>
          </a:p>
          <a:p>
            <a:pPr eaLnBrk="1" hangingPunct="1">
              <a:lnSpc>
                <a:spcPct val="80000"/>
              </a:lnSpc>
            </a:pPr>
            <a:r>
              <a:rPr lang="zh-CN" altLang="en-US" sz="2800" smtClean="0"/>
              <a:t>消费者的偏好不合理影响市场竞争结果的合理性 </a:t>
            </a:r>
          </a:p>
          <a:p>
            <a:pPr eaLnBrk="1" hangingPunct="1">
              <a:lnSpc>
                <a:spcPct val="80000"/>
              </a:lnSpc>
            </a:pPr>
            <a:r>
              <a:rPr lang="zh-CN" altLang="en-US" sz="2800" smtClean="0"/>
              <a:t>“父爱主义”还是“消费者主权”？</a:t>
            </a:r>
          </a:p>
        </p:txBody>
      </p:sp>
      <p:sp>
        <p:nvSpPr>
          <p:cNvPr id="637955"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9EE7F5A4-2D82-437F-B6CF-81062C620C7D}"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25</a:t>
            </a:fld>
            <a:endParaRPr lang="en-US" altLang="zh-CN" dirty="0">
              <a:solidFill>
                <a:srgbClr val="1F497D"/>
              </a:solidFill>
            </a:endParaRPr>
          </a:p>
        </p:txBody>
      </p:sp>
    </p:spTree>
    <p:extLst>
      <p:ext uri="{BB962C8B-B14F-4D97-AF65-F5344CB8AC3E}">
        <p14:creationId xmlns:p14="http://schemas.microsoft.com/office/powerpoint/2010/main" val="3519274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1" name="Rectangle 2"/>
          <p:cNvSpPr>
            <a:spLocks noGrp="1" noChangeArrowheads="1"/>
          </p:cNvSpPr>
          <p:nvPr>
            <p:ph type="title"/>
          </p:nvPr>
        </p:nvSpPr>
        <p:spPr/>
        <p:txBody>
          <a:bodyPr/>
          <a:lstStyle/>
          <a:p>
            <a:pPr eaLnBrk="1" hangingPunct="1"/>
            <a:r>
              <a:rPr lang="zh-CN" altLang="en-US" sz="4800" smtClean="0"/>
              <a:t>信息不完全</a:t>
            </a:r>
          </a:p>
        </p:txBody>
      </p:sp>
      <p:sp>
        <p:nvSpPr>
          <p:cNvPr id="640002" name="Rectangle 3"/>
          <p:cNvSpPr>
            <a:spLocks noGrp="1" noChangeArrowheads="1"/>
          </p:cNvSpPr>
          <p:nvPr>
            <p:ph idx="1"/>
          </p:nvPr>
        </p:nvSpPr>
        <p:spPr/>
        <p:txBody>
          <a:bodyPr/>
          <a:lstStyle/>
          <a:p>
            <a:pPr eaLnBrk="1" hangingPunct="1">
              <a:lnSpc>
                <a:spcPct val="90000"/>
              </a:lnSpc>
            </a:pPr>
            <a:r>
              <a:rPr lang="zh-CN" altLang="en-US" smtClean="0"/>
              <a:t>处理信息成本过高导致非理性的决策；</a:t>
            </a:r>
          </a:p>
          <a:p>
            <a:pPr eaLnBrk="1" hangingPunct="1">
              <a:lnSpc>
                <a:spcPct val="90000"/>
              </a:lnSpc>
            </a:pPr>
            <a:r>
              <a:rPr lang="zh-CN" altLang="en-US" smtClean="0"/>
              <a:t>信息不对称：信息的分布在经济主体之间是不均匀、不对称的。</a:t>
            </a:r>
            <a:br>
              <a:rPr lang="zh-CN" altLang="en-US" smtClean="0"/>
            </a:br>
            <a:r>
              <a:rPr lang="zh-CN" altLang="en-US" smtClean="0"/>
              <a:t>商品市场：伪劣商品？</a:t>
            </a:r>
            <a:br>
              <a:rPr lang="zh-CN" altLang="en-US" smtClean="0"/>
            </a:br>
            <a:r>
              <a:rPr lang="zh-CN" altLang="en-US" smtClean="0"/>
              <a:t>保险市场：不利选择（</a:t>
            </a:r>
            <a:r>
              <a:rPr lang="en-US" altLang="zh-CN" smtClean="0"/>
              <a:t>adverse selection)</a:t>
            </a:r>
          </a:p>
          <a:p>
            <a:pPr eaLnBrk="1" hangingPunct="1">
              <a:lnSpc>
                <a:spcPct val="90000"/>
              </a:lnSpc>
            </a:pPr>
            <a:r>
              <a:rPr lang="zh-CN" altLang="en-US" smtClean="0"/>
              <a:t>具有公共产品特征的信息（天气预报</a:t>
            </a:r>
            <a:r>
              <a:rPr lang="en-US" altLang="zh-CN" smtClean="0"/>
              <a:t>…)</a:t>
            </a:r>
            <a:r>
              <a:rPr lang="zh-CN" altLang="en-US" smtClean="0"/>
              <a:t>。</a:t>
            </a:r>
          </a:p>
          <a:p>
            <a:pPr eaLnBrk="1" hangingPunct="1">
              <a:lnSpc>
                <a:spcPct val="90000"/>
              </a:lnSpc>
            </a:pPr>
            <a:r>
              <a:rPr lang="zh-CN" altLang="en-US" smtClean="0">
                <a:hlinkClick r:id="" action="ppaction://noaction"/>
              </a:rPr>
              <a:t>图表</a:t>
            </a:r>
            <a:r>
              <a:rPr lang="zh-CN" altLang="en-US" smtClean="0"/>
              <a:t/>
            </a:r>
            <a:br>
              <a:rPr lang="zh-CN" altLang="en-US" smtClean="0"/>
            </a:br>
            <a:endParaRPr lang="zh-CN" altLang="en-US" smtClean="0"/>
          </a:p>
        </p:txBody>
      </p:sp>
      <p:sp>
        <p:nvSpPr>
          <p:cNvPr id="640003"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E6E3F2AB-605C-4C81-8643-6634AE181D03}"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26</a:t>
            </a:fld>
            <a:endParaRPr lang="en-US" altLang="zh-CN" dirty="0">
              <a:solidFill>
                <a:srgbClr val="1F497D"/>
              </a:solidFill>
            </a:endParaRPr>
          </a:p>
        </p:txBody>
      </p:sp>
    </p:spTree>
    <p:extLst>
      <p:ext uri="{BB962C8B-B14F-4D97-AF65-F5344CB8AC3E}">
        <p14:creationId xmlns:p14="http://schemas.microsoft.com/office/powerpoint/2010/main" val="14773979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2"/>
          <p:cNvSpPr>
            <a:spLocks noGrp="1" noChangeArrowheads="1"/>
          </p:cNvSpPr>
          <p:nvPr>
            <p:ph type="title"/>
          </p:nvPr>
        </p:nvSpPr>
        <p:spPr>
          <a:xfrm>
            <a:off x="152400" y="533400"/>
            <a:ext cx="3352800" cy="1371600"/>
          </a:xfrm>
        </p:spPr>
        <p:txBody>
          <a:bodyPr/>
          <a:lstStyle/>
          <a:p>
            <a:pPr marL="182563" indent="0" algn="l"/>
            <a:r>
              <a:rPr lang="zh-CN" altLang="en-US" dirty="0" smtClean="0"/>
              <a:t>商品市场的信息不对称</a:t>
            </a:r>
          </a:p>
        </p:txBody>
      </p:sp>
      <p:graphicFrame>
        <p:nvGraphicFramePr>
          <p:cNvPr id="20482" name="Object 11"/>
          <p:cNvGraphicFramePr>
            <a:graphicFrameLocks noGrp="1" noChangeAspect="1"/>
          </p:cNvGraphicFramePr>
          <p:nvPr>
            <p:ph sz="half" idx="1"/>
            <p:extLst>
              <p:ext uri="{D42A27DB-BD31-4B8C-83A1-F6EECF244321}">
                <p14:modId xmlns:p14="http://schemas.microsoft.com/office/powerpoint/2010/main" val="1597026688"/>
              </p:ext>
            </p:extLst>
          </p:nvPr>
        </p:nvGraphicFramePr>
        <p:xfrm>
          <a:off x="4241471" y="5715000"/>
          <a:ext cx="2476500" cy="177800"/>
        </p:xfrm>
        <a:graphic>
          <a:graphicData uri="http://schemas.openxmlformats.org/presentationml/2006/ole">
            <mc:AlternateContent xmlns:mc="http://schemas.openxmlformats.org/markup-compatibility/2006">
              <mc:Choice xmlns:v="urn:schemas-microsoft-com:vml" Requires="v">
                <p:oleObj spid="_x0000_s2056" name="Equation" r:id="rId3" imgW="2476440" imgH="177480" progId="">
                  <p:embed/>
                </p:oleObj>
              </mc:Choice>
              <mc:Fallback>
                <p:oleObj name="Equation" r:id="rId3" imgW="2476440" imgH="17748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1471" y="5715000"/>
                        <a:ext cx="24765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7" name="Rectangle 10"/>
          <p:cNvSpPr>
            <a:spLocks noGrp="1" noChangeArrowheads="1"/>
          </p:cNvSpPr>
          <p:nvPr>
            <p:ph type="body" sz="half" idx="2"/>
          </p:nvPr>
        </p:nvSpPr>
        <p:spPr>
          <a:xfrm>
            <a:off x="533400" y="5618163"/>
            <a:ext cx="7489825" cy="511175"/>
          </a:xfrm>
        </p:spPr>
        <p:txBody>
          <a:bodyPr/>
          <a:lstStyle/>
          <a:p>
            <a:pPr>
              <a:lnSpc>
                <a:spcPct val="90000"/>
              </a:lnSpc>
            </a:pPr>
            <a:r>
              <a:rPr lang="zh-CN" altLang="en-US" sz="2800" dirty="0" smtClean="0"/>
              <a:t>二手车的期望价格：</a:t>
            </a:r>
          </a:p>
          <a:p>
            <a:pPr>
              <a:lnSpc>
                <a:spcPct val="90000"/>
              </a:lnSpc>
            </a:pPr>
            <a:endParaRPr lang="zh-CN" altLang="en-US" sz="2800" dirty="0" smtClean="0"/>
          </a:p>
        </p:txBody>
      </p:sp>
      <p:sp>
        <p:nvSpPr>
          <p:cNvPr id="20488"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2"/>
          </p:nvPr>
        </p:nvSpPr>
        <p:spPr/>
        <p:txBody>
          <a:bodyPr/>
          <a:lstStyle/>
          <a:p>
            <a:pPr>
              <a:defRPr/>
            </a:pPr>
            <a:fld id="{E1B54189-A055-4727-A2AA-88CD2321EEC0}" type="datetime11">
              <a:rPr lang="zh-CN" altLang="en-US" smtClean="0">
                <a:solidFill>
                  <a:srgbClr val="1F497D"/>
                </a:solidFill>
              </a:rPr>
              <a:pPr>
                <a:defRPr/>
              </a:pPr>
              <a:t>20:48:51</a:t>
            </a:fld>
            <a:endParaRPr lang="en-US" altLang="zh-CN">
              <a:solidFill>
                <a:srgbClr val="1F497D"/>
              </a:solidFill>
            </a:endParaRPr>
          </a:p>
        </p:txBody>
      </p:sp>
      <p:sp>
        <p:nvSpPr>
          <p:cNvPr id="3" name="页脚占位符 2"/>
          <p:cNvSpPr>
            <a:spLocks noGrp="1"/>
          </p:cNvSpPr>
          <p:nvPr>
            <p:ph type="ftr" sz="quarter" idx="10"/>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1"/>
          </p:nvPr>
        </p:nvSpPr>
        <p:spPr/>
        <p:txBody>
          <a:bodyPr/>
          <a:lstStyle/>
          <a:p>
            <a:pPr>
              <a:defRPr/>
            </a:pPr>
            <a:fld id="{C33427FD-BE0B-4DAF-A31B-E85EC892BAA0}" type="slidenum">
              <a:rPr lang="en-US" altLang="zh-CN" smtClean="0">
                <a:solidFill>
                  <a:srgbClr val="1F497D"/>
                </a:solidFill>
              </a:rPr>
              <a:pPr>
                <a:defRPr/>
              </a:pPr>
              <a:t>27</a:t>
            </a:fld>
            <a:endParaRPr lang="en-US" altLang="zh-CN" dirty="0">
              <a:solidFill>
                <a:srgbClr val="1F497D"/>
              </a:solidFill>
            </a:endParaRPr>
          </a:p>
        </p:txBody>
      </p:sp>
      <p:graphicFrame>
        <p:nvGraphicFramePr>
          <p:cNvPr id="9" name="Object 2"/>
          <p:cNvGraphicFramePr>
            <a:graphicFrameLocks noChangeAspect="1"/>
          </p:cNvGraphicFramePr>
          <p:nvPr>
            <p:extLst>
              <p:ext uri="{D42A27DB-BD31-4B8C-83A1-F6EECF244321}">
                <p14:modId xmlns:p14="http://schemas.microsoft.com/office/powerpoint/2010/main" val="4164715213"/>
              </p:ext>
            </p:extLst>
          </p:nvPr>
        </p:nvGraphicFramePr>
        <p:xfrm>
          <a:off x="3962400" y="2345"/>
          <a:ext cx="4953000" cy="3068638"/>
        </p:xfrm>
        <a:graphic>
          <a:graphicData uri="http://schemas.openxmlformats.org/presentationml/2006/ole">
            <mc:AlternateContent xmlns:mc="http://schemas.openxmlformats.org/markup-compatibility/2006">
              <mc:Choice xmlns:v="urn:schemas-microsoft-com:vml" Requires="v">
                <p:oleObj spid="_x0000_s2057" name="位图图像" r:id="rId5" imgW="4505954" imgH="3095238" progId="Paint.Picture">
                  <p:embed/>
                </p:oleObj>
              </mc:Choice>
              <mc:Fallback>
                <p:oleObj name="位图图像" r:id="rId5" imgW="4505954" imgH="3095238"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t="9846"/>
                      <a:stretch>
                        <a:fillRect/>
                      </a:stretch>
                    </p:blipFill>
                    <p:spPr bwMode="auto">
                      <a:xfrm>
                        <a:off x="3962400" y="2345"/>
                        <a:ext cx="4953000" cy="306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3" descr="car"/>
          <p:cNvPicPr>
            <a:picLocks noChangeAspect="1" noChangeArrowheads="1"/>
          </p:cNvPicPr>
          <p:nvPr/>
        </p:nvPicPr>
        <p:blipFill>
          <a:blip r:embed="rId7">
            <a:extLst>
              <a:ext uri="{28A0092B-C50C-407E-A947-70E740481C1C}">
                <a14:useLocalDpi xmlns:a14="http://schemas.microsoft.com/office/drawing/2010/main" val="0"/>
              </a:ext>
            </a:extLst>
          </a:blip>
          <a:srcRect l="3497" r="44743" b="46480"/>
          <a:stretch>
            <a:fillRect/>
          </a:stretch>
        </p:blipFill>
        <p:spPr bwMode="auto">
          <a:xfrm>
            <a:off x="-22274" y="2438400"/>
            <a:ext cx="4953000" cy="3179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357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7" name="Rectangle 2"/>
          <p:cNvSpPr>
            <a:spLocks noGrp="1" noChangeArrowheads="1"/>
          </p:cNvSpPr>
          <p:nvPr>
            <p:ph type="title"/>
          </p:nvPr>
        </p:nvSpPr>
        <p:spPr/>
        <p:txBody>
          <a:bodyPr/>
          <a:lstStyle/>
          <a:p>
            <a:pPr eaLnBrk="1" hangingPunct="1"/>
            <a:r>
              <a:rPr lang="zh-CN" altLang="en-US" sz="4800" smtClean="0"/>
              <a:t>宏观经济失衡</a:t>
            </a:r>
          </a:p>
        </p:txBody>
      </p:sp>
      <p:sp>
        <p:nvSpPr>
          <p:cNvPr id="644098" name="Rectangle 3"/>
          <p:cNvSpPr>
            <a:spLocks noGrp="1" noChangeArrowheads="1"/>
          </p:cNvSpPr>
          <p:nvPr>
            <p:ph sz="half" idx="1"/>
          </p:nvPr>
        </p:nvSpPr>
        <p:spPr>
          <a:xfrm>
            <a:off x="457200" y="1981200"/>
            <a:ext cx="4033838" cy="3886200"/>
          </a:xfrm>
        </p:spPr>
        <p:txBody>
          <a:bodyPr/>
          <a:lstStyle/>
          <a:p>
            <a:pPr algn="just" eaLnBrk="1" hangingPunct="1"/>
            <a:r>
              <a:rPr lang="zh-CN" altLang="en-US" smtClean="0"/>
              <a:t>市场机制下，经济行为的主体高度分散，决策权也高度分散。小的决策者只关心自己的眼前利益、局部利益，不可避免地造成</a:t>
            </a:r>
            <a:r>
              <a:rPr lang="zh-CN" altLang="en-US" u="sng" smtClean="0"/>
              <a:t>失业、物价水平持续上升、经济增长停滞或国际收支失衡</a:t>
            </a:r>
            <a:r>
              <a:rPr lang="zh-CN" altLang="en-US" smtClean="0"/>
              <a:t>。</a:t>
            </a:r>
          </a:p>
        </p:txBody>
      </p:sp>
      <p:sp>
        <p:nvSpPr>
          <p:cNvPr id="644099" name="Rectangle 4"/>
          <p:cNvSpPr>
            <a:spLocks noGrp="1" noChangeArrowheads="1"/>
          </p:cNvSpPr>
          <p:nvPr>
            <p:ph sz="half" idx="2"/>
          </p:nvPr>
        </p:nvSpPr>
        <p:spPr>
          <a:xfrm>
            <a:off x="4652963" y="1981200"/>
            <a:ext cx="4033837" cy="3886200"/>
          </a:xfrm>
        </p:spPr>
        <p:txBody>
          <a:bodyPr/>
          <a:lstStyle/>
          <a:p>
            <a:pPr algn="just" eaLnBrk="1" hangingPunct="1">
              <a:lnSpc>
                <a:spcPct val="90000"/>
              </a:lnSpc>
            </a:pPr>
            <a:r>
              <a:rPr lang="zh-CN" altLang="en-US" smtClean="0"/>
              <a:t>按照亚当</a:t>
            </a:r>
            <a:r>
              <a:rPr lang="en-US" altLang="zh-CN" smtClean="0">
                <a:latin typeface="Courier New" pitchFamily="49" charset="0"/>
              </a:rPr>
              <a:t>·</a:t>
            </a:r>
            <a:r>
              <a:rPr lang="zh-CN" altLang="en-US" smtClean="0"/>
              <a:t>斯密的观点，市场可以自发地对此进行调节，但市场的调节机制是一种事后调节，是采用经济危机的手段。</a:t>
            </a:r>
            <a:r>
              <a:rPr lang="en-US" altLang="zh-CN" smtClean="0"/>
              <a:t>20</a:t>
            </a:r>
            <a:r>
              <a:rPr lang="zh-CN" altLang="en-US" smtClean="0"/>
              <a:t>世纪</a:t>
            </a:r>
            <a:r>
              <a:rPr lang="en-US" altLang="zh-CN" smtClean="0"/>
              <a:t>30</a:t>
            </a:r>
            <a:r>
              <a:rPr lang="zh-CN" altLang="en-US" smtClean="0"/>
              <a:t>年代大萧条的经验表明，这种调节的代价太高昂，不能为社会所接受。 </a:t>
            </a:r>
          </a:p>
          <a:p>
            <a:pPr eaLnBrk="1" hangingPunct="1">
              <a:lnSpc>
                <a:spcPct val="90000"/>
              </a:lnSpc>
            </a:pPr>
            <a:endParaRPr lang="en-US" altLang="zh-CN" smtClean="0"/>
          </a:p>
        </p:txBody>
      </p:sp>
      <p:sp>
        <p:nvSpPr>
          <p:cNvPr id="644100" name="AutoShape 9">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00DEA60F-65F2-49BE-A8D3-EBC6070E426B}"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6ADC1D38-B5FD-43C8-BB96-2FEF47E9C1C8}" type="slidenum">
              <a:rPr lang="en-US" altLang="zh-CN" smtClean="0">
                <a:solidFill>
                  <a:srgbClr val="1F497D"/>
                </a:solidFill>
              </a:rPr>
              <a:pPr>
                <a:defRPr/>
              </a:pPr>
              <a:t>28</a:t>
            </a:fld>
            <a:endParaRPr lang="en-US" altLang="zh-CN" dirty="0">
              <a:solidFill>
                <a:srgbClr val="1F497D"/>
              </a:solidFill>
            </a:endParaRPr>
          </a:p>
        </p:txBody>
      </p:sp>
    </p:spTree>
    <p:extLst>
      <p:ext uri="{BB962C8B-B14F-4D97-AF65-F5344CB8AC3E}">
        <p14:creationId xmlns:p14="http://schemas.microsoft.com/office/powerpoint/2010/main" val="3220593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5" name="Rectangle 2"/>
          <p:cNvSpPr>
            <a:spLocks noGrp="1" noChangeArrowheads="1"/>
          </p:cNvSpPr>
          <p:nvPr>
            <p:ph type="title"/>
          </p:nvPr>
        </p:nvSpPr>
        <p:spPr/>
        <p:txBody>
          <a:bodyPr/>
          <a:lstStyle/>
          <a:p>
            <a:pPr eaLnBrk="1" hangingPunct="1"/>
            <a:r>
              <a:rPr lang="zh-CN" altLang="en-US" sz="4800" smtClean="0"/>
              <a:t>收入公平分配问题</a:t>
            </a:r>
          </a:p>
        </p:txBody>
      </p:sp>
      <p:sp>
        <p:nvSpPr>
          <p:cNvPr id="646146" name="Rectangle 3"/>
          <p:cNvSpPr>
            <a:spLocks noGrp="1" noChangeArrowheads="1"/>
          </p:cNvSpPr>
          <p:nvPr>
            <p:ph idx="1"/>
          </p:nvPr>
        </p:nvSpPr>
        <p:spPr/>
        <p:txBody>
          <a:bodyPr/>
          <a:lstStyle/>
          <a:p>
            <a:pPr algn="just" eaLnBrk="1" hangingPunct="1"/>
            <a:r>
              <a:rPr lang="zh-CN" altLang="en-US" sz="2800" smtClean="0"/>
              <a:t>即使市场经济的运行已处于帕累托最优状态，也只能保证资源配置效率的实现，并没有解决收入分配的公平问题。</a:t>
            </a:r>
          </a:p>
          <a:p>
            <a:pPr algn="just" eaLnBrk="1" hangingPunct="1"/>
            <a:r>
              <a:rPr lang="zh-CN" altLang="en-US" sz="2800" smtClean="0"/>
              <a:t>市场竞争在实现效率的同时，有可能产生极大的收入分配不公平。如果要素和财富的最初分配处于不公平的状态，那么越高的效率，往往自发伴随着越不公平的分配结果。  </a:t>
            </a:r>
          </a:p>
          <a:p>
            <a:pPr algn="just" eaLnBrk="1" hangingPunct="1"/>
            <a:r>
              <a:rPr lang="zh-CN" altLang="en-US" sz="2800" smtClean="0">
                <a:hlinkClick r:id="" action="ppaction://noaction"/>
              </a:rPr>
              <a:t>图表</a:t>
            </a:r>
            <a:endParaRPr lang="zh-CN" altLang="en-US" sz="2800" smtClean="0"/>
          </a:p>
        </p:txBody>
      </p:sp>
      <p:sp>
        <p:nvSpPr>
          <p:cNvPr id="646147" name="AutoShape 10">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E60B3660-5B51-409C-A082-025D9788B7B5}"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29</a:t>
            </a:fld>
            <a:endParaRPr lang="en-US" altLang="zh-CN" dirty="0">
              <a:solidFill>
                <a:srgbClr val="1F497D"/>
              </a:solidFill>
            </a:endParaRPr>
          </a:p>
        </p:txBody>
      </p:sp>
    </p:spTree>
    <p:extLst>
      <p:ext uri="{BB962C8B-B14F-4D97-AF65-F5344CB8AC3E}">
        <p14:creationId xmlns:p14="http://schemas.microsoft.com/office/powerpoint/2010/main" val="101308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69" name="Rectangle 2"/>
          <p:cNvSpPr>
            <a:spLocks noGrp="1" noChangeArrowheads="1"/>
          </p:cNvSpPr>
          <p:nvPr>
            <p:ph type="title"/>
          </p:nvPr>
        </p:nvSpPr>
        <p:spPr>
          <a:xfrm>
            <a:off x="11113" y="476250"/>
            <a:ext cx="8229600" cy="1371600"/>
          </a:xfrm>
        </p:spPr>
        <p:txBody>
          <a:bodyPr/>
          <a:lstStyle/>
          <a:p>
            <a:pPr algn="l" eaLnBrk="1" hangingPunct="1"/>
            <a:r>
              <a:rPr lang="zh-CN" altLang="en-US" dirty="0" smtClean="0"/>
              <a:t>福利经济学的基本定理</a:t>
            </a:r>
          </a:p>
        </p:txBody>
      </p:sp>
      <p:sp>
        <p:nvSpPr>
          <p:cNvPr id="595970" name="Rectangle 3"/>
          <p:cNvSpPr>
            <a:spLocks noGrp="1" noChangeArrowheads="1"/>
          </p:cNvSpPr>
          <p:nvPr>
            <p:ph idx="1"/>
          </p:nvPr>
        </p:nvSpPr>
        <p:spPr>
          <a:xfrm>
            <a:off x="457200" y="2781300"/>
            <a:ext cx="8229600" cy="3086100"/>
          </a:xfrm>
        </p:spPr>
        <p:txBody>
          <a:bodyPr/>
          <a:lstStyle/>
          <a:p>
            <a:pPr algn="just" eaLnBrk="1" hangingPunct="1">
              <a:lnSpc>
                <a:spcPct val="90000"/>
              </a:lnSpc>
            </a:pPr>
            <a:r>
              <a:rPr lang="zh-CN" altLang="en-US" smtClean="0"/>
              <a:t>在完全竞争的市场结构下，帕累托最优状态可以实现。即每一个完全竞争市场下达到的一般均衡都是帕累托最优的。 </a:t>
            </a:r>
          </a:p>
          <a:p>
            <a:pPr algn="just" eaLnBrk="1" hangingPunct="1">
              <a:lnSpc>
                <a:spcPct val="90000"/>
              </a:lnSpc>
            </a:pPr>
            <a:r>
              <a:rPr lang="zh-CN" altLang="en-US" smtClean="0"/>
              <a:t>每一种帕累托最优的资源配置状态都可于要素在消费者之间进行了适当的再分配后通过完全竞争市场下的一般均衡来实现。 </a:t>
            </a:r>
          </a:p>
          <a:p>
            <a:pPr algn="just" eaLnBrk="1" hangingPunct="1">
              <a:lnSpc>
                <a:spcPct val="90000"/>
              </a:lnSpc>
            </a:pPr>
            <a:r>
              <a:rPr lang="zh-CN" altLang="en-US" smtClean="0">
                <a:hlinkClick r:id="" action="ppaction://noaction"/>
              </a:rPr>
              <a:t>图表</a:t>
            </a:r>
            <a:endParaRPr lang="zh-CN" altLang="en-US" smtClean="0"/>
          </a:p>
        </p:txBody>
      </p:sp>
      <p:pic>
        <p:nvPicPr>
          <p:cNvPr id="595971" name="图片 2"/>
          <p:cNvPicPr>
            <a:picLocks noChangeAspect="1"/>
          </p:cNvPicPr>
          <p:nvPr/>
        </p:nvPicPr>
        <p:blipFill>
          <a:blip r:embed="rId3"/>
          <a:srcRect/>
          <a:stretch>
            <a:fillRect/>
          </a:stretch>
        </p:blipFill>
        <p:spPr bwMode="auto">
          <a:xfrm>
            <a:off x="7661275" y="620713"/>
            <a:ext cx="1158875" cy="1565275"/>
          </a:xfrm>
          <a:prstGeom prst="rect">
            <a:avLst/>
          </a:prstGeom>
          <a:noFill/>
          <a:ln w="9525">
            <a:noFill/>
            <a:miter lim="800000"/>
            <a:headEnd/>
            <a:tailEnd/>
          </a:ln>
        </p:spPr>
      </p:pic>
      <p:pic>
        <p:nvPicPr>
          <p:cNvPr id="595972" name="图片 3"/>
          <p:cNvPicPr>
            <a:picLocks noChangeAspect="1"/>
          </p:cNvPicPr>
          <p:nvPr/>
        </p:nvPicPr>
        <p:blipFill>
          <a:blip r:embed="rId4"/>
          <a:srcRect/>
          <a:stretch>
            <a:fillRect/>
          </a:stretch>
        </p:blipFill>
        <p:spPr bwMode="auto">
          <a:xfrm>
            <a:off x="5867400" y="620713"/>
            <a:ext cx="1152525" cy="1565275"/>
          </a:xfrm>
          <a:prstGeom prst="rect">
            <a:avLst/>
          </a:prstGeom>
          <a:noFill/>
          <a:ln w="9525">
            <a:noFill/>
            <a:miter lim="800000"/>
            <a:headEnd/>
            <a:tailEnd/>
          </a:ln>
        </p:spPr>
      </p:pic>
      <p:sp>
        <p:nvSpPr>
          <p:cNvPr id="595973" name="TextBox 4"/>
          <p:cNvSpPr txBox="1">
            <a:spLocks noChangeArrowheads="1"/>
          </p:cNvSpPr>
          <p:nvPr/>
        </p:nvSpPr>
        <p:spPr bwMode="auto">
          <a:xfrm>
            <a:off x="5221288" y="2155825"/>
            <a:ext cx="2087562" cy="646113"/>
          </a:xfrm>
          <a:prstGeom prst="rect">
            <a:avLst/>
          </a:prstGeom>
          <a:noFill/>
          <a:ln w="9525">
            <a:noFill/>
            <a:miter lim="800000"/>
            <a:headEnd/>
            <a:tailEnd/>
          </a:ln>
        </p:spPr>
        <p:txBody>
          <a:bodyPr wrap="none">
            <a:spAutoFit/>
          </a:bodyPr>
          <a:lstStyle/>
          <a:p>
            <a:pPr algn="ctr" fontAlgn="base">
              <a:spcBef>
                <a:spcPct val="0"/>
              </a:spcBef>
              <a:spcAft>
                <a:spcPct val="0"/>
              </a:spcAft>
            </a:pPr>
            <a:r>
              <a:rPr lang="en-US" altLang="zh-CN" b="1">
                <a:solidFill>
                  <a:prstClr val="black"/>
                </a:solidFill>
                <a:latin typeface="Arial" charset="0"/>
              </a:rPr>
              <a:t>Kenneth J. Arrow</a:t>
            </a:r>
          </a:p>
          <a:p>
            <a:pPr algn="ctr" fontAlgn="base">
              <a:spcBef>
                <a:spcPct val="0"/>
              </a:spcBef>
              <a:spcAft>
                <a:spcPct val="0"/>
              </a:spcAft>
            </a:pPr>
            <a:r>
              <a:rPr lang="en-US" altLang="zh-CN" b="1">
                <a:solidFill>
                  <a:prstClr val="black"/>
                </a:solidFill>
                <a:latin typeface="Arial" charset="0"/>
              </a:rPr>
              <a:t>(1921-     )</a:t>
            </a:r>
          </a:p>
        </p:txBody>
      </p:sp>
      <p:sp>
        <p:nvSpPr>
          <p:cNvPr id="595974" name="TextBox 5"/>
          <p:cNvSpPr txBox="1">
            <a:spLocks noChangeArrowheads="1"/>
          </p:cNvSpPr>
          <p:nvPr/>
        </p:nvSpPr>
        <p:spPr bwMode="auto">
          <a:xfrm>
            <a:off x="7308850" y="2159000"/>
            <a:ext cx="1800225" cy="646113"/>
          </a:xfrm>
          <a:prstGeom prst="rect">
            <a:avLst/>
          </a:prstGeom>
          <a:noFill/>
          <a:ln w="9525">
            <a:noFill/>
            <a:miter lim="800000"/>
            <a:headEnd/>
            <a:tailEnd/>
          </a:ln>
        </p:spPr>
        <p:txBody>
          <a:bodyPr wrap="none">
            <a:spAutoFit/>
          </a:bodyPr>
          <a:lstStyle/>
          <a:p>
            <a:pPr algn="ctr" fontAlgn="base">
              <a:spcBef>
                <a:spcPct val="0"/>
              </a:spcBef>
              <a:spcAft>
                <a:spcPct val="0"/>
              </a:spcAft>
            </a:pPr>
            <a:r>
              <a:rPr lang="en-US" altLang="zh-CN" b="1">
                <a:solidFill>
                  <a:prstClr val="black"/>
                </a:solidFill>
                <a:latin typeface="Arial" charset="0"/>
              </a:rPr>
              <a:t>Gérard Debreu</a:t>
            </a:r>
          </a:p>
          <a:p>
            <a:pPr algn="ctr" fontAlgn="base">
              <a:spcBef>
                <a:spcPct val="0"/>
              </a:spcBef>
              <a:spcAft>
                <a:spcPct val="0"/>
              </a:spcAft>
            </a:pPr>
            <a:r>
              <a:rPr lang="en-US" altLang="zh-CN">
                <a:solidFill>
                  <a:prstClr val="black"/>
                </a:solidFill>
                <a:latin typeface="Arial" charset="0"/>
              </a:rPr>
              <a:t> (1921 – 2004)</a:t>
            </a: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A6BB8CA0-D02F-44CA-AC4E-1D8C8B206F32}"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3</a:t>
            </a:fld>
            <a:endParaRPr lang="en-US" altLang="zh-CN" dirty="0">
              <a:solidFill>
                <a:srgbClr val="1F497D"/>
              </a:solidFill>
            </a:endParaRPr>
          </a:p>
        </p:txBody>
      </p:sp>
    </p:spTree>
    <p:extLst>
      <p:ext uri="{BB962C8B-B14F-4D97-AF65-F5344CB8AC3E}">
        <p14:creationId xmlns:p14="http://schemas.microsoft.com/office/powerpoint/2010/main" val="787790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3" name="Rectangle 2"/>
          <p:cNvSpPr>
            <a:spLocks noGrp="1" noChangeArrowheads="1"/>
          </p:cNvSpPr>
          <p:nvPr>
            <p:ph type="title"/>
          </p:nvPr>
        </p:nvSpPr>
        <p:spPr/>
        <p:txBody>
          <a:bodyPr/>
          <a:lstStyle/>
          <a:p>
            <a:pPr eaLnBrk="1" hangingPunct="1"/>
            <a:r>
              <a:rPr lang="zh-CN" altLang="en-US" smtClean="0"/>
              <a:t>收入公平分配问题</a:t>
            </a:r>
          </a:p>
        </p:txBody>
      </p:sp>
      <p:sp>
        <p:nvSpPr>
          <p:cNvPr id="648194" name="Rectangle 7"/>
          <p:cNvSpPr>
            <a:spLocks noGrp="1" noChangeArrowheads="1" noTextEdit="1"/>
          </p:cNvSpPr>
          <p:nvPr>
            <p:ph idx="1"/>
          </p:nvPr>
        </p:nvSpPr>
        <p:spPr>
          <a:xfrm>
            <a:off x="457200" y="1981200"/>
            <a:ext cx="4038600" cy="3886200"/>
          </a:xfrm>
        </p:spPr>
        <p:txBody>
          <a:bodyPr/>
          <a:lstStyle/>
          <a:p>
            <a:endParaRPr lang="zh-CN" altLang="en-US"/>
          </a:p>
        </p:txBody>
      </p:sp>
      <p:sp>
        <p:nvSpPr>
          <p:cNvPr id="648195" name="Rectangle 8"/>
          <p:cNvSpPr>
            <a:spLocks noGrp="1" noChangeArrowheads="1"/>
          </p:cNvSpPr>
          <p:nvPr>
            <p:ph type="body" sz="half" idx="4294967295"/>
          </p:nvPr>
        </p:nvSpPr>
        <p:spPr>
          <a:xfrm>
            <a:off x="5183188" y="1981200"/>
            <a:ext cx="3960812" cy="3886200"/>
          </a:xfrm>
        </p:spPr>
        <p:txBody>
          <a:bodyPr/>
          <a:lstStyle/>
          <a:p>
            <a:pPr>
              <a:lnSpc>
                <a:spcPct val="90000"/>
              </a:lnSpc>
            </a:pPr>
            <a:r>
              <a:rPr lang="zh-CN" altLang="en-US" sz="2800" smtClean="0"/>
              <a:t>相对于</a:t>
            </a:r>
            <a:r>
              <a:rPr lang="en-US" altLang="zh-CN" sz="2800" smtClean="0"/>
              <a:t>E</a:t>
            </a:r>
            <a:r>
              <a:rPr lang="zh-CN" altLang="en-US" sz="2800" smtClean="0"/>
              <a:t>点，在</a:t>
            </a:r>
            <a:r>
              <a:rPr lang="en-US" altLang="zh-CN" sz="2800" smtClean="0"/>
              <a:t>E’</a:t>
            </a:r>
            <a:r>
              <a:rPr lang="zh-CN" altLang="en-US" sz="2800" smtClean="0"/>
              <a:t>和</a:t>
            </a:r>
            <a:r>
              <a:rPr lang="en-US" altLang="zh-CN" sz="2800" smtClean="0"/>
              <a:t>E’’</a:t>
            </a:r>
            <a:r>
              <a:rPr lang="zh-CN" altLang="en-US" sz="2800" smtClean="0"/>
              <a:t>点处，</a:t>
            </a:r>
            <a:r>
              <a:rPr lang="en-US" altLang="zh-CN" sz="2800" smtClean="0"/>
              <a:t>A</a:t>
            </a:r>
            <a:r>
              <a:rPr lang="zh-CN" altLang="en-US" sz="2800" smtClean="0"/>
              <a:t>、</a:t>
            </a:r>
            <a:r>
              <a:rPr lang="en-US" altLang="zh-CN" sz="2800" smtClean="0"/>
              <a:t>B</a:t>
            </a:r>
            <a:r>
              <a:rPr lang="zh-CN" altLang="en-US" sz="2800" smtClean="0"/>
              <a:t>两个人效用水平差距更大，但这些点都是帕累托最优的</a:t>
            </a:r>
          </a:p>
          <a:p>
            <a:pPr>
              <a:lnSpc>
                <a:spcPct val="90000"/>
              </a:lnSpc>
            </a:pPr>
            <a:r>
              <a:rPr lang="en-US" altLang="zh-CN" sz="2800" smtClean="0"/>
              <a:t>C</a:t>
            </a:r>
            <a:r>
              <a:rPr lang="zh-CN" altLang="en-US" sz="2800" smtClean="0"/>
              <a:t>点到</a:t>
            </a:r>
            <a:r>
              <a:rPr lang="en-US" altLang="zh-CN" sz="2800" smtClean="0"/>
              <a:t>D</a:t>
            </a:r>
            <a:r>
              <a:rPr lang="zh-CN" altLang="en-US" sz="2800" smtClean="0"/>
              <a:t>点的移动是帕累托改善，但却带来更大的效用水平的差距</a:t>
            </a:r>
          </a:p>
        </p:txBody>
      </p:sp>
      <p:pic>
        <p:nvPicPr>
          <p:cNvPr id="648196" name="Picture 4" descr="收入公平分配"/>
          <p:cNvPicPr>
            <a:picLocks noChangeAspect="1" noChangeArrowheads="1"/>
          </p:cNvPicPr>
          <p:nvPr/>
        </p:nvPicPr>
        <p:blipFill>
          <a:blip r:embed="rId3"/>
          <a:srcRect/>
          <a:stretch>
            <a:fillRect/>
          </a:stretch>
        </p:blipFill>
        <p:spPr bwMode="auto">
          <a:xfrm>
            <a:off x="323850" y="1844675"/>
            <a:ext cx="4392613" cy="4260850"/>
          </a:xfrm>
          <a:prstGeom prst="rect">
            <a:avLst/>
          </a:prstGeom>
          <a:noFill/>
          <a:ln w="9525">
            <a:noFill/>
            <a:miter lim="800000"/>
            <a:headEnd/>
            <a:tailEnd/>
          </a:ln>
        </p:spPr>
      </p:pic>
      <p:sp>
        <p:nvSpPr>
          <p:cNvPr id="648197" name="AutoShape 9">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FF24E93B-8517-4669-A73E-71C05CF5E378}"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30</a:t>
            </a:fld>
            <a:endParaRPr lang="en-US" altLang="zh-CN" dirty="0">
              <a:solidFill>
                <a:srgbClr val="1F497D"/>
              </a:solidFill>
            </a:endParaRPr>
          </a:p>
        </p:txBody>
      </p:sp>
    </p:spTree>
    <p:extLst>
      <p:ext uri="{BB962C8B-B14F-4D97-AF65-F5344CB8AC3E}">
        <p14:creationId xmlns:p14="http://schemas.microsoft.com/office/powerpoint/2010/main" val="11078425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1" name="Rectangle 2"/>
          <p:cNvSpPr>
            <a:spLocks noGrp="1" noChangeArrowheads="1"/>
          </p:cNvSpPr>
          <p:nvPr>
            <p:ph type="title"/>
          </p:nvPr>
        </p:nvSpPr>
        <p:spPr/>
        <p:txBody>
          <a:bodyPr/>
          <a:lstStyle/>
          <a:p>
            <a:pPr eaLnBrk="1" hangingPunct="1"/>
            <a:r>
              <a:rPr lang="zh-CN" altLang="en-US" dirty="0" smtClean="0"/>
              <a:t>公共财政的职能</a:t>
            </a:r>
          </a:p>
        </p:txBody>
      </p:sp>
      <p:sp>
        <p:nvSpPr>
          <p:cNvPr id="650242" name="Rectangle 3"/>
          <p:cNvSpPr>
            <a:spLocks noGrp="1" noChangeArrowheads="1"/>
          </p:cNvSpPr>
          <p:nvPr>
            <p:ph sz="half" idx="1"/>
          </p:nvPr>
        </p:nvSpPr>
        <p:spPr/>
        <p:txBody>
          <a:bodyPr/>
          <a:lstStyle/>
          <a:p>
            <a:pPr eaLnBrk="1" hangingPunct="1"/>
            <a:r>
              <a:rPr lang="zh-CN" altLang="en-US" dirty="0" smtClean="0">
                <a:hlinkClick r:id="" action="ppaction://noaction"/>
              </a:rPr>
              <a:t>资源配置</a:t>
            </a:r>
            <a:endParaRPr lang="zh-CN" altLang="en-US" dirty="0" smtClean="0"/>
          </a:p>
          <a:p>
            <a:pPr eaLnBrk="1" hangingPunct="1"/>
            <a:r>
              <a:rPr lang="zh-CN" altLang="en-US" dirty="0" smtClean="0">
                <a:hlinkClick r:id="" action="ppaction://noaction"/>
              </a:rPr>
              <a:t>收入分配</a:t>
            </a:r>
            <a:endParaRPr lang="zh-CN" altLang="en-US" dirty="0" smtClean="0"/>
          </a:p>
          <a:p>
            <a:pPr eaLnBrk="1" hangingPunct="1"/>
            <a:r>
              <a:rPr lang="zh-CN" altLang="en-US" dirty="0" smtClean="0">
                <a:hlinkClick r:id="" action="ppaction://noaction"/>
              </a:rPr>
              <a:t>稳定经济</a:t>
            </a:r>
            <a:endParaRPr lang="zh-CN" altLang="en-US" dirty="0" smtClean="0"/>
          </a:p>
          <a:p>
            <a:pPr eaLnBrk="1" hangingPunct="1">
              <a:buFont typeface="Wingdings" pitchFamily="2" charset="2"/>
              <a:buNone/>
            </a:pPr>
            <a:endParaRPr lang="zh-CN" altLang="en-US" dirty="0" smtClean="0"/>
          </a:p>
        </p:txBody>
      </p:sp>
      <p:sp>
        <p:nvSpPr>
          <p:cNvPr id="2" name="Content Placeholder 1"/>
          <p:cNvSpPr>
            <a:spLocks noGrp="1"/>
          </p:cNvSpPr>
          <p:nvPr>
            <p:ph sz="half" idx="2"/>
          </p:nvPr>
        </p:nvSpPr>
        <p:spPr/>
        <p:txBody>
          <a:bodyPr/>
          <a:lstStyle/>
          <a:p>
            <a:r>
              <a:rPr lang="zh-CN" altLang="en-US" dirty="0">
                <a:hlinkClick r:id="" action="ppaction://noaction"/>
              </a:rPr>
              <a:t>我国政府经济职能的越位和</a:t>
            </a:r>
            <a:r>
              <a:rPr lang="zh-CN" altLang="en-US" dirty="0" smtClean="0">
                <a:hlinkClick r:id="" action="ppaction://noaction"/>
              </a:rPr>
              <a:t>缺位</a:t>
            </a:r>
            <a:endParaRPr lang="en-US" altLang="zh-CN" dirty="0" smtClean="0"/>
          </a:p>
          <a:p>
            <a:r>
              <a:rPr lang="zh-CN" altLang="en-US" dirty="0">
                <a:hlinkClick r:id="" action="ppaction://noaction"/>
              </a:rPr>
              <a:t>对于中国发展道路上</a:t>
            </a:r>
            <a:r>
              <a:rPr lang="zh-CN" altLang="en-US" dirty="0" smtClean="0">
                <a:hlinkClick r:id="" action="ppaction://noaction"/>
              </a:rPr>
              <a:t>政府作用的反思</a:t>
            </a:r>
            <a:endParaRPr lang="en-US" altLang="zh-CN" dirty="0" smtClean="0"/>
          </a:p>
          <a:p>
            <a:endParaRPr lang="zh-CN" altLang="en-US" dirty="0"/>
          </a:p>
        </p:txBody>
      </p:sp>
      <p:sp>
        <p:nvSpPr>
          <p:cNvPr id="650243"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3" name="日期占位符 2"/>
          <p:cNvSpPr>
            <a:spLocks noGrp="1"/>
          </p:cNvSpPr>
          <p:nvPr>
            <p:ph type="dt" sz="half" idx="10"/>
          </p:nvPr>
        </p:nvSpPr>
        <p:spPr/>
        <p:txBody>
          <a:bodyPr/>
          <a:lstStyle/>
          <a:p>
            <a:pPr>
              <a:defRPr/>
            </a:pPr>
            <a:fld id="{A3C76350-62E7-4D9F-94FD-CE6BE811E9C4}" type="datetime11">
              <a:rPr lang="zh-CN" altLang="en-US" smtClean="0">
                <a:solidFill>
                  <a:srgbClr val="1F497D"/>
                </a:solidFill>
              </a:rPr>
              <a:pPr>
                <a:defRPr/>
              </a:pPr>
              <a:t>20:48:51</a:t>
            </a:fld>
            <a:endParaRPr lang="en-US" altLang="zh-CN" dirty="0" smtClean="0">
              <a:solidFill>
                <a:srgbClr val="1F497D"/>
              </a:solidFill>
            </a:endParaRPr>
          </a:p>
        </p:txBody>
      </p:sp>
      <p:sp>
        <p:nvSpPr>
          <p:cNvPr id="4" name="页脚占位符 3"/>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5" name="灯片编号占位符 4"/>
          <p:cNvSpPr>
            <a:spLocks noGrp="1"/>
          </p:cNvSpPr>
          <p:nvPr>
            <p:ph type="sldNum" sz="quarter" idx="12"/>
          </p:nvPr>
        </p:nvSpPr>
        <p:spPr/>
        <p:txBody>
          <a:bodyPr/>
          <a:lstStyle/>
          <a:p>
            <a:pPr>
              <a:defRPr/>
            </a:pPr>
            <a:fld id="{6ADC1D38-B5FD-43C8-BB96-2FEF47E9C1C8}" type="slidenum">
              <a:rPr lang="en-US" altLang="zh-CN" smtClean="0">
                <a:solidFill>
                  <a:srgbClr val="1F497D"/>
                </a:solidFill>
              </a:rPr>
              <a:pPr>
                <a:defRPr/>
              </a:pPr>
              <a:t>31</a:t>
            </a:fld>
            <a:endParaRPr lang="en-US" altLang="zh-CN" dirty="0">
              <a:solidFill>
                <a:srgbClr val="1F497D"/>
              </a:solidFill>
            </a:endParaRPr>
          </a:p>
        </p:txBody>
      </p:sp>
    </p:spTree>
    <p:extLst>
      <p:ext uri="{BB962C8B-B14F-4D97-AF65-F5344CB8AC3E}">
        <p14:creationId xmlns:p14="http://schemas.microsoft.com/office/powerpoint/2010/main" val="29809877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89" name="Rectangle 2"/>
          <p:cNvSpPr>
            <a:spLocks noGrp="1" noChangeArrowheads="1"/>
          </p:cNvSpPr>
          <p:nvPr>
            <p:ph type="title"/>
          </p:nvPr>
        </p:nvSpPr>
        <p:spPr/>
        <p:txBody>
          <a:bodyPr/>
          <a:lstStyle/>
          <a:p>
            <a:pPr eaLnBrk="1" hangingPunct="1"/>
            <a:r>
              <a:rPr lang="zh-CN" altLang="en-US" dirty="0" smtClean="0"/>
              <a:t>资源配置</a:t>
            </a:r>
          </a:p>
        </p:txBody>
      </p:sp>
      <p:sp>
        <p:nvSpPr>
          <p:cNvPr id="652290" name="Rectangle 3"/>
          <p:cNvSpPr>
            <a:spLocks noGrp="1" noChangeArrowheads="1"/>
          </p:cNvSpPr>
          <p:nvPr>
            <p:ph idx="1"/>
          </p:nvPr>
        </p:nvSpPr>
        <p:spPr>
          <a:xfrm>
            <a:off x="457200" y="1981200"/>
            <a:ext cx="4475163" cy="3886200"/>
          </a:xfrm>
        </p:spPr>
        <p:txBody>
          <a:bodyPr/>
          <a:lstStyle/>
          <a:p>
            <a:pPr algn="just" eaLnBrk="1" hangingPunct="1"/>
            <a:r>
              <a:rPr lang="en-US" altLang="zh-CN" sz="2800" dirty="0" smtClean="0"/>
              <a:t> </a:t>
            </a:r>
            <a:r>
              <a:rPr lang="zh-CN" altLang="en-US" sz="2800" dirty="0" smtClean="0"/>
              <a:t>财政支出。</a:t>
            </a:r>
          </a:p>
          <a:p>
            <a:pPr lvl="1" algn="just" eaLnBrk="1" hangingPunct="1">
              <a:buFont typeface="Wingdings" pitchFamily="2" charset="2"/>
              <a:buNone/>
            </a:pPr>
            <a:r>
              <a:rPr lang="zh-CN" altLang="en-US" sz="2400" dirty="0" smtClean="0"/>
              <a:t>直接提供某些市场供给不足的产品。</a:t>
            </a:r>
          </a:p>
          <a:p>
            <a:pPr lvl="1" algn="just" eaLnBrk="1" hangingPunct="1">
              <a:buFont typeface="Wingdings" pitchFamily="2" charset="2"/>
              <a:buNone/>
            </a:pPr>
            <a:r>
              <a:rPr lang="zh-CN" altLang="en-US" sz="2400" dirty="0" smtClean="0"/>
              <a:t>财政补贴</a:t>
            </a:r>
            <a:r>
              <a:rPr lang="en-US" altLang="zh-CN" sz="2400" dirty="0" smtClean="0">
                <a:latin typeface="Courier New" pitchFamily="49" charset="0"/>
              </a:rPr>
              <a:t>——</a:t>
            </a:r>
            <a:r>
              <a:rPr lang="zh-CN" altLang="en-US" sz="2400" dirty="0" smtClean="0"/>
              <a:t>对于市场供给不足的产品通过财政补贴的方式刺激私人企业提供。</a:t>
            </a:r>
          </a:p>
          <a:p>
            <a:pPr eaLnBrk="1" hangingPunct="1"/>
            <a:r>
              <a:rPr lang="zh-CN" altLang="en-US" sz="2800" dirty="0" smtClean="0"/>
              <a:t>政府税收。</a:t>
            </a:r>
            <a:br>
              <a:rPr lang="zh-CN" altLang="en-US" sz="2800" dirty="0" smtClean="0"/>
            </a:br>
            <a:r>
              <a:rPr lang="zh-CN" altLang="en-US" sz="2400" dirty="0" smtClean="0"/>
              <a:t>通过调整税收政策来鼓励或限制某些产品的生产。</a:t>
            </a:r>
            <a:r>
              <a:rPr lang="zh-CN" altLang="en-US" sz="2800" dirty="0" smtClean="0"/>
              <a:t> </a:t>
            </a:r>
          </a:p>
        </p:txBody>
      </p:sp>
      <p:sp>
        <p:nvSpPr>
          <p:cNvPr id="652291"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652292" name="Line 6"/>
          <p:cNvSpPr>
            <a:spLocks noChangeShapeType="1"/>
          </p:cNvSpPr>
          <p:nvPr/>
        </p:nvSpPr>
        <p:spPr bwMode="auto">
          <a:xfrm flipV="1">
            <a:off x="4932363" y="2349500"/>
            <a:ext cx="1368425" cy="358775"/>
          </a:xfrm>
          <a:prstGeom prst="line">
            <a:avLst/>
          </a:prstGeom>
          <a:noFill/>
          <a:ln w="9525">
            <a:solidFill>
              <a:schemeClr val="tx1"/>
            </a:solidFill>
            <a:miter lim="800000"/>
            <a:headEnd/>
            <a:tailEnd/>
          </a:ln>
        </p:spPr>
        <p:txBody>
          <a:bodyPr wrap="none"/>
          <a:lstStyle/>
          <a:p>
            <a:pPr fontAlgn="base">
              <a:spcBef>
                <a:spcPct val="0"/>
              </a:spcBef>
              <a:spcAft>
                <a:spcPct val="0"/>
              </a:spcAft>
            </a:pPr>
            <a:endParaRPr lang="zh-CN" altLang="en-US">
              <a:solidFill>
                <a:prstClr val="black"/>
              </a:solidFill>
              <a:latin typeface="Arial" charset="0"/>
            </a:endParaRPr>
          </a:p>
        </p:txBody>
      </p:sp>
      <p:sp>
        <p:nvSpPr>
          <p:cNvPr id="652293" name="Line 7"/>
          <p:cNvSpPr>
            <a:spLocks noChangeShapeType="1"/>
          </p:cNvSpPr>
          <p:nvPr/>
        </p:nvSpPr>
        <p:spPr bwMode="auto">
          <a:xfrm>
            <a:off x="4932363" y="3789363"/>
            <a:ext cx="1368425" cy="0"/>
          </a:xfrm>
          <a:prstGeom prst="line">
            <a:avLst/>
          </a:prstGeom>
          <a:noFill/>
          <a:ln w="9525">
            <a:solidFill>
              <a:schemeClr val="tx1"/>
            </a:solidFill>
            <a:miter lim="800000"/>
            <a:headEnd/>
            <a:tailEnd/>
          </a:ln>
        </p:spPr>
        <p:txBody>
          <a:bodyPr wrap="none"/>
          <a:lstStyle/>
          <a:p>
            <a:pPr fontAlgn="base">
              <a:spcBef>
                <a:spcPct val="0"/>
              </a:spcBef>
              <a:spcAft>
                <a:spcPct val="0"/>
              </a:spcAft>
            </a:pPr>
            <a:endParaRPr lang="zh-CN" altLang="en-US">
              <a:solidFill>
                <a:prstClr val="black"/>
              </a:solidFill>
              <a:latin typeface="Arial" charset="0"/>
            </a:endParaRPr>
          </a:p>
        </p:txBody>
      </p:sp>
      <p:sp>
        <p:nvSpPr>
          <p:cNvPr id="652294" name="Line 8"/>
          <p:cNvSpPr>
            <a:spLocks noChangeShapeType="1"/>
          </p:cNvSpPr>
          <p:nvPr/>
        </p:nvSpPr>
        <p:spPr bwMode="auto">
          <a:xfrm>
            <a:off x="4643438" y="5300663"/>
            <a:ext cx="1512887" cy="0"/>
          </a:xfrm>
          <a:prstGeom prst="line">
            <a:avLst/>
          </a:prstGeom>
          <a:noFill/>
          <a:ln w="9525">
            <a:solidFill>
              <a:schemeClr val="tx1"/>
            </a:solidFill>
            <a:miter lim="800000"/>
            <a:headEnd/>
            <a:tailEnd/>
          </a:ln>
        </p:spPr>
        <p:txBody>
          <a:bodyPr wrap="none"/>
          <a:lstStyle/>
          <a:p>
            <a:pPr fontAlgn="base">
              <a:spcBef>
                <a:spcPct val="0"/>
              </a:spcBef>
              <a:spcAft>
                <a:spcPct val="0"/>
              </a:spcAft>
            </a:pPr>
            <a:endParaRPr lang="zh-CN" altLang="en-US">
              <a:solidFill>
                <a:prstClr val="black"/>
              </a:solidFill>
              <a:latin typeface="Arial" charset="0"/>
            </a:endParaRPr>
          </a:p>
        </p:txBody>
      </p:sp>
      <p:sp>
        <p:nvSpPr>
          <p:cNvPr id="652295" name="Text Box 9"/>
          <p:cNvSpPr txBox="1">
            <a:spLocks noChangeArrowheads="1"/>
          </p:cNvSpPr>
          <p:nvPr/>
        </p:nvSpPr>
        <p:spPr bwMode="auto">
          <a:xfrm>
            <a:off x="6372225" y="2133600"/>
            <a:ext cx="184150" cy="366713"/>
          </a:xfrm>
          <a:prstGeom prst="rect">
            <a:avLst/>
          </a:prstGeom>
          <a:noFill/>
          <a:ln w="9525">
            <a:noFill/>
            <a:miter lim="800000"/>
            <a:headEnd/>
            <a:tailEnd/>
          </a:ln>
        </p:spPr>
        <p:txBody>
          <a:bodyPr wrap="none">
            <a:spAutoFit/>
          </a:bodyPr>
          <a:lstStyle/>
          <a:p>
            <a:pPr eaLnBrk="0" fontAlgn="base" hangingPunct="0">
              <a:spcBef>
                <a:spcPct val="0"/>
              </a:spcBef>
              <a:spcAft>
                <a:spcPct val="0"/>
              </a:spcAft>
            </a:pPr>
            <a:endParaRPr lang="zh-CN" altLang="en-US">
              <a:solidFill>
                <a:prstClr val="black"/>
              </a:solidFill>
              <a:latin typeface="Arial" charset="0"/>
            </a:endParaRPr>
          </a:p>
        </p:txBody>
      </p:sp>
      <p:sp>
        <p:nvSpPr>
          <p:cNvPr id="652296" name="Text Box 10"/>
          <p:cNvSpPr txBox="1">
            <a:spLocks noChangeArrowheads="1"/>
          </p:cNvSpPr>
          <p:nvPr/>
        </p:nvSpPr>
        <p:spPr bwMode="auto">
          <a:xfrm>
            <a:off x="6280150" y="2138363"/>
            <a:ext cx="2036763" cy="641350"/>
          </a:xfrm>
          <a:prstGeom prst="rect">
            <a:avLst/>
          </a:prstGeom>
          <a:noFill/>
          <a:ln w="9525">
            <a:noFill/>
            <a:miter lim="800000"/>
            <a:headEnd/>
            <a:tailEnd/>
          </a:ln>
        </p:spPr>
        <p:txBody>
          <a:bodyPr>
            <a:spAutoFit/>
          </a:bodyPr>
          <a:lstStyle/>
          <a:p>
            <a:pPr eaLnBrk="0" fontAlgn="base" hangingPunct="0">
              <a:spcBef>
                <a:spcPct val="0"/>
              </a:spcBef>
              <a:spcAft>
                <a:spcPct val="0"/>
              </a:spcAft>
            </a:pPr>
            <a:r>
              <a:rPr lang="zh-CN" altLang="en-US">
                <a:solidFill>
                  <a:prstClr val="black"/>
                </a:solidFill>
                <a:latin typeface="Arial" charset="0"/>
              </a:rPr>
              <a:t>国防、基础教育、公共卫生</a:t>
            </a:r>
            <a:r>
              <a:rPr lang="en-US" altLang="zh-CN">
                <a:solidFill>
                  <a:prstClr val="black"/>
                </a:solidFill>
                <a:latin typeface="Arial" charset="0"/>
              </a:rPr>
              <a:t>…</a:t>
            </a:r>
          </a:p>
        </p:txBody>
      </p:sp>
      <p:sp>
        <p:nvSpPr>
          <p:cNvPr id="652297" name="Text Box 11"/>
          <p:cNvSpPr txBox="1">
            <a:spLocks noChangeArrowheads="1"/>
          </p:cNvSpPr>
          <p:nvPr/>
        </p:nvSpPr>
        <p:spPr bwMode="auto">
          <a:xfrm>
            <a:off x="6372225" y="3573463"/>
            <a:ext cx="2303463" cy="641350"/>
          </a:xfrm>
          <a:prstGeom prst="rect">
            <a:avLst/>
          </a:prstGeom>
          <a:noFill/>
          <a:ln w="9525">
            <a:noFill/>
            <a:miter lim="800000"/>
            <a:headEnd/>
            <a:tailEnd/>
          </a:ln>
        </p:spPr>
        <p:txBody>
          <a:bodyPr>
            <a:spAutoFit/>
          </a:bodyPr>
          <a:lstStyle/>
          <a:p>
            <a:pPr eaLnBrk="0" fontAlgn="base" hangingPunct="0">
              <a:spcBef>
                <a:spcPct val="0"/>
              </a:spcBef>
              <a:spcAft>
                <a:spcPct val="0"/>
              </a:spcAft>
            </a:pPr>
            <a:r>
              <a:rPr lang="zh-CN" altLang="en-US">
                <a:solidFill>
                  <a:prstClr val="black"/>
                </a:solidFill>
                <a:latin typeface="Arial" charset="0"/>
              </a:rPr>
              <a:t>高等教育、公立医院</a:t>
            </a:r>
            <a:r>
              <a:rPr lang="en-US" altLang="zh-CN">
                <a:solidFill>
                  <a:prstClr val="black"/>
                </a:solidFill>
                <a:latin typeface="Arial" charset="0"/>
              </a:rPr>
              <a:t>…</a:t>
            </a:r>
          </a:p>
        </p:txBody>
      </p:sp>
      <p:sp>
        <p:nvSpPr>
          <p:cNvPr id="652298" name="Text Box 12"/>
          <p:cNvSpPr txBox="1">
            <a:spLocks noChangeArrowheads="1"/>
          </p:cNvSpPr>
          <p:nvPr/>
        </p:nvSpPr>
        <p:spPr bwMode="auto">
          <a:xfrm>
            <a:off x="6156325" y="4941888"/>
            <a:ext cx="2376488" cy="915987"/>
          </a:xfrm>
          <a:prstGeom prst="rect">
            <a:avLst/>
          </a:prstGeom>
          <a:noFill/>
          <a:ln w="9525">
            <a:noFill/>
            <a:miter lim="800000"/>
            <a:headEnd/>
            <a:tailEnd/>
          </a:ln>
        </p:spPr>
        <p:txBody>
          <a:bodyPr>
            <a:spAutoFit/>
          </a:bodyPr>
          <a:lstStyle/>
          <a:p>
            <a:pPr eaLnBrk="0" fontAlgn="base" hangingPunct="0">
              <a:spcBef>
                <a:spcPct val="0"/>
              </a:spcBef>
              <a:spcAft>
                <a:spcPct val="0"/>
              </a:spcAft>
            </a:pPr>
            <a:r>
              <a:rPr lang="zh-CN" altLang="en-US">
                <a:solidFill>
                  <a:prstClr val="black"/>
                </a:solidFill>
                <a:latin typeface="Arial" charset="0"/>
              </a:rPr>
              <a:t>鼓励：企业研发开支、环保开支</a:t>
            </a:r>
          </a:p>
          <a:p>
            <a:pPr eaLnBrk="0" fontAlgn="base" hangingPunct="0">
              <a:spcBef>
                <a:spcPct val="0"/>
              </a:spcBef>
              <a:spcAft>
                <a:spcPct val="0"/>
              </a:spcAft>
            </a:pPr>
            <a:r>
              <a:rPr lang="zh-CN" altLang="en-US">
                <a:solidFill>
                  <a:prstClr val="black"/>
                </a:solidFill>
                <a:latin typeface="Arial" charset="0"/>
              </a:rPr>
              <a:t>限制：烟酒、鞭炮</a:t>
            </a:r>
            <a:r>
              <a:rPr lang="en-US" altLang="zh-CN">
                <a:solidFill>
                  <a:prstClr val="black"/>
                </a:solidFill>
                <a:latin typeface="Arial" charset="0"/>
              </a:rPr>
              <a:t>…</a:t>
            </a:r>
          </a:p>
        </p:txBody>
      </p:sp>
      <p:sp>
        <p:nvSpPr>
          <p:cNvPr id="2" name="日期占位符 1"/>
          <p:cNvSpPr>
            <a:spLocks noGrp="1"/>
          </p:cNvSpPr>
          <p:nvPr>
            <p:ph type="dt" sz="half" idx="10"/>
          </p:nvPr>
        </p:nvSpPr>
        <p:spPr/>
        <p:txBody>
          <a:bodyPr/>
          <a:lstStyle/>
          <a:p>
            <a:pPr>
              <a:defRPr/>
            </a:pPr>
            <a:fld id="{ADB5B8E4-3DBB-45FB-83FF-887384A1781F}"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32</a:t>
            </a:fld>
            <a:endParaRPr lang="en-US" altLang="zh-CN" dirty="0">
              <a:solidFill>
                <a:srgbClr val="1F497D"/>
              </a:solidFill>
            </a:endParaRPr>
          </a:p>
        </p:txBody>
      </p:sp>
    </p:spTree>
    <p:extLst>
      <p:ext uri="{BB962C8B-B14F-4D97-AF65-F5344CB8AC3E}">
        <p14:creationId xmlns:p14="http://schemas.microsoft.com/office/powerpoint/2010/main" val="13422241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7" name="Rectangle 2"/>
          <p:cNvSpPr>
            <a:spLocks noGrp="1" noChangeArrowheads="1"/>
          </p:cNvSpPr>
          <p:nvPr>
            <p:ph type="title"/>
          </p:nvPr>
        </p:nvSpPr>
        <p:spPr/>
        <p:txBody>
          <a:bodyPr/>
          <a:lstStyle/>
          <a:p>
            <a:pPr eaLnBrk="1" hangingPunct="1"/>
            <a:r>
              <a:rPr lang="zh-CN" altLang="en-US" smtClean="0"/>
              <a:t>收入分配</a:t>
            </a:r>
          </a:p>
        </p:txBody>
      </p:sp>
      <p:sp>
        <p:nvSpPr>
          <p:cNvPr id="654338" name="Rectangle 3"/>
          <p:cNvSpPr>
            <a:spLocks noGrp="1" noChangeArrowheads="1"/>
          </p:cNvSpPr>
          <p:nvPr>
            <p:ph idx="1"/>
          </p:nvPr>
        </p:nvSpPr>
        <p:spPr>
          <a:xfrm>
            <a:off x="457200" y="1981200"/>
            <a:ext cx="8218488" cy="4184650"/>
          </a:xfrm>
        </p:spPr>
        <p:txBody>
          <a:bodyPr/>
          <a:lstStyle/>
          <a:p>
            <a:pPr algn="just" eaLnBrk="1" hangingPunct="1"/>
            <a:r>
              <a:rPr lang="zh-CN" altLang="en-US" sz="2800" smtClean="0"/>
              <a:t>累进所得税制</a:t>
            </a:r>
          </a:p>
          <a:p>
            <a:pPr algn="just" eaLnBrk="1" hangingPunct="1"/>
            <a:r>
              <a:rPr lang="zh-CN" altLang="en-US" sz="2800" smtClean="0"/>
              <a:t>社会救济（最低生活保障线）</a:t>
            </a:r>
          </a:p>
          <a:p>
            <a:pPr algn="just" eaLnBrk="1" hangingPunct="1"/>
            <a:r>
              <a:rPr lang="zh-CN" altLang="en-US" sz="2800" smtClean="0"/>
              <a:t>失业保险</a:t>
            </a:r>
          </a:p>
          <a:p>
            <a:pPr algn="just" eaLnBrk="1" hangingPunct="1"/>
            <a:r>
              <a:rPr lang="zh-CN" altLang="en-US" sz="2800" smtClean="0"/>
              <a:t>公共住宅（廉租房、经济适用房、公租房）</a:t>
            </a:r>
          </a:p>
          <a:p>
            <a:pPr algn="just" eaLnBrk="1" hangingPunct="1"/>
            <a:r>
              <a:rPr lang="zh-CN" altLang="en-US" sz="2800" smtClean="0"/>
              <a:t>奢侈品课征高税，必需品低税甚至补贴（粮食直补</a:t>
            </a:r>
            <a:r>
              <a:rPr lang="en-US" altLang="zh-CN" sz="2800" smtClean="0"/>
              <a:t>…</a:t>
            </a:r>
            <a:r>
              <a:rPr lang="zh-CN" altLang="en-US" sz="2800" smtClean="0"/>
              <a:t>） </a:t>
            </a:r>
          </a:p>
        </p:txBody>
      </p:sp>
      <p:sp>
        <p:nvSpPr>
          <p:cNvPr id="654339"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E944246D-FBD9-4529-A15E-B6E78D2AB61D}"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33</a:t>
            </a:fld>
            <a:endParaRPr lang="en-US" altLang="zh-CN" dirty="0">
              <a:solidFill>
                <a:srgbClr val="1F497D"/>
              </a:solidFill>
            </a:endParaRPr>
          </a:p>
        </p:txBody>
      </p:sp>
    </p:spTree>
    <p:extLst>
      <p:ext uri="{BB962C8B-B14F-4D97-AF65-F5344CB8AC3E}">
        <p14:creationId xmlns:p14="http://schemas.microsoft.com/office/powerpoint/2010/main" val="18718249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5" name="Rectangle 2"/>
          <p:cNvSpPr>
            <a:spLocks noGrp="1" noChangeArrowheads="1"/>
          </p:cNvSpPr>
          <p:nvPr>
            <p:ph type="title"/>
          </p:nvPr>
        </p:nvSpPr>
        <p:spPr/>
        <p:txBody>
          <a:bodyPr/>
          <a:lstStyle/>
          <a:p>
            <a:pPr eaLnBrk="1" hangingPunct="1"/>
            <a:r>
              <a:rPr lang="zh-CN" altLang="en-US" smtClean="0"/>
              <a:t>稳定经济</a:t>
            </a:r>
          </a:p>
        </p:txBody>
      </p:sp>
      <p:sp>
        <p:nvSpPr>
          <p:cNvPr id="656386" name="Rectangle 3"/>
          <p:cNvSpPr>
            <a:spLocks noGrp="1" noChangeArrowheads="1"/>
          </p:cNvSpPr>
          <p:nvPr>
            <p:ph idx="1"/>
          </p:nvPr>
        </p:nvSpPr>
        <p:spPr/>
        <p:txBody>
          <a:bodyPr/>
          <a:lstStyle/>
          <a:p>
            <a:pPr algn="just" eaLnBrk="1" hangingPunct="1"/>
            <a:r>
              <a:rPr lang="zh-CN" altLang="en-US" sz="2800" dirty="0" smtClean="0"/>
              <a:t>宏观经济稳定的四大目标是：充分就业；物价稳定；经济增长；国际收支平衡。</a:t>
            </a:r>
          </a:p>
          <a:p>
            <a:pPr algn="just" eaLnBrk="1" hangingPunct="1"/>
            <a:r>
              <a:rPr lang="zh-CN" altLang="en-US" sz="2800" dirty="0" smtClean="0"/>
              <a:t>通过财政政策影响总需求体现在两个方面：</a:t>
            </a:r>
          </a:p>
          <a:p>
            <a:pPr lvl="1" algn="just" eaLnBrk="1" hangingPunct="1"/>
            <a:r>
              <a:rPr lang="zh-CN" altLang="en-US" sz="2400" dirty="0" smtClean="0"/>
              <a:t>相机抉择的财政政策，是指通过调整预算收支来调节社会总需求。在经济过热时，财政减少支出或增加税收；在经济萧条时则相反。</a:t>
            </a:r>
          </a:p>
          <a:p>
            <a:pPr lvl="1" algn="just" eaLnBrk="1" hangingPunct="1"/>
            <a:r>
              <a:rPr lang="zh-CN" altLang="en-US" sz="2400" dirty="0" smtClean="0"/>
              <a:t>自动稳定器，是指通过财政的某些制度性安排来发挥对经济的“自动” 稳定作用。如累进所得税和失业保险制度。 </a:t>
            </a:r>
          </a:p>
        </p:txBody>
      </p:sp>
      <p:sp>
        <p:nvSpPr>
          <p:cNvPr id="656387"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1BD1C99B-3EE5-4D7D-8BE7-C19EC13221DA}"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34</a:t>
            </a:fld>
            <a:endParaRPr lang="en-US" altLang="zh-CN" dirty="0">
              <a:solidFill>
                <a:srgbClr val="1F497D"/>
              </a:solidFill>
            </a:endParaRPr>
          </a:p>
        </p:txBody>
      </p:sp>
    </p:spTree>
    <p:extLst>
      <p:ext uri="{BB962C8B-B14F-4D97-AF65-F5344CB8AC3E}">
        <p14:creationId xmlns:p14="http://schemas.microsoft.com/office/powerpoint/2010/main" val="2749769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3" name="Rectangle 2"/>
          <p:cNvSpPr>
            <a:spLocks noGrp="1" noChangeArrowheads="1"/>
          </p:cNvSpPr>
          <p:nvPr>
            <p:ph type="title"/>
          </p:nvPr>
        </p:nvSpPr>
        <p:spPr>
          <a:xfrm>
            <a:off x="179388" y="260350"/>
            <a:ext cx="8964612" cy="1296988"/>
          </a:xfrm>
        </p:spPr>
        <p:txBody>
          <a:bodyPr/>
          <a:lstStyle/>
          <a:p>
            <a:r>
              <a:rPr lang="zh-CN" altLang="en-US" dirty="0" smtClean="0"/>
              <a:t>我国政府经济职能的越位和缺位</a:t>
            </a:r>
            <a:r>
              <a:rPr lang="en-US" altLang="zh-CN" dirty="0" smtClean="0"/>
              <a:t>?</a:t>
            </a:r>
          </a:p>
        </p:txBody>
      </p:sp>
      <p:sp>
        <p:nvSpPr>
          <p:cNvPr id="658434" name="Rectangle 3"/>
          <p:cNvSpPr>
            <a:spLocks noGrp="1" noChangeArrowheads="1"/>
          </p:cNvSpPr>
          <p:nvPr>
            <p:ph idx="1"/>
          </p:nvPr>
        </p:nvSpPr>
        <p:spPr>
          <a:xfrm>
            <a:off x="755650" y="1628775"/>
            <a:ext cx="7391400" cy="4968875"/>
          </a:xfrm>
        </p:spPr>
        <p:txBody>
          <a:bodyPr/>
          <a:lstStyle/>
          <a:p>
            <a:r>
              <a:rPr lang="zh-CN" altLang="en-US" dirty="0" smtClean="0"/>
              <a:t>越位：</a:t>
            </a:r>
            <a:r>
              <a:rPr lang="en-US" altLang="zh-CN" dirty="0" smtClean="0"/>
              <a:t/>
            </a:r>
            <a:br>
              <a:rPr lang="en-US" altLang="zh-CN" dirty="0" smtClean="0"/>
            </a:br>
            <a:r>
              <a:rPr lang="zh-CN" altLang="en-US" dirty="0" smtClean="0"/>
              <a:t>是否真正退出了竞争性领域？</a:t>
            </a:r>
            <a:r>
              <a:rPr lang="en-US" altLang="zh-CN" dirty="0" smtClean="0"/>
              <a:t/>
            </a:r>
            <a:br>
              <a:rPr lang="en-US" altLang="zh-CN" dirty="0" smtClean="0"/>
            </a:br>
            <a:endParaRPr lang="en-US" altLang="zh-CN" dirty="0" smtClean="0"/>
          </a:p>
          <a:p>
            <a:r>
              <a:rPr lang="zh-CN" altLang="en-US" dirty="0" smtClean="0"/>
              <a:t>缺位：</a:t>
            </a:r>
            <a:r>
              <a:rPr lang="en-US" altLang="zh-CN" dirty="0" smtClean="0"/>
              <a:t/>
            </a:r>
            <a:br>
              <a:rPr lang="en-US" altLang="zh-CN" dirty="0" smtClean="0"/>
            </a:br>
            <a:r>
              <a:rPr lang="zh-CN" altLang="en-US" dirty="0" smtClean="0"/>
              <a:t>是否能满足公共需要？</a:t>
            </a:r>
            <a:r>
              <a:rPr lang="en-US" altLang="zh-CN" dirty="0" smtClean="0"/>
              <a:t/>
            </a:r>
            <a:br>
              <a:rPr lang="en-US" altLang="zh-CN" dirty="0" smtClean="0"/>
            </a:br>
            <a:r>
              <a:rPr lang="en-US" altLang="zh-CN" dirty="0" err="1" smtClean="0"/>
              <a:t>基本公共服务均等化：满足公共需要的最低标准</a:t>
            </a:r>
            <a:r>
              <a:rPr lang="en-US" altLang="zh-CN" dirty="0" smtClean="0"/>
              <a:t>？</a:t>
            </a:r>
          </a:p>
        </p:txBody>
      </p:sp>
      <p:sp>
        <p:nvSpPr>
          <p:cNvPr id="4"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3B6D0E84-BA85-4D6E-9A64-304AB676EEB1}" type="datetime11">
              <a:rPr lang="zh-CN" altLang="en-US" smtClean="0">
                <a:solidFill>
                  <a:srgbClr val="1F497D"/>
                </a:solidFill>
              </a:rPr>
              <a:pPr>
                <a:defRPr/>
              </a:pPr>
              <a:t>20:48:51</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5" name="灯片编号占位符 4"/>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35</a:t>
            </a:fld>
            <a:endParaRPr lang="en-US" altLang="zh-CN" dirty="0">
              <a:solidFill>
                <a:srgbClr val="1F497D"/>
              </a:solidFill>
            </a:endParaRPr>
          </a:p>
        </p:txBody>
      </p:sp>
    </p:spTree>
    <p:extLst>
      <p:ext uri="{BB962C8B-B14F-4D97-AF65-F5344CB8AC3E}">
        <p14:creationId xmlns:p14="http://schemas.microsoft.com/office/powerpoint/2010/main" val="162243959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673100" y="0"/>
            <a:ext cx="8229600" cy="1143000"/>
          </a:xfrm>
        </p:spPr>
        <p:txBody>
          <a:bodyPr/>
          <a:lstStyle/>
          <a:p>
            <a:r>
              <a:rPr lang="zh-CN" altLang="en-US" smtClean="0"/>
              <a:t>福利经济学的基本定理图表</a:t>
            </a:r>
          </a:p>
        </p:txBody>
      </p:sp>
      <p:sp>
        <p:nvSpPr>
          <p:cNvPr id="2" name="日期占位符 1"/>
          <p:cNvSpPr>
            <a:spLocks noGrp="1"/>
          </p:cNvSpPr>
          <p:nvPr>
            <p:ph type="dt" sz="half" idx="10"/>
          </p:nvPr>
        </p:nvSpPr>
        <p:spPr/>
        <p:txBody>
          <a:bodyPr/>
          <a:lstStyle/>
          <a:p>
            <a:pPr>
              <a:defRPr/>
            </a:pPr>
            <a:fld id="{F51D1DFB-5984-4295-9A43-B0E214BE5C2A}"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4</a:t>
            </a:fld>
            <a:endParaRPr lang="en-US" altLang="zh-CN" dirty="0">
              <a:solidFill>
                <a:srgbClr val="1F497D"/>
              </a:solidFill>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206482199"/>
              </p:ext>
            </p:extLst>
          </p:nvPr>
        </p:nvGraphicFramePr>
        <p:xfrm>
          <a:off x="1600200" y="1143000"/>
          <a:ext cx="6246813" cy="4498975"/>
        </p:xfrm>
        <a:graphic>
          <a:graphicData uri="http://schemas.openxmlformats.org/presentationml/2006/ole">
            <mc:AlternateContent xmlns:mc="http://schemas.openxmlformats.org/markup-compatibility/2006">
              <mc:Choice xmlns:v="urn:schemas-microsoft-com:vml" Requires="v">
                <p:oleObj spid="_x0000_s1029" name="位图图像" r:id="rId3" imgW="5106113" imgH="3696216" progId="PBrush">
                  <p:embed/>
                </p:oleObj>
              </mc:Choice>
              <mc:Fallback>
                <p:oleObj name="位图图像" r:id="rId3" imgW="5106113" imgH="3696216"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143000"/>
                        <a:ext cx="6246813"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34478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3" name="Rectangle 2"/>
          <p:cNvSpPr>
            <a:spLocks noGrp="1" noChangeArrowheads="1"/>
          </p:cNvSpPr>
          <p:nvPr>
            <p:ph type="title" idx="4294967295"/>
          </p:nvPr>
        </p:nvSpPr>
        <p:spPr>
          <a:xfrm>
            <a:off x="0" y="457200"/>
            <a:ext cx="8229600" cy="1371600"/>
          </a:xfrm>
        </p:spPr>
        <p:txBody>
          <a:bodyPr/>
          <a:lstStyle/>
          <a:p>
            <a:pPr eaLnBrk="1" hangingPunct="1"/>
            <a:r>
              <a:rPr lang="zh-CN" altLang="en-US" smtClean="0"/>
              <a:t>亚当</a:t>
            </a:r>
            <a:r>
              <a:rPr lang="en-US" altLang="zh-CN" smtClean="0">
                <a:cs typeface="Times New Roman" pitchFamily="18" charset="0"/>
              </a:rPr>
              <a:t>·</a:t>
            </a:r>
            <a:r>
              <a:rPr lang="zh-CN" altLang="en-US" smtClean="0"/>
              <a:t>斯密的“看不见的手”定律</a:t>
            </a:r>
          </a:p>
        </p:txBody>
      </p:sp>
      <p:sp>
        <p:nvSpPr>
          <p:cNvPr id="591874" name="Rectangle 3"/>
          <p:cNvSpPr>
            <a:spLocks noGrp="1" noChangeArrowheads="1"/>
          </p:cNvSpPr>
          <p:nvPr>
            <p:ph type="body" sz="half" idx="4294967295"/>
          </p:nvPr>
        </p:nvSpPr>
        <p:spPr>
          <a:xfrm>
            <a:off x="5334000" y="2057400"/>
            <a:ext cx="3810000" cy="4114800"/>
          </a:xfrm>
        </p:spPr>
        <p:txBody>
          <a:bodyPr/>
          <a:lstStyle/>
          <a:p>
            <a:pPr algn="just" eaLnBrk="1" hangingPunct="1"/>
            <a:r>
              <a:rPr lang="zh-CN" altLang="en-US" sz="2800" smtClean="0"/>
              <a:t>市场就像一只</a:t>
            </a:r>
            <a:r>
              <a:rPr lang="zh-CN" altLang="en-US" sz="2800" smtClean="0">
                <a:latin typeface="Courier New" pitchFamily="49" charset="0"/>
              </a:rPr>
              <a:t>“</a:t>
            </a:r>
            <a:r>
              <a:rPr lang="zh-CN" altLang="en-US" sz="2800" smtClean="0"/>
              <a:t>看不见的手</a:t>
            </a:r>
            <a:r>
              <a:rPr lang="zh-CN" altLang="en-US" sz="2800" smtClean="0">
                <a:latin typeface="Courier New" pitchFamily="49" charset="0"/>
              </a:rPr>
              <a:t>”</a:t>
            </a:r>
            <a:r>
              <a:rPr lang="zh-CN" altLang="en-US" sz="2800" smtClean="0"/>
              <a:t>，可以通过价格和竞争机制，对经济活动进行自发的有效的组织，从而使每个人都追求个人利益最终给全社会带来共同利益。 </a:t>
            </a:r>
          </a:p>
        </p:txBody>
      </p:sp>
      <p:pic>
        <p:nvPicPr>
          <p:cNvPr id="591875" name="Picture 5" descr="Adam Smith"/>
          <p:cNvPicPr>
            <a:picLocks noGrp="1" noChangeAspect="1" noChangeArrowheads="1"/>
          </p:cNvPicPr>
          <p:nvPr>
            <p:ph type="clipArt" sz="half" idx="4294967295"/>
          </p:nvPr>
        </p:nvPicPr>
        <p:blipFill>
          <a:blip r:embed="rId3"/>
          <a:srcRect/>
          <a:stretch>
            <a:fillRect/>
          </a:stretch>
        </p:blipFill>
        <p:spPr>
          <a:xfrm>
            <a:off x="0" y="2057400"/>
            <a:ext cx="3459163" cy="4114800"/>
          </a:xfrm>
        </p:spPr>
      </p:pic>
      <p:sp>
        <p:nvSpPr>
          <p:cNvPr id="591876" name="AutoShape 5">
            <a:hlinkClick r:id="" action="ppaction://noaction" highlightClick="1"/>
          </p:cNvPr>
          <p:cNvSpPr>
            <a:spLocks noChangeArrowheads="1"/>
          </p:cNvSpPr>
          <p:nvPr/>
        </p:nvSpPr>
        <p:spPr bwMode="auto">
          <a:xfrm>
            <a:off x="7596188" y="5949950"/>
            <a:ext cx="504825" cy="504825"/>
          </a:xfrm>
          <a:prstGeom prst="actionButtonForwardNext">
            <a:avLst/>
          </a:prstGeom>
          <a:solidFill>
            <a:schemeClr val="accent1"/>
          </a:solidFill>
          <a:ln w="9525">
            <a:noFill/>
            <a:miter lim="800000"/>
            <a:headEnd/>
            <a:tailEnd/>
          </a:ln>
        </p:spPr>
        <p:txBody>
          <a:bodyPr wrap="none" anchor="ctr"/>
          <a:lstStyle/>
          <a:p>
            <a:pPr algn="ctr" eaLnBrk="0" fontAlgn="base" hangingPunct="0">
              <a:spcBef>
                <a:spcPct val="0"/>
              </a:spcBef>
              <a:spcAft>
                <a:spcPct val="0"/>
              </a:spcAft>
            </a:pPr>
            <a:endParaRPr lang="zh-CN" altLang="en-US">
              <a:solidFill>
                <a:srgbClr val="4F81BD"/>
              </a:solidFill>
              <a:latin typeface="Arial" charset="0"/>
            </a:endParaRPr>
          </a:p>
        </p:txBody>
      </p:sp>
      <p:sp>
        <p:nvSpPr>
          <p:cNvPr id="591877" name="TextBox 1"/>
          <p:cNvSpPr txBox="1">
            <a:spLocks noChangeArrowheads="1"/>
          </p:cNvSpPr>
          <p:nvPr/>
        </p:nvSpPr>
        <p:spPr bwMode="auto">
          <a:xfrm>
            <a:off x="1909763" y="6180138"/>
            <a:ext cx="1595437" cy="646112"/>
          </a:xfrm>
          <a:prstGeom prst="rect">
            <a:avLst/>
          </a:prstGeom>
          <a:noFill/>
          <a:ln w="9525">
            <a:noFill/>
            <a:miter lim="800000"/>
            <a:headEnd/>
            <a:tailEnd/>
          </a:ln>
        </p:spPr>
        <p:txBody>
          <a:bodyPr wrap="none">
            <a:spAutoFit/>
          </a:bodyPr>
          <a:lstStyle/>
          <a:p>
            <a:pPr algn="ctr" fontAlgn="base">
              <a:spcBef>
                <a:spcPct val="0"/>
              </a:spcBef>
              <a:spcAft>
                <a:spcPct val="0"/>
              </a:spcAft>
            </a:pPr>
            <a:r>
              <a:rPr lang="en-US" altLang="zh-CN" b="1">
                <a:solidFill>
                  <a:prstClr val="black"/>
                </a:solidFill>
                <a:latin typeface="Arial" charset="0"/>
              </a:rPr>
              <a:t>Adam Smith</a:t>
            </a:r>
            <a:r>
              <a:rPr lang="en-US" altLang="zh-CN">
                <a:solidFill>
                  <a:prstClr val="black"/>
                </a:solidFill>
                <a:latin typeface="Arial" charset="0"/>
              </a:rPr>
              <a:t> </a:t>
            </a:r>
          </a:p>
          <a:p>
            <a:pPr algn="ctr" fontAlgn="base">
              <a:spcBef>
                <a:spcPct val="0"/>
              </a:spcBef>
              <a:spcAft>
                <a:spcPct val="0"/>
              </a:spcAft>
            </a:pPr>
            <a:r>
              <a:rPr lang="en-US" altLang="zh-CN">
                <a:solidFill>
                  <a:prstClr val="black"/>
                </a:solidFill>
                <a:latin typeface="Arial" charset="0"/>
              </a:rPr>
              <a:t>(1723 –1790)</a:t>
            </a: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CF8FF8EA-FA33-4D64-8B8A-9B0F622D1D32}" type="datetime11">
              <a:rPr lang="zh-CN" altLang="en-US" smtClean="0">
                <a:solidFill>
                  <a:srgbClr val="1F497D"/>
                </a:solidFill>
              </a:rPr>
              <a:pPr>
                <a:defRPr/>
              </a:pPr>
              <a:t>20:48:50</a:t>
            </a:fld>
            <a:endParaRPr lang="en-US" altLang="zh-CN">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E93425B6-1128-4756-AA5D-BE9BD618FA1A}" type="slidenum">
              <a:rPr lang="en-US" altLang="zh-CN" smtClean="0">
                <a:solidFill>
                  <a:srgbClr val="1F497D"/>
                </a:solidFill>
              </a:rPr>
              <a:pPr>
                <a:defRPr/>
              </a:pPr>
              <a:t>5</a:t>
            </a:fld>
            <a:endParaRPr lang="en-US" altLang="zh-CN" dirty="0">
              <a:solidFill>
                <a:srgbClr val="1F497D"/>
              </a:solidFill>
            </a:endParaRPr>
          </a:p>
        </p:txBody>
      </p:sp>
    </p:spTree>
    <p:extLst>
      <p:ext uri="{BB962C8B-B14F-4D97-AF65-F5344CB8AC3E}">
        <p14:creationId xmlns:p14="http://schemas.microsoft.com/office/powerpoint/2010/main" val="2703149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1" name="Rectangle 2"/>
          <p:cNvSpPr>
            <a:spLocks noGrp="1" noChangeArrowheads="1"/>
          </p:cNvSpPr>
          <p:nvPr>
            <p:ph type="title" idx="4294967295"/>
          </p:nvPr>
        </p:nvSpPr>
        <p:spPr>
          <a:xfrm>
            <a:off x="0" y="457200"/>
            <a:ext cx="8229600" cy="1371600"/>
          </a:xfrm>
        </p:spPr>
        <p:txBody>
          <a:bodyPr/>
          <a:lstStyle/>
          <a:p>
            <a:pPr eaLnBrk="1" hangingPunct="1"/>
            <a:r>
              <a:rPr lang="en-US" altLang="zh-CN" smtClean="0"/>
              <a:t>Law of invisible hand </a:t>
            </a:r>
            <a:br>
              <a:rPr lang="en-US" altLang="zh-CN" smtClean="0"/>
            </a:br>
            <a:r>
              <a:rPr lang="en-US" altLang="zh-CN" smtClean="0"/>
              <a:t>by Adam Smith</a:t>
            </a:r>
          </a:p>
        </p:txBody>
      </p:sp>
      <p:sp>
        <p:nvSpPr>
          <p:cNvPr id="593922" name="Rectangle 3"/>
          <p:cNvSpPr>
            <a:spLocks noGrp="1" noChangeArrowheads="1"/>
          </p:cNvSpPr>
          <p:nvPr>
            <p:ph sz="quarter" idx="4294967295"/>
          </p:nvPr>
        </p:nvSpPr>
        <p:spPr>
          <a:xfrm>
            <a:off x="3168650" y="2112963"/>
            <a:ext cx="5975350" cy="1549400"/>
          </a:xfrm>
        </p:spPr>
        <p:txBody>
          <a:bodyPr/>
          <a:lstStyle/>
          <a:p>
            <a:pPr eaLnBrk="1" hangingPunct="1"/>
            <a:r>
              <a:rPr lang="en-US" altLang="zh-CN" sz="2400" smtClean="0"/>
              <a:t>Competition would led the individual in the pursuit of his private interest (profits) to pursue the public interest as if led by an invisible hand.</a:t>
            </a:r>
          </a:p>
        </p:txBody>
      </p:sp>
      <p:pic>
        <p:nvPicPr>
          <p:cNvPr id="593923" name="Picture 4"/>
          <p:cNvPicPr>
            <a:picLocks noGrp="1" noChangeAspect="1" noChangeArrowheads="1"/>
          </p:cNvPicPr>
          <p:nvPr>
            <p:ph sz="quarter" idx="4294967295"/>
          </p:nvPr>
        </p:nvPicPr>
        <p:blipFill>
          <a:blip r:embed="rId3"/>
          <a:srcRect/>
          <a:stretch>
            <a:fillRect/>
          </a:stretch>
        </p:blipFill>
        <p:spPr>
          <a:xfrm>
            <a:off x="0" y="2112963"/>
            <a:ext cx="1524000" cy="1549400"/>
          </a:xfrm>
        </p:spPr>
      </p:pic>
      <p:sp>
        <p:nvSpPr>
          <p:cNvPr id="593924" name="Rectangle 5"/>
          <p:cNvSpPr>
            <a:spLocks noGrp="1" noChangeArrowheads="1"/>
          </p:cNvSpPr>
          <p:nvPr>
            <p:ph type="body" sz="half" idx="4294967295"/>
          </p:nvPr>
        </p:nvSpPr>
        <p:spPr>
          <a:xfrm>
            <a:off x="0" y="3990975"/>
            <a:ext cx="8229600" cy="1876425"/>
          </a:xfrm>
        </p:spPr>
        <p:txBody>
          <a:bodyPr/>
          <a:lstStyle/>
          <a:p>
            <a:pPr eaLnBrk="1" hangingPunct="1">
              <a:lnSpc>
                <a:spcPct val="80000"/>
              </a:lnSpc>
            </a:pPr>
            <a:r>
              <a:rPr lang="en-US" altLang="zh-CN" sz="2400" smtClean="0"/>
              <a:t>he intends only his own gain, and he is in this, as in many other cases, led by an invisible hand to promote an end which was no part of his intention. Nor is it always the worse for the society that it was no part of it. By pursuing his own interest he frequently promotes that of the society more effectually than when he really intends to promote it. </a:t>
            </a:r>
          </a:p>
          <a:p>
            <a:pPr eaLnBrk="1" hangingPunct="1">
              <a:lnSpc>
                <a:spcPct val="80000"/>
              </a:lnSpc>
            </a:pPr>
            <a:endParaRPr lang="en-US" altLang="zh-CN" sz="2400" smtClean="0"/>
          </a:p>
        </p:txBody>
      </p:sp>
      <p:sp>
        <p:nvSpPr>
          <p:cNvPr id="2" name="日期占位符 1"/>
          <p:cNvSpPr>
            <a:spLocks noGrp="1"/>
          </p:cNvSpPr>
          <p:nvPr>
            <p:ph type="dt" sz="half" idx="10"/>
          </p:nvPr>
        </p:nvSpPr>
        <p:spPr/>
        <p:txBody>
          <a:bodyPr/>
          <a:lstStyle/>
          <a:p>
            <a:pPr>
              <a:defRPr/>
            </a:pPr>
            <a:fld id="{F4331539-6413-4AEF-933E-33C3D9B9C0A0}" type="datetime11">
              <a:rPr lang="zh-CN" altLang="en-US" smtClean="0">
                <a:solidFill>
                  <a:srgbClr val="1F497D"/>
                </a:solidFill>
              </a:rPr>
              <a:pPr>
                <a:defRPr/>
              </a:pPr>
              <a:t>20:48:50</a:t>
            </a:fld>
            <a:endParaRPr lang="en-US" altLang="zh-CN">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E93425B6-1128-4756-AA5D-BE9BD618FA1A}" type="slidenum">
              <a:rPr lang="en-US" altLang="zh-CN" smtClean="0">
                <a:solidFill>
                  <a:srgbClr val="1F497D"/>
                </a:solidFill>
              </a:rPr>
              <a:pPr>
                <a:defRPr/>
              </a:pPr>
              <a:t>6</a:t>
            </a:fld>
            <a:endParaRPr lang="en-US" altLang="zh-CN" dirty="0">
              <a:solidFill>
                <a:srgbClr val="1F497D"/>
              </a:solidFill>
            </a:endParaRPr>
          </a:p>
        </p:txBody>
      </p:sp>
      <p:sp>
        <p:nvSpPr>
          <p:cNvPr id="10"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algn="ctr" eaLnBrk="0" fontAlgn="base" hangingPunct="0">
              <a:spcBef>
                <a:spcPct val="0"/>
              </a:spcBef>
              <a:spcAft>
                <a:spcPct val="0"/>
              </a:spcAft>
            </a:pPr>
            <a:endParaRPr lang="zh-CN" altLang="en-US">
              <a:solidFill>
                <a:prstClr val="black"/>
              </a:solidFill>
              <a:latin typeface="Arial" charset="0"/>
            </a:endParaRPr>
          </a:p>
        </p:txBody>
      </p:sp>
    </p:spTree>
    <p:extLst>
      <p:ext uri="{BB962C8B-B14F-4D97-AF65-F5344CB8AC3E}">
        <p14:creationId xmlns:p14="http://schemas.microsoft.com/office/powerpoint/2010/main" val="3847746776"/>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5" name="Rectangle 2"/>
          <p:cNvSpPr>
            <a:spLocks noGrp="1" noChangeArrowheads="1"/>
          </p:cNvSpPr>
          <p:nvPr>
            <p:ph type="title"/>
          </p:nvPr>
        </p:nvSpPr>
        <p:spPr/>
        <p:txBody>
          <a:bodyPr/>
          <a:lstStyle/>
          <a:p>
            <a:pPr marL="838200" indent="-838200" eaLnBrk="1" hangingPunct="1"/>
            <a:r>
              <a:rPr lang="zh-CN" altLang="en-US" smtClean="0"/>
              <a:t>完全竞争市场</a:t>
            </a:r>
            <a:br>
              <a:rPr lang="zh-CN" altLang="en-US" smtClean="0"/>
            </a:br>
            <a:r>
              <a:rPr lang="zh-CN" altLang="en-US" smtClean="0"/>
              <a:t>和经济效率的实现</a:t>
            </a:r>
          </a:p>
        </p:txBody>
      </p:sp>
      <p:sp>
        <p:nvSpPr>
          <p:cNvPr id="589826" name="Rectangle 3"/>
          <p:cNvSpPr>
            <a:spLocks noGrp="1" noChangeArrowheads="1"/>
          </p:cNvSpPr>
          <p:nvPr>
            <p:ph idx="1"/>
          </p:nvPr>
        </p:nvSpPr>
        <p:spPr/>
        <p:txBody>
          <a:bodyPr/>
          <a:lstStyle/>
          <a:p>
            <a:pPr eaLnBrk="1" hangingPunct="1"/>
            <a:r>
              <a:rPr lang="zh-CN" altLang="en-US" dirty="0" smtClean="0">
                <a:hlinkClick r:id="" action="ppaction://noaction"/>
              </a:rPr>
              <a:t>完全竞争市场的特征</a:t>
            </a:r>
            <a:endParaRPr lang="zh-CN" altLang="en-US" dirty="0" smtClean="0"/>
          </a:p>
          <a:p>
            <a:pPr eaLnBrk="1" hangingPunct="1"/>
            <a:r>
              <a:rPr lang="zh-CN" altLang="en-US" dirty="0" smtClean="0">
                <a:hlinkClick r:id="" action="ppaction://noaction"/>
              </a:rPr>
              <a:t>完全竞争市场与经济效率</a:t>
            </a:r>
            <a:r>
              <a:rPr lang="en-US" altLang="zh-CN" dirty="0" smtClean="0">
                <a:hlinkClick r:id="" action="ppaction://noaction"/>
              </a:rPr>
              <a:t>——</a:t>
            </a:r>
            <a:r>
              <a:rPr lang="zh-CN" altLang="en-US" dirty="0" smtClean="0">
                <a:hlinkClick r:id="" action="ppaction://noaction"/>
              </a:rPr>
              <a:t>一般均衡分析</a:t>
            </a:r>
            <a:endParaRPr lang="zh-CN" altLang="en-US" dirty="0" smtClean="0"/>
          </a:p>
          <a:p>
            <a:pPr eaLnBrk="1" hangingPunct="1"/>
            <a:r>
              <a:rPr lang="zh-CN" altLang="en-US" dirty="0" smtClean="0">
                <a:hlinkClick r:id="" action="ppaction://noaction"/>
              </a:rPr>
              <a:t>完全竞争市场与经济效率</a:t>
            </a:r>
            <a:r>
              <a:rPr lang="en-US" altLang="zh-CN" dirty="0" smtClean="0">
                <a:hlinkClick r:id="" action="ppaction://noaction"/>
              </a:rPr>
              <a:t>——</a:t>
            </a:r>
            <a:r>
              <a:rPr lang="zh-CN" altLang="en-US" dirty="0" smtClean="0">
                <a:hlinkClick r:id="" action="ppaction://noaction"/>
              </a:rPr>
              <a:t>局部均衡分析</a:t>
            </a:r>
            <a:endParaRPr lang="zh-CN" altLang="en-US" dirty="0" smtClean="0"/>
          </a:p>
        </p:txBody>
      </p:sp>
      <p:sp>
        <p:nvSpPr>
          <p:cNvPr id="2" name="日期占位符 1"/>
          <p:cNvSpPr>
            <a:spLocks noGrp="1"/>
          </p:cNvSpPr>
          <p:nvPr>
            <p:ph type="dt" sz="half" idx="10"/>
          </p:nvPr>
        </p:nvSpPr>
        <p:spPr/>
        <p:txBody>
          <a:bodyPr/>
          <a:lstStyle/>
          <a:p>
            <a:pPr>
              <a:defRPr/>
            </a:pPr>
            <a:fld id="{EBB97911-1994-4720-B9CC-4DB3BD5D45B4}"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7</a:t>
            </a:fld>
            <a:endParaRPr lang="en-US" altLang="zh-CN" dirty="0">
              <a:solidFill>
                <a:srgbClr val="1F497D"/>
              </a:solidFill>
            </a:endParaRPr>
          </a:p>
        </p:txBody>
      </p:sp>
      <p:sp>
        <p:nvSpPr>
          <p:cNvPr id="8"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algn="ctr" eaLnBrk="0" fontAlgn="base" hangingPunct="0">
              <a:spcBef>
                <a:spcPct val="0"/>
              </a:spcBef>
              <a:spcAft>
                <a:spcPct val="0"/>
              </a:spcAft>
            </a:pPr>
            <a:endParaRPr lang="zh-CN" altLang="en-US">
              <a:solidFill>
                <a:prstClr val="black"/>
              </a:solidFill>
              <a:latin typeface="Arial" charset="0"/>
            </a:endParaRPr>
          </a:p>
        </p:txBody>
      </p:sp>
    </p:spTree>
    <p:extLst>
      <p:ext uri="{BB962C8B-B14F-4D97-AF65-F5344CB8AC3E}">
        <p14:creationId xmlns:p14="http://schemas.microsoft.com/office/powerpoint/2010/main" val="4088003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5" name="Rectangle 2"/>
          <p:cNvSpPr>
            <a:spLocks noGrp="1" noChangeArrowheads="1"/>
          </p:cNvSpPr>
          <p:nvPr>
            <p:ph type="title"/>
          </p:nvPr>
        </p:nvSpPr>
        <p:spPr/>
        <p:txBody>
          <a:bodyPr/>
          <a:lstStyle/>
          <a:p>
            <a:pPr eaLnBrk="1" hangingPunct="1"/>
            <a:r>
              <a:rPr lang="zh-CN" altLang="en-US" dirty="0" smtClean="0"/>
              <a:t>完全竞争市场的特征</a:t>
            </a:r>
          </a:p>
        </p:txBody>
      </p:sp>
      <p:sp>
        <p:nvSpPr>
          <p:cNvPr id="600066" name="Rectangle 3"/>
          <p:cNvSpPr>
            <a:spLocks noGrp="1" noChangeArrowheads="1"/>
          </p:cNvSpPr>
          <p:nvPr>
            <p:ph idx="1"/>
          </p:nvPr>
        </p:nvSpPr>
        <p:spPr/>
        <p:txBody>
          <a:bodyPr/>
          <a:lstStyle/>
          <a:p>
            <a:pPr eaLnBrk="1" hangingPunct="1"/>
            <a:r>
              <a:rPr lang="zh-CN" altLang="en-US" dirty="0" smtClean="0"/>
              <a:t>基本特征</a:t>
            </a:r>
            <a:br>
              <a:rPr lang="zh-CN" altLang="en-US" dirty="0" smtClean="0"/>
            </a:br>
            <a:r>
              <a:rPr lang="en-US" altLang="zh-CN" dirty="0" smtClean="0"/>
              <a:t>(1) </a:t>
            </a:r>
            <a:r>
              <a:rPr lang="zh-CN" altLang="en-US" dirty="0" smtClean="0"/>
              <a:t>人数很多的小规模卖者和买者</a:t>
            </a:r>
            <a:r>
              <a:rPr lang="en-US" altLang="zh-CN" dirty="0" smtClean="0"/>
              <a:t/>
            </a:r>
            <a:br>
              <a:rPr lang="en-US" altLang="zh-CN" dirty="0" smtClean="0"/>
            </a:br>
            <a:r>
              <a:rPr lang="en-US" altLang="zh-CN" dirty="0" smtClean="0"/>
              <a:t>   (price takers)</a:t>
            </a:r>
            <a:r>
              <a:rPr lang="zh-CN" altLang="en-US" dirty="0" smtClean="0"/>
              <a:t/>
            </a:r>
            <a:br>
              <a:rPr lang="zh-CN" altLang="en-US" dirty="0" smtClean="0"/>
            </a:br>
            <a:r>
              <a:rPr lang="en-US" altLang="zh-CN" dirty="0" smtClean="0"/>
              <a:t>(2) </a:t>
            </a:r>
            <a:r>
              <a:rPr lang="zh-CN" altLang="en-US" dirty="0" smtClean="0"/>
              <a:t>产品是同质的</a:t>
            </a:r>
            <a:r>
              <a:rPr lang="en-US" altLang="zh-CN" dirty="0" smtClean="0"/>
              <a:t/>
            </a:r>
            <a:br>
              <a:rPr lang="en-US" altLang="zh-CN" dirty="0" smtClean="0"/>
            </a:br>
            <a:r>
              <a:rPr lang="en-US" altLang="zh-CN" dirty="0" smtClean="0"/>
              <a:t>   (Homogeneous)</a:t>
            </a:r>
            <a:r>
              <a:rPr lang="zh-CN" altLang="en-US" dirty="0" smtClean="0"/>
              <a:t/>
            </a:r>
            <a:br>
              <a:rPr lang="zh-CN" altLang="en-US" dirty="0" smtClean="0"/>
            </a:br>
            <a:r>
              <a:rPr lang="en-US" altLang="zh-CN" dirty="0" smtClean="0"/>
              <a:t>(3) </a:t>
            </a:r>
            <a:r>
              <a:rPr lang="zh-CN" altLang="en-US" dirty="0" smtClean="0"/>
              <a:t>生产要素的充分流动</a:t>
            </a:r>
            <a:br>
              <a:rPr lang="zh-CN" altLang="en-US" dirty="0" smtClean="0"/>
            </a:br>
            <a:r>
              <a:rPr lang="en-US" altLang="zh-CN" dirty="0" smtClean="0"/>
              <a:t>(4) </a:t>
            </a:r>
            <a:r>
              <a:rPr lang="zh-CN" altLang="en-US" dirty="0" smtClean="0"/>
              <a:t>完全的信息或知识</a:t>
            </a:r>
          </a:p>
          <a:p>
            <a:pPr eaLnBrk="1" hangingPunct="1"/>
            <a:endParaRPr lang="en-US" altLang="zh-CN" dirty="0" smtClean="0"/>
          </a:p>
        </p:txBody>
      </p:sp>
      <p:sp>
        <p:nvSpPr>
          <p:cNvPr id="600067" name="AutoShape 6">
            <a:hlinkClick r:id="" action="ppaction://noaction" highlightClick="1"/>
          </p:cNvPr>
          <p:cNvSpPr>
            <a:spLocks noChangeArrowheads="1"/>
          </p:cNvSpPr>
          <p:nvPr/>
        </p:nvSpPr>
        <p:spPr bwMode="auto">
          <a:xfrm>
            <a:off x="7235825" y="5876925"/>
            <a:ext cx="504825" cy="504825"/>
          </a:xfrm>
          <a:prstGeom prst="actionButtonForwardNext">
            <a:avLst/>
          </a:prstGeom>
          <a:solidFill>
            <a:schemeClr val="accent1"/>
          </a:solidFill>
          <a:ln w="9525">
            <a:noFill/>
            <a:miter lim="800000"/>
            <a:headEnd/>
            <a:tailEnd/>
          </a:ln>
        </p:spPr>
        <p:txBody>
          <a:bodyPr wrap="none" anchor="ctr"/>
          <a:lstStyle/>
          <a:p>
            <a:pPr algn="ctr" eaLnBrk="0" fontAlgn="base" hangingPunct="0">
              <a:spcBef>
                <a:spcPct val="0"/>
              </a:spcBef>
              <a:spcAft>
                <a:spcPct val="0"/>
              </a:spcAft>
            </a:pPr>
            <a:endParaRPr lang="zh-CN" altLang="en-US">
              <a:solidFill>
                <a:srgbClr val="4F81BD"/>
              </a:solidFill>
              <a:latin typeface="Arial" charset="0"/>
            </a:endParaRPr>
          </a:p>
        </p:txBody>
      </p:sp>
      <p:sp>
        <p:nvSpPr>
          <p:cNvPr id="2" name="日期占位符 1"/>
          <p:cNvSpPr>
            <a:spLocks noGrp="1"/>
          </p:cNvSpPr>
          <p:nvPr>
            <p:ph type="dt" sz="half" idx="10"/>
          </p:nvPr>
        </p:nvSpPr>
        <p:spPr/>
        <p:txBody>
          <a:bodyPr/>
          <a:lstStyle/>
          <a:p>
            <a:pPr>
              <a:defRPr/>
            </a:pPr>
            <a:fld id="{25750088-7252-49CD-A61C-C47801B6C91C}"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8</a:t>
            </a:fld>
            <a:endParaRPr lang="en-US" altLang="zh-CN" dirty="0">
              <a:solidFill>
                <a:srgbClr val="1F497D"/>
              </a:solidFill>
            </a:endParaRPr>
          </a:p>
        </p:txBody>
      </p:sp>
    </p:spTree>
    <p:extLst>
      <p:ext uri="{BB962C8B-B14F-4D97-AF65-F5344CB8AC3E}">
        <p14:creationId xmlns:p14="http://schemas.microsoft.com/office/powerpoint/2010/main" val="67150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3" name="Rectangle 2"/>
          <p:cNvSpPr>
            <a:spLocks noGrp="1" noChangeArrowheads="1"/>
          </p:cNvSpPr>
          <p:nvPr>
            <p:ph type="title"/>
          </p:nvPr>
        </p:nvSpPr>
        <p:spPr/>
        <p:txBody>
          <a:bodyPr/>
          <a:lstStyle/>
          <a:p>
            <a:pPr eaLnBrk="1" hangingPunct="1"/>
            <a:r>
              <a:rPr lang="zh-CN" altLang="en-US" smtClean="0"/>
              <a:t>完全竞争市场的特征</a:t>
            </a:r>
          </a:p>
        </p:txBody>
      </p:sp>
      <p:sp>
        <p:nvSpPr>
          <p:cNvPr id="602114" name="Rectangle 3"/>
          <p:cNvSpPr>
            <a:spLocks noGrp="1" noChangeArrowheads="1"/>
          </p:cNvSpPr>
          <p:nvPr>
            <p:ph idx="1"/>
          </p:nvPr>
        </p:nvSpPr>
        <p:spPr/>
        <p:txBody>
          <a:bodyPr/>
          <a:lstStyle/>
          <a:p>
            <a:pPr eaLnBrk="1" hangingPunct="1"/>
            <a:r>
              <a:rPr lang="zh-CN" altLang="en-US" dirty="0" smtClean="0"/>
              <a:t>隐含特征</a:t>
            </a:r>
            <a:br>
              <a:rPr lang="zh-CN" altLang="en-US" dirty="0" smtClean="0"/>
            </a:br>
            <a:r>
              <a:rPr lang="en-US" altLang="zh-CN" dirty="0" smtClean="0"/>
              <a:t>(1) </a:t>
            </a:r>
            <a:r>
              <a:rPr lang="zh-CN" altLang="en-US" dirty="0" smtClean="0"/>
              <a:t>消费者和生产者行为的理性</a:t>
            </a:r>
            <a:r>
              <a:rPr lang="en-US" altLang="zh-CN" dirty="0" smtClean="0"/>
              <a:t/>
            </a:r>
            <a:br>
              <a:rPr lang="en-US" altLang="zh-CN" dirty="0" smtClean="0"/>
            </a:br>
            <a:r>
              <a:rPr lang="en-US" altLang="zh-CN" dirty="0" smtClean="0"/>
              <a:t>(rational)</a:t>
            </a:r>
            <a:r>
              <a:rPr lang="zh-CN" altLang="en-US" dirty="0" smtClean="0"/>
              <a:t/>
            </a:r>
            <a:br>
              <a:rPr lang="zh-CN" altLang="en-US" dirty="0" smtClean="0"/>
            </a:br>
            <a:r>
              <a:rPr lang="en-US" altLang="zh-CN" dirty="0" smtClean="0"/>
              <a:t>(2) </a:t>
            </a:r>
            <a:r>
              <a:rPr lang="zh-CN" altLang="en-US" dirty="0" smtClean="0"/>
              <a:t>不存在公共产品（要求经济利益可分、所有权的确定）</a:t>
            </a:r>
            <a:br>
              <a:rPr lang="zh-CN" altLang="en-US" dirty="0" smtClean="0"/>
            </a:br>
            <a:r>
              <a:rPr lang="en-US" altLang="zh-CN" dirty="0" smtClean="0"/>
              <a:t>(3)</a:t>
            </a:r>
            <a:r>
              <a:rPr lang="zh-CN" altLang="en-US" dirty="0" smtClean="0"/>
              <a:t> 不存在外部经济</a:t>
            </a:r>
            <a:br>
              <a:rPr lang="zh-CN" altLang="en-US" dirty="0" smtClean="0"/>
            </a:br>
            <a:r>
              <a:rPr lang="en-US" altLang="zh-CN" dirty="0" smtClean="0"/>
              <a:t>(4) </a:t>
            </a:r>
            <a:r>
              <a:rPr lang="zh-CN" altLang="en-US" dirty="0" smtClean="0"/>
              <a:t>不存在规模报酬递增的情形</a:t>
            </a:r>
          </a:p>
        </p:txBody>
      </p:sp>
      <p:sp>
        <p:nvSpPr>
          <p:cNvPr id="602115" name="AutoShape 8">
            <a:hlinkClick r:id="" action="ppaction://noaction" highlightClick="1"/>
          </p:cNvPr>
          <p:cNvSpPr>
            <a:spLocks noChangeArrowheads="1"/>
          </p:cNvSpPr>
          <p:nvPr/>
        </p:nvSpPr>
        <p:spPr bwMode="auto">
          <a:xfrm flipH="1">
            <a:off x="7315200" y="6172200"/>
            <a:ext cx="457200" cy="533400"/>
          </a:xfrm>
          <a:prstGeom prst="actionButtonReturn">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zh-CN" altLang="en-US">
              <a:solidFill>
                <a:prstClr val="black"/>
              </a:solidFill>
              <a:latin typeface="Arial" charset="0"/>
            </a:endParaRPr>
          </a:p>
        </p:txBody>
      </p:sp>
      <p:sp>
        <p:nvSpPr>
          <p:cNvPr id="2" name="日期占位符 1"/>
          <p:cNvSpPr>
            <a:spLocks noGrp="1"/>
          </p:cNvSpPr>
          <p:nvPr>
            <p:ph type="dt" sz="half" idx="10"/>
          </p:nvPr>
        </p:nvSpPr>
        <p:spPr/>
        <p:txBody>
          <a:bodyPr/>
          <a:lstStyle/>
          <a:p>
            <a:pPr>
              <a:defRPr/>
            </a:pPr>
            <a:fld id="{C1069EA1-C899-4FE2-ADC8-9E93C1BC88EB}" type="datetime11">
              <a:rPr lang="zh-CN" altLang="en-US" smtClean="0">
                <a:solidFill>
                  <a:srgbClr val="1F497D"/>
                </a:solidFill>
              </a:rPr>
              <a:pPr>
                <a:defRPr/>
              </a:pPr>
              <a:t>20:48:50</a:t>
            </a:fld>
            <a:endParaRPr lang="en-US" altLang="zh-CN" dirty="0" smtClean="0">
              <a:solidFill>
                <a:srgbClr val="1F497D"/>
              </a:solidFill>
            </a:endParaRPr>
          </a:p>
        </p:txBody>
      </p:sp>
      <p:sp>
        <p:nvSpPr>
          <p:cNvPr id="3" name="页脚占位符 2"/>
          <p:cNvSpPr>
            <a:spLocks noGrp="1"/>
          </p:cNvSpPr>
          <p:nvPr>
            <p:ph type="ftr" sz="quarter" idx="11"/>
          </p:nvPr>
        </p:nvSpPr>
        <p:spPr/>
        <p:txBody>
          <a:bodyPr/>
          <a:lstStyle/>
          <a:p>
            <a:pPr>
              <a:defRPr/>
            </a:pPr>
            <a:r>
              <a:rPr lang="zh-CN" altLang="en-US" smtClean="0">
                <a:solidFill>
                  <a:srgbClr val="1F497D"/>
                </a:solidFill>
              </a:rPr>
              <a:t>复旦大学公共经济学系 杜莉</a:t>
            </a:r>
            <a:endParaRPr lang="en-US" altLang="zh-CN">
              <a:solidFill>
                <a:srgbClr val="1F497D"/>
              </a:solidFill>
            </a:endParaRPr>
          </a:p>
        </p:txBody>
      </p:sp>
      <p:sp>
        <p:nvSpPr>
          <p:cNvPr id="4" name="灯片编号占位符 3"/>
          <p:cNvSpPr>
            <a:spLocks noGrp="1"/>
          </p:cNvSpPr>
          <p:nvPr>
            <p:ph type="sldNum" sz="quarter" idx="12"/>
          </p:nvPr>
        </p:nvSpPr>
        <p:spPr/>
        <p:txBody>
          <a:bodyPr/>
          <a:lstStyle/>
          <a:p>
            <a:pPr>
              <a:defRPr/>
            </a:pPr>
            <a:fld id="{14EE2314-9E62-4A01-A314-FD31B0BB8673}" type="slidenum">
              <a:rPr lang="en-US" altLang="zh-CN" smtClean="0">
                <a:solidFill>
                  <a:srgbClr val="1F497D"/>
                </a:solidFill>
              </a:rPr>
              <a:pPr>
                <a:defRPr/>
              </a:pPr>
              <a:t>9</a:t>
            </a:fld>
            <a:endParaRPr lang="en-US" altLang="zh-CN" dirty="0">
              <a:solidFill>
                <a:srgbClr val="1F497D"/>
              </a:solidFill>
            </a:endParaRPr>
          </a:p>
        </p:txBody>
      </p:sp>
    </p:spTree>
    <p:extLst>
      <p:ext uri="{BB962C8B-B14F-4D97-AF65-F5344CB8AC3E}">
        <p14:creationId xmlns:p14="http://schemas.microsoft.com/office/powerpoint/2010/main" val="1553908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主题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1692</Words>
  <Application>Microsoft Office PowerPoint</Application>
  <PresentationFormat>全屏显示(4:3)</PresentationFormat>
  <Paragraphs>281</Paragraphs>
  <Slides>35</Slides>
  <Notes>28</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35</vt:i4>
      </vt:variant>
    </vt:vector>
  </HeadingPairs>
  <TitlesOfParts>
    <vt:vector size="38" baseType="lpstr">
      <vt:lpstr>主题2</vt:lpstr>
      <vt:lpstr>位图图像</vt:lpstr>
      <vt:lpstr>Equation</vt:lpstr>
      <vt:lpstr>财政学（第三讲）</vt:lpstr>
      <vt:lpstr>公共财政的职能</vt:lpstr>
      <vt:lpstr>福利经济学的基本定理</vt:lpstr>
      <vt:lpstr>福利经济学的基本定理图表</vt:lpstr>
      <vt:lpstr>亚当·斯密的“看不见的手”定律</vt:lpstr>
      <vt:lpstr>Law of invisible hand  by Adam Smith</vt:lpstr>
      <vt:lpstr>完全竞争市场 和经济效率的实现</vt:lpstr>
      <vt:lpstr>完全竞争市场的特征</vt:lpstr>
      <vt:lpstr>完全竞争市场的特征</vt:lpstr>
      <vt:lpstr>完全竞争市场与经济效率——一般均衡分析</vt:lpstr>
      <vt:lpstr>完全竞争市场与经济效率——一般均衡分析</vt:lpstr>
      <vt:lpstr>完全竞争市场与经济效率——一般均衡分析</vt:lpstr>
      <vt:lpstr>完全竞争市场与经济效率——局部均衡分析</vt:lpstr>
      <vt:lpstr>完全竞争市场与经济效率——局部均衡分析</vt:lpstr>
      <vt:lpstr>市场失灵的主要表现</vt:lpstr>
      <vt:lpstr>竞争失效</vt:lpstr>
      <vt:lpstr>PowerPoint 演示文稿</vt:lpstr>
      <vt:lpstr>链接：汇源并购案</vt:lpstr>
      <vt:lpstr>公共产品问题</vt:lpstr>
      <vt:lpstr>公共产品问题</vt:lpstr>
      <vt:lpstr>外溢性问题</vt:lpstr>
      <vt:lpstr>市场不完全</vt:lpstr>
      <vt:lpstr>链接：美国的房地产GSE</vt:lpstr>
      <vt:lpstr>链接：美国的房地产GSE</vt:lpstr>
      <vt:lpstr>偏好不合理 ——消费者不是rational</vt:lpstr>
      <vt:lpstr>信息不完全</vt:lpstr>
      <vt:lpstr>商品市场的信息不对称</vt:lpstr>
      <vt:lpstr>宏观经济失衡</vt:lpstr>
      <vt:lpstr>收入公平分配问题</vt:lpstr>
      <vt:lpstr>收入公平分配问题</vt:lpstr>
      <vt:lpstr>公共财政的职能</vt:lpstr>
      <vt:lpstr>资源配置</vt:lpstr>
      <vt:lpstr>收入分配</vt:lpstr>
      <vt:lpstr>稳定经济</vt:lpstr>
      <vt:lpstr>我国政府经济职能的越位和缺位?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财政学（第三讲）</dc:title>
  <dc:creator>杜莉</dc:creator>
  <cp:lastModifiedBy>杜莉</cp:lastModifiedBy>
  <cp:revision>4</cp:revision>
  <dcterms:created xsi:type="dcterms:W3CDTF">2016-02-28T02:11:18Z</dcterms:created>
  <dcterms:modified xsi:type="dcterms:W3CDTF">2018-10-09T12:52:07Z</dcterms:modified>
</cp:coreProperties>
</file>