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489075"/>
            <a:ext cx="6045200" cy="1143000"/>
          </a:xfrm>
        </p:spPr>
        <p:txBody>
          <a:bodyPr/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505200"/>
            <a:ext cx="4953000" cy="3352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724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724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371600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ireoDisplay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ireoDisplay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ireoDisplay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ireoDisplay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ireoDisplay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ireoDisplay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ireoDisplay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ireoDisplay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00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33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3399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400" dirty="0" smtClean="0">
                <a:ea typeface="宋体" charset="-122"/>
              </a:rPr>
              <a:t>Hypertension </a:t>
            </a:r>
            <a:r>
              <a:rPr lang="zh-CN" altLang="en-US" sz="4400" dirty="0" smtClean="0">
                <a:ea typeface="宋体" charset="-122"/>
              </a:rPr>
              <a:t>＆ </a:t>
            </a:r>
            <a:r>
              <a:rPr lang="en-US" altLang="zh-CN" sz="4400" dirty="0" smtClean="0">
                <a:ea typeface="宋体" charset="-122"/>
              </a:rPr>
              <a:t>Salt</a:t>
            </a:r>
            <a:endParaRPr lang="en-US" altLang="zh-CN" sz="4400" dirty="0">
              <a:ea typeface="宋体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48" y="5429264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Name: 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吴俊龙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Student ID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： 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10301010020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85728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/>
              <a:t>References</a:t>
            </a:r>
            <a:r>
              <a:rPr lang="zh-CN" altLang="en-US" sz="4000" dirty="0" smtClean="0"/>
              <a:t>：</a:t>
            </a:r>
            <a:endParaRPr lang="zh-CN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71543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700" dirty="0" smtClean="0"/>
              <a:t>[1]. </a:t>
            </a:r>
            <a:r>
              <a:rPr lang="en-US" altLang="zh-CN" sz="1700" dirty="0" err="1" smtClean="0"/>
              <a:t>MacGregor</a:t>
            </a:r>
            <a:r>
              <a:rPr lang="en-US" altLang="zh-CN" sz="1700" dirty="0" smtClean="0"/>
              <a:t> GA, de </a:t>
            </a:r>
            <a:r>
              <a:rPr lang="en-US" altLang="zh-CN" sz="1700" dirty="0" err="1" smtClean="0"/>
              <a:t>Wardener</a:t>
            </a:r>
            <a:r>
              <a:rPr lang="en-US" altLang="zh-CN" sz="1700" dirty="0" smtClean="0"/>
              <a:t> </a:t>
            </a:r>
            <a:r>
              <a:rPr lang="en-US" altLang="zh-CN" sz="1700" dirty="0" err="1" smtClean="0"/>
              <a:t>HE.Salt</a:t>
            </a:r>
            <a:r>
              <a:rPr lang="en-US" altLang="zh-CN" sz="1700" dirty="0" smtClean="0"/>
              <a:t>, Diet and Health. Cambridge: Cambridge University Press, 1998.</a:t>
            </a:r>
          </a:p>
          <a:p>
            <a:pPr>
              <a:lnSpc>
                <a:spcPts val="1800"/>
              </a:lnSpc>
            </a:pPr>
            <a:r>
              <a:rPr lang="en-US" altLang="zh-CN" sz="1700" dirty="0" smtClean="0"/>
              <a:t>[2]. Brown IJ, </a:t>
            </a:r>
            <a:r>
              <a:rPr lang="en-US" altLang="zh-CN" sz="1700" dirty="0" err="1" smtClean="0"/>
              <a:t>Tzoulaki</a:t>
            </a:r>
            <a:r>
              <a:rPr lang="en-US" altLang="zh-CN" sz="1700" dirty="0" smtClean="0"/>
              <a:t> I, </a:t>
            </a:r>
            <a:r>
              <a:rPr lang="en-US" altLang="zh-CN" sz="1700" dirty="0" err="1" smtClean="0"/>
              <a:t>Candeias</a:t>
            </a:r>
            <a:r>
              <a:rPr lang="en-US" altLang="zh-CN" sz="1700" dirty="0" smtClean="0"/>
              <a:t> V, Elliott P. Salt intakes around the world: implications for public </a:t>
            </a:r>
            <a:r>
              <a:rPr lang="en-US" altLang="zh-CN" sz="1700" dirty="0" err="1" smtClean="0"/>
              <a:t>health.Int</a:t>
            </a:r>
            <a:r>
              <a:rPr lang="en-US" altLang="zh-CN" sz="1700" dirty="0" smtClean="0"/>
              <a:t> J </a:t>
            </a:r>
            <a:r>
              <a:rPr lang="en-US" altLang="zh-CN" sz="1700" dirty="0" err="1" smtClean="0"/>
              <a:t>Epidemiol</a:t>
            </a:r>
            <a:r>
              <a:rPr lang="en-US" altLang="zh-CN" sz="1700" dirty="0" smtClean="0"/>
              <a:t> 2009;38:791 – 813.</a:t>
            </a:r>
          </a:p>
          <a:p>
            <a:pPr>
              <a:lnSpc>
                <a:spcPts val="1800"/>
              </a:lnSpc>
            </a:pPr>
            <a:r>
              <a:rPr lang="en-US" altLang="zh-CN" sz="1700" dirty="0" smtClean="0"/>
              <a:t>[3]. </a:t>
            </a:r>
            <a:r>
              <a:rPr lang="en-US" altLang="zh-CN" sz="1700" dirty="0" err="1" smtClean="0"/>
              <a:t>Intersalt</a:t>
            </a:r>
            <a:r>
              <a:rPr lang="en-US" altLang="zh-CN" sz="1700" dirty="0" smtClean="0"/>
              <a:t> Cooperative Research Group. </a:t>
            </a:r>
            <a:r>
              <a:rPr lang="en-US" altLang="zh-CN" sz="1700" dirty="0" err="1" smtClean="0"/>
              <a:t>Intersalt</a:t>
            </a:r>
            <a:r>
              <a:rPr lang="en-US" altLang="zh-CN" sz="1700" dirty="0" smtClean="0"/>
              <a:t>: an international study of electro-</a:t>
            </a:r>
            <a:r>
              <a:rPr lang="en-US" altLang="zh-CN" sz="1700" dirty="0" err="1" smtClean="0"/>
              <a:t>lyte</a:t>
            </a:r>
            <a:r>
              <a:rPr lang="en-US" altLang="zh-CN" sz="1700" dirty="0" smtClean="0"/>
              <a:t> excretion and blood pressure. Results for 24 hour urinary sodium and potassium excretion.BMJ1988;297:319 – 328.</a:t>
            </a:r>
          </a:p>
          <a:p>
            <a:pPr>
              <a:lnSpc>
                <a:spcPts val="1800"/>
              </a:lnSpc>
            </a:pPr>
            <a:r>
              <a:rPr lang="en-US" altLang="zh-CN" sz="1700" dirty="0" smtClean="0"/>
              <a:t>[4]. O’Shaughnessy KM, </a:t>
            </a:r>
            <a:r>
              <a:rPr lang="en-US" altLang="zh-CN" sz="1700" dirty="0" err="1" smtClean="0"/>
              <a:t>Karet</a:t>
            </a:r>
            <a:r>
              <a:rPr lang="en-US" altLang="zh-CN" sz="1700" dirty="0" smtClean="0"/>
              <a:t> FE. Salt handling and </a:t>
            </a:r>
            <a:r>
              <a:rPr lang="en-US" altLang="zh-CN" sz="1700" dirty="0" err="1" smtClean="0"/>
              <a:t>hypertension.Annu</a:t>
            </a:r>
            <a:r>
              <a:rPr lang="en-US" altLang="zh-CN" sz="1700" dirty="0" smtClean="0"/>
              <a:t> Rev </a:t>
            </a:r>
            <a:r>
              <a:rPr lang="en-US" altLang="zh-CN" sz="1700" dirty="0" err="1" smtClean="0"/>
              <a:t>Nutr</a:t>
            </a:r>
            <a:r>
              <a:rPr lang="en-US" altLang="zh-CN" sz="1700" dirty="0" smtClean="0"/>
              <a:t>. 2006;26:343-365.</a:t>
            </a:r>
          </a:p>
          <a:p>
            <a:pPr>
              <a:lnSpc>
                <a:spcPts val="1800"/>
              </a:lnSpc>
            </a:pPr>
            <a:r>
              <a:rPr lang="en-US" altLang="zh-CN" sz="1700" dirty="0" smtClean="0"/>
              <a:t>[5]. Sacks FM, </a:t>
            </a:r>
            <a:r>
              <a:rPr lang="en-US" altLang="zh-CN" sz="1700" dirty="0" err="1" smtClean="0"/>
              <a:t>Svetkey</a:t>
            </a:r>
            <a:r>
              <a:rPr lang="en-US" altLang="zh-CN" sz="1700" dirty="0" smtClean="0"/>
              <a:t> LP, Vollmer WM, </a:t>
            </a:r>
            <a:r>
              <a:rPr lang="en-US" altLang="zh-CN" sz="1700" dirty="0" err="1" smtClean="0"/>
              <a:t>Appel</a:t>
            </a:r>
            <a:r>
              <a:rPr lang="en-US" altLang="zh-CN" sz="1700" dirty="0" smtClean="0"/>
              <a:t> LJ, Bray GA, </a:t>
            </a:r>
            <a:r>
              <a:rPr lang="en-US" altLang="zh-CN" sz="1700" dirty="0" err="1" smtClean="0"/>
              <a:t>Harsha</a:t>
            </a:r>
            <a:r>
              <a:rPr lang="en-US" altLang="zh-CN" sz="1700" dirty="0" smtClean="0"/>
              <a:t> D, </a:t>
            </a:r>
            <a:r>
              <a:rPr lang="en-US" altLang="zh-CN" sz="1700" dirty="0" err="1" smtClean="0"/>
              <a:t>Obarzanek</a:t>
            </a:r>
            <a:r>
              <a:rPr lang="en-US" altLang="zh-CN" sz="1700" dirty="0" smtClean="0"/>
              <a:t> </a:t>
            </a:r>
            <a:r>
              <a:rPr lang="en-US" altLang="zh-CN" sz="1700" dirty="0" err="1" smtClean="0"/>
              <a:t>E,Conlin</a:t>
            </a:r>
            <a:r>
              <a:rPr lang="en-US" altLang="zh-CN" sz="1700" dirty="0" smtClean="0"/>
              <a:t> PR, Miller ER III, Simons-Morton DG, </a:t>
            </a:r>
            <a:r>
              <a:rPr lang="en-US" altLang="zh-CN" sz="1700" dirty="0" err="1" smtClean="0"/>
              <a:t>Karanja</a:t>
            </a:r>
            <a:r>
              <a:rPr lang="en-US" altLang="zh-CN" sz="1700" dirty="0" smtClean="0"/>
              <a:t> N, Lin PH. Effects on blood pressure of reduced dietary sodium and the Dietary Approaches to Stop Hyper-tension (DASH) diet. DASH-Sodium Collaborative Research </a:t>
            </a:r>
            <a:r>
              <a:rPr lang="en-US" altLang="zh-CN" sz="1700" dirty="0" err="1" smtClean="0"/>
              <a:t>Group.N</a:t>
            </a:r>
            <a:r>
              <a:rPr lang="en-US" altLang="zh-CN" sz="1700" dirty="0" smtClean="0"/>
              <a:t> </a:t>
            </a:r>
            <a:r>
              <a:rPr lang="en-US" altLang="zh-CN" sz="1700" dirty="0" err="1" smtClean="0"/>
              <a:t>Engl</a:t>
            </a:r>
            <a:r>
              <a:rPr lang="en-US" altLang="zh-CN" sz="1700" dirty="0" smtClean="0"/>
              <a:t> J Med 2001;344:3 – 10.</a:t>
            </a:r>
          </a:p>
          <a:p>
            <a:pPr>
              <a:lnSpc>
                <a:spcPts val="1800"/>
              </a:lnSpc>
            </a:pPr>
            <a:r>
              <a:rPr lang="en-US" altLang="zh-CN" sz="1700" dirty="0" smtClean="0"/>
              <a:t>[6]. Vollmer WM, Sacks FM, </a:t>
            </a:r>
            <a:r>
              <a:rPr lang="en-US" altLang="zh-CN" sz="1700" dirty="0" err="1" smtClean="0"/>
              <a:t>Ard</a:t>
            </a:r>
            <a:r>
              <a:rPr lang="en-US" altLang="zh-CN" sz="1700" dirty="0" smtClean="0"/>
              <a:t> J, </a:t>
            </a:r>
            <a:r>
              <a:rPr lang="en-US" altLang="zh-CN" sz="1700" dirty="0" err="1" smtClean="0"/>
              <a:t>Appel</a:t>
            </a:r>
            <a:r>
              <a:rPr lang="en-US" altLang="zh-CN" sz="1700" dirty="0" smtClean="0"/>
              <a:t> LJ, Bray GA, Simons-Morton DG, </a:t>
            </a:r>
            <a:r>
              <a:rPr lang="en-US" altLang="zh-CN" sz="1700" dirty="0" err="1" smtClean="0"/>
              <a:t>Conlin</a:t>
            </a:r>
            <a:r>
              <a:rPr lang="en-US" altLang="zh-CN" sz="1700" dirty="0" smtClean="0"/>
              <a:t> PR,</a:t>
            </a:r>
          </a:p>
          <a:p>
            <a:pPr>
              <a:lnSpc>
                <a:spcPts val="1800"/>
              </a:lnSpc>
            </a:pPr>
            <a:r>
              <a:rPr lang="en-US" altLang="zh-CN" sz="1700" dirty="0" err="1" smtClean="0"/>
              <a:t>Svetkey</a:t>
            </a:r>
            <a:r>
              <a:rPr lang="en-US" altLang="zh-CN" sz="1700" dirty="0" smtClean="0"/>
              <a:t> LP, </a:t>
            </a:r>
            <a:r>
              <a:rPr lang="en-US" altLang="zh-CN" sz="1700" dirty="0" err="1" smtClean="0"/>
              <a:t>Erlinger</a:t>
            </a:r>
            <a:r>
              <a:rPr lang="en-US" altLang="zh-CN" sz="1700" dirty="0" smtClean="0"/>
              <a:t> TP, Moore TJ, </a:t>
            </a:r>
            <a:r>
              <a:rPr lang="en-US" altLang="zh-CN" sz="1700" dirty="0" err="1" smtClean="0"/>
              <a:t>Karanja</a:t>
            </a:r>
            <a:r>
              <a:rPr lang="en-US" altLang="zh-CN" sz="1700" dirty="0" smtClean="0"/>
              <a:t> N. Effects of diet and sodium intake on blood pressure: subgroup analysis of the DASH-sodium </a:t>
            </a:r>
            <a:r>
              <a:rPr lang="en-US" altLang="zh-CN" sz="1700" dirty="0" err="1" smtClean="0"/>
              <a:t>trial.Ann</a:t>
            </a:r>
            <a:r>
              <a:rPr lang="en-US" altLang="zh-CN" sz="1700" dirty="0" smtClean="0"/>
              <a:t> Intern Med2001; 135:1019 – 1028.</a:t>
            </a:r>
          </a:p>
          <a:p>
            <a:pPr>
              <a:lnSpc>
                <a:spcPts val="1800"/>
              </a:lnSpc>
            </a:pPr>
            <a:r>
              <a:rPr lang="en-US" altLang="zh-CN" sz="1700" dirty="0" smtClean="0"/>
              <a:t>[7]. </a:t>
            </a:r>
            <a:r>
              <a:rPr lang="en-US" altLang="zh-CN" sz="1700" dirty="0" err="1" smtClean="0"/>
              <a:t>Whelton</a:t>
            </a:r>
            <a:r>
              <a:rPr lang="en-US" altLang="zh-CN" sz="1700" dirty="0" smtClean="0"/>
              <a:t> PK, </a:t>
            </a:r>
            <a:r>
              <a:rPr lang="en-US" altLang="zh-CN" sz="1700" dirty="0" err="1" smtClean="0"/>
              <a:t>Appel</a:t>
            </a:r>
            <a:r>
              <a:rPr lang="en-US" altLang="zh-CN" sz="1700" dirty="0" smtClean="0"/>
              <a:t> LJ, </a:t>
            </a:r>
            <a:r>
              <a:rPr lang="en-US" altLang="zh-CN" sz="1700" dirty="0" err="1" smtClean="0"/>
              <a:t>Espeland</a:t>
            </a:r>
            <a:r>
              <a:rPr lang="en-US" altLang="zh-CN" sz="1700" dirty="0" smtClean="0"/>
              <a:t> MA, Applegate WB, </a:t>
            </a:r>
            <a:r>
              <a:rPr lang="en-US" altLang="zh-CN" sz="1700" dirty="0" err="1" smtClean="0"/>
              <a:t>Ettinger</a:t>
            </a:r>
            <a:r>
              <a:rPr lang="en-US" altLang="zh-CN" sz="1700" dirty="0" smtClean="0"/>
              <a:t> WH </a:t>
            </a:r>
            <a:r>
              <a:rPr lang="en-US" altLang="zh-CN" sz="1700" dirty="0" err="1" smtClean="0"/>
              <a:t>Jr</a:t>
            </a:r>
            <a:r>
              <a:rPr lang="en-US" altLang="zh-CN" sz="1700" dirty="0" smtClean="0"/>
              <a:t>, </a:t>
            </a:r>
            <a:r>
              <a:rPr lang="en-US" altLang="zh-CN" sz="1700" dirty="0" err="1" smtClean="0"/>
              <a:t>Kostis</a:t>
            </a:r>
            <a:r>
              <a:rPr lang="en-US" altLang="zh-CN" sz="1700" dirty="0" smtClean="0"/>
              <a:t> JB,</a:t>
            </a:r>
          </a:p>
          <a:p>
            <a:pPr>
              <a:lnSpc>
                <a:spcPts val="1800"/>
              </a:lnSpc>
            </a:pPr>
            <a:r>
              <a:rPr lang="en-US" altLang="zh-CN" sz="1700" dirty="0" err="1" smtClean="0"/>
              <a:t>Kumanyika</a:t>
            </a:r>
            <a:r>
              <a:rPr lang="en-US" altLang="zh-CN" sz="1700" dirty="0" smtClean="0"/>
              <a:t> S, Lacy CR, Johnson KC, </a:t>
            </a:r>
            <a:r>
              <a:rPr lang="en-US" altLang="zh-CN" sz="1700" dirty="0" err="1" smtClean="0"/>
              <a:t>Folmar</a:t>
            </a:r>
            <a:r>
              <a:rPr lang="en-US" altLang="zh-CN" sz="1700" dirty="0" smtClean="0"/>
              <a:t> S, Cutler JA. Sodium reduction and weight loss in the treatment of hypertension in older persons: a randomized con-trolled trial of </a:t>
            </a:r>
            <a:r>
              <a:rPr lang="en-US" altLang="zh-CN" sz="1700" dirty="0" err="1" smtClean="0"/>
              <a:t>nonpharmacologic</a:t>
            </a:r>
            <a:r>
              <a:rPr lang="en-US" altLang="zh-CN" sz="1700" dirty="0" smtClean="0"/>
              <a:t> interventions in the elderly (TONE). TONE Collaborative Research </a:t>
            </a:r>
            <a:r>
              <a:rPr lang="en-US" altLang="zh-CN" sz="1700" dirty="0" err="1" smtClean="0"/>
              <a:t>Group.JAMA</a:t>
            </a:r>
            <a:r>
              <a:rPr lang="en-US" altLang="zh-CN" sz="1700" dirty="0" smtClean="0"/>
              <a:t> 1998;279:839 – 846.</a:t>
            </a:r>
          </a:p>
          <a:p>
            <a:pPr>
              <a:lnSpc>
                <a:spcPts val="1800"/>
              </a:lnSpc>
            </a:pPr>
            <a:r>
              <a:rPr lang="en-US" altLang="zh-CN" sz="1700" dirty="0" smtClean="0"/>
              <a:t>[8]. Kurtz TW, Al-</a:t>
            </a:r>
            <a:r>
              <a:rPr lang="en-US" altLang="zh-CN" sz="1700" dirty="0" err="1" smtClean="0"/>
              <a:t>Bander</a:t>
            </a:r>
            <a:r>
              <a:rPr lang="en-US" altLang="zh-CN" sz="1700" dirty="0" smtClean="0"/>
              <a:t> HA, Morris RC. “Salt-sensitive” essential hypertension in men. Is the sodium ion alone </a:t>
            </a:r>
            <a:r>
              <a:rPr lang="en-US" altLang="zh-CN" sz="1700" dirty="0" err="1" smtClean="0"/>
              <a:t>important?N</a:t>
            </a:r>
            <a:r>
              <a:rPr lang="en-US" altLang="zh-CN" sz="1700" dirty="0" smtClean="0"/>
              <a:t> </a:t>
            </a:r>
            <a:r>
              <a:rPr lang="en-US" altLang="zh-CN" sz="1700" dirty="0" err="1" smtClean="0"/>
              <a:t>Engl</a:t>
            </a:r>
            <a:r>
              <a:rPr lang="en-US" altLang="zh-CN" sz="1700" dirty="0" smtClean="0"/>
              <a:t> J Med. 1987;317:1043.</a:t>
            </a:r>
          </a:p>
          <a:p>
            <a:pPr>
              <a:lnSpc>
                <a:spcPts val="1800"/>
              </a:lnSpc>
            </a:pPr>
            <a:r>
              <a:rPr lang="en-US" altLang="zh-CN" sz="1700" dirty="0" smtClean="0"/>
              <a:t>[9]. </a:t>
            </a:r>
            <a:r>
              <a:rPr lang="en-US" altLang="zh-CN" sz="1700" dirty="0" err="1" smtClean="0"/>
              <a:t>Adrogue</a:t>
            </a:r>
            <a:r>
              <a:rPr lang="en-US" altLang="zh-CN" sz="1700" dirty="0" smtClean="0"/>
              <a:t> HJ, </a:t>
            </a:r>
            <a:r>
              <a:rPr lang="en-US" altLang="zh-CN" sz="1700" dirty="0" err="1" smtClean="0"/>
              <a:t>Madias</a:t>
            </a:r>
            <a:r>
              <a:rPr lang="en-US" altLang="zh-CN" sz="1700" dirty="0" smtClean="0"/>
              <a:t> NE. Sodium and potassium in the pathogenesis of </a:t>
            </a:r>
            <a:r>
              <a:rPr lang="en-US" altLang="zh-CN" sz="1700" dirty="0" err="1" smtClean="0"/>
              <a:t>hypertension.N</a:t>
            </a:r>
            <a:r>
              <a:rPr lang="en-US" altLang="zh-CN" sz="1700" dirty="0" smtClean="0"/>
              <a:t> </a:t>
            </a:r>
            <a:r>
              <a:rPr lang="en-US" altLang="zh-CN" sz="1700" dirty="0" err="1" smtClean="0"/>
              <a:t>Engl</a:t>
            </a:r>
            <a:r>
              <a:rPr lang="en-US" altLang="zh-CN" sz="1700" dirty="0" smtClean="0"/>
              <a:t> J Med. 2007;356:1966.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ea typeface="宋体" charset="-122"/>
              </a:rPr>
              <a:t>What is hypertension</a:t>
            </a:r>
            <a:r>
              <a:rPr lang="zh-CN" altLang="en-US" sz="4000" dirty="0" smtClean="0">
                <a:ea typeface="宋体" charset="-122"/>
              </a:rPr>
              <a:t>？</a:t>
            </a:r>
            <a:endParaRPr lang="en-US" altLang="zh-CN" sz="4000" dirty="0">
              <a:ea typeface="宋体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Definition</a:t>
            </a:r>
            <a:r>
              <a:rPr lang="zh-CN" altLang="en-US" sz="2800" dirty="0" smtClean="0">
                <a:ea typeface="宋体" charset="-122"/>
              </a:rPr>
              <a:t>：</a:t>
            </a:r>
            <a:r>
              <a:rPr lang="en-US" altLang="zh-CN" sz="2800" dirty="0" smtClean="0">
                <a:ea typeface="宋体" charset="-122"/>
              </a:rPr>
              <a:t>Hypertension is </a:t>
            </a:r>
            <a:r>
              <a:rPr lang="en-US" sz="2800" dirty="0"/>
              <a:t>a chronic medical condition in which the blood pressure in the arteries is </a:t>
            </a:r>
            <a:r>
              <a:rPr lang="en-US" sz="2800" dirty="0" smtClean="0"/>
              <a:t>elevated.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altLang="zh-CN" sz="2800" dirty="0" smtClean="0">
                <a:ea typeface="宋体" charset="-122"/>
              </a:rPr>
              <a:t>Standards for judging</a:t>
            </a:r>
            <a:r>
              <a:rPr lang="zh-CN" altLang="en-US" sz="2800" dirty="0" smtClean="0">
                <a:ea typeface="宋体" charset="-122"/>
              </a:rPr>
              <a:t>：</a:t>
            </a:r>
            <a:r>
              <a:rPr lang="en-US" altLang="zh-CN" sz="2800" dirty="0" smtClean="0">
                <a:ea typeface="宋体" charset="-122"/>
              </a:rPr>
              <a:t>systolic/diastolic pressure is </a:t>
            </a:r>
            <a:r>
              <a:rPr lang="en-US" sz="2800" dirty="0"/>
              <a:t>persistently at or above 140/90 </a:t>
            </a:r>
            <a:r>
              <a:rPr lang="en-US" sz="2800" dirty="0" smtClean="0"/>
              <a:t>mmHg</a:t>
            </a:r>
            <a:r>
              <a:rPr lang="en-US" sz="2800" dirty="0"/>
              <a:t>.</a:t>
            </a:r>
            <a:endParaRPr lang="en-US" altLang="zh-CN" sz="2800" dirty="0">
              <a:ea typeface="宋体" charset="-122"/>
            </a:endParaRPr>
          </a:p>
        </p:txBody>
      </p:sp>
      <p:pic>
        <p:nvPicPr>
          <p:cNvPr id="4" name="图片 3" descr="hyperten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-1"/>
            <a:ext cx="2071670" cy="253205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History of salt usage</a:t>
            </a:r>
            <a:endParaRPr lang="zh-CN" altLang="en-US" sz="40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57224" y="1938324"/>
            <a:ext cx="5943600" cy="4038600"/>
            <a:chOff x="1104" y="1296"/>
            <a:chExt cx="3744" cy="2544"/>
          </a:xfrm>
        </p:grpSpPr>
        <p:sp>
          <p:nvSpPr>
            <p:cNvPr id="4" name="Freeform 4"/>
            <p:cNvSpPr>
              <a:spLocks noEditPoints="1"/>
            </p:cNvSpPr>
            <p:nvPr/>
          </p:nvSpPr>
          <p:spPr bwMode="gray">
            <a:xfrm>
              <a:off x="1104" y="1296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gray">
            <a:xfrm rot="-723406">
              <a:off x="2521" y="3180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gray">
            <a:xfrm>
              <a:off x="2478" y="2412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gray">
            <a:xfrm>
              <a:off x="2491" y="2418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gray">
            <a:xfrm>
              <a:off x="2502" y="2428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gray">
            <a:xfrm>
              <a:off x="2560" y="2456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gray">
            <a:xfrm>
              <a:off x="2499" y="2820"/>
              <a:ext cx="104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ea typeface="宋体" charset="-122"/>
                </a:rPr>
                <a:t>20</a:t>
              </a:r>
              <a:r>
                <a:rPr lang="en-US" altLang="zh-CN" baseline="30000" dirty="0" smtClean="0">
                  <a:ea typeface="宋体" charset="-122"/>
                </a:rPr>
                <a:t>th</a:t>
              </a:r>
              <a:r>
                <a:rPr lang="en-US" altLang="zh-CN" dirty="0" smtClean="0">
                  <a:ea typeface="宋体" charset="-122"/>
                </a:rPr>
                <a:t> century</a:t>
              </a:r>
              <a:endParaRPr lang="en-US" altLang="zh-CN" dirty="0">
                <a:ea typeface="宋体" charset="-122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gray">
            <a:xfrm rot="-772996">
              <a:off x="1360" y="2796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284" y="2172"/>
              <a:ext cx="962" cy="908"/>
              <a:chOff x="705" y="2112"/>
              <a:chExt cx="937" cy="860"/>
            </a:xfrm>
          </p:grpSpPr>
          <p:sp>
            <p:nvSpPr>
              <p:cNvPr id="26" name="Oval 14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8" name="Oval 16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9" name="Oval 17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gray">
              <a:xfrm>
                <a:off x="705" y="2342"/>
                <a:ext cx="937" cy="4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 smtClean="0">
                    <a:ea typeface="宋体" charset="-122"/>
                  </a:rPr>
                  <a:t>5000years </a:t>
                </a:r>
              </a:p>
              <a:p>
                <a:pPr algn="ctr"/>
                <a:r>
                  <a:rPr lang="en-US" altLang="zh-CN" dirty="0" smtClean="0">
                    <a:ea typeface="宋体" charset="-122"/>
                  </a:rPr>
                  <a:t>ago</a:t>
                </a:r>
                <a:endParaRPr lang="en-US" altLang="zh-CN" dirty="0">
                  <a:ea typeface="宋体" charset="-122"/>
                </a:endParaRPr>
              </a:p>
            </p:txBody>
          </p:sp>
        </p:grpSp>
        <p:sp>
          <p:nvSpPr>
            <p:cNvPr id="14" name="Oval 19"/>
            <p:cNvSpPr>
              <a:spLocks noChangeArrowheads="1"/>
            </p:cNvSpPr>
            <p:nvPr/>
          </p:nvSpPr>
          <p:spPr bwMode="gray">
            <a:xfrm>
              <a:off x="1248" y="1690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gray">
            <a:xfrm>
              <a:off x="1296" y="1308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gray">
            <a:xfrm>
              <a:off x="1304" y="1311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gray">
            <a:xfrm>
              <a:off x="1311" y="1318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gray">
            <a:xfrm>
              <a:off x="1345" y="1334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gray">
            <a:xfrm>
              <a:off x="1239" y="1470"/>
              <a:ext cx="89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ea typeface="宋体" charset="-122"/>
                </a:rPr>
                <a:t>Ancestors</a:t>
              </a:r>
              <a:endParaRPr lang="en-US" altLang="zh-CN" dirty="0">
                <a:ea typeface="宋体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5439612" y="4000504"/>
            <a:ext cx="370438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dirty="0"/>
              <a:t>The current salt intake in many </a:t>
            </a:r>
            <a:r>
              <a:rPr lang="en-US" sz="2800" dirty="0" smtClean="0"/>
              <a:t>countries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is between 9 and 12 g/day</a:t>
            </a:r>
            <a:r>
              <a:rPr lang="en-US" sz="2800" dirty="0" smtClean="0"/>
              <a:t>.</a:t>
            </a:r>
            <a:r>
              <a:rPr lang="en-US" sz="2800" baseline="30000" dirty="0" smtClean="0"/>
              <a:t>[2]</a:t>
            </a:r>
            <a:endParaRPr lang="en-US" sz="2800" dirty="0" smtClean="0"/>
          </a:p>
        </p:txBody>
      </p:sp>
      <p:grpSp>
        <p:nvGrpSpPr>
          <p:cNvPr id="45" name="组合 44"/>
          <p:cNvGrpSpPr/>
          <p:nvPr/>
        </p:nvGrpSpPr>
        <p:grpSpPr>
          <a:xfrm>
            <a:off x="2161451" y="357174"/>
            <a:ext cx="5982449" cy="1928826"/>
            <a:chOff x="2161451" y="357174"/>
            <a:chExt cx="5982449" cy="1928826"/>
          </a:xfrm>
        </p:grpSpPr>
        <p:grpSp>
          <p:nvGrpSpPr>
            <p:cNvPr id="41" name="组合 40"/>
            <p:cNvGrpSpPr/>
            <p:nvPr/>
          </p:nvGrpSpPr>
          <p:grpSpPr>
            <a:xfrm>
              <a:off x="2161451" y="1285860"/>
              <a:ext cx="3624995" cy="991766"/>
              <a:chOff x="2161451" y="1285860"/>
              <a:chExt cx="3624995" cy="991766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428860" y="1285860"/>
                <a:ext cx="33575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Ate natural foods</a:t>
                </a:r>
                <a:r>
                  <a:rPr lang="zh-CN" altLang="en-US" dirty="0" smtClean="0"/>
                  <a:t>；</a:t>
                </a:r>
                <a:r>
                  <a:rPr lang="en-US" altLang="zh-CN" dirty="0" smtClean="0"/>
                  <a:t>Less than 0.5g per day</a:t>
                </a:r>
                <a:r>
                  <a:rPr lang="en-US" altLang="zh-CN" baseline="30000" dirty="0" smtClean="0"/>
                  <a:t>[1]</a:t>
                </a:r>
                <a:endParaRPr lang="zh-CN" altLang="en-US" dirty="0"/>
              </a:p>
            </p:txBody>
          </p:sp>
          <p:sp>
            <p:nvSpPr>
              <p:cNvPr id="38" name="右箭头 37"/>
              <p:cNvSpPr/>
              <p:nvPr/>
            </p:nvSpPr>
            <p:spPr>
              <a:xfrm rot="20295075">
                <a:off x="2161451" y="2084315"/>
                <a:ext cx="490932" cy="193311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4" name="图片 43" descr="ancest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132" y="357174"/>
              <a:ext cx="2571768" cy="1928826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2490672" y="2357430"/>
            <a:ext cx="5653228" cy="1530113"/>
            <a:chOff x="2490672" y="2357430"/>
            <a:chExt cx="5653228" cy="1530113"/>
          </a:xfrm>
        </p:grpSpPr>
        <p:grpSp>
          <p:nvGrpSpPr>
            <p:cNvPr id="42" name="组合 41"/>
            <p:cNvGrpSpPr/>
            <p:nvPr/>
          </p:nvGrpSpPr>
          <p:grpSpPr>
            <a:xfrm>
              <a:off x="2490672" y="2357430"/>
              <a:ext cx="3867278" cy="1208782"/>
              <a:chOff x="2490672" y="2357430"/>
              <a:chExt cx="3867278" cy="120878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286116" y="2357430"/>
                <a:ext cx="30718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Chinese people used salt to preserve foods</a:t>
                </a:r>
                <a:r>
                  <a:rPr lang="zh-CN" altLang="en-US" dirty="0" smtClean="0"/>
                  <a:t>； </a:t>
                </a:r>
                <a:r>
                  <a:rPr lang="en-US" altLang="zh-CN" dirty="0" smtClean="0"/>
                  <a:t>high salt intake</a:t>
                </a:r>
                <a:r>
                  <a:rPr lang="en-US" altLang="zh-CN" baseline="30000" dirty="0" smtClean="0"/>
                  <a:t>[1]</a:t>
                </a:r>
                <a:endParaRPr lang="zh-CN" altLang="en-US" dirty="0"/>
              </a:p>
            </p:txBody>
          </p:sp>
          <p:sp>
            <p:nvSpPr>
              <p:cNvPr id="39" name="右箭头 38"/>
              <p:cNvSpPr/>
              <p:nvPr/>
            </p:nvSpPr>
            <p:spPr>
              <a:xfrm rot="20295075">
                <a:off x="2490672" y="3296057"/>
                <a:ext cx="876698" cy="270155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6" name="图片 45" descr="preserv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2428868"/>
              <a:ext cx="1928826" cy="1458675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0" y="4929198"/>
            <a:ext cx="5286380" cy="1928802"/>
            <a:chOff x="0" y="4929198"/>
            <a:chExt cx="5286380" cy="1928802"/>
          </a:xfrm>
        </p:grpSpPr>
        <p:grpSp>
          <p:nvGrpSpPr>
            <p:cNvPr id="43" name="组合 42"/>
            <p:cNvGrpSpPr/>
            <p:nvPr/>
          </p:nvGrpSpPr>
          <p:grpSpPr>
            <a:xfrm>
              <a:off x="1857356" y="5357826"/>
              <a:ext cx="3429024" cy="1249693"/>
              <a:chOff x="1285852" y="5224882"/>
              <a:chExt cx="3429024" cy="1249693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285852" y="5643578"/>
                <a:ext cx="34290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Invention of </a:t>
                </a:r>
                <a:r>
                  <a:rPr lang="en-US" dirty="0" smtClean="0"/>
                  <a:t>refrigerator</a:t>
                </a:r>
                <a:r>
                  <a:rPr lang="zh-CN" altLang="en-US" dirty="0" smtClean="0"/>
                  <a:t>； </a:t>
                </a:r>
                <a:r>
                  <a:rPr lang="en-US" altLang="zh-CN" dirty="0" smtClean="0"/>
                  <a:t>reduction in salt usage</a:t>
                </a:r>
                <a:r>
                  <a:rPr lang="en-US" altLang="zh-CN" baseline="30000" dirty="0" smtClean="0"/>
                  <a:t>[1]</a:t>
                </a:r>
                <a:endParaRPr lang="zh-CN" altLang="en-US" dirty="0"/>
              </a:p>
            </p:txBody>
          </p:sp>
          <p:sp>
            <p:nvSpPr>
              <p:cNvPr id="40" name="右箭头 39"/>
              <p:cNvSpPr/>
              <p:nvPr/>
            </p:nvSpPr>
            <p:spPr>
              <a:xfrm rot="8601449">
                <a:off x="2447709" y="5224882"/>
                <a:ext cx="876698" cy="270155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8" name="图片 47" descr="冰箱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929198"/>
              <a:ext cx="1928802" cy="192880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Relationship between Salt </a:t>
            </a:r>
            <a:r>
              <a:rPr lang="zh-CN" altLang="en-US" sz="2800" dirty="0"/>
              <a:t>＆ </a:t>
            </a:r>
            <a:r>
              <a:rPr lang="en-US" altLang="zh-CN" sz="2800" dirty="0"/>
              <a:t>BP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INTERSALT studies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altLang="zh-CN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significant </a:t>
            </a:r>
            <a:r>
              <a:rPr lang="en-US" sz="2400" dirty="0" smtClean="0"/>
              <a:t>positive</a:t>
            </a:r>
          </a:p>
          <a:p>
            <a:pPr>
              <a:buNone/>
            </a:pPr>
            <a:r>
              <a:rPr lang="en-US" sz="2400" dirty="0" smtClean="0"/>
              <a:t>relationship between</a:t>
            </a:r>
          </a:p>
          <a:p>
            <a:pPr>
              <a:buNone/>
            </a:pPr>
            <a:r>
              <a:rPr lang="en-US" sz="2400" dirty="0" smtClean="0"/>
              <a:t>salt </a:t>
            </a:r>
            <a:r>
              <a:rPr lang="en-US" sz="2400" dirty="0"/>
              <a:t>intake and BP.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altLang="zh-CN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highly </a:t>
            </a:r>
            <a:r>
              <a:rPr lang="en-US" sz="2400" dirty="0" smtClean="0"/>
              <a:t>significant</a:t>
            </a:r>
          </a:p>
          <a:p>
            <a:pPr>
              <a:buNone/>
            </a:pPr>
            <a:r>
              <a:rPr lang="en-US" sz="2400" dirty="0" smtClean="0"/>
              <a:t>positive relationship</a:t>
            </a:r>
          </a:p>
          <a:p>
            <a:pPr>
              <a:buNone/>
            </a:pPr>
            <a:r>
              <a:rPr lang="en-US" sz="2400" dirty="0" smtClean="0"/>
              <a:t>between </a:t>
            </a:r>
            <a:r>
              <a:rPr lang="en-US" sz="2400" dirty="0"/>
              <a:t>salt intake </a:t>
            </a:r>
            <a:r>
              <a:rPr lang="en-US" sz="2400" dirty="0" smtClean="0"/>
              <a:t>and</a:t>
            </a:r>
          </a:p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dirty="0"/>
              <a:t>increase in BP </a:t>
            </a:r>
            <a:r>
              <a:rPr lang="en-US" sz="2400" dirty="0" smtClean="0"/>
              <a:t>with</a:t>
            </a:r>
          </a:p>
          <a:p>
            <a:pPr>
              <a:buNone/>
            </a:pPr>
            <a:r>
              <a:rPr lang="en-US" sz="2400" dirty="0" smtClean="0"/>
              <a:t>Age</a:t>
            </a:r>
            <a:r>
              <a:rPr lang="en-US" sz="2400" baseline="30000" dirty="0" smtClean="0"/>
              <a:t>[3]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Gene studies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None/>
            </a:pPr>
            <a:r>
              <a:rPr lang="en-US" altLang="zh-CN" sz="2400" dirty="0" smtClean="0"/>
              <a:t>	Many individual</a:t>
            </a:r>
          </a:p>
          <a:p>
            <a:pPr>
              <a:buNone/>
            </a:pPr>
            <a:r>
              <a:rPr lang="en-US" altLang="zh-CN" sz="2400" dirty="0" smtClean="0"/>
              <a:t>genes influence the</a:t>
            </a:r>
          </a:p>
          <a:p>
            <a:pPr>
              <a:buNone/>
            </a:pPr>
            <a:r>
              <a:rPr lang="en-US" altLang="zh-CN" sz="2400" dirty="0" smtClean="0"/>
              <a:t>body’s handling of</a:t>
            </a:r>
          </a:p>
          <a:p>
            <a:pPr>
              <a:buNone/>
            </a:pPr>
            <a:r>
              <a:rPr lang="en-US" altLang="zh-CN" sz="2400" dirty="0" smtClean="0"/>
              <a:t>sodium to varying</a:t>
            </a:r>
          </a:p>
          <a:p>
            <a:pPr>
              <a:buNone/>
            </a:pPr>
            <a:r>
              <a:rPr lang="en-US" altLang="zh-CN" sz="2400" dirty="0" smtClean="0"/>
              <a:t>degrees</a:t>
            </a:r>
            <a:r>
              <a:rPr lang="en-US" altLang="zh-CN" sz="2400" baseline="30000" dirty="0" smtClean="0"/>
              <a:t>[4</a:t>
            </a:r>
            <a:r>
              <a:rPr lang="en-US" altLang="zh-CN" sz="2400" baseline="30000" dirty="0" smtClean="0"/>
              <a:t>]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</p:txBody>
      </p:sp>
      <p:pic>
        <p:nvPicPr>
          <p:cNvPr id="5" name="图片 4" descr="Intersa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04022"/>
            <a:ext cx="3995748" cy="455397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Dose—Response Relationship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Method</a:t>
            </a:r>
            <a:r>
              <a:rPr lang="zh-CN" altLang="en-US" sz="2400" dirty="0" smtClean="0"/>
              <a:t>：</a:t>
            </a:r>
            <a:r>
              <a:rPr lang="en-US" sz="2400" dirty="0"/>
              <a:t> </a:t>
            </a:r>
            <a:r>
              <a:rPr lang="en-US" altLang="zh-CN" sz="2400" dirty="0">
                <a:latin typeface="Calibri"/>
                <a:ea typeface="宋体"/>
                <a:cs typeface="Times New Roman"/>
              </a:rPr>
              <a:t>T</a:t>
            </a:r>
            <a:r>
              <a:rPr lang="en-US" sz="2400" dirty="0">
                <a:latin typeface="Calibri"/>
                <a:ea typeface="宋体"/>
                <a:cs typeface="Times New Roman"/>
              </a:rPr>
              <a:t>o look at the BP responses to several levels of salt intake.</a:t>
            </a:r>
          </a:p>
          <a:p>
            <a:r>
              <a:rPr lang="en-US" altLang="zh-CN" sz="2400" dirty="0" smtClean="0"/>
              <a:t>Cases: </a:t>
            </a:r>
            <a:r>
              <a:rPr lang="en-US" altLang="zh-CN" sz="2400" dirty="0">
                <a:latin typeface="Calibri"/>
                <a:ea typeface="宋体"/>
                <a:cs typeface="Times New Roman"/>
              </a:rPr>
              <a:t>2 well-controlled trials</a:t>
            </a:r>
          </a:p>
          <a:p>
            <a:r>
              <a:rPr lang="en-US" altLang="zh-CN" sz="2400" dirty="0" smtClean="0"/>
              <a:t>Conclusion</a:t>
            </a:r>
            <a:r>
              <a:rPr lang="en-US" altLang="zh-CN" sz="2400" dirty="0">
                <a:latin typeface="Calibri"/>
                <a:ea typeface="宋体"/>
                <a:cs typeface="Times New Roman"/>
              </a:rPr>
              <a:t>:  T</a:t>
            </a:r>
            <a:r>
              <a:rPr lang="en-US" sz="2400" dirty="0">
                <a:latin typeface="Calibri"/>
                <a:ea typeface="宋体"/>
                <a:cs typeface="Times New Roman"/>
              </a:rPr>
              <a:t>o </a:t>
            </a:r>
            <a:r>
              <a:rPr lang="en-US" sz="2400" dirty="0" smtClean="0">
                <a:latin typeface="Calibri"/>
                <a:ea typeface="宋体"/>
                <a:cs typeface="Times New Roman"/>
              </a:rPr>
              <a:t>reduce salt from 9 – 12 to 5 – 6 g/day will have a major effect on BP and a further reduction to 3 g/day will have a much greater effect</a:t>
            </a:r>
            <a:r>
              <a:rPr lang="en-US" sz="2400" baseline="30000" dirty="0" smtClean="0">
                <a:latin typeface="Calibri"/>
                <a:ea typeface="宋体"/>
                <a:cs typeface="Times New Roman"/>
              </a:rPr>
              <a:t>[5]</a:t>
            </a:r>
            <a:r>
              <a:rPr lang="en-US" sz="2400" dirty="0" smtClean="0">
                <a:latin typeface="Calibri"/>
                <a:ea typeface="宋体"/>
                <a:cs typeface="Times New Roman"/>
              </a:rPr>
              <a:t>.</a:t>
            </a:r>
            <a:endParaRPr lang="zh-CN" altLang="en-US" dirty="0"/>
          </a:p>
        </p:txBody>
      </p:sp>
      <p:pic>
        <p:nvPicPr>
          <p:cNvPr id="4" name="图片 3" descr="dose-response stud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28603"/>
            <a:ext cx="4500594" cy="614419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Further Studies: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714359" y="2463823"/>
            <a:ext cx="4418013" cy="4251325"/>
            <a:chOff x="714359" y="2445240"/>
            <a:chExt cx="4418013" cy="4251325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gray">
            <a:xfrm>
              <a:off x="1038209" y="2815128"/>
              <a:ext cx="3956050" cy="388143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gray">
            <a:xfrm>
              <a:off x="1255697" y="3021503"/>
              <a:ext cx="3490912" cy="3490912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gray">
            <a:xfrm>
              <a:off x="1471597" y="3348528"/>
              <a:ext cx="2973387" cy="297338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 rot="9044363">
              <a:off x="714359" y="4647103"/>
              <a:ext cx="1871663" cy="1855787"/>
            </a:xfrm>
            <a:prstGeom prst="chevron">
              <a:avLst>
                <a:gd name="adj" fmla="val 28655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 rot="16200000">
              <a:off x="1992296" y="2453178"/>
              <a:ext cx="1871663" cy="1855788"/>
            </a:xfrm>
            <a:prstGeom prst="chevron">
              <a:avLst>
                <a:gd name="adj" fmla="val 28655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 rot="1788254">
              <a:off x="3260709" y="4659803"/>
              <a:ext cx="1871663" cy="1855787"/>
            </a:xfrm>
            <a:prstGeom prst="chevron">
              <a:avLst>
                <a:gd name="adj" fmla="val 28655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5984" y="2714620"/>
              <a:ext cx="15716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People of African origin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9935422">
              <a:off x="1000100" y="5072074"/>
              <a:ext cx="1143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Older people</a:t>
              </a:r>
              <a:endParaRPr lang="zh-CN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03156">
              <a:off x="3786182" y="4714884"/>
              <a:ext cx="10715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People with raised BP</a:t>
              </a:r>
              <a:endParaRPr lang="zh-CN" alt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72132" y="2928934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Several studies showed that </a:t>
            </a:r>
            <a:r>
              <a:rPr lang="en-US" sz="2800" dirty="0"/>
              <a:t>a given reduction in salt intake, the fall in BP was larger in </a:t>
            </a:r>
            <a:r>
              <a:rPr lang="en-US" sz="2800" dirty="0" smtClean="0"/>
              <a:t>certain people</a:t>
            </a:r>
            <a:r>
              <a:rPr lang="en-US" dirty="0" smtClean="0"/>
              <a:t>.</a:t>
            </a:r>
            <a:r>
              <a:rPr lang="en-US" baseline="30000" dirty="0" smtClean="0"/>
              <a:t>[6]</a:t>
            </a:r>
            <a:endParaRPr lang="zh-CN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Further Studies:</a:t>
            </a:r>
            <a:endParaRPr lang="zh-CN" altLang="en-US" dirty="0"/>
          </a:p>
        </p:txBody>
      </p:sp>
      <p:grpSp>
        <p:nvGrpSpPr>
          <p:cNvPr id="63" name="组合 62"/>
          <p:cNvGrpSpPr/>
          <p:nvPr/>
        </p:nvGrpSpPr>
        <p:grpSpPr>
          <a:xfrm>
            <a:off x="668334" y="2506674"/>
            <a:ext cx="4905375" cy="1320800"/>
            <a:chOff x="668334" y="2506674"/>
            <a:chExt cx="4905375" cy="132080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>
              <a:off x="1387472" y="2519374"/>
              <a:ext cx="4186237" cy="1131888"/>
            </a:xfrm>
            <a:prstGeom prst="homePlate">
              <a:avLst>
                <a:gd name="adj" fmla="val 5160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40000"/>
                    <a:invGamma/>
                  </a:schemeClr>
                </a:gs>
              </a:gsLst>
              <a:lin ang="0" scaled="1"/>
            </a:gradFill>
            <a:ln w="19050">
              <a:miter lim="800000"/>
              <a:headEnd/>
              <a:tailEnd/>
            </a:ln>
            <a:effectLst/>
            <a:scene3d>
              <a:camera prst="legacyObliqueBottomLef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668334" y="2506674"/>
              <a:ext cx="1323975" cy="1320800"/>
              <a:chOff x="2161" y="696"/>
              <a:chExt cx="1360" cy="1356"/>
            </a:xfrm>
          </p:grpSpPr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2161" y="696"/>
                <a:ext cx="1360" cy="1356"/>
                <a:chOff x="2508" y="1231"/>
                <a:chExt cx="1248" cy="1240"/>
              </a:xfrm>
            </p:grpSpPr>
            <p:sp>
              <p:nvSpPr>
                <p:cNvPr id="8" name="Oval 7"/>
                <p:cNvSpPr>
                  <a:spLocks noChangeArrowheads="1"/>
                </p:cNvSpPr>
                <p:nvPr/>
              </p:nvSpPr>
              <p:spPr bwMode="gray">
                <a:xfrm>
                  <a:off x="2508" y="1231"/>
                  <a:ext cx="1248" cy="1240"/>
                </a:xfrm>
                <a:prstGeom prst="ellipse">
                  <a:avLst/>
                </a:prstGeom>
                <a:solidFill>
                  <a:srgbClr val="80808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" name="Oval 8"/>
                <p:cNvSpPr>
                  <a:spLocks noChangeArrowheads="1"/>
                </p:cNvSpPr>
                <p:nvPr/>
              </p:nvSpPr>
              <p:spPr bwMode="gray">
                <a:xfrm>
                  <a:off x="2541" y="1256"/>
                  <a:ext cx="1190" cy="11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8F8F8"/>
                    </a:gs>
                    <a:gs pos="100000">
                      <a:srgbClr val="F8F8F8">
                        <a:gamma/>
                        <a:shade val="2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" name="Oval 9"/>
                <p:cNvSpPr>
                  <a:spLocks noChangeArrowheads="1"/>
                </p:cNvSpPr>
                <p:nvPr/>
              </p:nvSpPr>
              <p:spPr bwMode="gray">
                <a:xfrm>
                  <a:off x="2590" y="1305"/>
                  <a:ext cx="1092" cy="1092"/>
                </a:xfrm>
                <a:prstGeom prst="ellipse">
                  <a:avLst/>
                </a:prstGeom>
                <a:solidFill>
                  <a:srgbClr val="808080">
                    <a:alpha val="25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gray">
                <a:xfrm>
                  <a:off x="2623" y="1330"/>
                  <a:ext cx="1026" cy="1026"/>
                </a:xfrm>
                <a:prstGeom prst="ellipse">
                  <a:avLst/>
                </a:prstGeom>
                <a:solidFill>
                  <a:srgbClr val="808080">
                    <a:alpha val="3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gray">
                <a:xfrm>
                  <a:off x="2637" y="1346"/>
                  <a:ext cx="993" cy="9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36078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" name="Oval 12"/>
              <p:cNvSpPr>
                <a:spLocks noChangeArrowheads="1"/>
              </p:cNvSpPr>
              <p:nvPr/>
            </p:nvSpPr>
            <p:spPr bwMode="gray">
              <a:xfrm>
                <a:off x="2322" y="845"/>
                <a:ext cx="1054" cy="1054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898522" y="2714637"/>
              <a:ext cx="879475" cy="885825"/>
              <a:chOff x="523" y="2809"/>
              <a:chExt cx="876" cy="882"/>
            </a:xfrm>
          </p:grpSpPr>
          <p:sp>
            <p:nvSpPr>
              <p:cNvPr id="14" name="Oval 14"/>
              <p:cNvSpPr>
                <a:spLocks noChangeArrowheads="1"/>
              </p:cNvSpPr>
              <p:nvPr/>
            </p:nvSpPr>
            <p:spPr bwMode="gray">
              <a:xfrm>
                <a:off x="523" y="2809"/>
                <a:ext cx="876" cy="876"/>
              </a:xfrm>
              <a:prstGeom prst="ellipse">
                <a:avLst/>
              </a:prstGeom>
              <a:noFill/>
              <a:ln w="19050" algn="ctr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gray">
              <a:xfrm>
                <a:off x="964" y="2809"/>
                <a:ext cx="0" cy="87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gray">
              <a:xfrm>
                <a:off x="523" y="3244"/>
                <a:ext cx="876" cy="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gray">
              <a:xfrm>
                <a:off x="1023" y="2815"/>
                <a:ext cx="182" cy="8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435"/>
                  </a:cxn>
                  <a:cxn ang="0">
                    <a:pos x="6" y="864"/>
                  </a:cxn>
                </a:cxnLst>
                <a:rect l="0" t="0" r="r" b="b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  <a:cubicBezTo>
                      <a:pt x="182" y="693"/>
                      <a:pt x="70" y="800"/>
                      <a:pt x="6" y="864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gray">
              <a:xfrm>
                <a:off x="726" y="2821"/>
                <a:ext cx="197" cy="870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gray">
              <a:xfrm rot="5400000">
                <a:off x="892" y="3171"/>
                <a:ext cx="114" cy="653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gray">
              <a:xfrm rot="16200000" flipV="1">
                <a:off x="900" y="2668"/>
                <a:ext cx="114" cy="653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928794" y="2857496"/>
              <a:ext cx="3581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l" eaLnBrk="0" hangingPunct="0"/>
              <a:r>
                <a:rPr lang="en-US" altLang="zh-CN" dirty="0" smtClean="0">
                  <a:solidFill>
                    <a:srgbClr val="000000"/>
                  </a:solidFill>
                  <a:ea typeface="宋体" charset="-122"/>
                </a:rPr>
                <a:t>Less salt + balanced diet </a:t>
              </a:r>
              <a:endParaRPr lang="en-US" altLang="zh-CN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071538" y="2643182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all" spc="0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42910" y="3946540"/>
            <a:ext cx="4905375" cy="1320800"/>
            <a:chOff x="642910" y="3946540"/>
            <a:chExt cx="4905375" cy="1320800"/>
          </a:xfrm>
        </p:grpSpPr>
        <p:sp>
          <p:nvSpPr>
            <p:cNvPr id="25" name="AutoShape 25"/>
            <p:cNvSpPr>
              <a:spLocks noChangeArrowheads="1"/>
            </p:cNvSpPr>
            <p:nvPr/>
          </p:nvSpPr>
          <p:spPr bwMode="gray">
            <a:xfrm>
              <a:off x="1362048" y="3959240"/>
              <a:ext cx="4186237" cy="1131887"/>
            </a:xfrm>
            <a:prstGeom prst="homePlate">
              <a:avLst>
                <a:gd name="adj" fmla="val 5160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0000"/>
                    <a:invGamma/>
                  </a:schemeClr>
                </a:gs>
              </a:gsLst>
              <a:lin ang="0" scaled="1"/>
            </a:gradFill>
            <a:ln w="19050">
              <a:miter lim="800000"/>
              <a:headEnd/>
              <a:tailEnd/>
            </a:ln>
            <a:effectLst/>
            <a:scene3d>
              <a:camera prst="legacyObliqueBottomLef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26" name="Group 26"/>
            <p:cNvGrpSpPr>
              <a:grpSpLocks/>
            </p:cNvGrpSpPr>
            <p:nvPr/>
          </p:nvGrpSpPr>
          <p:grpSpPr bwMode="auto">
            <a:xfrm>
              <a:off x="642910" y="3946540"/>
              <a:ext cx="1323975" cy="1320800"/>
              <a:chOff x="2161" y="696"/>
              <a:chExt cx="1360" cy="1356"/>
            </a:xfrm>
          </p:grpSpPr>
          <p:grpSp>
            <p:nvGrpSpPr>
              <p:cNvPr id="27" name="Group 27"/>
              <p:cNvGrpSpPr>
                <a:grpSpLocks/>
              </p:cNvGrpSpPr>
              <p:nvPr/>
            </p:nvGrpSpPr>
            <p:grpSpPr bwMode="auto">
              <a:xfrm>
                <a:off x="2161" y="696"/>
                <a:ext cx="1360" cy="1356"/>
                <a:chOff x="2508" y="1231"/>
                <a:chExt cx="1248" cy="1240"/>
              </a:xfrm>
            </p:grpSpPr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gray">
                <a:xfrm>
                  <a:off x="2508" y="1231"/>
                  <a:ext cx="1248" cy="1240"/>
                </a:xfrm>
                <a:prstGeom prst="ellipse">
                  <a:avLst/>
                </a:prstGeom>
                <a:solidFill>
                  <a:srgbClr val="80808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Oval 29"/>
                <p:cNvSpPr>
                  <a:spLocks noChangeArrowheads="1"/>
                </p:cNvSpPr>
                <p:nvPr/>
              </p:nvSpPr>
              <p:spPr bwMode="gray">
                <a:xfrm>
                  <a:off x="2541" y="1256"/>
                  <a:ext cx="1190" cy="11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8F8F8"/>
                    </a:gs>
                    <a:gs pos="100000">
                      <a:srgbClr val="F8F8F8">
                        <a:gamma/>
                        <a:shade val="2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gray">
                <a:xfrm>
                  <a:off x="2590" y="1305"/>
                  <a:ext cx="1092" cy="1092"/>
                </a:xfrm>
                <a:prstGeom prst="ellipse">
                  <a:avLst/>
                </a:prstGeom>
                <a:solidFill>
                  <a:srgbClr val="808080">
                    <a:alpha val="25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2" name="Oval 31"/>
                <p:cNvSpPr>
                  <a:spLocks noChangeArrowheads="1"/>
                </p:cNvSpPr>
                <p:nvPr/>
              </p:nvSpPr>
              <p:spPr bwMode="gray">
                <a:xfrm>
                  <a:off x="2623" y="1330"/>
                  <a:ext cx="1026" cy="1026"/>
                </a:xfrm>
                <a:prstGeom prst="ellipse">
                  <a:avLst/>
                </a:prstGeom>
                <a:solidFill>
                  <a:srgbClr val="808080">
                    <a:alpha val="3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gray">
                <a:xfrm>
                  <a:off x="2637" y="1346"/>
                  <a:ext cx="993" cy="9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36078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8" name="Oval 33"/>
              <p:cNvSpPr>
                <a:spLocks noChangeArrowheads="1"/>
              </p:cNvSpPr>
              <p:nvPr/>
            </p:nvSpPr>
            <p:spPr bwMode="gray">
              <a:xfrm>
                <a:off x="2322" y="845"/>
                <a:ext cx="1054" cy="105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" name="Group 34"/>
            <p:cNvGrpSpPr>
              <a:grpSpLocks/>
            </p:cNvGrpSpPr>
            <p:nvPr/>
          </p:nvGrpSpPr>
          <p:grpSpPr bwMode="auto">
            <a:xfrm>
              <a:off x="857223" y="4154502"/>
              <a:ext cx="879475" cy="885825"/>
              <a:chOff x="523" y="2809"/>
              <a:chExt cx="876" cy="882"/>
            </a:xfrm>
          </p:grpSpPr>
          <p:sp>
            <p:nvSpPr>
              <p:cNvPr id="35" name="Oval 35"/>
              <p:cNvSpPr>
                <a:spLocks noChangeArrowheads="1"/>
              </p:cNvSpPr>
              <p:nvPr/>
            </p:nvSpPr>
            <p:spPr bwMode="gray">
              <a:xfrm>
                <a:off x="523" y="2809"/>
                <a:ext cx="876" cy="876"/>
              </a:xfrm>
              <a:prstGeom prst="ellipse">
                <a:avLst/>
              </a:prstGeom>
              <a:noFill/>
              <a:ln w="19050" algn="ctr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gray">
              <a:xfrm>
                <a:off x="964" y="2809"/>
                <a:ext cx="0" cy="87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gray">
              <a:xfrm>
                <a:off x="523" y="3244"/>
                <a:ext cx="876" cy="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gray">
              <a:xfrm>
                <a:off x="1023" y="2815"/>
                <a:ext cx="182" cy="8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435"/>
                  </a:cxn>
                  <a:cxn ang="0">
                    <a:pos x="6" y="864"/>
                  </a:cxn>
                </a:cxnLst>
                <a:rect l="0" t="0" r="r" b="b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  <a:cubicBezTo>
                      <a:pt x="182" y="693"/>
                      <a:pt x="70" y="800"/>
                      <a:pt x="6" y="864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gray">
              <a:xfrm>
                <a:off x="726" y="2821"/>
                <a:ext cx="197" cy="870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gray">
              <a:xfrm rot="5400000">
                <a:off x="892" y="3171"/>
                <a:ext cx="114" cy="653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gray">
              <a:xfrm rot="16200000" flipV="1">
                <a:off x="900" y="2668"/>
                <a:ext cx="114" cy="653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928794" y="4286256"/>
              <a:ext cx="3581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l" eaLnBrk="0" hangingPunct="0"/>
              <a:r>
                <a:rPr lang="en-US" altLang="zh-CN" dirty="0" smtClean="0">
                  <a:solidFill>
                    <a:srgbClr val="000000"/>
                  </a:solidFill>
                  <a:ea typeface="宋体" charset="-122"/>
                </a:rPr>
                <a:t>Less salt + healthy lifestyle</a:t>
              </a:r>
              <a:endParaRPr lang="en-US" altLang="zh-CN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071538" y="4143380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 smtClean="0">
                  <a:ln w="17780" cmpd="sng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en-US" altLang="zh-CN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82593" y="5394348"/>
            <a:ext cx="4905375" cy="1320800"/>
            <a:chOff x="682593" y="5465786"/>
            <a:chExt cx="4905375" cy="1320800"/>
          </a:xfrm>
        </p:grpSpPr>
        <p:sp>
          <p:nvSpPr>
            <p:cNvPr id="46" name="AutoShape 46"/>
            <p:cNvSpPr>
              <a:spLocks noChangeArrowheads="1"/>
            </p:cNvSpPr>
            <p:nvPr/>
          </p:nvSpPr>
          <p:spPr bwMode="gray">
            <a:xfrm>
              <a:off x="1401731" y="5478486"/>
              <a:ext cx="4186237" cy="1131888"/>
            </a:xfrm>
            <a:prstGeom prst="homePlate">
              <a:avLst>
                <a:gd name="adj" fmla="val 5160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0000"/>
                    <a:invGamma/>
                  </a:schemeClr>
                </a:gs>
              </a:gsLst>
              <a:lin ang="0" scaled="1"/>
            </a:gradFill>
            <a:ln w="19050">
              <a:miter lim="800000"/>
              <a:headEnd/>
              <a:tailEnd/>
            </a:ln>
            <a:effectLst/>
            <a:scene3d>
              <a:camera prst="legacyObliqueBottomLef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47" name="Group 47"/>
            <p:cNvGrpSpPr>
              <a:grpSpLocks/>
            </p:cNvGrpSpPr>
            <p:nvPr/>
          </p:nvGrpSpPr>
          <p:grpSpPr bwMode="auto">
            <a:xfrm>
              <a:off x="682593" y="5465786"/>
              <a:ext cx="1323975" cy="1320800"/>
              <a:chOff x="2161" y="696"/>
              <a:chExt cx="1360" cy="1356"/>
            </a:xfrm>
          </p:grpSpPr>
          <p:grpSp>
            <p:nvGrpSpPr>
              <p:cNvPr id="48" name="Group 48"/>
              <p:cNvGrpSpPr>
                <a:grpSpLocks/>
              </p:cNvGrpSpPr>
              <p:nvPr/>
            </p:nvGrpSpPr>
            <p:grpSpPr bwMode="auto">
              <a:xfrm>
                <a:off x="2161" y="696"/>
                <a:ext cx="1360" cy="1356"/>
                <a:chOff x="2508" y="1231"/>
                <a:chExt cx="1248" cy="1240"/>
              </a:xfrm>
            </p:grpSpPr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gray">
                <a:xfrm>
                  <a:off x="2508" y="1231"/>
                  <a:ext cx="1248" cy="1240"/>
                </a:xfrm>
                <a:prstGeom prst="ellipse">
                  <a:avLst/>
                </a:prstGeom>
                <a:solidFill>
                  <a:srgbClr val="80808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Oval 50"/>
                <p:cNvSpPr>
                  <a:spLocks noChangeArrowheads="1"/>
                </p:cNvSpPr>
                <p:nvPr/>
              </p:nvSpPr>
              <p:spPr bwMode="gray">
                <a:xfrm>
                  <a:off x="2541" y="1256"/>
                  <a:ext cx="1190" cy="11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8F8F8"/>
                    </a:gs>
                    <a:gs pos="100000">
                      <a:srgbClr val="F8F8F8">
                        <a:gamma/>
                        <a:shade val="2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Oval 51"/>
                <p:cNvSpPr>
                  <a:spLocks noChangeArrowheads="1"/>
                </p:cNvSpPr>
                <p:nvPr/>
              </p:nvSpPr>
              <p:spPr bwMode="gray">
                <a:xfrm>
                  <a:off x="2590" y="1305"/>
                  <a:ext cx="1092" cy="1092"/>
                </a:xfrm>
                <a:prstGeom prst="ellipse">
                  <a:avLst/>
                </a:prstGeom>
                <a:solidFill>
                  <a:srgbClr val="808080">
                    <a:alpha val="25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gray">
                <a:xfrm>
                  <a:off x="2623" y="1330"/>
                  <a:ext cx="1026" cy="1026"/>
                </a:xfrm>
                <a:prstGeom prst="ellipse">
                  <a:avLst/>
                </a:prstGeom>
                <a:solidFill>
                  <a:srgbClr val="808080">
                    <a:alpha val="3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gray">
                <a:xfrm>
                  <a:off x="2637" y="1346"/>
                  <a:ext cx="993" cy="9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36078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Oval 54"/>
              <p:cNvSpPr>
                <a:spLocks noChangeArrowheads="1"/>
              </p:cNvSpPr>
              <p:nvPr/>
            </p:nvSpPr>
            <p:spPr bwMode="gray">
              <a:xfrm>
                <a:off x="2322" y="845"/>
                <a:ext cx="1054" cy="105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5" name="Group 55"/>
            <p:cNvGrpSpPr>
              <a:grpSpLocks/>
            </p:cNvGrpSpPr>
            <p:nvPr/>
          </p:nvGrpSpPr>
          <p:grpSpPr bwMode="auto">
            <a:xfrm>
              <a:off x="896906" y="5673749"/>
              <a:ext cx="879475" cy="885825"/>
              <a:chOff x="523" y="2809"/>
              <a:chExt cx="876" cy="882"/>
            </a:xfrm>
          </p:grpSpPr>
          <p:sp>
            <p:nvSpPr>
              <p:cNvPr id="56" name="Oval 56"/>
              <p:cNvSpPr>
                <a:spLocks noChangeArrowheads="1"/>
              </p:cNvSpPr>
              <p:nvPr/>
            </p:nvSpPr>
            <p:spPr bwMode="gray">
              <a:xfrm>
                <a:off x="523" y="2809"/>
                <a:ext cx="876" cy="876"/>
              </a:xfrm>
              <a:prstGeom prst="ellipse">
                <a:avLst/>
              </a:prstGeom>
              <a:noFill/>
              <a:ln w="19050" algn="ctr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" name="Line 57"/>
              <p:cNvSpPr>
                <a:spLocks noChangeShapeType="1"/>
              </p:cNvSpPr>
              <p:nvPr/>
            </p:nvSpPr>
            <p:spPr bwMode="gray">
              <a:xfrm>
                <a:off x="964" y="2809"/>
                <a:ext cx="0" cy="87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Line 58"/>
              <p:cNvSpPr>
                <a:spLocks noChangeShapeType="1"/>
              </p:cNvSpPr>
              <p:nvPr/>
            </p:nvSpPr>
            <p:spPr bwMode="gray">
              <a:xfrm>
                <a:off x="523" y="3244"/>
                <a:ext cx="876" cy="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gray">
              <a:xfrm>
                <a:off x="1023" y="2815"/>
                <a:ext cx="182" cy="8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435"/>
                  </a:cxn>
                  <a:cxn ang="0">
                    <a:pos x="6" y="864"/>
                  </a:cxn>
                </a:cxnLst>
                <a:rect l="0" t="0" r="r" b="b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  <a:cubicBezTo>
                      <a:pt x="182" y="693"/>
                      <a:pt x="70" y="800"/>
                      <a:pt x="6" y="864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gray">
              <a:xfrm>
                <a:off x="726" y="2821"/>
                <a:ext cx="197" cy="870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gray">
              <a:xfrm rot="5400000">
                <a:off x="892" y="3171"/>
                <a:ext cx="114" cy="653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gray">
              <a:xfrm rot="16200000" flipV="1">
                <a:off x="900" y="2668"/>
                <a:ext cx="114" cy="653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0" t="0" r="r" b="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1928794" y="5857892"/>
              <a:ext cx="3581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eaLnBrk="0" hangingPunct="0"/>
              <a:r>
                <a:rPr lang="en-US" altLang="zh-CN" dirty="0" smtClean="0">
                  <a:solidFill>
                    <a:srgbClr val="000000"/>
                  </a:solidFill>
                  <a:ea typeface="宋体" charset="-122"/>
                </a:rPr>
                <a:t>Less salt + </a:t>
              </a:r>
              <a:r>
                <a:rPr lang="en-US" dirty="0" smtClean="0"/>
                <a:t>drug treatment</a:t>
              </a:r>
              <a:endParaRPr lang="en-US" altLang="zh-CN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071538" y="5643578"/>
              <a:ext cx="5309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 smtClean="0">
                  <a:ln w="17780" cmpd="sng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zh-CN" altLang="en-US" sz="54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6500762" y="3214686"/>
            <a:ext cx="26432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/>
              <a:t>Enhance BP control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Reduce the need for drug therapy.</a:t>
            </a:r>
            <a:r>
              <a:rPr lang="en-US" sz="3200" baseline="30000" dirty="0" smtClean="0"/>
              <a:t>[7]</a:t>
            </a:r>
            <a:endParaRPr lang="zh-CN" alt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3" name="右大括号 72"/>
          <p:cNvSpPr/>
          <p:nvPr/>
        </p:nvSpPr>
        <p:spPr>
          <a:xfrm>
            <a:off x="5643570" y="2571744"/>
            <a:ext cx="785818" cy="40719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Molecular Mechanism</a:t>
            </a:r>
            <a:r>
              <a:rPr lang="en-US" altLang="zh-CN" baseline="30000" dirty="0" smtClean="0"/>
              <a:t>[8][9]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857224" y="4786322"/>
            <a:ext cx="7786742" cy="1759691"/>
            <a:chOff x="857224" y="4786322"/>
            <a:chExt cx="7786742" cy="1759691"/>
          </a:xfrm>
        </p:grpSpPr>
        <p:sp>
          <p:nvSpPr>
            <p:cNvPr id="5" name="TextBox 4"/>
            <p:cNvSpPr txBox="1"/>
            <p:nvPr/>
          </p:nvSpPr>
          <p:spPr>
            <a:xfrm>
              <a:off x="857224" y="5000636"/>
              <a:ext cx="3214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Na</a:t>
              </a:r>
              <a:r>
                <a:rPr lang="en-US" altLang="zh-CN" baseline="30000" dirty="0" smtClean="0"/>
                <a:t>+ </a:t>
              </a:r>
              <a:r>
                <a:rPr lang="zh-CN" altLang="en-US" dirty="0" smtClean="0"/>
                <a:t>：</a:t>
              </a:r>
              <a:r>
                <a:rPr lang="en-US" altLang="zh-CN" dirty="0" smtClean="0"/>
                <a:t>Inhibit Na pump</a:t>
              </a:r>
              <a:endParaRPr lang="zh-CN" altLang="en-US" dirty="0"/>
            </a:p>
          </p:txBody>
        </p:sp>
        <p:sp>
          <p:nvSpPr>
            <p:cNvPr id="6" name="右箭头 5"/>
            <p:cNvSpPr/>
            <p:nvPr/>
          </p:nvSpPr>
          <p:spPr>
            <a:xfrm>
              <a:off x="3857620" y="5000636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72066" y="4786322"/>
              <a:ext cx="3500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Increase intracellular Na and drive Ca into cells</a:t>
              </a:r>
              <a:endParaRPr lang="zh-CN" altLang="en-US" dirty="0"/>
            </a:p>
          </p:txBody>
        </p:sp>
        <p:sp>
          <p:nvSpPr>
            <p:cNvPr id="8" name="右箭头 7"/>
            <p:cNvSpPr/>
            <p:nvPr/>
          </p:nvSpPr>
          <p:spPr>
            <a:xfrm>
              <a:off x="1714480" y="585789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7488" y="5715016"/>
              <a:ext cx="3357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Increase peripheral vascular resistance</a:t>
              </a:r>
              <a:endParaRPr lang="zh-CN" altLang="en-US" dirty="0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5500694" y="585789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5857892"/>
              <a:ext cx="200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Hypertension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85786" y="2643182"/>
            <a:ext cx="8358214" cy="2214578"/>
            <a:chOff x="785786" y="2643182"/>
            <a:chExt cx="8358214" cy="2214578"/>
          </a:xfrm>
        </p:grpSpPr>
        <p:sp>
          <p:nvSpPr>
            <p:cNvPr id="17" name="右箭头 16"/>
            <p:cNvSpPr/>
            <p:nvPr/>
          </p:nvSpPr>
          <p:spPr>
            <a:xfrm>
              <a:off x="5786446" y="3929066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85786" y="2643182"/>
              <a:ext cx="8358214" cy="2214578"/>
              <a:chOff x="785786" y="2643182"/>
              <a:chExt cx="8358214" cy="221457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85786" y="3429000"/>
                <a:ext cx="30718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 smtClean="0"/>
                  <a:t>Cl</a:t>
                </a:r>
                <a:r>
                  <a:rPr lang="en-US" altLang="zh-CN" baseline="30000" dirty="0" smtClean="0"/>
                  <a:t>-</a:t>
                </a:r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：</a:t>
                </a:r>
                <a:r>
                  <a:rPr lang="en-US" altLang="zh-CN" dirty="0" smtClean="0"/>
                  <a:t>important role</a:t>
                </a:r>
                <a:endParaRPr lang="en-US" altLang="zh-CN" baseline="30000" dirty="0" smtClean="0"/>
              </a:p>
            </p:txBody>
          </p:sp>
          <p:sp>
            <p:nvSpPr>
              <p:cNvPr id="12" name="左大括号 11"/>
              <p:cNvSpPr/>
              <p:nvPr/>
            </p:nvSpPr>
            <p:spPr>
              <a:xfrm>
                <a:off x="3428992" y="2928934"/>
                <a:ext cx="785818" cy="1643074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6248" y="2643182"/>
                <a:ext cx="20002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 smtClean="0"/>
                  <a:t>NaCl</a:t>
                </a:r>
                <a:r>
                  <a:rPr lang="zh-CN" altLang="en-US" dirty="0" smtClean="0"/>
                  <a:t>： </a:t>
                </a:r>
                <a:r>
                  <a:rPr lang="en-US" altLang="zh-CN" dirty="0" smtClean="0"/>
                  <a:t>can increase BP</a:t>
                </a:r>
                <a:endParaRPr lang="zh-CN" altLang="en-US" dirty="0"/>
              </a:p>
            </p:txBody>
          </p:sp>
          <p:sp>
            <p:nvSpPr>
              <p:cNvPr id="14" name="右箭头 13"/>
              <p:cNvSpPr/>
              <p:nvPr/>
            </p:nvSpPr>
            <p:spPr>
              <a:xfrm>
                <a:off x="6000760" y="2786058"/>
                <a:ext cx="9784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143736" y="2786058"/>
                <a:ext cx="2000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Hypertension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86248" y="3643314"/>
                <a:ext cx="16430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Na</a:t>
                </a:r>
                <a:r>
                  <a:rPr lang="en-US" altLang="zh-CN" baseline="-25000" dirty="0" smtClean="0"/>
                  <a:t>3</a:t>
                </a:r>
                <a:r>
                  <a:rPr lang="en-US" altLang="zh-CN" dirty="0" smtClean="0"/>
                  <a:t> PO</a:t>
                </a:r>
                <a:r>
                  <a:rPr lang="en-US" altLang="zh-CN" baseline="-25000" dirty="0" smtClean="0"/>
                  <a:t>4</a:t>
                </a:r>
              </a:p>
              <a:p>
                <a:r>
                  <a:rPr lang="en-US" altLang="zh-CN" dirty="0" smtClean="0"/>
                  <a:t>NaHCO</a:t>
                </a:r>
                <a:r>
                  <a:rPr lang="en-US" altLang="zh-CN" baseline="-25000" dirty="0" smtClean="0"/>
                  <a:t>3</a:t>
                </a:r>
              </a:p>
              <a:p>
                <a:r>
                  <a:rPr lang="en-US" altLang="zh-CN" baseline="-25000" dirty="0" smtClean="0"/>
                  <a:t>……</a:t>
                </a:r>
                <a:r>
                  <a:rPr lang="zh-CN" altLang="en-US" dirty="0" smtClean="0"/>
                  <a:t> </a:t>
                </a:r>
              </a:p>
            </p:txBody>
          </p:sp>
          <p:sp>
            <p:nvSpPr>
              <p:cNvPr id="18" name="乘号 17"/>
              <p:cNvSpPr/>
              <p:nvPr/>
            </p:nvSpPr>
            <p:spPr>
              <a:xfrm>
                <a:off x="5715008" y="3429000"/>
                <a:ext cx="1000132" cy="1428760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929454" y="3857628"/>
                <a:ext cx="2000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Hypertension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929586" y="21429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hlinkClick r:id="" action="ppaction://hlinkshowjump?jump=nextslide"/>
              </a:rPr>
              <a:t>Skip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21" name="图片 20" descr="NaC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500306"/>
            <a:ext cx="2857520" cy="10239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Key words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Hypertension</a:t>
            </a:r>
            <a:r>
              <a:rPr lang="zh-CN" altLang="en-US" sz="2400" dirty="0" smtClean="0"/>
              <a:t>；</a:t>
            </a:r>
            <a:r>
              <a:rPr lang="en-US" altLang="zh-CN" sz="2400" dirty="0" smtClean="0"/>
              <a:t>Salt</a:t>
            </a:r>
            <a:r>
              <a:rPr lang="zh-CN" altLang="en-US" sz="2400" dirty="0" smtClean="0"/>
              <a:t>；</a:t>
            </a:r>
            <a:r>
              <a:rPr lang="en-US" altLang="zh-CN" sz="2400" dirty="0" smtClean="0"/>
              <a:t>Blood Pressure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BP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Core information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Lowering salt intake can reduce BP and prevent hypertension</a:t>
            </a:r>
          </a:p>
          <a:p>
            <a:pPr>
              <a:buNone/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、“</a:t>
            </a:r>
            <a:r>
              <a:rPr lang="en-US" altLang="zh-CN" sz="2400" dirty="0" smtClean="0"/>
              <a:t>Lowering salt intake + healthy life</a:t>
            </a:r>
            <a:r>
              <a:rPr lang="zh-CN" altLang="en-US" sz="2400" dirty="0" smtClean="0"/>
              <a:t>”</a:t>
            </a:r>
            <a:r>
              <a:rPr lang="en-US" altLang="zh-CN" sz="2400" dirty="0" smtClean="0"/>
              <a:t> has a more positive effect on reducing BP </a:t>
            </a:r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en-US" altLang="zh-CN" sz="2400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_presentation">
  <a:themeElements>
    <a:clrScheme name="Office 主题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">
      <a:majorFont>
        <a:latin typeface="AireoDisplay"/>
        <a:ea typeface=""/>
        <a:cs typeface=""/>
      </a:majorFont>
      <a:minorFont>
        <a:latin typeface="Aireo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medical_presentation</Template>
  <TotalTime>473</TotalTime>
  <Words>691</Words>
  <Application>Microsoft PowerPoint</Application>
  <PresentationFormat>全屏显示(4:3)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medical_presentation</vt:lpstr>
      <vt:lpstr>Hypertension ＆ Salt</vt:lpstr>
      <vt:lpstr>What is hypertension？</vt:lpstr>
      <vt:lpstr>幻灯片 3</vt:lpstr>
      <vt:lpstr>Relationship between Salt ＆ BP</vt:lpstr>
      <vt:lpstr>Dose—Response Relationship</vt:lpstr>
      <vt:lpstr>Further Studies:</vt:lpstr>
      <vt:lpstr>Further Studies:</vt:lpstr>
      <vt:lpstr>Molecular Mechanism[8][9]</vt:lpstr>
      <vt:lpstr>Summary：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 ＆ Salt</dc:title>
  <dc:creator>a</dc:creator>
  <cp:lastModifiedBy>a</cp:lastModifiedBy>
  <cp:revision>58</cp:revision>
  <dcterms:created xsi:type="dcterms:W3CDTF">2013-02-28T14:41:10Z</dcterms:created>
  <dcterms:modified xsi:type="dcterms:W3CDTF">2013-03-03T08:20:28Z</dcterms:modified>
</cp:coreProperties>
</file>