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2" r:id="rId3"/>
    <p:sldId id="265" r:id="rId4"/>
    <p:sldId id="266" r:id="rId5"/>
    <p:sldId id="264" r:id="rId6"/>
    <p:sldId id="263" r:id="rId7"/>
    <p:sldId id="268" r:id="rId8"/>
    <p:sldId id="269" r:id="rId9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9082F-8D87-478C-939C-7A263434ADDD}" type="datetimeFigureOut">
              <a:rPr lang="zh-CN" altLang="en-US"/>
              <a:pPr>
                <a:defRPr/>
              </a:pPr>
              <a:t>2013/1/2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EA2835-B460-494B-889C-80318C26E14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BF1C2-6C3F-4AD6-808A-7F0DE2AA35FA}" type="datetimeFigureOut">
              <a:rPr lang="zh-CN" altLang="en-US"/>
              <a:pPr>
                <a:defRPr/>
              </a:pPr>
              <a:t>2013/1/2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891F09-A519-477D-971D-349EE0DB217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FFAE8-2BA2-4F03-BE9E-353AC1269876}" type="datetimeFigureOut">
              <a:rPr lang="zh-CN" altLang="en-US"/>
              <a:pPr>
                <a:defRPr/>
              </a:pPr>
              <a:t>2013/1/2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C6F3D-788E-4F1C-B13A-9D08323C614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CC68F-C6EE-47BF-9828-2A7EBF01266A}" type="datetimeFigureOut">
              <a:rPr lang="zh-CN" altLang="en-US"/>
              <a:pPr>
                <a:defRPr/>
              </a:pPr>
              <a:t>2013/1/2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19306E-DBD7-448F-8593-0E097FEF459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78B87-8F2B-4B97-AB8B-71305AB6C94B}" type="datetimeFigureOut">
              <a:rPr lang="zh-CN" altLang="en-US"/>
              <a:pPr>
                <a:defRPr/>
              </a:pPr>
              <a:t>2013/1/2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430744-45DB-4D08-B6C8-4AD55A58AA9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0ECD2-5DA4-49F8-AE83-EFCD269CEF14}" type="datetimeFigureOut">
              <a:rPr lang="zh-CN" altLang="en-US"/>
              <a:pPr>
                <a:defRPr/>
              </a:pPr>
              <a:t>2013/1/2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4F2030-DF75-42A0-9940-70BAFCAA4EC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6EC20-C099-43A3-B680-D9B9B5E9A619}" type="datetimeFigureOut">
              <a:rPr lang="zh-CN" altLang="en-US"/>
              <a:pPr>
                <a:defRPr/>
              </a:pPr>
              <a:t>2013/1/2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F8477-3C74-4192-A16D-0079902B67B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8EAAEC-3206-45D4-98E3-F3E452DDB095}" type="datetimeFigureOut">
              <a:rPr lang="zh-CN" altLang="en-US"/>
              <a:pPr>
                <a:defRPr/>
              </a:pPr>
              <a:t>2013/1/2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9ABFD6-EFD3-4A44-A313-14F443E8685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A1CA2-9EAB-452F-A86F-76ACA6BE46EC}" type="datetimeFigureOut">
              <a:rPr lang="zh-CN" altLang="en-US"/>
              <a:pPr>
                <a:defRPr/>
              </a:pPr>
              <a:t>2013/1/2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24F339-38E3-4CD0-8DAE-067BFCF6C44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2FBC1-65B0-489F-BCE0-D5B279EA7BE8}" type="datetimeFigureOut">
              <a:rPr lang="zh-CN" altLang="en-US"/>
              <a:pPr>
                <a:defRPr/>
              </a:pPr>
              <a:t>2013/1/2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EC7DE-36E5-4B64-BDB5-E08CBF597E8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49522-0D9E-4C4F-A08D-B705F8E8B5BC}" type="datetimeFigureOut">
              <a:rPr lang="zh-CN" altLang="en-US"/>
              <a:pPr>
                <a:defRPr/>
              </a:pPr>
              <a:t>2013/1/2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2216E-4B41-4C29-81A5-38D2F466532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54353AD-652B-491F-99D9-FEF750A3199E}" type="datetimeFigureOut">
              <a:rPr lang="zh-CN" altLang="en-US"/>
              <a:pPr>
                <a:defRPr/>
              </a:pPr>
              <a:t>2013/1/2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7F3523D-D35C-4FF2-B0F7-710B74F4195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43000" b="-4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zh-CN" sz="54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Black Cat</a:t>
            </a:r>
            <a:endParaRPr lang="zh-CN" altLang="en-US" sz="540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Edgar Allan </a:t>
            </a:r>
            <a:r>
              <a:rPr lang="en-US" altLang="zh-CN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Poe </a:t>
            </a:r>
            <a:endParaRPr lang="zh-CN" altLang="en-US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5589240"/>
            <a:ext cx="159530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10300120201</a:t>
            </a:r>
          </a:p>
          <a:p>
            <a:r>
              <a:rPr lang="zh-CN" altLang="en-US" dirty="0" smtClean="0"/>
              <a:t>杨 晶</a:t>
            </a:r>
            <a:endParaRPr lang="en-US" altLang="zh-CN" dirty="0" smtClean="0"/>
          </a:p>
          <a:p>
            <a:r>
              <a:rPr lang="zh-CN" altLang="en-US" dirty="0" smtClean="0"/>
              <a:t>翻译系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Point of view——</a:t>
            </a: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first-person narrative</a:t>
            </a:r>
            <a:endParaRPr lang="zh-CN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9" name="内容占位符 2"/>
          <p:cNvSpPr>
            <a:spLocks noGrp="1"/>
          </p:cNvSpPr>
          <p:nvPr>
            <p:ph sz="half" idx="1"/>
          </p:nvPr>
        </p:nvSpPr>
        <p:spPr>
          <a:xfrm>
            <a:off x="395288" y="2060575"/>
            <a:ext cx="7489825" cy="2305050"/>
          </a:xfrm>
        </p:spPr>
        <p:txBody>
          <a:bodyPr/>
          <a:lstStyle/>
          <a:p>
            <a:pPr eaLnBrk="1" hangingPunct="1"/>
            <a:r>
              <a:rPr lang="en-US" altLang="zh-CN" smtClean="0">
                <a:latin typeface="Times New Roman" pitchFamily="18" charset="0"/>
                <a:cs typeface="Times New Roman" pitchFamily="18" charset="0"/>
              </a:rPr>
              <a:t>Limited knowledge of all the events</a:t>
            </a:r>
          </a:p>
          <a:p>
            <a:pPr eaLnBrk="1" hangingPunct="1"/>
            <a:r>
              <a:rPr lang="en-US" altLang="zh-CN" smtClean="0">
                <a:latin typeface="Times New Roman" pitchFamily="18" charset="0"/>
                <a:cs typeface="Times New Roman" pitchFamily="18" charset="0"/>
              </a:rPr>
              <a:t>Better experience the psychological change of the narrator</a:t>
            </a:r>
          </a:p>
          <a:p>
            <a:pPr eaLnBrk="1" hangingPunct="1"/>
            <a:r>
              <a:rPr lang="en-US" altLang="zh-CN" smtClean="0">
                <a:latin typeface="Times New Roman" pitchFamily="18" charset="0"/>
                <a:cs typeface="Times New Roman" pitchFamily="18" charset="0"/>
              </a:rPr>
              <a:t>A good artistic effect</a:t>
            </a:r>
          </a:p>
          <a:p>
            <a:pPr eaLnBrk="1" hangingPunct="1"/>
            <a:endParaRPr lang="en-US" altLang="zh-CN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altLang="zh-CN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altLang="zh-CN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altLang="zh-CN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zh-CN" altLang="en-US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84213" y="1412875"/>
            <a:ext cx="36004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400">
                <a:latin typeface="Times New Roman" pitchFamily="18" charset="0"/>
                <a:cs typeface="Times New Roman" pitchFamily="18" charset="0"/>
              </a:rPr>
              <a:t>a condemned man</a:t>
            </a:r>
            <a:endParaRPr lang="zh-CN" alt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148263" y="1412875"/>
            <a:ext cx="32400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400">
                <a:latin typeface="Times New Roman" pitchFamily="18" charset="0"/>
                <a:cs typeface="Times New Roman" pitchFamily="18" charset="0"/>
              </a:rPr>
              <a:t>an unreliable narrator</a:t>
            </a:r>
            <a:endParaRPr lang="zh-CN" altLang="en-US" sz="24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直接箭头连接符 6"/>
          <p:cNvCxnSpPr/>
          <p:nvPr/>
        </p:nvCxnSpPr>
        <p:spPr>
          <a:xfrm>
            <a:off x="3924300" y="1628775"/>
            <a:ext cx="863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altLang="zh-CN" sz="4000" dirty="0" smtClean="0">
                <a:latin typeface="Times New Roman" pitchFamily="18" charset="0"/>
                <a:cs typeface="Times New Roman" pitchFamily="18" charset="0"/>
              </a:rPr>
              <a:t>Black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Cat</a:t>
            </a:r>
            <a:endParaRPr lang="zh-CN" alt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7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Superstitions</a:t>
            </a:r>
          </a:p>
          <a:p>
            <a:pPr eaLnBrk="1" hangingPunct="1">
              <a:buNone/>
            </a:pP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My wife, made frequent allusion to the ancient popular notion, which regarded all black cats as witches in disguise.</a:t>
            </a:r>
          </a:p>
          <a:p>
            <a:pPr eaLnBrk="1" hangingPunct="1"/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Pluto—the Roman god of the Underworld</a:t>
            </a:r>
          </a:p>
          <a:p>
            <a:pPr eaLnBrk="1" hangingPunct="1"/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The first cat—evil</a:t>
            </a:r>
          </a:p>
          <a:p>
            <a:pPr eaLnBrk="1" hangingPunct="1"/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The second cat—revenge/guilt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zh-CN" sz="4000" smtClean="0">
                <a:latin typeface="Times New Roman" pitchFamily="18" charset="0"/>
                <a:cs typeface="Times New Roman" pitchFamily="18" charset="0"/>
              </a:rPr>
              <a:t>Symbols</a:t>
            </a:r>
            <a:endParaRPr lang="zh-CN" altLang="en-US" sz="40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内容占位符 2"/>
          <p:cNvSpPr>
            <a:spLocks noGrp="1"/>
          </p:cNvSpPr>
          <p:nvPr>
            <p:ph sz="half" idx="1"/>
          </p:nvPr>
        </p:nvSpPr>
        <p:spPr>
          <a:xfrm>
            <a:off x="395288" y="1484313"/>
            <a:ext cx="4038600" cy="4525962"/>
          </a:xfrm>
        </p:spPr>
        <p:txBody>
          <a:bodyPr/>
          <a:lstStyle/>
          <a:p>
            <a:pPr eaLnBrk="1" hangingPunct="1"/>
            <a:r>
              <a:rPr lang="en-US" altLang="zh-CN" sz="2000" smtClean="0">
                <a:latin typeface="Times New Roman" pitchFamily="18" charset="0"/>
                <a:cs typeface="Times New Roman" pitchFamily="18" charset="0"/>
              </a:rPr>
              <a:t>cuts Pluto’s eye from its socket</a:t>
            </a:r>
          </a:p>
          <a:p>
            <a:pPr eaLnBrk="1" hangingPunct="1"/>
            <a:endParaRPr lang="en-US" altLang="zh-CN" sz="20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altLang="zh-CN" sz="2000" smtClean="0">
                <a:latin typeface="Times New Roman" pitchFamily="18" charset="0"/>
                <a:cs typeface="Times New Roman" pitchFamily="18" charset="0"/>
              </a:rPr>
              <a:t>fire</a:t>
            </a:r>
          </a:p>
          <a:p>
            <a:pPr eaLnBrk="1" hangingPunct="1"/>
            <a:endParaRPr lang="en-US" altLang="zh-CN" sz="20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altLang="zh-CN" sz="2000" smtClean="0">
                <a:latin typeface="Times New Roman" pitchFamily="18" charset="0"/>
                <a:cs typeface="Times New Roman" pitchFamily="18" charset="0"/>
              </a:rPr>
              <a:t>the impression of Pluto upon the wall</a:t>
            </a:r>
          </a:p>
          <a:p>
            <a:pPr eaLnBrk="1" hangingPunct="1"/>
            <a:endParaRPr lang="en-US" altLang="zh-CN" sz="20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altLang="zh-CN" sz="2000" smtClean="0">
                <a:latin typeface="Times New Roman" pitchFamily="18" charset="0"/>
                <a:cs typeface="Times New Roman" pitchFamily="18" charset="0"/>
              </a:rPr>
              <a:t>a large splotch of white</a:t>
            </a:r>
          </a:p>
          <a:p>
            <a:pPr eaLnBrk="1" hangingPunct="1"/>
            <a:endParaRPr lang="en-US" altLang="zh-CN" sz="20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altLang="zh-CN" sz="2000" smtClean="0">
                <a:latin typeface="Times New Roman" pitchFamily="18" charset="0"/>
                <a:cs typeface="Times New Roman" pitchFamily="18" charset="0"/>
              </a:rPr>
              <a:t>wife</a:t>
            </a:r>
          </a:p>
          <a:p>
            <a:pPr eaLnBrk="1" hangingPunct="1"/>
            <a:endParaRPr lang="en-US" altLang="zh-CN" sz="20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altLang="zh-CN" sz="18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altLang="zh-CN" sz="18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altLang="zh-CN" sz="18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右箭头 6"/>
          <p:cNvSpPr/>
          <p:nvPr/>
        </p:nvSpPr>
        <p:spPr>
          <a:xfrm>
            <a:off x="4356100" y="1700213"/>
            <a:ext cx="287338" cy="215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9" name="右箭头 8"/>
          <p:cNvSpPr/>
          <p:nvPr/>
        </p:nvSpPr>
        <p:spPr>
          <a:xfrm>
            <a:off x="4356100" y="2276475"/>
            <a:ext cx="287338" cy="215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1" name="右箭头 10"/>
          <p:cNvSpPr/>
          <p:nvPr/>
        </p:nvSpPr>
        <p:spPr>
          <a:xfrm>
            <a:off x="4356100" y="3141663"/>
            <a:ext cx="287338" cy="215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859338" y="2205038"/>
            <a:ext cx="36734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000">
                <a:latin typeface="Times New Roman" pitchFamily="18" charset="0"/>
                <a:cs typeface="Times New Roman" pitchFamily="18" charset="0"/>
              </a:rPr>
              <a:t>almost complete moral disintegration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859338" y="1404938"/>
            <a:ext cx="3744912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000">
                <a:latin typeface="Times New Roman" pitchFamily="18" charset="0"/>
                <a:cs typeface="Times New Roman" pitchFamily="18" charset="0"/>
              </a:rPr>
              <a:t>self-inflicted partial blindness to his own vision of moral goodness</a:t>
            </a:r>
          </a:p>
          <a:p>
            <a:endParaRPr lang="zh-CN" alt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859338" y="2924175"/>
            <a:ext cx="31686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000">
                <a:latin typeface="Times New Roman" pitchFamily="18" charset="0"/>
                <a:cs typeface="Times New Roman" pitchFamily="18" charset="0"/>
              </a:rPr>
              <a:t>unforgivable and incorrigible sin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932363" y="4076700"/>
            <a:ext cx="2952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000">
                <a:latin typeface="Times New Roman" pitchFamily="18" charset="0"/>
                <a:cs typeface="Times New Roman" pitchFamily="18" charset="0"/>
              </a:rPr>
              <a:t>the punishment of evil</a:t>
            </a:r>
            <a:endParaRPr lang="zh-CN" alt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右箭头 15"/>
          <p:cNvSpPr/>
          <p:nvPr/>
        </p:nvSpPr>
        <p:spPr>
          <a:xfrm>
            <a:off x="4356100" y="4149725"/>
            <a:ext cx="287338" cy="215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7" name="右箭头 16"/>
          <p:cNvSpPr/>
          <p:nvPr/>
        </p:nvSpPr>
        <p:spPr>
          <a:xfrm>
            <a:off x="4356100" y="4868863"/>
            <a:ext cx="287338" cy="215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932363" y="4797425"/>
            <a:ext cx="30241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000">
                <a:latin typeface="Times New Roman" pitchFamily="18" charset="0"/>
                <a:cs typeface="Times New Roman" pitchFamily="18" charset="0"/>
              </a:rPr>
              <a:t>goodness</a:t>
            </a:r>
            <a:endParaRPr lang="zh-CN" altLang="en-US" sz="20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  <p:bldP spid="7" grpId="0" animBg="1"/>
      <p:bldP spid="9" grpId="0" animBg="1"/>
      <p:bldP spid="11" grpId="0" animBg="1"/>
      <p:bldP spid="8" grpId="0"/>
      <p:bldP spid="10" grpId="0"/>
      <p:bldP spid="14" grpId="0"/>
      <p:bldP spid="15" grpId="0"/>
      <p:bldP spid="16" grpId="0" animBg="1"/>
      <p:bldP spid="17" grpId="0" animBg="1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zh-CN" sz="4000" smtClean="0">
                <a:latin typeface="Times New Roman" pitchFamily="18" charset="0"/>
                <a:cs typeface="Times New Roman" pitchFamily="18" charset="0"/>
              </a:rPr>
              <a:t>Denouncement of Alcohol</a:t>
            </a:r>
            <a:endParaRPr lang="zh-CN" altLang="en-US" sz="40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7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333625"/>
          </a:xfrm>
        </p:spPr>
        <p:txBody>
          <a:bodyPr/>
          <a:lstStyle/>
          <a:p>
            <a:pPr eaLnBrk="1" hangingPunct="1"/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Our friendship lasted, in this manner, for several years, during which my general temperament and character - through the instrumentality of the </a:t>
            </a:r>
            <a:r>
              <a:rPr lang="en-US" altLang="zh-CN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Fiend Intemperance 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- had (I blush to confess it) experienced a radical alteration for the worse.</a:t>
            </a:r>
          </a:p>
          <a:p>
            <a:pPr eaLnBrk="1" hangingPunct="1"/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But my disease grew upon me - for what </a:t>
            </a:r>
            <a:r>
              <a:rPr lang="en-US" altLang="zh-CN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disease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is like Alcohol! </a:t>
            </a:r>
          </a:p>
          <a:p>
            <a:pPr eaLnBrk="1" hangingPunct="1"/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I again plunged into </a:t>
            </a:r>
            <a:r>
              <a:rPr lang="en-US" altLang="zh-CN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excess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, and soon drowned in wine all memory of the deed.</a:t>
            </a:r>
          </a:p>
          <a:p>
            <a:pPr eaLnBrk="1" hangingPunct="1">
              <a:buFont typeface="Arial" charset="0"/>
              <a:buNone/>
            </a:pPr>
            <a:endParaRPr lang="en-US" altLang="zh-CN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zh-CN" altLang="zh-CN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zh-CN" alt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zh-CN" alt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zh-CN" sz="4000" smtClean="0">
                <a:latin typeface="Times New Roman" pitchFamily="18" charset="0"/>
                <a:cs typeface="Times New Roman" pitchFamily="18" charset="0"/>
              </a:rPr>
              <a:t>Art for Art’s Sake</a:t>
            </a:r>
            <a:endParaRPr lang="zh-CN" altLang="en-US" sz="40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latin typeface="Times New Roman" pitchFamily="18" charset="0"/>
                <a:cs typeface="Times New Roman" pitchFamily="18" charset="0"/>
              </a:rPr>
              <a:t>The intrinsic value of art, and the only "true" art, is divorced from any didactic, moral or utilitarian function.</a:t>
            </a:r>
            <a:endParaRPr lang="zh-CN" altLang="en-US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zh-CN" sz="4000" smtClean="0">
                <a:latin typeface="Times New Roman" pitchFamily="18" charset="0"/>
                <a:cs typeface="Times New Roman" pitchFamily="18" charset="0"/>
              </a:rPr>
              <a:t>Other interpretation</a:t>
            </a:r>
            <a:endParaRPr lang="zh-CN" altLang="en-US" sz="40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5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sz="2800" smtClean="0">
                <a:latin typeface="Times New Roman" pitchFamily="18" charset="0"/>
                <a:cs typeface="Times New Roman" pitchFamily="18" charset="0"/>
              </a:rPr>
              <a:t>I—— White southerners (reason)</a:t>
            </a:r>
          </a:p>
          <a:p>
            <a:pPr eaLnBrk="1" hangingPunct="1"/>
            <a:r>
              <a:rPr lang="en-US" altLang="zh-CN" sz="2800" smtClean="0">
                <a:latin typeface="Times New Roman" pitchFamily="18" charset="0"/>
                <a:cs typeface="Times New Roman" pitchFamily="18" charset="0"/>
              </a:rPr>
              <a:t>The black cat—— black slaves (instinct)</a:t>
            </a:r>
            <a:endParaRPr lang="zh-CN" altLang="en-US" sz="28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699792" y="2060848"/>
            <a:ext cx="3448508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altLang="zh-CN" sz="5400" b="1" dirty="0">
                <a:ln>
                  <a:prstDash val="solid"/>
                </a:ln>
                <a:solidFill>
                  <a:srgbClr val="00206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Thank You</a:t>
            </a:r>
            <a:endParaRPr lang="zh-CN" altLang="en-US" sz="5400" b="1" dirty="0">
              <a:ln>
                <a:prstDash val="solid"/>
              </a:ln>
              <a:solidFill>
                <a:srgbClr val="00206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614</TotalTime>
  <Words>240</Words>
  <Application>Microsoft Office PowerPoint</Application>
  <PresentationFormat>全屏显示(4:3)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9" baseType="lpstr">
      <vt:lpstr>Office 主题</vt:lpstr>
      <vt:lpstr>The Black Cat</vt:lpstr>
      <vt:lpstr>Point of view——first-person narrative</vt:lpstr>
      <vt:lpstr>The Black Cat</vt:lpstr>
      <vt:lpstr>Symbols</vt:lpstr>
      <vt:lpstr>Denouncement of Alcohol</vt:lpstr>
      <vt:lpstr>Art for Art’s Sake</vt:lpstr>
      <vt:lpstr>Other interpretation</vt:lpstr>
      <vt:lpstr>幻灯片 8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LUCY</dc:creator>
  <cp:lastModifiedBy>YANG</cp:lastModifiedBy>
  <cp:revision>52</cp:revision>
  <dcterms:created xsi:type="dcterms:W3CDTF">2012-12-23T04:55:58Z</dcterms:created>
  <dcterms:modified xsi:type="dcterms:W3CDTF">2013-01-02T03:57:15Z</dcterms:modified>
</cp:coreProperties>
</file>