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1" r:id="rId3"/>
    <p:sldId id="269" r:id="rId4"/>
    <p:sldId id="262" r:id="rId5"/>
    <p:sldId id="260" r:id="rId6"/>
    <p:sldId id="264" r:id="rId7"/>
    <p:sldId id="266" r:id="rId8"/>
    <p:sldId id="263" r:id="rId9"/>
    <p:sldId id="267"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35" autoAdjust="0"/>
  </p:normalViewPr>
  <p:slideViewPr>
    <p:cSldViewPr>
      <p:cViewPr varScale="1">
        <p:scale>
          <a:sx n="80" d="100"/>
          <a:sy n="80" d="100"/>
        </p:scale>
        <p:origin x="-6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86B64-4F81-435A-A8A6-957BB31FEF7B}"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zh-CN" altLang="en-US"/>
        </a:p>
      </dgm:t>
    </dgm:pt>
    <dgm:pt modelId="{B6BC375C-76FA-41E9-964B-460BABC5F163}">
      <dgm:prSet/>
      <dgm:spPr/>
      <dgm:t>
        <a:bodyPr/>
        <a:lstStyle/>
        <a:p>
          <a:pPr rtl="0"/>
          <a:r>
            <a:rPr lang="en-US" b="1" dirty="0" smtClean="0"/>
            <a:t>Lifestyle modification</a:t>
          </a:r>
          <a:endParaRPr lang="zh-CN" dirty="0"/>
        </a:p>
      </dgm:t>
    </dgm:pt>
    <dgm:pt modelId="{BEFCBBBD-52D4-41D6-9BBF-1C507278134B}" type="parTrans" cxnId="{4DA9A6DF-FE54-4920-90B8-DD09FBB45805}">
      <dgm:prSet/>
      <dgm:spPr/>
      <dgm:t>
        <a:bodyPr/>
        <a:lstStyle/>
        <a:p>
          <a:endParaRPr lang="zh-CN" altLang="en-US"/>
        </a:p>
      </dgm:t>
    </dgm:pt>
    <dgm:pt modelId="{D59D5EF3-60DA-4C23-A54F-862AA083622F}" type="sibTrans" cxnId="{4DA9A6DF-FE54-4920-90B8-DD09FBB45805}">
      <dgm:prSet/>
      <dgm:spPr/>
      <dgm:t>
        <a:bodyPr/>
        <a:lstStyle/>
        <a:p>
          <a:endParaRPr lang="zh-CN" altLang="en-US"/>
        </a:p>
      </dgm:t>
    </dgm:pt>
    <dgm:pt modelId="{D7DEA490-E4EA-430A-87E8-9645BA58489B}" type="pres">
      <dgm:prSet presAssocID="{28D86B64-4F81-435A-A8A6-957BB31FEF7B}" presName="diagram" presStyleCnt="0">
        <dgm:presLayoutVars>
          <dgm:chPref val="1"/>
          <dgm:dir/>
          <dgm:animOne val="branch"/>
          <dgm:animLvl val="lvl"/>
          <dgm:resizeHandles/>
        </dgm:presLayoutVars>
      </dgm:prSet>
      <dgm:spPr/>
      <dgm:t>
        <a:bodyPr/>
        <a:lstStyle/>
        <a:p>
          <a:endParaRPr lang="zh-CN" altLang="en-US"/>
        </a:p>
      </dgm:t>
    </dgm:pt>
    <dgm:pt modelId="{6A3AE4DF-7C22-4E3D-B3E0-0C4EF2A1C606}" type="pres">
      <dgm:prSet presAssocID="{B6BC375C-76FA-41E9-964B-460BABC5F163}" presName="root" presStyleCnt="0"/>
      <dgm:spPr/>
    </dgm:pt>
    <dgm:pt modelId="{02CE3C2E-4EE4-444F-B887-1783F78DCC37}" type="pres">
      <dgm:prSet presAssocID="{B6BC375C-76FA-41E9-964B-460BABC5F163}" presName="rootComposite" presStyleCnt="0"/>
      <dgm:spPr/>
    </dgm:pt>
    <dgm:pt modelId="{FC18B3F1-4C9F-4EA7-86B5-175BFCD367C9}" type="pres">
      <dgm:prSet presAssocID="{B6BC375C-76FA-41E9-964B-460BABC5F163}" presName="rootText" presStyleLbl="node1" presStyleIdx="0" presStyleCnt="1"/>
      <dgm:spPr/>
      <dgm:t>
        <a:bodyPr/>
        <a:lstStyle/>
        <a:p>
          <a:endParaRPr lang="zh-CN" altLang="en-US"/>
        </a:p>
      </dgm:t>
    </dgm:pt>
    <dgm:pt modelId="{BB3CEE0E-0945-4428-91C0-2EE9AC620AE5}" type="pres">
      <dgm:prSet presAssocID="{B6BC375C-76FA-41E9-964B-460BABC5F163}" presName="rootConnector" presStyleLbl="node1" presStyleIdx="0" presStyleCnt="1"/>
      <dgm:spPr/>
      <dgm:t>
        <a:bodyPr/>
        <a:lstStyle/>
        <a:p>
          <a:endParaRPr lang="zh-CN" altLang="en-US"/>
        </a:p>
      </dgm:t>
    </dgm:pt>
    <dgm:pt modelId="{A287AB2D-C847-418E-8079-93C64168D9D0}" type="pres">
      <dgm:prSet presAssocID="{B6BC375C-76FA-41E9-964B-460BABC5F163}" presName="childShape" presStyleCnt="0"/>
      <dgm:spPr/>
    </dgm:pt>
  </dgm:ptLst>
  <dgm:cxnLst>
    <dgm:cxn modelId="{4DA9A6DF-FE54-4920-90B8-DD09FBB45805}" srcId="{28D86B64-4F81-435A-A8A6-957BB31FEF7B}" destId="{B6BC375C-76FA-41E9-964B-460BABC5F163}" srcOrd="0" destOrd="0" parTransId="{BEFCBBBD-52D4-41D6-9BBF-1C507278134B}" sibTransId="{D59D5EF3-60DA-4C23-A54F-862AA083622F}"/>
    <dgm:cxn modelId="{FCD7CE8C-D250-4E8B-96A2-AE93250C10CB}" type="presOf" srcId="{28D86B64-4F81-435A-A8A6-957BB31FEF7B}" destId="{D7DEA490-E4EA-430A-87E8-9645BA58489B}" srcOrd="0" destOrd="0" presId="urn:microsoft.com/office/officeart/2005/8/layout/hierarchy3"/>
    <dgm:cxn modelId="{1CAEA4C4-FEC0-48AF-A431-42C3FCBE44FD}" type="presOf" srcId="{B6BC375C-76FA-41E9-964B-460BABC5F163}" destId="{BB3CEE0E-0945-4428-91C0-2EE9AC620AE5}" srcOrd="1" destOrd="0" presId="urn:microsoft.com/office/officeart/2005/8/layout/hierarchy3"/>
    <dgm:cxn modelId="{2E88EB29-AD2C-4E02-8DE4-4CCBEA99320C}" type="presOf" srcId="{B6BC375C-76FA-41E9-964B-460BABC5F163}" destId="{FC18B3F1-4C9F-4EA7-86B5-175BFCD367C9}" srcOrd="0" destOrd="0" presId="urn:microsoft.com/office/officeart/2005/8/layout/hierarchy3"/>
    <dgm:cxn modelId="{0DA00C22-FD51-4A08-869B-B3FE0A57CC1A}" type="presParOf" srcId="{D7DEA490-E4EA-430A-87E8-9645BA58489B}" destId="{6A3AE4DF-7C22-4E3D-B3E0-0C4EF2A1C606}" srcOrd="0" destOrd="0" presId="urn:microsoft.com/office/officeart/2005/8/layout/hierarchy3"/>
    <dgm:cxn modelId="{9D4B4A03-CF65-45F9-91FB-C8F2A3DFC39D}" type="presParOf" srcId="{6A3AE4DF-7C22-4E3D-B3E0-0C4EF2A1C606}" destId="{02CE3C2E-4EE4-444F-B887-1783F78DCC37}" srcOrd="0" destOrd="0" presId="urn:microsoft.com/office/officeart/2005/8/layout/hierarchy3"/>
    <dgm:cxn modelId="{951352D8-C23D-4D7A-B42E-A27739F5FD65}" type="presParOf" srcId="{02CE3C2E-4EE4-444F-B887-1783F78DCC37}" destId="{FC18B3F1-4C9F-4EA7-86B5-175BFCD367C9}" srcOrd="0" destOrd="0" presId="urn:microsoft.com/office/officeart/2005/8/layout/hierarchy3"/>
    <dgm:cxn modelId="{742EF33D-AEFA-4748-8FC9-A700E69B3A27}" type="presParOf" srcId="{02CE3C2E-4EE4-444F-B887-1783F78DCC37}" destId="{BB3CEE0E-0945-4428-91C0-2EE9AC620AE5}" srcOrd="1" destOrd="0" presId="urn:microsoft.com/office/officeart/2005/8/layout/hierarchy3"/>
    <dgm:cxn modelId="{1E64B783-0715-418E-A6EB-71045D63B3F3}" type="presParOf" srcId="{6A3AE4DF-7C22-4E3D-B3E0-0C4EF2A1C606}" destId="{A287AB2D-C847-418E-8079-93C64168D9D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D86B64-4F81-435A-A8A6-957BB31FEF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zh-CN" altLang="en-US"/>
        </a:p>
      </dgm:t>
    </dgm:pt>
    <dgm:pt modelId="{B6BC375C-76FA-41E9-964B-460BABC5F163}">
      <dgm:prSet custT="1"/>
      <dgm:spPr/>
      <dgm:t>
        <a:bodyPr/>
        <a:lstStyle/>
        <a:p>
          <a:pPr rtl="0"/>
          <a:r>
            <a:rPr lang="en-US" sz="3200" b="1" dirty="0" smtClean="0"/>
            <a:t>Taking</a:t>
          </a:r>
        </a:p>
        <a:p>
          <a:pPr rtl="0"/>
          <a:r>
            <a:rPr lang="en-US" altLang="zh-CN" sz="3200" b="1" dirty="0" smtClean="0"/>
            <a:t>drugs</a:t>
          </a:r>
          <a:endParaRPr lang="zh-CN" sz="3200" b="1" dirty="0" smtClean="0"/>
        </a:p>
      </dgm:t>
    </dgm:pt>
    <dgm:pt modelId="{BEFCBBBD-52D4-41D6-9BBF-1C507278134B}" type="parTrans" cxnId="{4DA9A6DF-FE54-4920-90B8-DD09FBB45805}">
      <dgm:prSet/>
      <dgm:spPr/>
      <dgm:t>
        <a:bodyPr/>
        <a:lstStyle/>
        <a:p>
          <a:endParaRPr lang="zh-CN" altLang="en-US"/>
        </a:p>
      </dgm:t>
    </dgm:pt>
    <dgm:pt modelId="{D59D5EF3-60DA-4C23-A54F-862AA083622F}" type="sibTrans" cxnId="{4DA9A6DF-FE54-4920-90B8-DD09FBB45805}">
      <dgm:prSet/>
      <dgm:spPr/>
      <dgm:t>
        <a:bodyPr/>
        <a:lstStyle/>
        <a:p>
          <a:endParaRPr lang="zh-CN" altLang="en-US"/>
        </a:p>
      </dgm:t>
    </dgm:pt>
    <dgm:pt modelId="{D7DEA490-E4EA-430A-87E8-9645BA58489B}" type="pres">
      <dgm:prSet presAssocID="{28D86B64-4F81-435A-A8A6-957BB31FEF7B}" presName="diagram" presStyleCnt="0">
        <dgm:presLayoutVars>
          <dgm:chPref val="1"/>
          <dgm:dir/>
          <dgm:animOne val="branch"/>
          <dgm:animLvl val="lvl"/>
          <dgm:resizeHandles/>
        </dgm:presLayoutVars>
      </dgm:prSet>
      <dgm:spPr/>
      <dgm:t>
        <a:bodyPr/>
        <a:lstStyle/>
        <a:p>
          <a:endParaRPr lang="zh-CN" altLang="en-US"/>
        </a:p>
      </dgm:t>
    </dgm:pt>
    <dgm:pt modelId="{6A3AE4DF-7C22-4E3D-B3E0-0C4EF2A1C606}" type="pres">
      <dgm:prSet presAssocID="{B6BC375C-76FA-41E9-964B-460BABC5F163}" presName="root" presStyleCnt="0"/>
      <dgm:spPr/>
    </dgm:pt>
    <dgm:pt modelId="{02CE3C2E-4EE4-444F-B887-1783F78DCC37}" type="pres">
      <dgm:prSet presAssocID="{B6BC375C-76FA-41E9-964B-460BABC5F163}" presName="rootComposite" presStyleCnt="0"/>
      <dgm:spPr/>
    </dgm:pt>
    <dgm:pt modelId="{FC18B3F1-4C9F-4EA7-86B5-175BFCD367C9}" type="pres">
      <dgm:prSet presAssocID="{B6BC375C-76FA-41E9-964B-460BABC5F163}" presName="rootText" presStyleLbl="node1" presStyleIdx="0" presStyleCnt="1" custLinFactNeighborX="3872" custLinFactNeighborY="-24"/>
      <dgm:spPr/>
      <dgm:t>
        <a:bodyPr/>
        <a:lstStyle/>
        <a:p>
          <a:endParaRPr lang="zh-CN" altLang="en-US"/>
        </a:p>
      </dgm:t>
    </dgm:pt>
    <dgm:pt modelId="{BB3CEE0E-0945-4428-91C0-2EE9AC620AE5}" type="pres">
      <dgm:prSet presAssocID="{B6BC375C-76FA-41E9-964B-460BABC5F163}" presName="rootConnector" presStyleLbl="node1" presStyleIdx="0" presStyleCnt="1"/>
      <dgm:spPr/>
      <dgm:t>
        <a:bodyPr/>
        <a:lstStyle/>
        <a:p>
          <a:endParaRPr lang="zh-CN" altLang="en-US"/>
        </a:p>
      </dgm:t>
    </dgm:pt>
    <dgm:pt modelId="{A287AB2D-C847-418E-8079-93C64168D9D0}" type="pres">
      <dgm:prSet presAssocID="{B6BC375C-76FA-41E9-964B-460BABC5F163}" presName="childShape" presStyleCnt="0"/>
      <dgm:spPr/>
    </dgm:pt>
  </dgm:ptLst>
  <dgm:cxnLst>
    <dgm:cxn modelId="{4DA9A6DF-FE54-4920-90B8-DD09FBB45805}" srcId="{28D86B64-4F81-435A-A8A6-957BB31FEF7B}" destId="{B6BC375C-76FA-41E9-964B-460BABC5F163}" srcOrd="0" destOrd="0" parTransId="{BEFCBBBD-52D4-41D6-9BBF-1C507278134B}" sibTransId="{D59D5EF3-60DA-4C23-A54F-862AA083622F}"/>
    <dgm:cxn modelId="{81EF3CD4-479B-43B0-92EB-29E4CFF95D45}" type="presOf" srcId="{28D86B64-4F81-435A-A8A6-957BB31FEF7B}" destId="{D7DEA490-E4EA-430A-87E8-9645BA58489B}" srcOrd="0" destOrd="0" presId="urn:microsoft.com/office/officeart/2005/8/layout/hierarchy3"/>
    <dgm:cxn modelId="{D3A4EB01-0FB8-4F88-A042-0C36E67BE05C}" type="presOf" srcId="{B6BC375C-76FA-41E9-964B-460BABC5F163}" destId="{BB3CEE0E-0945-4428-91C0-2EE9AC620AE5}" srcOrd="1" destOrd="0" presId="urn:microsoft.com/office/officeart/2005/8/layout/hierarchy3"/>
    <dgm:cxn modelId="{85EE36C4-9CAC-456F-A50E-6D099B563961}" type="presOf" srcId="{B6BC375C-76FA-41E9-964B-460BABC5F163}" destId="{FC18B3F1-4C9F-4EA7-86B5-175BFCD367C9}" srcOrd="0" destOrd="0" presId="urn:microsoft.com/office/officeart/2005/8/layout/hierarchy3"/>
    <dgm:cxn modelId="{E7016006-DE38-4834-BE89-80A308A90961}" type="presParOf" srcId="{D7DEA490-E4EA-430A-87E8-9645BA58489B}" destId="{6A3AE4DF-7C22-4E3D-B3E0-0C4EF2A1C606}" srcOrd="0" destOrd="0" presId="urn:microsoft.com/office/officeart/2005/8/layout/hierarchy3"/>
    <dgm:cxn modelId="{130D10F0-5828-4155-B5E1-07F4DF011F60}" type="presParOf" srcId="{6A3AE4DF-7C22-4E3D-B3E0-0C4EF2A1C606}" destId="{02CE3C2E-4EE4-444F-B887-1783F78DCC37}" srcOrd="0" destOrd="0" presId="urn:microsoft.com/office/officeart/2005/8/layout/hierarchy3"/>
    <dgm:cxn modelId="{15889F12-24B6-4B7F-9B70-87B92A5805A6}" type="presParOf" srcId="{02CE3C2E-4EE4-444F-B887-1783F78DCC37}" destId="{FC18B3F1-4C9F-4EA7-86B5-175BFCD367C9}" srcOrd="0" destOrd="0" presId="urn:microsoft.com/office/officeart/2005/8/layout/hierarchy3"/>
    <dgm:cxn modelId="{AB4241CD-1E3F-4393-94BD-BDD7B3EA07EB}" type="presParOf" srcId="{02CE3C2E-4EE4-444F-B887-1783F78DCC37}" destId="{BB3CEE0E-0945-4428-91C0-2EE9AC620AE5}" srcOrd="1" destOrd="0" presId="urn:microsoft.com/office/officeart/2005/8/layout/hierarchy3"/>
    <dgm:cxn modelId="{22FD8EBA-6649-4DB9-A287-B6D694E7071E}" type="presParOf" srcId="{6A3AE4DF-7C22-4E3D-B3E0-0C4EF2A1C606}" destId="{A287AB2D-C847-418E-8079-93C64168D9D0}"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8B3F1-4C9F-4EA7-86B5-175BFCD367C9}">
      <dsp:nvSpPr>
        <dsp:cNvPr id="0" name=""/>
        <dsp:cNvSpPr/>
      </dsp:nvSpPr>
      <dsp:spPr>
        <a:xfrm>
          <a:off x="18564" y="281"/>
          <a:ext cx="2339134" cy="1169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b="1" kern="1200" dirty="0" smtClean="0"/>
            <a:t>Lifestyle modification</a:t>
          </a:r>
          <a:endParaRPr lang="zh-CN" sz="3000" kern="1200" dirty="0"/>
        </a:p>
      </dsp:txBody>
      <dsp:txXfrm>
        <a:off x="52819" y="34536"/>
        <a:ext cx="2270624" cy="1101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8B3F1-4C9F-4EA7-86B5-175BFCD367C9}">
      <dsp:nvSpPr>
        <dsp:cNvPr id="0" name=""/>
        <dsp:cNvSpPr/>
      </dsp:nvSpPr>
      <dsp:spPr>
        <a:xfrm>
          <a:off x="37129" y="1"/>
          <a:ext cx="2339134" cy="1169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rtl="0">
            <a:lnSpc>
              <a:spcPct val="90000"/>
            </a:lnSpc>
            <a:spcBef>
              <a:spcPct val="0"/>
            </a:spcBef>
            <a:spcAft>
              <a:spcPct val="35000"/>
            </a:spcAft>
          </a:pPr>
          <a:r>
            <a:rPr lang="en-US" sz="3200" b="1" kern="1200" dirty="0" smtClean="0"/>
            <a:t>Taking</a:t>
          </a:r>
        </a:p>
        <a:p>
          <a:pPr lvl="0" algn="ctr" defTabSz="1422400" rtl="0">
            <a:lnSpc>
              <a:spcPct val="90000"/>
            </a:lnSpc>
            <a:spcBef>
              <a:spcPct val="0"/>
            </a:spcBef>
            <a:spcAft>
              <a:spcPct val="35000"/>
            </a:spcAft>
          </a:pPr>
          <a:r>
            <a:rPr lang="en-US" altLang="zh-CN" sz="3200" b="1" kern="1200" dirty="0" smtClean="0"/>
            <a:t>drugs</a:t>
          </a:r>
          <a:endParaRPr lang="zh-CN" sz="3200" b="1" kern="1200" dirty="0" smtClean="0"/>
        </a:p>
      </dsp:txBody>
      <dsp:txXfrm>
        <a:off x="71384" y="34256"/>
        <a:ext cx="2270624" cy="1101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41878-F19F-40E6-B7FD-8EC69D5CC395}" type="datetimeFigureOut">
              <a:rPr lang="zh-CN" altLang="en-US" smtClean="0"/>
              <a:t>2014/3/18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342DFA-3EDA-4F39-A6CF-0215818B8B80}" type="slidenum">
              <a:rPr lang="zh-CN" altLang="en-US" smtClean="0"/>
              <a:t>‹#›</a:t>
            </a:fld>
            <a:endParaRPr lang="zh-CN" altLang="en-US"/>
          </a:p>
        </p:txBody>
      </p:sp>
    </p:spTree>
    <p:extLst>
      <p:ext uri="{BB962C8B-B14F-4D97-AF65-F5344CB8AC3E}">
        <p14:creationId xmlns:p14="http://schemas.microsoft.com/office/powerpoint/2010/main" val="3143716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0342DFA-3EDA-4F39-A6CF-0215818B8B80}"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p:spPr>
        <p:txBody>
          <a:bodyPr wrap="none" lIns="82058" tIns="41029" rIns="82058" bIns="41029" anchor="ctr"/>
          <a:lstStyle/>
          <a:p>
            <a:endParaRPr lang="zh-CN" alt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round/>
            <a:headEnd/>
            <a:tailEnd/>
          </a:ln>
        </p:spPr>
        <p:txBody>
          <a:bodyPr lIns="0" tIns="0" rIns="0" bIns="0"/>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dirty="0">
                <a:latin typeface="Arial" pitchFamily="34" charset="0"/>
                <a:ea typeface="msgothic" charset="0"/>
                <a:cs typeface="msgothic" charset="0"/>
              </a:rPr>
              <a:t>Figure 3. Map showing the estimated age- and sex-standardized prevalence of hypertension in each region of China.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p:spPr>
        <p:txBody>
          <a:bodyPr wrap="none" lIns="82058" tIns="41029" rIns="82058" bIns="41029" anchor="ctr"/>
          <a:lstStyle/>
          <a:p>
            <a:endParaRPr lang="zh-CN" alt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round/>
            <a:headEnd/>
            <a:tailEnd/>
          </a:ln>
        </p:spPr>
        <p:txBody>
          <a:bodyPr lIns="0" tIns="0" rIns="0" bIns="0"/>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dirty="0">
                <a:latin typeface="Arial" pitchFamily="34" charset="0"/>
                <a:ea typeface="msgothic" charset="0"/>
                <a:cs typeface="msgothic" charset="0"/>
              </a:rPr>
              <a:t>The age-adjusted probability of remaining </a:t>
            </a:r>
            <a:r>
              <a:rPr lang="en-GB" dirty="0" err="1">
                <a:latin typeface="Arial" pitchFamily="34" charset="0"/>
                <a:ea typeface="msgothic" charset="0"/>
                <a:cs typeface="msgothic" charset="0"/>
              </a:rPr>
              <a:t>nonhypertensive</a:t>
            </a:r>
            <a:r>
              <a:rPr lang="en-GB" dirty="0">
                <a:latin typeface="Arial" pitchFamily="34" charset="0"/>
                <a:ea typeface="msgothic" charset="0"/>
                <a:cs typeface="msgothic" charset="0"/>
              </a:rPr>
              <a:t> is depicted separately for black and white adults 18 to 85 years of age who were not hypertensive at time 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p:spPr>
        <p:txBody>
          <a:bodyPr wrap="none" lIns="82058" tIns="41029" rIns="82058" bIns="41029" anchor="ctr"/>
          <a:lstStyle/>
          <a:p>
            <a:endParaRPr lang="zh-CN" alt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round/>
            <a:headEnd/>
            <a:tailEnd/>
          </a:ln>
        </p:spPr>
        <p:txBody>
          <a:bodyPr lIns="0" tIns="0" rIns="0" bIns="0"/>
          <a:lstStyle/>
          <a:p>
            <a:pPr marL="85725" indent="-85725" eaLnBrk="1">
              <a:lnSpc>
                <a:spcPct val="93000"/>
              </a:lnSpc>
              <a:spcBef>
                <a:spcPct val="0"/>
              </a:spcBef>
              <a:buSzPct val="45000"/>
              <a:buFont typeface="Wingdings" pitchFamily="2" charset="2"/>
              <a:buNone/>
              <a:tabLst>
                <a:tab pos="723900" algn="l"/>
                <a:tab pos="1447800" algn="l"/>
                <a:tab pos="2171700" algn="l"/>
                <a:tab pos="2895600" algn="l"/>
                <a:tab pos="3619500" algn="l"/>
                <a:tab pos="4343400" algn="l"/>
                <a:tab pos="5067300" algn="l"/>
              </a:tabLst>
            </a:pPr>
            <a:r>
              <a:rPr lang="en-GB" altLang="zh-CN" dirty="0" smtClean="0">
                <a:latin typeface="Arial" pitchFamily="34" charset="0"/>
                <a:ea typeface="msgothic" charset="0"/>
                <a:cs typeface="msgothic" charset="0"/>
              </a:rPr>
              <a:t>Effects of </a:t>
            </a:r>
            <a:r>
              <a:rPr lang="en-GB" altLang="zh-CN" dirty="0" err="1" smtClean="0">
                <a:latin typeface="Arial" pitchFamily="34" charset="0"/>
                <a:ea typeface="msgothic" charset="0"/>
                <a:cs typeface="msgothic" charset="0"/>
              </a:rPr>
              <a:t>prehypertension</a:t>
            </a:r>
            <a:r>
              <a:rPr lang="en-GB" altLang="zh-CN" dirty="0" smtClean="0">
                <a:latin typeface="Arial" pitchFamily="34" charset="0"/>
                <a:ea typeface="msgothic" charset="0"/>
                <a:cs typeface="msgothic" charset="0"/>
              </a:rPr>
              <a:t> and hypertension subtype on the risk of cardiovascular disease and its major subtypes. Hazard ratios were adjusted for age, total cholesterol, and smoking and stratified by sex and study. Normal blood pressure was used as the reference group. The </a:t>
            </a:r>
            <a:r>
              <a:rPr lang="en-GB" altLang="zh-CN" dirty="0" err="1" smtClean="0">
                <a:latin typeface="Arial" pitchFamily="34" charset="0"/>
                <a:ea typeface="msgothic" charset="0"/>
                <a:cs typeface="msgothic" charset="0"/>
              </a:rPr>
              <a:t>center</a:t>
            </a:r>
            <a:r>
              <a:rPr lang="en-GB" altLang="zh-CN" dirty="0" smtClean="0">
                <a:latin typeface="Arial" pitchFamily="34" charset="0"/>
                <a:ea typeface="msgothic" charset="0"/>
                <a:cs typeface="msgothic" charset="0"/>
              </a:rPr>
              <a:t> of each solid box is plotted against the point estimate, and the horizontal lines are drawn to the 95% confidence limits. Areas of the boxes are proportional to the reciprocal of the variance of the estimates.</a:t>
            </a:r>
            <a:endParaRPr lang="en-GB" altLang="zh-CN" dirty="0">
              <a:latin typeface="Arial" pitchFamily="34" charset="0"/>
              <a:ea typeface="msgothic" charset="0"/>
              <a:cs typeface="ms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pPr/>
              <a:t>2014/3/18</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932040" y="5085184"/>
            <a:ext cx="4211960" cy="1600200"/>
          </a:xfrm>
        </p:spPr>
        <p:txBody>
          <a:bodyPr/>
          <a:lstStyle/>
          <a:p>
            <a:r>
              <a:rPr lang="en-US" altLang="zh-CN" dirty="0" smtClean="0"/>
              <a:t>11307120134</a:t>
            </a:r>
          </a:p>
          <a:p>
            <a:r>
              <a:rPr lang="en-US" altLang="zh-CN" dirty="0" err="1" smtClean="0"/>
              <a:t>Shuaiqi</a:t>
            </a:r>
            <a:r>
              <a:rPr lang="en-US" altLang="zh-CN" dirty="0" smtClean="0"/>
              <a:t> Huang</a:t>
            </a:r>
            <a:endParaRPr lang="zh-CN" altLang="en-US" dirty="0"/>
          </a:p>
        </p:txBody>
      </p:sp>
      <p:sp>
        <p:nvSpPr>
          <p:cNvPr id="2" name="标题 1"/>
          <p:cNvSpPr>
            <a:spLocks noGrp="1"/>
          </p:cNvSpPr>
          <p:nvPr>
            <p:ph type="ctrTitle"/>
          </p:nvPr>
        </p:nvSpPr>
        <p:spPr/>
        <p:txBody>
          <a:bodyPr>
            <a:normAutofit/>
          </a:bodyPr>
          <a:lstStyle/>
          <a:p>
            <a:r>
              <a:rPr lang="en-US" altLang="zh-CN" sz="4800" dirty="0" smtClean="0"/>
              <a:t>Pre-hypertension</a:t>
            </a:r>
            <a:endParaRPr lang="zh-CN" alt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normAutofit/>
          </a:bodyPr>
          <a:lstStyle/>
          <a:p>
            <a:r>
              <a:rPr lang="zh-CN" altLang="zh-CN" sz="2800" dirty="0" smtClean="0"/>
              <a:t>上医治未病。</a:t>
            </a:r>
            <a:r>
              <a:rPr lang="en-US" altLang="zh-CN" sz="2800" dirty="0" smtClean="0"/>
              <a:t/>
            </a:r>
            <a:br>
              <a:rPr lang="en-US" altLang="zh-CN" sz="2800" dirty="0" smtClean="0"/>
            </a:br>
            <a:r>
              <a:rPr lang="en-US" altLang="zh-CN" sz="2800" dirty="0" smtClean="0"/>
              <a:t>                                     </a:t>
            </a:r>
            <a:r>
              <a:rPr lang="zh-CN" altLang="zh-CN" sz="2800" dirty="0" smtClean="0"/>
              <a:t>——《黄帝内经》</a:t>
            </a:r>
            <a:r>
              <a:rPr lang="en-US" altLang="zh-CN" sz="2800" dirty="0" smtClean="0"/>
              <a:t/>
            </a:r>
            <a:br>
              <a:rPr lang="en-US" altLang="zh-CN" sz="2800" dirty="0" smtClean="0"/>
            </a:br>
            <a:endParaRPr lang="en-US" altLang="zh-CN" sz="2800" dirty="0" smtClean="0"/>
          </a:p>
          <a:p>
            <a:r>
              <a:rPr lang="en-US" altLang="zh-CN" sz="2800" b="1" dirty="0" smtClean="0">
                <a:solidFill>
                  <a:schemeClr val="accent2">
                    <a:lumMod val="60000"/>
                    <a:lumOff val="40000"/>
                  </a:schemeClr>
                </a:solidFill>
              </a:rPr>
              <a:t>The upper grade doctors  </a:t>
            </a:r>
            <a:r>
              <a:rPr lang="en-US" altLang="zh-CN" sz="2400" dirty="0" smtClean="0"/>
              <a:t>focus on prevention of disease.</a:t>
            </a:r>
            <a:br>
              <a:rPr lang="en-US" altLang="zh-CN" sz="2400" dirty="0" smtClean="0"/>
            </a:br>
            <a:r>
              <a:rPr lang="en-US" altLang="zh-CN" sz="2400" dirty="0" smtClean="0"/>
              <a:t/>
            </a:r>
            <a:br>
              <a:rPr lang="en-US" altLang="zh-CN" sz="2400" dirty="0" smtClean="0"/>
            </a:br>
            <a:endParaRPr lang="en-US" altLang="zh-CN" sz="2400" dirty="0" smtClean="0"/>
          </a:p>
          <a:p>
            <a:endParaRPr lang="zh-CN" altLang="en-US" sz="2800" dirty="0"/>
          </a:p>
        </p:txBody>
      </p:sp>
      <p:sp>
        <p:nvSpPr>
          <p:cNvPr id="4" name="TextBox 3"/>
          <p:cNvSpPr txBox="1"/>
          <p:nvPr/>
        </p:nvSpPr>
        <p:spPr>
          <a:xfrm>
            <a:off x="2195736" y="3501008"/>
            <a:ext cx="923330" cy="502702"/>
          </a:xfrm>
          <a:prstGeom prst="rect">
            <a:avLst/>
          </a:prstGeom>
          <a:noFill/>
        </p:spPr>
        <p:txBody>
          <a:bodyPr vert="eaVert" wrap="none" rtlCol="0">
            <a:spAutoFit/>
          </a:bodyPr>
          <a:lstStyle/>
          <a:p>
            <a:r>
              <a:rPr lang="en-US" altLang="zh-CN" sz="4800" b="1" dirty="0" smtClean="0"/>
              <a:t>=</a:t>
            </a:r>
            <a:endParaRPr lang="zh-CN" altLang="en-US" sz="4800" b="1" dirty="0"/>
          </a:p>
        </p:txBody>
      </p:sp>
      <p:sp>
        <p:nvSpPr>
          <p:cNvPr id="6" name="内容占位符 2"/>
          <p:cNvSpPr txBox="1">
            <a:spLocks/>
          </p:cNvSpPr>
          <p:nvPr/>
        </p:nvSpPr>
        <p:spPr>
          <a:xfrm>
            <a:off x="971600" y="4365104"/>
            <a:ext cx="3744416" cy="576064"/>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vert="horz">
            <a:normAutofit/>
          </a:bodyPr>
          <a:lstStyle/>
          <a:p>
            <a:pPr>
              <a:buFont typeface="Wingdings" pitchFamily="2" charset="2"/>
              <a:buChar char="l"/>
            </a:pPr>
            <a:r>
              <a:rPr lang="en-US" altLang="zh-CN" sz="2400" b="1" dirty="0" smtClean="0">
                <a:solidFill>
                  <a:schemeClr val="accent2">
                    <a:lumMod val="60000"/>
                    <a:lumOff val="40000"/>
                  </a:schemeClr>
                </a:solidFill>
              </a:rPr>
              <a:t> The students from SHMC</a:t>
            </a:r>
            <a:endParaRPr lang="zh-CN" altLang="zh-CN" sz="2400" b="1" dirty="0" smtClean="0">
              <a:solidFill>
                <a:schemeClr val="accent2">
                  <a:lumMod val="60000"/>
                  <a:lumOff val="40000"/>
                </a:schemeClr>
              </a:solidFill>
            </a:endParaRPr>
          </a:p>
          <a:p>
            <a:pPr>
              <a:buFont typeface="Arial" pitchFamily="34" charset="0"/>
              <a:buChar char="•"/>
            </a:pPr>
            <a:endParaRPr lang="zh-CN" altLang="en-US" sz="2400" dirty="0"/>
          </a:p>
        </p:txBody>
      </p:sp>
      <p:sp>
        <p:nvSpPr>
          <p:cNvPr id="7" name="标题 6"/>
          <p:cNvSpPr>
            <a:spLocks noGrp="1"/>
          </p:cNvSpPr>
          <p:nvPr>
            <p:ph type="title"/>
          </p:nvPr>
        </p:nvSpPr>
        <p:spPr/>
        <p:txBody>
          <a:bodyPr/>
          <a:lstStyle/>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w="9525">
            <a:noFill/>
            <a:round/>
            <a:headEnd/>
            <a:tailEnd/>
          </a:ln>
          <a:effectLst/>
        </p:spPr>
        <p:txBody>
          <a:bodyPr lIns="0" tIns="0" rIns="0" bIns="0"/>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1500" b="1" dirty="0" smtClean="0">
                <a:solidFill>
                  <a:srgbClr val="000000"/>
                </a:solidFill>
                <a:latin typeface="Arial" pitchFamily="34" charset="0"/>
                <a:ea typeface="msgothic" charset="0"/>
                <a:cs typeface="msgothic" charset="0"/>
              </a:rPr>
              <a:t>.</a:t>
            </a:r>
            <a:endParaRPr lang="en-GB" sz="1500" b="1" dirty="0">
              <a:solidFill>
                <a:srgbClr val="000000"/>
              </a:solidFill>
              <a:latin typeface="Arial" pitchFamily="34" charset="0"/>
              <a:ea typeface="msgothic" charset="0"/>
              <a:cs typeface="msgothic" charset="0"/>
            </a:endParaRPr>
          </a:p>
        </p:txBody>
      </p:sp>
      <p:pic>
        <p:nvPicPr>
          <p:cNvPr id="3075" name="Picture 3"/>
          <p:cNvPicPr>
            <a:picLocks noChangeAspect="1" noChangeArrowheads="1"/>
          </p:cNvPicPr>
          <p:nvPr/>
        </p:nvPicPr>
        <p:blipFill>
          <a:blip r:embed="rId3" cstate="print"/>
          <a:srcRect/>
          <a:stretch>
            <a:fillRect/>
          </a:stretch>
        </p:blipFill>
        <p:spPr bwMode="auto">
          <a:xfrm>
            <a:off x="323528" y="980728"/>
            <a:ext cx="6147360" cy="4893634"/>
          </a:xfrm>
          <a:prstGeom prst="rect">
            <a:avLst/>
          </a:prstGeom>
          <a:noFill/>
          <a:ln w="9525">
            <a:noFill/>
            <a:round/>
            <a:headEnd/>
            <a:tailEnd/>
          </a:ln>
          <a:effectLst/>
        </p:spPr>
      </p:pic>
      <p:sp>
        <p:nvSpPr>
          <p:cNvPr id="3076" name="Text Box 4"/>
          <p:cNvSpPr txBox="1">
            <a:spLocks noChangeArrowheads="1"/>
          </p:cNvSpPr>
          <p:nvPr/>
        </p:nvSpPr>
        <p:spPr bwMode="auto">
          <a:xfrm>
            <a:off x="1373840" y="6365488"/>
            <a:ext cx="4134264" cy="303872"/>
          </a:xfrm>
          <a:prstGeom prst="rect">
            <a:avLst/>
          </a:prstGeom>
          <a:noFill/>
          <a:ln w="9525">
            <a:noFill/>
            <a:round/>
            <a:headEnd/>
            <a:tailEnd/>
          </a:ln>
          <a:effectLst/>
        </p:spPr>
        <p:txBody>
          <a:bodyPr lIns="0" tIns="0" rIns="0" bIns="0"/>
          <a:lstStyle/>
          <a:p>
            <a:pPr>
              <a:tabLst>
                <a:tab pos="656650" algn="l"/>
                <a:tab pos="1313299" algn="l"/>
                <a:tab pos="1969949" algn="l"/>
                <a:tab pos="2626599" algn="l"/>
                <a:tab pos="3283248" algn="l"/>
              </a:tabLst>
            </a:pPr>
            <a:r>
              <a:rPr lang="en-GB" altLang="zh-CN" sz="1200" dirty="0" smtClean="0"/>
              <a:t>Image </a:t>
            </a:r>
            <a:r>
              <a:rPr lang="en-GB" altLang="zh-CN" sz="1200" dirty="0" err="1" smtClean="0"/>
              <a:t>source:Wu</a:t>
            </a:r>
            <a:r>
              <a:rPr lang="en-GB" altLang="zh-CN" sz="1200" dirty="0" smtClean="0"/>
              <a:t> Y et al. Circulation. 2008;118:2679-2686  </a:t>
            </a:r>
          </a:p>
          <a:p>
            <a:pPr>
              <a:tabLst>
                <a:tab pos="656650" algn="l"/>
                <a:tab pos="1313299" algn="l"/>
                <a:tab pos="1969949" algn="l"/>
                <a:tab pos="2626599" algn="l"/>
                <a:tab pos="3283248" algn="l"/>
              </a:tabLst>
            </a:pPr>
            <a:r>
              <a:rPr lang="en-GB" altLang="zh-CN" sz="1200" dirty="0" smtClean="0"/>
              <a:t>*Data source: </a:t>
            </a:r>
            <a:r>
              <a:rPr lang="zh-CN" altLang="en-US" sz="1200" dirty="0" smtClean="0"/>
              <a:t>中华预防医学杂志</a:t>
            </a:r>
            <a:r>
              <a:rPr lang="en-US" altLang="zh-CN" sz="1200" dirty="0" smtClean="0"/>
              <a:t>. 2012</a:t>
            </a:r>
            <a:r>
              <a:rPr lang="zh-CN" altLang="en-US" sz="1200" dirty="0" smtClean="0"/>
              <a:t>，</a:t>
            </a:r>
            <a:r>
              <a:rPr lang="en-US" altLang="zh-CN" sz="1200" dirty="0" smtClean="0"/>
              <a:t>46409</a:t>
            </a:r>
            <a:endParaRPr lang="en-GB" altLang="zh-CN" sz="1200" dirty="0" smtClean="0"/>
          </a:p>
        </p:txBody>
      </p:sp>
      <p:sp>
        <p:nvSpPr>
          <p:cNvPr id="3077" name="Text Box 5"/>
          <p:cNvSpPr txBox="1">
            <a:spLocks noChangeArrowheads="1"/>
          </p:cNvSpPr>
          <p:nvPr/>
        </p:nvSpPr>
        <p:spPr bwMode="auto">
          <a:xfrm>
            <a:off x="5420160" y="6613175"/>
            <a:ext cx="3624480" cy="3470764"/>
          </a:xfrm>
          <a:prstGeom prst="rect">
            <a:avLst/>
          </a:prstGeom>
          <a:noFill/>
          <a:ln w="9525">
            <a:noFill/>
            <a:round/>
            <a:headEnd/>
            <a:tailEnd/>
          </a:ln>
          <a:effectLst/>
        </p:spPr>
        <p:txBody>
          <a:bodyPr lIns="0" tIns="0" rIns="0" bIns="0"/>
          <a:lstStyle/>
          <a:p>
            <a:pPr marL="77761" indent="-77761">
              <a:tabLst>
                <a:tab pos="656650" algn="l"/>
                <a:tab pos="1313299" algn="l"/>
                <a:tab pos="1969949" algn="l"/>
                <a:tab pos="2626599" algn="l"/>
                <a:tab pos="3283248" algn="l"/>
              </a:tabLst>
            </a:pPr>
            <a:endParaRPr lang="en-GB" sz="900" dirty="0">
              <a:solidFill>
                <a:srgbClr val="000000"/>
              </a:solidFill>
              <a:latin typeface="Arial" pitchFamily="34" charset="0"/>
              <a:ea typeface="msgothic" charset="0"/>
              <a:cs typeface="msgothic" charset="0"/>
            </a:endParaRPr>
          </a:p>
        </p:txBody>
      </p:sp>
      <p:sp>
        <p:nvSpPr>
          <p:cNvPr id="8" name="TextBox 7"/>
          <p:cNvSpPr txBox="1"/>
          <p:nvPr/>
        </p:nvSpPr>
        <p:spPr>
          <a:xfrm>
            <a:off x="6660232" y="2708920"/>
            <a:ext cx="2232248" cy="1384995"/>
          </a:xfrm>
          <a:prstGeom prst="rect">
            <a:avLst/>
          </a:prstGeom>
          <a:noFill/>
        </p:spPr>
        <p:txBody>
          <a:bodyPr wrap="square" rtlCol="0">
            <a:spAutoFit/>
          </a:bodyPr>
          <a:lstStyle/>
          <a:p>
            <a:r>
              <a:rPr lang="en-US" altLang="zh-CN" sz="2800" dirty="0" smtClean="0"/>
              <a:t>Total:</a:t>
            </a:r>
          </a:p>
          <a:p>
            <a:r>
              <a:rPr lang="en-US" altLang="zh-CN" sz="2800" dirty="0" smtClean="0"/>
              <a:t>330 million</a:t>
            </a:r>
          </a:p>
          <a:p>
            <a:r>
              <a:rPr lang="en-US" altLang="zh-CN" sz="2800" dirty="0" smtClean="0"/>
              <a:t>(Adults only)*</a:t>
            </a:r>
            <a:endParaRPr lang="zh-CN" altLang="en-US" sz="2800" dirty="0"/>
          </a:p>
        </p:txBody>
      </p:sp>
      <p:sp>
        <p:nvSpPr>
          <p:cNvPr id="9" name="标题 1"/>
          <p:cNvSpPr txBox="1">
            <a:spLocks/>
          </p:cNvSpPr>
          <p:nvPr/>
        </p:nvSpPr>
        <p:spPr>
          <a:xfrm>
            <a:off x="914400" y="188640"/>
            <a:ext cx="7772400" cy="1143000"/>
          </a:xfrm>
          <a:prstGeom prst="rect">
            <a:avLst/>
          </a:prstGeom>
        </p:spPr>
        <p:txBody>
          <a:bodyPr/>
          <a:lstStyle/>
          <a:p>
            <a:pPr lvl="0" algn="ctr">
              <a:spcBef>
                <a:spcPct val="0"/>
              </a:spcBef>
            </a:pPr>
            <a:r>
              <a:rPr lang="en-US" altLang="zh-CN" sz="4000" dirty="0" smtClean="0">
                <a:solidFill>
                  <a:schemeClr val="tx2"/>
                </a:solidFill>
                <a:latin typeface="+mj-lt"/>
                <a:ea typeface="+mj-ea"/>
                <a:cs typeface="+mj-cs"/>
              </a:rPr>
              <a:t>Epidemiological investigation</a:t>
            </a:r>
            <a:endParaRPr lang="zh-CN" altLang="en-US" sz="4000" dirty="0" smtClean="0">
              <a:solidFill>
                <a:schemeClr val="tx2"/>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188640"/>
            <a:ext cx="7772400" cy="1143000"/>
          </a:xfrm>
        </p:spPr>
        <p:txBody>
          <a:bodyPr/>
          <a:lstStyle/>
          <a:p>
            <a:pPr algn="ctr"/>
            <a:r>
              <a:rPr lang="en-US" altLang="zh-CN" dirty="0" smtClean="0"/>
              <a:t>Diagnosis</a:t>
            </a:r>
            <a:endParaRPr lang="zh-CN" altLang="en-US" dirty="0"/>
          </a:p>
        </p:txBody>
      </p:sp>
      <p:sp>
        <p:nvSpPr>
          <p:cNvPr id="3" name="内容占位符 2"/>
          <p:cNvSpPr>
            <a:spLocks noGrp="1"/>
          </p:cNvSpPr>
          <p:nvPr>
            <p:ph sz="quarter" idx="1"/>
          </p:nvPr>
        </p:nvSpPr>
        <p:spPr/>
        <p:txBody>
          <a:bodyPr/>
          <a:lstStyle/>
          <a:p>
            <a:r>
              <a:rPr lang="en-US" altLang="zh-CN" dirty="0" smtClean="0"/>
              <a:t>A person's blood pressure is elevated </a:t>
            </a:r>
            <a:r>
              <a:rPr lang="en-US" altLang="zh-CN" dirty="0" smtClean="0">
                <a:solidFill>
                  <a:schemeClr val="accent2">
                    <a:lumMod val="60000"/>
                    <a:lumOff val="40000"/>
                  </a:schemeClr>
                </a:solidFill>
              </a:rPr>
              <a:t>above normal</a:t>
            </a:r>
            <a:r>
              <a:rPr lang="en-US" altLang="zh-CN" dirty="0" smtClean="0"/>
              <a:t>, but not to the level considered hypertension.</a:t>
            </a:r>
            <a:endParaRPr lang="zh-CN" altLang="en-US" dirty="0"/>
          </a:p>
        </p:txBody>
      </p:sp>
      <p:pic>
        <p:nvPicPr>
          <p:cNvPr id="5" name="图片 4" descr="bp_chart.gif"/>
          <p:cNvPicPr>
            <a:picLocks noChangeAspect="1"/>
          </p:cNvPicPr>
          <p:nvPr/>
        </p:nvPicPr>
        <p:blipFill>
          <a:blip r:embed="rId2" cstate="print"/>
          <a:stretch>
            <a:fillRect/>
          </a:stretch>
        </p:blipFill>
        <p:spPr>
          <a:xfrm>
            <a:off x="683568" y="2564904"/>
            <a:ext cx="5904656" cy="3600400"/>
          </a:xfrm>
          <a:prstGeom prst="rect">
            <a:avLst/>
          </a:prstGeom>
        </p:spPr>
      </p:pic>
      <p:sp>
        <p:nvSpPr>
          <p:cNvPr id="6" name="TextBox 5"/>
          <p:cNvSpPr txBox="1"/>
          <p:nvPr/>
        </p:nvSpPr>
        <p:spPr>
          <a:xfrm>
            <a:off x="971600" y="6334780"/>
            <a:ext cx="7560840" cy="523220"/>
          </a:xfrm>
          <a:prstGeom prst="rect">
            <a:avLst/>
          </a:prstGeom>
          <a:noFill/>
        </p:spPr>
        <p:txBody>
          <a:bodyPr wrap="square" rtlCol="0">
            <a:spAutoFit/>
          </a:bodyPr>
          <a:lstStyle/>
          <a:p>
            <a:r>
              <a:rPr lang="en-US" altLang="zh-CN" sz="1400" dirty="0" smtClean="0"/>
              <a:t>Image </a:t>
            </a:r>
            <a:r>
              <a:rPr lang="en-US" altLang="zh-CN" sz="1400" dirty="0" err="1" smtClean="0"/>
              <a:t>source:left</a:t>
            </a:r>
            <a:r>
              <a:rPr lang="en-US" altLang="zh-CN" sz="1400" dirty="0" smtClean="0"/>
              <a:t>-http://gwpublichealth.files.wordpress.com/2012/07/bp_chart.gif</a:t>
            </a:r>
          </a:p>
          <a:p>
            <a:r>
              <a:rPr lang="en-US" altLang="zh-CN" sz="1400" dirty="0" smtClean="0"/>
              <a:t>Right- http://www.i-am-pregnant.com/images/blood-pressure.gif</a:t>
            </a:r>
            <a:endParaRPr lang="zh-CN" altLang="en-US" sz="1400" dirty="0"/>
          </a:p>
        </p:txBody>
      </p:sp>
      <p:pic>
        <p:nvPicPr>
          <p:cNvPr id="7" name="图片 6" descr="blood-pressure.gif"/>
          <p:cNvPicPr>
            <a:picLocks noChangeAspect="1"/>
          </p:cNvPicPr>
          <p:nvPr/>
        </p:nvPicPr>
        <p:blipFill>
          <a:blip r:embed="rId3" cstate="print"/>
          <a:stretch>
            <a:fillRect/>
          </a:stretch>
        </p:blipFill>
        <p:spPr>
          <a:xfrm>
            <a:off x="6588224" y="2564904"/>
            <a:ext cx="2287141" cy="3600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764704"/>
            <a:ext cx="8493120" cy="414764"/>
          </a:xfrm>
          <a:prstGeom prst="rect">
            <a:avLst/>
          </a:prstGeom>
          <a:noFill/>
          <a:ln w="9525">
            <a:noFill/>
            <a:round/>
            <a:headEnd/>
            <a:tailEnd/>
          </a:ln>
          <a:effectLst/>
        </p:spPr>
        <p:txBody>
          <a:bodyPr lIns="0" tIns="0" rIns="0" bIns="0"/>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1500" b="1" dirty="0">
              <a:solidFill>
                <a:srgbClr val="000000"/>
              </a:solidFill>
              <a:latin typeface="Arial" pitchFamily="34" charset="0"/>
              <a:ea typeface="msgothic" charset="0"/>
              <a:cs typeface="msgothic" charset="0"/>
            </a:endParaRPr>
          </a:p>
        </p:txBody>
      </p:sp>
      <p:pic>
        <p:nvPicPr>
          <p:cNvPr id="3075" name="Picture 3"/>
          <p:cNvPicPr>
            <a:picLocks noChangeAspect="1" noChangeArrowheads="1"/>
          </p:cNvPicPr>
          <p:nvPr/>
        </p:nvPicPr>
        <p:blipFill>
          <a:blip r:embed="rId3" cstate="print"/>
          <a:srcRect/>
          <a:stretch>
            <a:fillRect/>
          </a:stretch>
        </p:blipFill>
        <p:spPr bwMode="auto">
          <a:xfrm>
            <a:off x="1131840" y="1438710"/>
            <a:ext cx="6883200" cy="4893634"/>
          </a:xfrm>
          <a:prstGeom prst="rect">
            <a:avLst/>
          </a:prstGeom>
          <a:noFill/>
          <a:ln w="9525">
            <a:noFill/>
            <a:round/>
            <a:headEnd/>
            <a:tailEnd/>
          </a:ln>
          <a:effectLst/>
        </p:spPr>
      </p:pic>
      <p:sp>
        <p:nvSpPr>
          <p:cNvPr id="3076" name="Text Box 4"/>
          <p:cNvSpPr txBox="1">
            <a:spLocks noChangeArrowheads="1"/>
          </p:cNvSpPr>
          <p:nvPr/>
        </p:nvSpPr>
        <p:spPr bwMode="auto">
          <a:xfrm>
            <a:off x="1619672" y="6581512"/>
            <a:ext cx="3918240" cy="231864"/>
          </a:xfrm>
          <a:prstGeom prst="rect">
            <a:avLst/>
          </a:prstGeom>
          <a:noFill/>
          <a:ln w="9525">
            <a:noFill/>
            <a:round/>
            <a:headEnd/>
            <a:tailEnd/>
          </a:ln>
          <a:effectLst/>
        </p:spPr>
        <p:txBody>
          <a:bodyPr lIns="0" tIns="0" rIns="0" bIns="0"/>
          <a:lstStyle/>
          <a:p>
            <a:pPr>
              <a:tabLst>
                <a:tab pos="656650" algn="l"/>
                <a:tab pos="1313299" algn="l"/>
                <a:tab pos="1969949" algn="l"/>
                <a:tab pos="2626599" algn="l"/>
                <a:tab pos="3283248" algn="l"/>
              </a:tabLst>
            </a:pPr>
            <a:r>
              <a:rPr lang="en-GB" altLang="zh-CN" sz="1400" dirty="0" err="1" smtClean="0"/>
              <a:t>Selassie</a:t>
            </a:r>
            <a:r>
              <a:rPr lang="en-GB" altLang="zh-CN" sz="1400" dirty="0" smtClean="0"/>
              <a:t> A et al. Hypertension. 2011;58:579-587</a:t>
            </a:r>
          </a:p>
        </p:txBody>
      </p:sp>
      <p:sp>
        <p:nvSpPr>
          <p:cNvPr id="6" name="标题 1"/>
          <p:cNvSpPr txBox="1">
            <a:spLocks/>
          </p:cNvSpPr>
          <p:nvPr/>
        </p:nvSpPr>
        <p:spPr>
          <a:xfrm>
            <a:off x="971600" y="327794"/>
            <a:ext cx="7632848" cy="1012974"/>
          </a:xfrm>
          <a:prstGeom prst="rect">
            <a:avLst/>
          </a:prstGeom>
        </p:spPr>
        <p:txBody>
          <a:bodyPr>
            <a:noAutofit/>
          </a:bodyPr>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ltLang="zh-CN" sz="4000" dirty="0" smtClean="0">
                <a:solidFill>
                  <a:schemeClr val="tx2"/>
                </a:solidFill>
                <a:latin typeface="+mj-lt"/>
                <a:ea typeface="+mj-ea"/>
                <a:cs typeface="+mj-cs"/>
              </a:rPr>
              <a:t>Progression from </a:t>
            </a:r>
            <a:r>
              <a:rPr lang="en-US" altLang="zh-CN" sz="4000" dirty="0" err="1" smtClean="0">
                <a:solidFill>
                  <a:schemeClr val="tx2"/>
                </a:solidFill>
                <a:latin typeface="+mj-lt"/>
                <a:ea typeface="+mj-ea"/>
                <a:cs typeface="+mj-cs"/>
              </a:rPr>
              <a:t>preHT</a:t>
            </a:r>
            <a:r>
              <a:rPr lang="en-US" altLang="zh-CN" sz="4000" dirty="0" smtClean="0">
                <a:solidFill>
                  <a:schemeClr val="tx2"/>
                </a:solidFill>
                <a:latin typeface="+mj-lt"/>
                <a:ea typeface="+mj-ea"/>
                <a:cs typeface="+mj-cs"/>
              </a:rPr>
              <a:t> to HT</a:t>
            </a:r>
            <a:endParaRPr lang="en-GB" altLang="zh-CN" sz="4000" dirty="0" smtClean="0">
              <a:solidFill>
                <a:schemeClr val="tx2"/>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764704"/>
            <a:ext cx="8493120" cy="414764"/>
          </a:xfrm>
          <a:prstGeom prst="rect">
            <a:avLst/>
          </a:prstGeom>
          <a:noFill/>
          <a:ln w="9525">
            <a:noFill/>
            <a:round/>
            <a:headEnd/>
            <a:tailEnd/>
          </a:ln>
          <a:effectLst/>
        </p:spPr>
        <p:txBody>
          <a:bodyPr lIns="0" tIns="0" rIns="0" bIns="0"/>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1500" b="1" dirty="0">
              <a:solidFill>
                <a:srgbClr val="000000"/>
              </a:solidFill>
              <a:latin typeface="Arial" pitchFamily="34" charset="0"/>
              <a:ea typeface="msgothic" charset="0"/>
              <a:cs typeface="msgothic" charset="0"/>
            </a:endParaRPr>
          </a:p>
        </p:txBody>
      </p:sp>
      <p:pic>
        <p:nvPicPr>
          <p:cNvPr id="3075" name="Picture 3"/>
          <p:cNvPicPr>
            <a:picLocks noChangeAspect="1" noChangeArrowheads="1"/>
          </p:cNvPicPr>
          <p:nvPr/>
        </p:nvPicPr>
        <p:blipFill>
          <a:blip r:embed="rId3" cstate="print"/>
          <a:stretch>
            <a:fillRect/>
          </a:stretch>
        </p:blipFill>
        <p:spPr bwMode="auto">
          <a:xfrm>
            <a:off x="971600" y="1245736"/>
            <a:ext cx="7429575" cy="5351616"/>
          </a:xfrm>
          <a:prstGeom prst="rect">
            <a:avLst/>
          </a:prstGeom>
          <a:noFill/>
          <a:ln w="9525">
            <a:noFill/>
            <a:round/>
            <a:headEnd/>
            <a:tailEnd/>
          </a:ln>
          <a:effectLst/>
        </p:spPr>
      </p:pic>
      <p:sp>
        <p:nvSpPr>
          <p:cNvPr id="3076" name="Text Box 4"/>
          <p:cNvSpPr txBox="1">
            <a:spLocks noChangeArrowheads="1"/>
          </p:cNvSpPr>
          <p:nvPr/>
        </p:nvSpPr>
        <p:spPr bwMode="auto">
          <a:xfrm>
            <a:off x="1619672" y="6581512"/>
            <a:ext cx="4680520" cy="276488"/>
          </a:xfrm>
          <a:prstGeom prst="rect">
            <a:avLst/>
          </a:prstGeom>
          <a:noFill/>
          <a:ln w="9525">
            <a:noFill/>
            <a:round/>
            <a:headEnd/>
            <a:tailEnd/>
          </a:ln>
          <a:effectLst/>
        </p:spPr>
        <p:txBody>
          <a:bodyPr lIns="0" tIns="0" rIns="0" bIns="0"/>
          <a:lstStyle/>
          <a:p>
            <a:pPr>
              <a:tabLst>
                <a:tab pos="723900" algn="l"/>
                <a:tab pos="1447800" algn="l"/>
                <a:tab pos="2171700" algn="l"/>
                <a:tab pos="2895600" algn="l"/>
                <a:tab pos="3619500" algn="l"/>
              </a:tabLst>
            </a:pPr>
            <a:r>
              <a:rPr lang="en-GB" altLang="zh-CN" sz="1400" dirty="0" err="1" smtClean="0"/>
              <a:t>Arima</a:t>
            </a:r>
            <a:r>
              <a:rPr lang="en-GB" altLang="zh-CN" sz="1400" dirty="0" smtClean="0"/>
              <a:t> H et al. Hypertension. 2012;59:1118-1123</a:t>
            </a:r>
          </a:p>
        </p:txBody>
      </p:sp>
      <p:sp>
        <p:nvSpPr>
          <p:cNvPr id="6" name="标题 1"/>
          <p:cNvSpPr txBox="1">
            <a:spLocks/>
          </p:cNvSpPr>
          <p:nvPr/>
        </p:nvSpPr>
        <p:spPr>
          <a:xfrm>
            <a:off x="971600" y="44624"/>
            <a:ext cx="7632848" cy="1012974"/>
          </a:xfrm>
          <a:prstGeom prst="rect">
            <a:avLst/>
          </a:prstGeom>
        </p:spPr>
        <p:txBody>
          <a:bodyPr>
            <a:noAutofit/>
          </a:bodyPr>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zh-CN" sz="4000" dirty="0" smtClean="0">
                <a:solidFill>
                  <a:schemeClr val="tx2"/>
                </a:solidFill>
                <a:latin typeface="+mj-lt"/>
                <a:ea typeface="+mj-ea"/>
                <a:cs typeface="+mj-cs"/>
              </a:rPr>
              <a:t>Effects of </a:t>
            </a:r>
            <a:r>
              <a:rPr lang="en-GB" altLang="zh-CN" sz="4000" dirty="0" err="1" smtClean="0">
                <a:solidFill>
                  <a:schemeClr val="tx2"/>
                </a:solidFill>
                <a:latin typeface="+mj-lt"/>
                <a:ea typeface="+mj-ea"/>
                <a:cs typeface="+mj-cs"/>
              </a:rPr>
              <a:t>preHT</a:t>
            </a:r>
            <a:r>
              <a:rPr lang="en-GB" altLang="zh-CN" sz="4000" dirty="0" smtClean="0">
                <a:solidFill>
                  <a:schemeClr val="tx2"/>
                </a:solidFill>
                <a:latin typeface="+mj-lt"/>
                <a:ea typeface="+mj-ea"/>
                <a:cs typeface="+mj-cs"/>
              </a:rPr>
              <a:t> and HT subtype on the risk of CV disease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188640"/>
            <a:ext cx="7772400" cy="1143000"/>
          </a:xfrm>
        </p:spPr>
        <p:txBody>
          <a:bodyPr/>
          <a:lstStyle/>
          <a:p>
            <a:pPr algn="ctr"/>
            <a:r>
              <a:rPr lang="en-US" altLang="zh-CN" dirty="0" smtClean="0"/>
              <a:t>Risk factors</a:t>
            </a:r>
            <a:endParaRPr lang="en-US" altLang="zh-CN" dirty="0"/>
          </a:p>
        </p:txBody>
      </p:sp>
      <p:sp>
        <p:nvSpPr>
          <p:cNvPr id="3" name="内容占位符 2"/>
          <p:cNvSpPr>
            <a:spLocks noGrp="1"/>
          </p:cNvSpPr>
          <p:nvPr>
            <p:ph sz="quarter" idx="1"/>
          </p:nvPr>
        </p:nvSpPr>
        <p:spPr>
          <a:xfrm>
            <a:off x="1043608" y="1484784"/>
            <a:ext cx="2721496" cy="3853408"/>
          </a:xfrm>
        </p:spPr>
        <p:txBody>
          <a:bodyPr>
            <a:normAutofit/>
          </a:bodyPr>
          <a:lstStyle/>
          <a:p>
            <a:r>
              <a:rPr lang="en-US" altLang="zh-CN" dirty="0" smtClean="0"/>
              <a:t>Age over 55</a:t>
            </a:r>
          </a:p>
          <a:p>
            <a:r>
              <a:rPr lang="en-US" altLang="zh-CN" dirty="0" smtClean="0"/>
              <a:t>Family history</a:t>
            </a:r>
          </a:p>
          <a:p>
            <a:r>
              <a:rPr lang="en-US" altLang="zh-CN" dirty="0" smtClean="0"/>
              <a:t>Obesity</a:t>
            </a:r>
          </a:p>
          <a:p>
            <a:r>
              <a:rPr lang="en-US" altLang="zh-CN" dirty="0" smtClean="0"/>
              <a:t>Smoking</a:t>
            </a:r>
          </a:p>
          <a:p>
            <a:r>
              <a:rPr lang="en-US" altLang="zh-CN" dirty="0" smtClean="0"/>
              <a:t>High salt intake</a:t>
            </a:r>
          </a:p>
          <a:p>
            <a:r>
              <a:rPr lang="en-US" altLang="zh-CN" dirty="0" smtClean="0"/>
              <a:t>sedentary lifestyle</a:t>
            </a:r>
          </a:p>
          <a:p>
            <a:r>
              <a:rPr lang="en-US" altLang="zh-CN" dirty="0" smtClean="0"/>
              <a:t>Binge drink</a:t>
            </a:r>
          </a:p>
          <a:p>
            <a:endParaRPr lang="en-US" altLang="zh-CN" dirty="0" smtClean="0"/>
          </a:p>
        </p:txBody>
      </p:sp>
      <p:sp>
        <p:nvSpPr>
          <p:cNvPr id="10" name="右大括号 9"/>
          <p:cNvSpPr/>
          <p:nvPr/>
        </p:nvSpPr>
        <p:spPr>
          <a:xfrm>
            <a:off x="3707904" y="2708920"/>
            <a:ext cx="360040"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右大括号 10"/>
          <p:cNvSpPr/>
          <p:nvPr/>
        </p:nvSpPr>
        <p:spPr>
          <a:xfrm>
            <a:off x="3707904" y="1700808"/>
            <a:ext cx="288032" cy="648072"/>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TextBox 11"/>
          <p:cNvSpPr txBox="1"/>
          <p:nvPr/>
        </p:nvSpPr>
        <p:spPr>
          <a:xfrm>
            <a:off x="4283968" y="1844824"/>
            <a:ext cx="2880320" cy="461665"/>
          </a:xfrm>
          <a:prstGeom prst="rect">
            <a:avLst/>
          </a:prstGeom>
          <a:noFill/>
        </p:spPr>
        <p:txBody>
          <a:bodyPr wrap="square" rtlCol="0">
            <a:spAutoFit/>
          </a:bodyPr>
          <a:lstStyle/>
          <a:p>
            <a:r>
              <a:rPr lang="en-US" altLang="zh-CN" sz="2400" b="1" dirty="0" smtClean="0">
                <a:solidFill>
                  <a:schemeClr val="accent2">
                    <a:lumMod val="60000"/>
                    <a:lumOff val="40000"/>
                  </a:schemeClr>
                </a:solidFill>
              </a:rPr>
              <a:t>Irreversible</a:t>
            </a:r>
          </a:p>
        </p:txBody>
      </p:sp>
      <p:sp>
        <p:nvSpPr>
          <p:cNvPr id="13" name="TextBox 12"/>
          <p:cNvSpPr txBox="1"/>
          <p:nvPr/>
        </p:nvSpPr>
        <p:spPr>
          <a:xfrm>
            <a:off x="4355976" y="3471391"/>
            <a:ext cx="4608512" cy="461665"/>
          </a:xfrm>
          <a:prstGeom prst="rect">
            <a:avLst/>
          </a:prstGeom>
          <a:noFill/>
        </p:spPr>
        <p:txBody>
          <a:bodyPr wrap="square" rtlCol="0">
            <a:spAutoFit/>
          </a:bodyPr>
          <a:lstStyle/>
          <a:p>
            <a:r>
              <a:rPr lang="en-US" altLang="zh-CN" sz="2400" b="1" dirty="0" smtClean="0">
                <a:solidFill>
                  <a:schemeClr val="accent2">
                    <a:lumMod val="60000"/>
                    <a:lumOff val="40000"/>
                  </a:schemeClr>
                </a:solidFill>
              </a:rPr>
              <a:t>Reversible(Lifestyle modification)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lide(fromBottom)">
                                      <p:cBhvr>
                                        <p:cTn id="15" dur="500"/>
                                        <p:tgtEl>
                                          <p:spTgt spid="10"/>
                                        </p:tgtEl>
                                      </p:cBhvr>
                                    </p:animEffect>
                                  </p:childTnLst>
                                </p:cTn>
                              </p:par>
                            </p:childTnLst>
                          </p:cTn>
                        </p:par>
                        <p:par>
                          <p:cTn id="16" fill="hold">
                            <p:stCondLst>
                              <p:cond delay="500"/>
                            </p:stCondLst>
                            <p:childTnLst>
                              <p:par>
                                <p:cTn id="17" presetID="1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lide(fromBottom)">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6309320"/>
            <a:ext cx="6768752" cy="523220"/>
          </a:xfrm>
          <a:prstGeom prst="rect">
            <a:avLst/>
          </a:prstGeom>
          <a:noFill/>
        </p:spPr>
        <p:txBody>
          <a:bodyPr wrap="square" rtlCol="0">
            <a:spAutoFit/>
          </a:bodyPr>
          <a:lstStyle/>
          <a:p>
            <a:r>
              <a:rPr lang="en-US" altLang="zh-CN" sz="1400" dirty="0" smtClean="0"/>
              <a:t>The Seventh Report of the Joint National Committee on Prevention, Detection, Evaluation, and Treatment of High Blood Pressure (JNC 7),2003</a:t>
            </a:r>
            <a:endParaRPr lang="en-US" altLang="zh-CN" sz="1400" dirty="0"/>
          </a:p>
        </p:txBody>
      </p:sp>
      <p:sp>
        <p:nvSpPr>
          <p:cNvPr id="3" name="标题 1"/>
          <p:cNvSpPr txBox="1">
            <a:spLocks/>
          </p:cNvSpPr>
          <p:nvPr/>
        </p:nvSpPr>
        <p:spPr>
          <a:xfrm>
            <a:off x="971600" y="327794"/>
            <a:ext cx="7632848" cy="1012974"/>
          </a:xfrm>
          <a:prstGeom prst="rect">
            <a:avLst/>
          </a:prstGeom>
        </p:spPr>
        <p:txBody>
          <a:bodyPr>
            <a:noAutofit/>
          </a:bodyPr>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ltLang="zh-CN" sz="4000" dirty="0" smtClean="0">
                <a:solidFill>
                  <a:schemeClr val="tx2"/>
                </a:solidFill>
                <a:latin typeface="+mj-lt"/>
                <a:ea typeface="+mj-ea"/>
                <a:cs typeface="+mj-cs"/>
              </a:rPr>
              <a:t>Treatment</a:t>
            </a:r>
            <a:endParaRPr lang="en-GB" altLang="zh-CN" sz="4000" dirty="0" smtClean="0">
              <a:solidFill>
                <a:schemeClr val="tx2"/>
              </a:solidFill>
              <a:latin typeface="+mj-lt"/>
              <a:ea typeface="+mj-ea"/>
              <a:cs typeface="+mj-cs"/>
            </a:endParaRPr>
          </a:p>
        </p:txBody>
      </p:sp>
      <p:sp>
        <p:nvSpPr>
          <p:cNvPr id="4" name="TextBox 3"/>
          <p:cNvSpPr txBox="1"/>
          <p:nvPr/>
        </p:nvSpPr>
        <p:spPr>
          <a:xfrm>
            <a:off x="1043608" y="1340768"/>
            <a:ext cx="7200800" cy="369332"/>
          </a:xfrm>
          <a:prstGeom prst="rect">
            <a:avLst/>
          </a:prstGeom>
          <a:noFill/>
        </p:spPr>
        <p:txBody>
          <a:bodyPr wrap="square" rtlCol="0">
            <a:spAutoFit/>
          </a:bodyPr>
          <a:lstStyle/>
          <a:p>
            <a:endParaRPr lang="zh-CN" altLang="en-US" dirty="0"/>
          </a:p>
        </p:txBody>
      </p:sp>
      <p:sp>
        <p:nvSpPr>
          <p:cNvPr id="6" name="内容占位符 2"/>
          <p:cNvSpPr txBox="1">
            <a:spLocks/>
          </p:cNvSpPr>
          <p:nvPr/>
        </p:nvSpPr>
        <p:spPr>
          <a:xfrm>
            <a:off x="914400" y="1447800"/>
            <a:ext cx="7772400" cy="4572000"/>
          </a:xfrm>
          <a:prstGeom prst="rect">
            <a:avLst/>
          </a:prstGeom>
        </p:spPr>
        <p:txBody>
          <a:bodyPr>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r>
              <a:rPr lang="en-US" altLang="zh-CN" sz="3200" b="1" dirty="0" smtClean="0">
                <a:latin typeface="+mj-lt"/>
                <a:ea typeface="+mj-ea"/>
                <a:cs typeface="+mj-cs"/>
              </a:rPr>
              <a:t>Advice from JNC-7:</a:t>
            </a:r>
          </a:p>
        </p:txBody>
      </p:sp>
      <p:sp>
        <p:nvSpPr>
          <p:cNvPr id="7" name="等腰三角形 6"/>
          <p:cNvSpPr/>
          <p:nvPr/>
        </p:nvSpPr>
        <p:spPr>
          <a:xfrm>
            <a:off x="4211960" y="4365104"/>
            <a:ext cx="864096"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流程图: 过程 7"/>
          <p:cNvSpPr/>
          <p:nvPr/>
        </p:nvSpPr>
        <p:spPr>
          <a:xfrm rot="20697519">
            <a:off x="945344" y="4044807"/>
            <a:ext cx="7181442"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1" name="图示 10"/>
          <p:cNvGraphicFramePr/>
          <p:nvPr/>
        </p:nvGraphicFramePr>
        <p:xfrm>
          <a:off x="395536" y="3284984"/>
          <a:ext cx="2376264" cy="1170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图示 11"/>
          <p:cNvGraphicFramePr/>
          <p:nvPr/>
        </p:nvGraphicFramePr>
        <p:xfrm>
          <a:off x="5796136" y="1916832"/>
          <a:ext cx="2376264" cy="11701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a:spLocks/>
          </p:cNvSpPr>
          <p:nvPr/>
        </p:nvSpPr>
        <p:spPr>
          <a:xfrm>
            <a:off x="755576" y="2492896"/>
            <a:ext cx="7632848" cy="1012974"/>
          </a:xfrm>
          <a:prstGeom prst="rect">
            <a:avLst/>
          </a:prstGeom>
        </p:spPr>
        <p:txBody>
          <a:bodyPr>
            <a:noAutofit/>
          </a:bodyPr>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ltLang="zh-CN" sz="8000" dirty="0" smtClean="0">
                <a:solidFill>
                  <a:schemeClr val="tx2"/>
                </a:solidFill>
                <a:latin typeface="+mj-lt"/>
                <a:ea typeface="+mj-ea"/>
                <a:cs typeface="+mj-cs"/>
              </a:rPr>
              <a:t>Q&amp;A</a:t>
            </a:r>
            <a:endParaRPr lang="en-GB" altLang="zh-CN" sz="800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554</TotalTime>
  <Words>282</Words>
  <Application>Microsoft Office PowerPoint</Application>
  <PresentationFormat>全屏显示(4:3)</PresentationFormat>
  <Paragraphs>43</Paragraphs>
  <Slides>9</Slides>
  <Notes>4</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平衡</vt:lpstr>
      <vt:lpstr>Pre-hypertension</vt:lpstr>
      <vt:lpstr>PowerPoint 演示文稿</vt:lpstr>
      <vt:lpstr>PowerPoint 演示文稿</vt:lpstr>
      <vt:lpstr>Diagnosis</vt:lpstr>
      <vt:lpstr>PowerPoint 演示文稿</vt:lpstr>
      <vt:lpstr>PowerPoint 演示文稿</vt:lpstr>
      <vt:lpstr>Risk factors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cp:lastModifiedBy>
  <cp:revision>51</cp:revision>
  <dcterms:created xsi:type="dcterms:W3CDTF">2014-03-09T06:18:40Z</dcterms:created>
  <dcterms:modified xsi:type="dcterms:W3CDTF">2014-03-18T05:25:08Z</dcterms:modified>
</cp:coreProperties>
</file>