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3"/>
  </p:notesMasterIdLst>
  <p:handoutMasterIdLst>
    <p:handoutMasterId r:id="rId154"/>
  </p:handoutMasterIdLst>
  <p:sldIdLst>
    <p:sldId id="736" r:id="rId2"/>
    <p:sldId id="467" r:id="rId3"/>
    <p:sldId id="481" r:id="rId4"/>
    <p:sldId id="489" r:id="rId5"/>
    <p:sldId id="587" r:id="rId6"/>
    <p:sldId id="588" r:id="rId7"/>
    <p:sldId id="590" r:id="rId8"/>
    <p:sldId id="591" r:id="rId9"/>
    <p:sldId id="592" r:id="rId10"/>
    <p:sldId id="593" r:id="rId11"/>
    <p:sldId id="594" r:id="rId12"/>
    <p:sldId id="595" r:id="rId13"/>
    <p:sldId id="596" r:id="rId14"/>
    <p:sldId id="597" r:id="rId15"/>
    <p:sldId id="598" r:id="rId16"/>
    <p:sldId id="599" r:id="rId17"/>
    <p:sldId id="600" r:id="rId18"/>
    <p:sldId id="601" r:id="rId19"/>
    <p:sldId id="602" r:id="rId20"/>
    <p:sldId id="603" r:id="rId21"/>
    <p:sldId id="604" r:id="rId22"/>
    <p:sldId id="605" r:id="rId23"/>
    <p:sldId id="606" r:id="rId24"/>
    <p:sldId id="607" r:id="rId25"/>
    <p:sldId id="608" r:id="rId26"/>
    <p:sldId id="609" r:id="rId27"/>
    <p:sldId id="610" r:id="rId28"/>
    <p:sldId id="611" r:id="rId29"/>
    <p:sldId id="612" r:id="rId30"/>
    <p:sldId id="613" r:id="rId31"/>
    <p:sldId id="614" r:id="rId32"/>
    <p:sldId id="615" r:id="rId33"/>
    <p:sldId id="616" r:id="rId34"/>
    <p:sldId id="617" r:id="rId35"/>
    <p:sldId id="618" r:id="rId36"/>
    <p:sldId id="619" r:id="rId37"/>
    <p:sldId id="620" r:id="rId38"/>
    <p:sldId id="621" r:id="rId39"/>
    <p:sldId id="622" r:id="rId40"/>
    <p:sldId id="623" r:id="rId41"/>
    <p:sldId id="625" r:id="rId42"/>
    <p:sldId id="626" r:id="rId43"/>
    <p:sldId id="627" r:id="rId44"/>
    <p:sldId id="629" r:id="rId45"/>
    <p:sldId id="628" r:id="rId46"/>
    <p:sldId id="630" r:id="rId47"/>
    <p:sldId id="631" r:id="rId48"/>
    <p:sldId id="632" r:id="rId49"/>
    <p:sldId id="633" r:id="rId50"/>
    <p:sldId id="635" r:id="rId51"/>
    <p:sldId id="634" r:id="rId52"/>
    <p:sldId id="636" r:id="rId53"/>
    <p:sldId id="637" r:id="rId54"/>
    <p:sldId id="638" r:id="rId55"/>
    <p:sldId id="639" r:id="rId56"/>
    <p:sldId id="640" r:id="rId57"/>
    <p:sldId id="641" r:id="rId58"/>
    <p:sldId id="642" r:id="rId59"/>
    <p:sldId id="644" r:id="rId60"/>
    <p:sldId id="643" r:id="rId61"/>
    <p:sldId id="645" r:id="rId62"/>
    <p:sldId id="647" r:id="rId63"/>
    <p:sldId id="646" r:id="rId64"/>
    <p:sldId id="648" r:id="rId65"/>
    <p:sldId id="650" r:id="rId66"/>
    <p:sldId id="649" r:id="rId67"/>
    <p:sldId id="651" r:id="rId68"/>
    <p:sldId id="653" r:id="rId69"/>
    <p:sldId id="652" r:id="rId70"/>
    <p:sldId id="654" r:id="rId71"/>
    <p:sldId id="655" r:id="rId72"/>
    <p:sldId id="656" r:id="rId73"/>
    <p:sldId id="657" r:id="rId74"/>
    <p:sldId id="659" r:id="rId75"/>
    <p:sldId id="658" r:id="rId76"/>
    <p:sldId id="660" r:id="rId77"/>
    <p:sldId id="662" r:id="rId78"/>
    <p:sldId id="661" r:id="rId79"/>
    <p:sldId id="663" r:id="rId80"/>
    <p:sldId id="665" r:id="rId81"/>
    <p:sldId id="664" r:id="rId82"/>
    <p:sldId id="666" r:id="rId83"/>
    <p:sldId id="668" r:id="rId84"/>
    <p:sldId id="667" r:id="rId85"/>
    <p:sldId id="669" r:id="rId86"/>
    <p:sldId id="671" r:id="rId87"/>
    <p:sldId id="670" r:id="rId88"/>
    <p:sldId id="672" r:id="rId89"/>
    <p:sldId id="674" r:id="rId90"/>
    <p:sldId id="673" r:id="rId91"/>
    <p:sldId id="675" r:id="rId92"/>
    <p:sldId id="677" r:id="rId93"/>
    <p:sldId id="676" r:id="rId94"/>
    <p:sldId id="678" r:id="rId95"/>
    <p:sldId id="680" r:id="rId96"/>
    <p:sldId id="679" r:id="rId97"/>
    <p:sldId id="681" r:id="rId98"/>
    <p:sldId id="683" r:id="rId99"/>
    <p:sldId id="682" r:id="rId100"/>
    <p:sldId id="684" r:id="rId101"/>
    <p:sldId id="686" r:id="rId102"/>
    <p:sldId id="685" r:id="rId103"/>
    <p:sldId id="687" r:id="rId104"/>
    <p:sldId id="689" r:id="rId105"/>
    <p:sldId id="688" r:id="rId106"/>
    <p:sldId id="690" r:id="rId107"/>
    <p:sldId id="692" r:id="rId108"/>
    <p:sldId id="691" r:id="rId109"/>
    <p:sldId id="693" r:id="rId110"/>
    <p:sldId id="695" r:id="rId111"/>
    <p:sldId id="694" r:id="rId112"/>
    <p:sldId id="696" r:id="rId113"/>
    <p:sldId id="698" r:id="rId114"/>
    <p:sldId id="697" r:id="rId115"/>
    <p:sldId id="699" r:id="rId116"/>
    <p:sldId id="701" r:id="rId117"/>
    <p:sldId id="700" r:id="rId118"/>
    <p:sldId id="702" r:id="rId119"/>
    <p:sldId id="704" r:id="rId120"/>
    <p:sldId id="703" r:id="rId121"/>
    <p:sldId id="705" r:id="rId122"/>
    <p:sldId id="707" r:id="rId123"/>
    <p:sldId id="706" r:id="rId124"/>
    <p:sldId id="708" r:id="rId125"/>
    <p:sldId id="710" r:id="rId126"/>
    <p:sldId id="709" r:id="rId127"/>
    <p:sldId id="711" r:id="rId128"/>
    <p:sldId id="713" r:id="rId129"/>
    <p:sldId id="712" r:id="rId130"/>
    <p:sldId id="714" r:id="rId131"/>
    <p:sldId id="716" r:id="rId132"/>
    <p:sldId id="715" r:id="rId133"/>
    <p:sldId id="717" r:id="rId134"/>
    <p:sldId id="719" r:id="rId135"/>
    <p:sldId id="718" r:id="rId136"/>
    <p:sldId id="720" r:id="rId137"/>
    <p:sldId id="721" r:id="rId138"/>
    <p:sldId id="723" r:id="rId139"/>
    <p:sldId id="722" r:id="rId140"/>
    <p:sldId id="724" r:id="rId141"/>
    <p:sldId id="726" r:id="rId142"/>
    <p:sldId id="725" r:id="rId143"/>
    <p:sldId id="727" r:id="rId144"/>
    <p:sldId id="729" r:id="rId145"/>
    <p:sldId id="728" r:id="rId146"/>
    <p:sldId id="730" r:id="rId147"/>
    <p:sldId id="732" r:id="rId148"/>
    <p:sldId id="731" r:id="rId149"/>
    <p:sldId id="733" r:id="rId150"/>
    <p:sldId id="735" r:id="rId151"/>
    <p:sldId id="734" r:id="rId152"/>
  </p:sldIdLst>
  <p:sldSz cx="9144000" cy="6858000" type="screen4x3"/>
  <p:notesSz cx="9723438" cy="68580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默认节" id="{34E15CAE-DB58-4BCE-BF00-9502BF55F5DC}">
          <p14:sldIdLst>
            <p14:sldId id="736"/>
            <p14:sldId id="467"/>
            <p14:sldId id="481"/>
            <p14:sldId id="489"/>
            <p14:sldId id="587"/>
            <p14:sldId id="588"/>
            <p14:sldId id="590"/>
            <p14:sldId id="591"/>
            <p14:sldId id="592"/>
            <p14:sldId id="593"/>
            <p14:sldId id="594"/>
            <p14:sldId id="595"/>
            <p14:sldId id="596"/>
            <p14:sldId id="597"/>
            <p14:sldId id="598"/>
            <p14:sldId id="599"/>
            <p14:sldId id="600"/>
            <p14:sldId id="601"/>
            <p14:sldId id="602"/>
            <p14:sldId id="603"/>
            <p14:sldId id="604"/>
            <p14:sldId id="605"/>
            <p14:sldId id="606"/>
            <p14:sldId id="607"/>
            <p14:sldId id="608"/>
            <p14:sldId id="609"/>
            <p14:sldId id="610"/>
            <p14:sldId id="611"/>
            <p14:sldId id="612"/>
            <p14:sldId id="613"/>
            <p14:sldId id="614"/>
            <p14:sldId id="615"/>
            <p14:sldId id="616"/>
            <p14:sldId id="617"/>
            <p14:sldId id="618"/>
            <p14:sldId id="619"/>
            <p14:sldId id="620"/>
            <p14:sldId id="621"/>
            <p14:sldId id="622"/>
            <p14:sldId id="623"/>
            <p14:sldId id="625"/>
            <p14:sldId id="626"/>
            <p14:sldId id="627"/>
            <p14:sldId id="629"/>
            <p14:sldId id="628"/>
            <p14:sldId id="630"/>
            <p14:sldId id="631"/>
            <p14:sldId id="632"/>
            <p14:sldId id="633"/>
            <p14:sldId id="635"/>
            <p14:sldId id="634"/>
            <p14:sldId id="636"/>
            <p14:sldId id="637"/>
            <p14:sldId id="638"/>
            <p14:sldId id="639"/>
            <p14:sldId id="640"/>
            <p14:sldId id="641"/>
            <p14:sldId id="642"/>
            <p14:sldId id="644"/>
            <p14:sldId id="643"/>
            <p14:sldId id="645"/>
            <p14:sldId id="647"/>
            <p14:sldId id="646"/>
            <p14:sldId id="648"/>
            <p14:sldId id="650"/>
            <p14:sldId id="649"/>
            <p14:sldId id="651"/>
            <p14:sldId id="653"/>
            <p14:sldId id="652"/>
            <p14:sldId id="654"/>
            <p14:sldId id="655"/>
            <p14:sldId id="656"/>
            <p14:sldId id="657"/>
            <p14:sldId id="659"/>
            <p14:sldId id="658"/>
            <p14:sldId id="660"/>
            <p14:sldId id="662"/>
            <p14:sldId id="661"/>
            <p14:sldId id="663"/>
            <p14:sldId id="665"/>
            <p14:sldId id="664"/>
            <p14:sldId id="666"/>
            <p14:sldId id="668"/>
            <p14:sldId id="667"/>
            <p14:sldId id="669"/>
            <p14:sldId id="671"/>
            <p14:sldId id="670"/>
            <p14:sldId id="672"/>
            <p14:sldId id="674"/>
            <p14:sldId id="673"/>
            <p14:sldId id="675"/>
            <p14:sldId id="677"/>
            <p14:sldId id="676"/>
            <p14:sldId id="678"/>
            <p14:sldId id="680"/>
            <p14:sldId id="679"/>
            <p14:sldId id="681"/>
            <p14:sldId id="683"/>
            <p14:sldId id="682"/>
            <p14:sldId id="684"/>
            <p14:sldId id="686"/>
            <p14:sldId id="685"/>
            <p14:sldId id="687"/>
            <p14:sldId id="689"/>
            <p14:sldId id="688"/>
            <p14:sldId id="690"/>
            <p14:sldId id="692"/>
            <p14:sldId id="691"/>
            <p14:sldId id="693"/>
            <p14:sldId id="695"/>
            <p14:sldId id="694"/>
            <p14:sldId id="696"/>
            <p14:sldId id="698"/>
            <p14:sldId id="697"/>
            <p14:sldId id="699"/>
            <p14:sldId id="701"/>
            <p14:sldId id="700"/>
            <p14:sldId id="702"/>
            <p14:sldId id="704"/>
            <p14:sldId id="703"/>
            <p14:sldId id="705"/>
            <p14:sldId id="707"/>
            <p14:sldId id="706"/>
            <p14:sldId id="708"/>
            <p14:sldId id="710"/>
            <p14:sldId id="709"/>
            <p14:sldId id="711"/>
            <p14:sldId id="713"/>
            <p14:sldId id="712"/>
            <p14:sldId id="714"/>
            <p14:sldId id="716"/>
            <p14:sldId id="715"/>
            <p14:sldId id="717"/>
            <p14:sldId id="719"/>
            <p14:sldId id="718"/>
            <p14:sldId id="720"/>
            <p14:sldId id="721"/>
            <p14:sldId id="723"/>
            <p14:sldId id="722"/>
            <p14:sldId id="724"/>
            <p14:sldId id="726"/>
            <p14:sldId id="725"/>
            <p14:sldId id="727"/>
            <p14:sldId id="729"/>
            <p14:sldId id="728"/>
            <p14:sldId id="730"/>
            <p14:sldId id="732"/>
            <p14:sldId id="731"/>
            <p14:sldId id="733"/>
            <p14:sldId id="735"/>
            <p14:sldId id="73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F1ED"/>
    <a:srgbClr val="92EEEA"/>
    <a:srgbClr val="1C1C1C"/>
    <a:srgbClr val="777777"/>
    <a:srgbClr val="B2B2B2"/>
    <a:srgbClr val="C2A000"/>
    <a:srgbClr val="333333"/>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7181" autoAdjust="0"/>
    <p:restoredTop sz="94660"/>
  </p:normalViewPr>
  <p:slideViewPr>
    <p:cSldViewPr snapToGrid="0">
      <p:cViewPr varScale="1">
        <p:scale>
          <a:sx n="91" d="100"/>
          <a:sy n="91" d="100"/>
        </p:scale>
        <p:origin x="-750"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27651" name="Rectangle 3"/>
          <p:cNvSpPr>
            <a:spLocks noGrp="1" noChangeArrowheads="1"/>
          </p:cNvSpPr>
          <p:nvPr>
            <p:ph type="dt" sz="quarter"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zh-CN"/>
          </a:p>
        </p:txBody>
      </p:sp>
      <p:sp>
        <p:nvSpPr>
          <p:cNvPr id="27652" name="Rectangle 4"/>
          <p:cNvSpPr>
            <a:spLocks noGrp="1" noChangeArrowheads="1"/>
          </p:cNvSpPr>
          <p:nvPr>
            <p:ph type="ftr" sz="quarter" idx="2"/>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27653" name="Rectangle 5"/>
          <p:cNvSpPr>
            <a:spLocks noGrp="1" noChangeArrowheads="1"/>
          </p:cNvSpPr>
          <p:nvPr>
            <p:ph type="sldNum" sz="quarter" idx="3"/>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131FFB44-1321-4F38-BD20-DB4B9B318520}" type="slidenum">
              <a:rPr lang="en-US" altLang="zh-CN"/>
              <a:pPr/>
              <a:t>‹#›</a:t>
            </a:fld>
            <a:endParaRPr lang="en-US" altLang="zh-CN"/>
          </a:p>
        </p:txBody>
      </p:sp>
    </p:spTree>
    <p:extLst>
      <p:ext uri="{BB962C8B-B14F-4D97-AF65-F5344CB8AC3E}">
        <p14:creationId xmlns:p14="http://schemas.microsoft.com/office/powerpoint/2010/main" val="420938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vl1pPr>
          </a:lstStyle>
          <a:p>
            <a:endParaRPr lang="en-US" altLang="zh-CN"/>
          </a:p>
        </p:txBody>
      </p:sp>
      <p:sp>
        <p:nvSpPr>
          <p:cNvPr id="161795" name="Rectangle 3"/>
          <p:cNvSpPr>
            <a:spLocks noGrp="1" noChangeArrowheads="1"/>
          </p:cNvSpPr>
          <p:nvPr>
            <p:ph type="dt" idx="1"/>
          </p:nvPr>
        </p:nvSpPr>
        <p:spPr bwMode="auto">
          <a:xfrm>
            <a:off x="5507038" y="0"/>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zh-CN"/>
          </a:p>
        </p:txBody>
      </p:sp>
      <p:sp>
        <p:nvSpPr>
          <p:cNvPr id="161796" name="Rectangle 4"/>
          <p:cNvSpPr>
            <a:spLocks noGrp="1" noRot="1" noChangeAspect="1" noChangeArrowheads="1" noTextEdit="1"/>
          </p:cNvSpPr>
          <p:nvPr>
            <p:ph type="sldImg" idx="2"/>
          </p:nvPr>
        </p:nvSpPr>
        <p:spPr bwMode="auto">
          <a:xfrm>
            <a:off x="3148013"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1797" name="Rectangle 5"/>
          <p:cNvSpPr>
            <a:spLocks noGrp="1" noChangeArrowheads="1"/>
          </p:cNvSpPr>
          <p:nvPr>
            <p:ph type="body" sz="quarter" idx="3"/>
          </p:nvPr>
        </p:nvSpPr>
        <p:spPr bwMode="auto">
          <a:xfrm>
            <a:off x="971550" y="3257550"/>
            <a:ext cx="7780338"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61798" name="Rectangle 6"/>
          <p:cNvSpPr>
            <a:spLocks noGrp="1" noChangeArrowheads="1"/>
          </p:cNvSpPr>
          <p:nvPr>
            <p:ph type="ftr" sz="quarter" idx="4"/>
          </p:nvPr>
        </p:nvSpPr>
        <p:spPr bwMode="auto">
          <a:xfrm>
            <a:off x="0" y="6513513"/>
            <a:ext cx="42148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vl1pPr>
          </a:lstStyle>
          <a:p>
            <a:endParaRPr lang="en-US" altLang="zh-CN"/>
          </a:p>
        </p:txBody>
      </p:sp>
      <p:sp>
        <p:nvSpPr>
          <p:cNvPr id="161799" name="Rectangle 7"/>
          <p:cNvSpPr>
            <a:spLocks noGrp="1" noChangeArrowheads="1"/>
          </p:cNvSpPr>
          <p:nvPr>
            <p:ph type="sldNum" sz="quarter" idx="5"/>
          </p:nvPr>
        </p:nvSpPr>
        <p:spPr bwMode="auto">
          <a:xfrm>
            <a:off x="5507038" y="6513513"/>
            <a:ext cx="4214812"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41E52EEB-9D67-4A34-B9AE-8F9FC746B5D2}" type="slidenum">
              <a:rPr lang="en-US" altLang="zh-CN"/>
              <a:pPr/>
              <a:t>‹#›</a:t>
            </a:fld>
            <a:endParaRPr lang="en-US" altLang="zh-CN"/>
          </a:p>
        </p:txBody>
      </p:sp>
    </p:spTree>
    <p:extLst>
      <p:ext uri="{BB962C8B-B14F-4D97-AF65-F5344CB8AC3E}">
        <p14:creationId xmlns:p14="http://schemas.microsoft.com/office/powerpoint/2010/main" val="38464480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4.wdp"/><Relationship Id="rId7" Type="http://schemas.microsoft.com/office/2007/relationships/hdphoto" Target="../media/hdphoto5.wdp"/><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5.png"/><Relationship Id="rId11" Type="http://schemas.microsoft.com/office/2007/relationships/hdphoto" Target="../media/hdphoto7.wdp"/><Relationship Id="rId5" Type="http://schemas.microsoft.com/office/2007/relationships/hdphoto" Target="../media/hdphoto1.wdp"/><Relationship Id="rId10" Type="http://schemas.openxmlformats.org/officeDocument/2006/relationships/image" Target="../media/image7.png"/><Relationship Id="rId4" Type="http://schemas.openxmlformats.org/officeDocument/2006/relationships/image" Target="../media/image1.png"/><Relationship Id="rId9" Type="http://schemas.microsoft.com/office/2007/relationships/hdphoto" Target="../media/hdphoto6.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gray">
      <p:bgPr>
        <a:solidFill>
          <a:srgbClr val="FFFFFF"/>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BEBA8EAE-BF5A-486C-A8C5-ECC9F3942E4B}">
                <a14:imgProps xmlns:a14="http://schemas.microsoft.com/office/drawing/2010/main">
                  <a14:imgLayer r:embed="rId3">
                    <a14:imgEffect>
                      <a14:brightnessContrast bright="15000" contrast="30000"/>
                    </a14:imgEffect>
                  </a14:imgLayer>
                </a14:imgProps>
              </a:ext>
              <a:ext uri="{28A0092B-C50C-407E-A947-70E740481C1C}">
                <a14:useLocalDpi xmlns:a14="http://schemas.microsoft.com/office/drawing/2010/main" val="0"/>
              </a:ext>
            </a:extLst>
          </a:blip>
          <a:stretch>
            <a:fillRect/>
          </a:stretch>
        </p:blipFill>
        <p:spPr>
          <a:xfrm>
            <a:off x="1470694" y="4459920"/>
            <a:ext cx="2190750" cy="2333625"/>
          </a:xfrm>
          <a:prstGeom prst="rect">
            <a:avLst/>
          </a:prstGeom>
        </p:spPr>
      </p:pic>
      <p:pic>
        <p:nvPicPr>
          <p:cNvPr id="4" name="图片 3"/>
          <p:cNvPicPr>
            <a:picLocks noChangeAspect="1"/>
          </p:cNvPicPr>
          <p:nvPr userDrawn="1"/>
        </p:nvPicPr>
        <p:blipFill>
          <a:blip r:embed="rId4">
            <a:extLst>
              <a:ext uri="{BEBA8EAE-BF5A-486C-A8C5-ECC9F3942E4B}">
                <a14:imgProps xmlns:a14="http://schemas.microsoft.com/office/drawing/2010/main">
                  <a14:imgLayer r:embed="rId5">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1790" y="3158436"/>
            <a:ext cx="2200275" cy="2324100"/>
          </a:xfrm>
          <a:prstGeom prst="rect">
            <a:avLst/>
          </a:prstGeom>
        </p:spPr>
      </p:pic>
      <p:sp>
        <p:nvSpPr>
          <p:cNvPr id="436633" name="Rectangle 1433"/>
          <p:cNvSpPr>
            <a:spLocks noChangeArrowheads="1"/>
          </p:cNvSpPr>
          <p:nvPr/>
        </p:nvSpPr>
        <p:spPr bwMode="gray">
          <a:xfrm>
            <a:off x="0" y="0"/>
            <a:ext cx="9144000" cy="1435100"/>
          </a:xfrm>
          <a:prstGeom prst="rect">
            <a:avLst/>
          </a:prstGeom>
          <a:gradFill rotWithShape="1">
            <a:gsLst>
              <a:gs pos="0">
                <a:schemeClr val="folHlink">
                  <a:alpha val="50000"/>
                </a:schemeClr>
              </a:gs>
              <a:gs pos="100000">
                <a:schemeClr val="folHlink">
                  <a:gamma/>
                  <a:tint val="0"/>
                  <a:invGamma/>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6654" name="Text Box 1454"/>
          <p:cNvSpPr txBox="1">
            <a:spLocks noChangeArrowheads="1"/>
          </p:cNvSpPr>
          <p:nvPr userDrawn="1"/>
        </p:nvSpPr>
        <p:spPr bwMode="gray">
          <a:xfrm>
            <a:off x="6403975" y="6329363"/>
            <a:ext cx="14319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1200" b="0" dirty="0" smtClean="0">
                <a:latin typeface="华文新魏" pitchFamily="2" charset="-122"/>
                <a:ea typeface="华文新魏" pitchFamily="2" charset="-122"/>
              </a:rPr>
              <a:t>计算机基础教研室</a:t>
            </a:r>
            <a:endParaRPr lang="en-US" altLang="zh-CN" sz="1200" b="0" dirty="0">
              <a:latin typeface="华文新魏" pitchFamily="2" charset="-122"/>
              <a:ea typeface="华文新魏" pitchFamily="2" charset="-122"/>
            </a:endParaRPr>
          </a:p>
        </p:txBody>
      </p:sp>
      <p:sp>
        <p:nvSpPr>
          <p:cNvPr id="436655" name="Rectangle 1455"/>
          <p:cNvSpPr>
            <a:spLocks noGrp="1" noChangeArrowheads="1"/>
          </p:cNvSpPr>
          <p:nvPr>
            <p:ph type="ctrTitle" sz="quarter"/>
          </p:nvPr>
        </p:nvSpPr>
        <p:spPr>
          <a:xfrm>
            <a:off x="3200400" y="2130425"/>
            <a:ext cx="5551488"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zh-CN" altLang="en-US" noProof="0" dirty="0" smtClean="0"/>
              <a:t>单击此处编辑母版标题样式</a:t>
            </a:r>
            <a:endParaRPr lang="en-US" altLang="zh-CN" noProof="0" dirty="0" smtClean="0"/>
          </a:p>
        </p:txBody>
      </p:sp>
      <p:sp>
        <p:nvSpPr>
          <p:cNvPr id="436656" name="Rectangle 1456"/>
          <p:cNvSpPr>
            <a:spLocks noGrp="1" noChangeArrowheads="1"/>
          </p:cNvSpPr>
          <p:nvPr>
            <p:ph type="subTitle" sz="quarter" idx="1"/>
          </p:nvPr>
        </p:nvSpPr>
        <p:spPr>
          <a:xfrm>
            <a:off x="3362325" y="1066800"/>
            <a:ext cx="4984750" cy="1077913"/>
          </a:xfrm>
        </p:spPr>
        <p:txBody>
          <a:bodyPr/>
          <a:lstStyle>
            <a:lvl1pPr marL="0" indent="0" algn="ctr">
              <a:buFontTx/>
              <a:buNone/>
              <a:defRPr/>
            </a:lvl1pPr>
          </a:lstStyle>
          <a:p>
            <a:pPr lvl="0"/>
            <a:r>
              <a:rPr lang="zh-CN" altLang="en-US" noProof="0" smtClean="0"/>
              <a:t>单击此处编辑母版副标题样式</a:t>
            </a:r>
            <a:endParaRPr lang="en-US" altLang="zh-CN" noProof="0" smtClean="0"/>
          </a:p>
        </p:txBody>
      </p:sp>
      <p:grpSp>
        <p:nvGrpSpPr>
          <p:cNvPr id="3" name="组合 2"/>
          <p:cNvGrpSpPr/>
          <p:nvPr userDrawn="1"/>
        </p:nvGrpSpPr>
        <p:grpSpPr>
          <a:xfrm>
            <a:off x="781888" y="3844008"/>
            <a:ext cx="2572439" cy="2171030"/>
            <a:chOff x="737419" y="4558997"/>
            <a:chExt cx="2572439" cy="2171030"/>
          </a:xfrm>
        </p:grpSpPr>
        <p:sp>
          <p:nvSpPr>
            <p:cNvPr id="2" name="TextBox 1"/>
            <p:cNvSpPr txBox="1"/>
            <p:nvPr userDrawn="1"/>
          </p:nvSpPr>
          <p:spPr>
            <a:xfrm>
              <a:off x="737419" y="4558997"/>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F</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7" name="TextBox 26"/>
            <p:cNvSpPr txBox="1"/>
            <p:nvPr userDrawn="1"/>
          </p:nvSpPr>
          <p:spPr>
            <a:xfrm>
              <a:off x="936933" y="4900004"/>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u</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8" name="TextBox 27"/>
            <p:cNvSpPr txBox="1"/>
            <p:nvPr userDrawn="1"/>
          </p:nvSpPr>
          <p:spPr>
            <a:xfrm>
              <a:off x="1351532" y="5483532"/>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d</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29" name="TextBox 28"/>
            <p:cNvSpPr txBox="1"/>
            <p:nvPr userDrawn="1"/>
          </p:nvSpPr>
          <p:spPr>
            <a:xfrm>
              <a:off x="1655929" y="5666017"/>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a</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sp>
          <p:nvSpPr>
            <p:cNvPr id="30" name="TextBox 29"/>
            <p:cNvSpPr txBox="1"/>
            <p:nvPr userDrawn="1"/>
          </p:nvSpPr>
          <p:spPr>
            <a:xfrm>
              <a:off x="1932245" y="5899030"/>
              <a:ext cx="1377613"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4800" b="1" cap="none"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rPr>
                <a:t>n</a:t>
              </a:r>
              <a:endParaRPr lang="zh-CN" altLang="en-US" sz="4800" b="1" cap="none"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endParaRPr>
            </a:p>
          </p:txBody>
        </p:sp>
      </p:grpSp>
      <p:pic>
        <p:nvPicPr>
          <p:cNvPr id="6" name="图片 5"/>
          <p:cNvPicPr>
            <a:picLocks noChangeAspect="1"/>
          </p:cNvPicPr>
          <p:nvPr userDrawn="1"/>
        </p:nvPicPr>
        <p:blipFill>
          <a:blip r:embed="rId6">
            <a:extLst>
              <a:ext uri="{BEBA8EAE-BF5A-486C-A8C5-ECC9F3942E4B}">
                <a14:imgProps xmlns:a14="http://schemas.microsoft.com/office/drawing/2010/main">
                  <a14:imgLayer r:embed="rId7">
                    <a14:imgEffect>
                      <a14:brightnessContrast bright="30000" contrast="3000"/>
                    </a14:imgEffect>
                  </a14:imgLayer>
                </a14:imgProps>
              </a:ext>
              <a:ext uri="{28A0092B-C50C-407E-A947-70E740481C1C}">
                <a14:useLocalDpi xmlns:a14="http://schemas.microsoft.com/office/drawing/2010/main" val="0"/>
              </a:ext>
            </a:extLst>
          </a:blip>
          <a:stretch>
            <a:fillRect/>
          </a:stretch>
        </p:blipFill>
        <p:spPr>
          <a:xfrm rot="4652204">
            <a:off x="4483282" y="5272038"/>
            <a:ext cx="728334" cy="637292"/>
          </a:xfrm>
          <a:prstGeom prst="rect">
            <a:avLst/>
          </a:prstGeom>
        </p:spPr>
      </p:pic>
      <p:pic>
        <p:nvPicPr>
          <p:cNvPr id="8" name="图片 7"/>
          <p:cNvPicPr>
            <a:picLocks noChangeAspect="1"/>
          </p:cNvPicPr>
          <p:nvPr userDrawn="1"/>
        </p:nvPicPr>
        <p:blipFill>
          <a:blip r:embed="rId8" cstate="print">
            <a:extLst>
              <a:ext uri="{BEBA8EAE-BF5A-486C-A8C5-ECC9F3942E4B}">
                <a14:imgProps xmlns:a14="http://schemas.microsoft.com/office/drawing/2010/main">
                  <a14:imgLayer r:embed="rId9">
                    <a14:imgEffect>
                      <a14:brightnessContrast bright="25000" contrast="5000"/>
                    </a14:imgEffect>
                  </a14:imgLayer>
                </a14:imgProps>
              </a:ext>
              <a:ext uri="{28A0092B-C50C-407E-A947-70E740481C1C}">
                <a14:useLocalDpi xmlns:a14="http://schemas.microsoft.com/office/drawing/2010/main" val="0"/>
              </a:ext>
            </a:extLst>
          </a:blip>
          <a:stretch>
            <a:fillRect/>
          </a:stretch>
        </p:blipFill>
        <p:spPr>
          <a:xfrm rot="6241912">
            <a:off x="5767172" y="5872369"/>
            <a:ext cx="537769" cy="470548"/>
          </a:xfrm>
          <a:prstGeom prst="rect">
            <a:avLst/>
          </a:prstGeom>
        </p:spPr>
      </p:pic>
      <p:pic>
        <p:nvPicPr>
          <p:cNvPr id="9" name="图片 8"/>
          <p:cNvPicPr>
            <a:picLocks noChangeAspect="1"/>
          </p:cNvPicPr>
          <p:nvPr userDrawn="1"/>
        </p:nvPicPr>
        <p:blipFill>
          <a:blip r:embed="rId10" cstate="print">
            <a:extLst>
              <a:ext uri="{BEBA8EAE-BF5A-486C-A8C5-ECC9F3942E4B}">
                <a14:imgProps xmlns:a14="http://schemas.microsoft.com/office/drawing/2010/main">
                  <a14:imgLayer r:embed="rId11">
                    <a14:imgEffect>
                      <a14:brightnessContrast bright="15000" contrast="5000"/>
                    </a14:imgEffect>
                  </a14:imgLayer>
                </a14:imgProps>
              </a:ext>
              <a:ext uri="{28A0092B-C50C-407E-A947-70E740481C1C}">
                <a14:useLocalDpi xmlns:a14="http://schemas.microsoft.com/office/drawing/2010/main" val="0"/>
              </a:ext>
            </a:extLst>
          </a:blip>
          <a:stretch>
            <a:fillRect/>
          </a:stretch>
        </p:blipFill>
        <p:spPr>
          <a:xfrm rot="2588406">
            <a:off x="7803524" y="6266429"/>
            <a:ext cx="363705" cy="3182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par>
                                <p:cTn id="8" presetID="10" presetClass="entr" presetSubtype="0" fill="hold" nodeType="withEffect">
                                  <p:stCondLst>
                                    <p:cond delay="75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250"/>
                                        <p:tgtEl>
                                          <p:spTgt spid="5"/>
                                        </p:tgtEl>
                                      </p:cBhvr>
                                    </p:animEffect>
                                  </p:childTnLst>
                                </p:cTn>
                              </p:par>
                              <p:par>
                                <p:cTn id="11" presetID="10" presetClass="entr" presetSubtype="0" fill="hold" nodeType="with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8" presetClass="path" presetSubtype="0" accel="50000" decel="50000" fill="hold" nodeType="withEffect">
                                  <p:stCondLst>
                                    <p:cond delay="1500"/>
                                  </p:stCondLst>
                                  <p:childTnLst>
                                    <p:animMotion origin="layout" path="M -0.05173 -0.20788 L -0.0118 -0.14098 C -0.00277 -0.12686 0.01927 -0.10672 0.01927 -0.08473 C 0.01927 -0.05973 0.01528 -0.03658 0.00625 -0.02246 L -3.33333E-6 4.81481E-6 " pathEditMode="relative" rAng="0" ptsTypes="FffFF">
                                      <p:cBhvr>
                                        <p:cTn id="15" dur="1750" fill="hold"/>
                                        <p:tgtEl>
                                          <p:spTgt spid="6"/>
                                        </p:tgtEl>
                                        <p:attrNameLst>
                                          <p:attrName>ppt_x</p:attrName>
                                          <p:attrName>ppt_y</p:attrName>
                                        </p:attrNameLst>
                                      </p:cBhvr>
                                      <p:rCtr x="3542" y="10394"/>
                                    </p:animMotion>
                                  </p:childTnLst>
                                </p:cTn>
                              </p:par>
                              <p:par>
                                <p:cTn id="16" presetID="10" presetClass="entr" presetSubtype="0" fill="hold" nodeType="withEffect">
                                  <p:stCondLst>
                                    <p:cond delay="175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childTnLst>
                                </p:cTn>
                              </p:par>
                              <p:par>
                                <p:cTn id="19" presetID="10" presetClass="entr" presetSubtype="0" fill="hold" nodeType="withEffect">
                                  <p:stCondLst>
                                    <p:cond delay="250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par>
                                <p:cTn id="22" presetID="0" presetClass="path" presetSubtype="0" accel="50000" decel="50000" fill="hold" nodeType="withEffect">
                                  <p:stCondLst>
                                    <p:cond delay="2500"/>
                                  </p:stCondLst>
                                  <p:childTnLst>
                                    <p:animMotion origin="layout" path="M -0.04358 -0.26435 C -0.04201 -0.26227 -0.03993 -0.26041 -0.03872 -0.25787 C -0.03351 -0.24583 -0.04167 -0.25115 -0.03229 -0.24722 C -0.03004 -0.23865 -0.0283 -0.23495 -0.02257 -0.23009 C -0.01701 -0.21921 -0.01354 -0.20671 -0.00799 -0.1956 C -0.00451 -0.18125 -0.00556 -0.15787 -0.01771 -0.15254 C -0.0224 -0.14328 -0.02344 -0.13565 -0.03056 -0.12893 C -0.03108 -0.12615 -0.0316 -0.12315 -0.03229 -0.12037 C -0.03333 -0.11597 -0.03542 -0.1074 -0.03542 -0.10717 C -0.03438 -0.08727 -0.03559 -0.08148 -0.03229 -0.06666 C -0.02951 -0.05393 -0.02379 -0.04421 -0.01771 -0.03426 C -0.00399 -0.0118 -0.02396 -0.04259 -0.01285 -0.02129 C -0.01163 -0.01875 -0.00938 -0.01736 -0.00799 -0.01504 C 0.00469 0.00648 -0.00538 -0.00717 8.33333E-7 -2.96296E-6 " pathEditMode="relative" rAng="0" ptsTypes="fffffffffffffA">
                                      <p:cBhvr>
                                        <p:cTn id="23" dur="2000" fill="hold"/>
                                        <p:tgtEl>
                                          <p:spTgt spid="8"/>
                                        </p:tgtEl>
                                        <p:attrNameLst>
                                          <p:attrName>ppt_x</p:attrName>
                                          <p:attrName>ppt_y</p:attrName>
                                        </p:attrNameLst>
                                      </p:cBhvr>
                                      <p:rCtr x="2413" y="13542"/>
                                    </p:animMotion>
                                  </p:childTnLst>
                                </p:cTn>
                              </p:par>
                              <p:par>
                                <p:cTn id="24" presetID="10" presetClass="entr" presetSubtype="0" fill="hold" nodeType="withEffect">
                                  <p:stCondLst>
                                    <p:cond delay="350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par>
                                <p:cTn id="27" presetID="0" presetClass="path" presetSubtype="0" accel="50000" decel="50000" fill="hold" nodeType="withEffect">
                                  <p:stCondLst>
                                    <p:cond delay="3500"/>
                                  </p:stCondLst>
                                  <p:childTnLst>
                                    <p:animMotion origin="layout" path="M -0.13229 -0.28172 C -0.13403 -0.27176 -0.13767 -0.26204 -0.14201 -0.25371 C -0.14566 -0.23843 -0.1408 -0.25718 -0.14687 -0.23866 C -0.14913 -0.23172 -0.14982 -0.22408 -0.15173 -0.21713 C -0.15121 -0.1963 -0.15139 -0.17547 -0.15 -0.15487 C -0.1493 -0.14468 -0.14514 -0.1375 -0.14201 -0.12894 C -0.13403 -0.10764 -0.12361 -0.08635 -0.10816 -0.07315 C -0.10225 -0.06274 -0.09583 -0.05973 -0.08715 -0.05371 C -0.08611 -0.05162 -0.08541 -0.04885 -0.08385 -0.04723 C -0.07986 -0.04283 -0.07691 -0.04352 -0.07257 -0.04074 C -0.06701 -0.03704 -0.0625 -0.03264 -0.05642 -0.0301 C -0.05486 -0.02871 -0.05347 -0.02662 -0.05173 -0.0257 C -0.04861 -0.02385 -0.04201 -0.02153 -0.04201 -0.0213 C -0.03368 -0.01389 -0.02413 -0.01065 -0.01458 -0.00649 C -0.00972 -0.00209 -0.00625 4.07407E-6 -2.22222E-6 4.07407E-6 " pathEditMode="relative" rAng="0" ptsTypes="ffffffffffffffA">
                                      <p:cBhvr>
                                        <p:cTn id="28" dur="1750" fill="hold"/>
                                        <p:tgtEl>
                                          <p:spTgt spid="9"/>
                                        </p:tgtEl>
                                        <p:attrNameLst>
                                          <p:attrName>ppt_x</p:attrName>
                                          <p:attrName>ppt_y</p:attrName>
                                        </p:attrNameLst>
                                      </p:cBhvr>
                                      <p:rCtr x="5642" y="1407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CC9C47E1-2CB7-4E5A-9A32-81C495519AFE}"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66969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8463" y="0"/>
            <a:ext cx="2171700" cy="5854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33363" y="0"/>
            <a:ext cx="6362700" cy="5854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FE3F5968-7121-41EF-932F-01202ADF686F}"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380335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36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884902" y="1328738"/>
            <a:ext cx="7801897" cy="42756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7CD82B1B-DD1F-4340-B57E-734052DD5567}"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12521925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页脚占位符 3"/>
          <p:cNvSpPr>
            <a:spLocks noGrp="1"/>
          </p:cNvSpPr>
          <p:nvPr>
            <p:ph type="ftr" sz="quarter" idx="10"/>
          </p:nvPr>
        </p:nvSpPr>
        <p:spPr/>
        <p:txBody>
          <a:bodyPr/>
          <a:lstStyle>
            <a:lvl1pPr>
              <a:defRPr/>
            </a:lvl1pPr>
          </a:lstStyle>
          <a:p>
            <a:endParaRPr lang="en-US" altLang="zh-CN"/>
          </a:p>
        </p:txBody>
      </p:sp>
      <p:sp>
        <p:nvSpPr>
          <p:cNvPr id="5" name="灯片编号占位符 4"/>
          <p:cNvSpPr>
            <a:spLocks noGrp="1"/>
          </p:cNvSpPr>
          <p:nvPr>
            <p:ph type="sldNum" sz="quarter" idx="11"/>
          </p:nvPr>
        </p:nvSpPr>
        <p:spPr/>
        <p:txBody>
          <a:bodyPr/>
          <a:lstStyle>
            <a:lvl1pPr>
              <a:defRPr/>
            </a:lvl1pPr>
          </a:lstStyle>
          <a:p>
            <a:fld id="{673F6A6A-CF4E-4D6B-BC35-E2C6EF0F0A86}" type="slidenum">
              <a:rPr lang="en-US" altLang="zh-CN"/>
              <a:pPr/>
              <a:t>‹#›</a:t>
            </a:fld>
            <a:endParaRPr lang="en-US" altLang="zh-CN"/>
          </a:p>
        </p:txBody>
      </p:sp>
      <p:sp>
        <p:nvSpPr>
          <p:cNvPr id="6" name="日期占位符 5"/>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314723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287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287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F8636DE4-5629-4D67-8A96-01331BB98CCB}"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06590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页脚占位符 6"/>
          <p:cNvSpPr>
            <a:spLocks noGrp="1"/>
          </p:cNvSpPr>
          <p:nvPr>
            <p:ph type="ftr" sz="quarter" idx="10"/>
          </p:nvPr>
        </p:nvSpPr>
        <p:spPr/>
        <p:txBody>
          <a:bodyPr/>
          <a:lstStyle>
            <a:lvl1pPr>
              <a:defRPr/>
            </a:lvl1pPr>
          </a:lstStyle>
          <a:p>
            <a:endParaRPr lang="en-US" altLang="zh-CN"/>
          </a:p>
        </p:txBody>
      </p:sp>
      <p:sp>
        <p:nvSpPr>
          <p:cNvPr id="8" name="灯片编号占位符 7"/>
          <p:cNvSpPr>
            <a:spLocks noGrp="1"/>
          </p:cNvSpPr>
          <p:nvPr>
            <p:ph type="sldNum" sz="quarter" idx="11"/>
          </p:nvPr>
        </p:nvSpPr>
        <p:spPr/>
        <p:txBody>
          <a:bodyPr/>
          <a:lstStyle>
            <a:lvl1pPr>
              <a:defRPr/>
            </a:lvl1pPr>
          </a:lstStyle>
          <a:p>
            <a:fld id="{4DE4C622-9588-47A4-B244-2600B4604E9A}" type="slidenum">
              <a:rPr lang="en-US" altLang="zh-CN"/>
              <a:pPr/>
              <a:t>‹#›</a:t>
            </a:fld>
            <a:endParaRPr lang="en-US" altLang="zh-CN"/>
          </a:p>
        </p:txBody>
      </p:sp>
      <p:sp>
        <p:nvSpPr>
          <p:cNvPr id="9" name="日期占位符 8"/>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19324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endParaRPr lang="en-US" altLang="zh-CN"/>
          </a:p>
        </p:txBody>
      </p:sp>
      <p:sp>
        <p:nvSpPr>
          <p:cNvPr id="4" name="灯片编号占位符 3"/>
          <p:cNvSpPr>
            <a:spLocks noGrp="1"/>
          </p:cNvSpPr>
          <p:nvPr>
            <p:ph type="sldNum" sz="quarter" idx="11"/>
          </p:nvPr>
        </p:nvSpPr>
        <p:spPr/>
        <p:txBody>
          <a:bodyPr/>
          <a:lstStyle>
            <a:lvl1pPr>
              <a:defRPr/>
            </a:lvl1pPr>
          </a:lstStyle>
          <a:p>
            <a:fld id="{50AD1D74-49FC-4702-8F43-C2D298B250A0}" type="slidenum">
              <a:rPr lang="en-US" altLang="zh-CN"/>
              <a:pPr/>
              <a:t>‹#›</a:t>
            </a:fld>
            <a:endParaRPr lang="en-US" altLang="zh-CN"/>
          </a:p>
        </p:txBody>
      </p:sp>
      <p:sp>
        <p:nvSpPr>
          <p:cNvPr id="5" name="日期占位符 4"/>
          <p:cNvSpPr>
            <a:spLocks noGrp="1"/>
          </p:cNvSpPr>
          <p:nvPr>
            <p:ph type="dt" sz="half" idx="12"/>
          </p:nvPr>
        </p:nvSpPr>
        <p:spPr/>
        <p:txBody>
          <a:bodyPr/>
          <a:lstStyle>
            <a:lvl1pPr>
              <a:defRPr/>
            </a:lvl1pPr>
          </a:lstStyle>
          <a:p>
            <a:endParaRPr lang="en-US" altLang="zh-CN" dirty="0"/>
          </a:p>
        </p:txBody>
      </p:sp>
    </p:spTree>
    <p:extLst>
      <p:ext uri="{BB962C8B-B14F-4D97-AF65-F5344CB8AC3E}">
        <p14:creationId xmlns:p14="http://schemas.microsoft.com/office/powerpoint/2010/main" val="6996837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endParaRPr lang="en-US" altLang="zh-CN"/>
          </a:p>
        </p:txBody>
      </p:sp>
      <p:sp>
        <p:nvSpPr>
          <p:cNvPr id="3" name="灯片编号占位符 2"/>
          <p:cNvSpPr>
            <a:spLocks noGrp="1"/>
          </p:cNvSpPr>
          <p:nvPr>
            <p:ph type="sldNum" sz="quarter" idx="11"/>
          </p:nvPr>
        </p:nvSpPr>
        <p:spPr/>
        <p:txBody>
          <a:bodyPr/>
          <a:lstStyle>
            <a:lvl1pPr>
              <a:defRPr/>
            </a:lvl1pPr>
          </a:lstStyle>
          <a:p>
            <a:fld id="{CD697B65-8FBF-43A6-9E94-815E7EDA7447}" type="slidenum">
              <a:rPr lang="en-US" altLang="zh-CN"/>
              <a:pPr/>
              <a:t>‹#›</a:t>
            </a:fld>
            <a:endParaRPr lang="en-US" altLang="zh-CN"/>
          </a:p>
        </p:txBody>
      </p:sp>
      <p:sp>
        <p:nvSpPr>
          <p:cNvPr id="4" name="日期占位符 3"/>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07454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63DF66A2-63D9-4062-9333-2BBE95731BED}"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2699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endParaRPr lang="en-US" altLang="zh-CN"/>
          </a:p>
        </p:txBody>
      </p:sp>
      <p:sp>
        <p:nvSpPr>
          <p:cNvPr id="6" name="灯片编号占位符 5"/>
          <p:cNvSpPr>
            <a:spLocks noGrp="1"/>
          </p:cNvSpPr>
          <p:nvPr>
            <p:ph type="sldNum" sz="quarter" idx="11"/>
          </p:nvPr>
        </p:nvSpPr>
        <p:spPr/>
        <p:txBody>
          <a:bodyPr/>
          <a:lstStyle>
            <a:lvl1pPr>
              <a:defRPr/>
            </a:lvl1pPr>
          </a:lstStyle>
          <a:p>
            <a:fld id="{122716D0-D989-4328-95AD-A58B8C2CAD38}" type="slidenum">
              <a:rPr lang="en-US" altLang="zh-CN"/>
              <a:pPr/>
              <a:t>‹#›</a:t>
            </a:fld>
            <a:endParaRPr lang="en-US" altLang="zh-CN"/>
          </a:p>
        </p:txBody>
      </p:sp>
      <p:sp>
        <p:nvSpPr>
          <p:cNvPr id="7" name="日期占位符 6"/>
          <p:cNvSpPr>
            <a:spLocks noGrp="1"/>
          </p:cNvSpPr>
          <p:nvPr>
            <p:ph type="dt" sz="half" idx="12"/>
          </p:nvPr>
        </p:nvSpPr>
        <p:spPr/>
        <p:txBody>
          <a:bodyPr/>
          <a:lstStyle>
            <a:lvl1pPr>
              <a:defRPr/>
            </a:lvl1pPr>
          </a:lstStyle>
          <a:p>
            <a:endParaRPr lang="en-US" altLang="zh-CN"/>
          </a:p>
        </p:txBody>
      </p:sp>
    </p:spTree>
    <p:extLst>
      <p:ext uri="{BB962C8B-B14F-4D97-AF65-F5344CB8AC3E}">
        <p14:creationId xmlns:p14="http://schemas.microsoft.com/office/powerpoint/2010/main" val="2740452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microsoft.com/office/2007/relationships/hdphoto" Target="../media/hdphoto3.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microsoft.com/office/2007/relationships/hdphoto" Target="../media/hdphoto2.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0955" name="Rectangle 427"/>
          <p:cNvSpPr>
            <a:spLocks noGrp="1" noChangeArrowheads="1"/>
          </p:cNvSpPr>
          <p:nvPr>
            <p:ph type="sldNum" sz="quarter" idx="4"/>
          </p:nvPr>
        </p:nvSpPr>
        <p:spPr bwMode="gray">
          <a:xfrm>
            <a:off x="3065207" y="6245224"/>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ea typeface="宋体" charset="-122"/>
              </a:defRPr>
            </a:lvl1pPr>
          </a:lstStyle>
          <a:p>
            <a:fld id="{B0CE2010-689A-48F6-A4E6-3C522788D960}" type="slidenum">
              <a:rPr lang="en-US" altLang="zh-CN" smtClean="0"/>
              <a:pPr/>
              <a:t>‹#›</a:t>
            </a:fld>
            <a:endParaRPr lang="en-US" altLang="zh-CN" dirty="0"/>
          </a:p>
        </p:txBody>
      </p:sp>
      <p:pic>
        <p:nvPicPr>
          <p:cNvPr id="7" name="图片 6"/>
          <p:cNvPicPr>
            <a:picLocks noChangeAspect="1"/>
          </p:cNvPicPr>
          <p:nvPr userDrawn="1"/>
        </p:nvPicPr>
        <p:blipFill>
          <a:blip r:embed="rId13">
            <a:extLst>
              <a:ext uri="{BEBA8EAE-BF5A-486C-A8C5-ECC9F3942E4B}">
                <a14:imgProps xmlns:a14="http://schemas.microsoft.com/office/drawing/2010/main">
                  <a14:imgLayer r:embed="rId1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58992" y="5217644"/>
            <a:ext cx="1100138" cy="1162050"/>
          </a:xfrm>
          <a:prstGeom prst="rect">
            <a:avLst/>
          </a:prstGeom>
        </p:spPr>
      </p:pic>
      <p:pic>
        <p:nvPicPr>
          <p:cNvPr id="8" name="图片 7"/>
          <p:cNvPicPr>
            <a:picLocks noChangeAspect="1"/>
          </p:cNvPicPr>
          <p:nvPr userDrawn="1"/>
        </p:nvPicPr>
        <p:blipFill>
          <a:blip r:embed="rId15" cstate="print">
            <a:extLst>
              <a:ext uri="{BEBA8EAE-BF5A-486C-A8C5-ECC9F3942E4B}">
                <a14:imgProps xmlns:a14="http://schemas.microsoft.com/office/drawing/2010/main">
                  <a14:imgLayer r:embed="rId16">
                    <a14:imgEffect>
                      <a14:brightnessContrast bright="15000" contrast="30000"/>
                    </a14:imgEffect>
                  </a14:imgLayer>
                </a14:imgProps>
              </a:ext>
              <a:ext uri="{28A0092B-C50C-407E-A947-70E740481C1C}">
                <a14:useLocalDpi xmlns:a14="http://schemas.microsoft.com/office/drawing/2010/main" val="0"/>
              </a:ext>
            </a:extLst>
          </a:blip>
          <a:stretch>
            <a:fillRect/>
          </a:stretch>
        </p:blipFill>
        <p:spPr>
          <a:xfrm>
            <a:off x="947118" y="5805124"/>
            <a:ext cx="876300" cy="933450"/>
          </a:xfrm>
          <a:prstGeom prst="rect">
            <a:avLst/>
          </a:prstGeom>
        </p:spPr>
      </p:pic>
      <p:sp>
        <p:nvSpPr>
          <p:cNvPr id="151013" name="Rectangle 485"/>
          <p:cNvSpPr>
            <a:spLocks noChangeArrowheads="1"/>
          </p:cNvSpPr>
          <p:nvPr/>
        </p:nvSpPr>
        <p:spPr bwMode="gray">
          <a:xfrm>
            <a:off x="0" y="0"/>
            <a:ext cx="9144000" cy="1435100"/>
          </a:xfrm>
          <a:prstGeom prst="rect">
            <a:avLst/>
          </a:prstGeom>
          <a:gradFill rotWithShape="1">
            <a:gsLst>
              <a:gs pos="0">
                <a:schemeClr val="folHlink">
                  <a:alpha val="39999"/>
                </a:schemeClr>
              </a:gs>
              <a:gs pos="100000">
                <a:schemeClr val="folHlink">
                  <a:gamma/>
                  <a:tint val="0"/>
                  <a:invGamma/>
                  <a:alpha val="39999"/>
                </a:scheme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1012" name="Text Box 484"/>
          <p:cNvSpPr txBox="1">
            <a:spLocks noChangeArrowheads="1"/>
          </p:cNvSpPr>
          <p:nvPr userDrawn="1"/>
        </p:nvSpPr>
        <p:spPr bwMode="gray">
          <a:xfrm>
            <a:off x="6123308" y="6344850"/>
            <a:ext cx="15659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1200" b="0" dirty="0" smtClean="0">
                <a:latin typeface="华文新魏" pitchFamily="2" charset="-122"/>
                <a:ea typeface="华文新魏" pitchFamily="2" charset="-122"/>
              </a:rPr>
              <a:t>计算机基础教研室</a:t>
            </a:r>
            <a:endParaRPr lang="en-US" altLang="zh-CN" sz="1200" b="0" dirty="0">
              <a:latin typeface="华文新魏" pitchFamily="2" charset="-122"/>
              <a:ea typeface="华文新魏" pitchFamily="2" charset="-122"/>
            </a:endParaRPr>
          </a:p>
        </p:txBody>
      </p:sp>
      <p:sp>
        <p:nvSpPr>
          <p:cNvPr id="150533" name="Rectangle 5"/>
          <p:cNvSpPr>
            <a:spLocks noGrp="1" noChangeArrowheads="1"/>
          </p:cNvSpPr>
          <p:nvPr>
            <p:ph type="body" idx="1"/>
          </p:nvPr>
        </p:nvSpPr>
        <p:spPr bwMode="gray">
          <a:xfrm>
            <a:off x="457200" y="1371834"/>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50834" name="Rectangle 306"/>
          <p:cNvSpPr>
            <a:spLocks noChangeArrowheads="1"/>
          </p:cNvSpPr>
          <p:nvPr/>
        </p:nvSpPr>
        <p:spPr bwMode="gray">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zh-CN" sz="1400" b="0">
              <a:ea typeface="宋体" charset="-122"/>
            </a:endParaRPr>
          </a:p>
        </p:txBody>
      </p:sp>
      <p:sp>
        <p:nvSpPr>
          <p:cNvPr id="150835" name="Rectangle 307"/>
          <p:cNvSpPr>
            <a:spLocks noChangeArrowheads="1"/>
          </p:cNvSpPr>
          <p:nvPr/>
        </p:nvSpPr>
        <p:spPr bwMode="gray">
          <a:xfrm>
            <a:off x="2807110" y="6213404"/>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endParaRPr lang="zh-CN" altLang="zh-CN" sz="1400" b="0"/>
          </a:p>
        </p:txBody>
      </p:sp>
      <p:sp>
        <p:nvSpPr>
          <p:cNvPr id="150954" name="Rectangle 426"/>
          <p:cNvSpPr>
            <a:spLocks noGrp="1" noChangeArrowheads="1"/>
          </p:cNvSpPr>
          <p:nvPr>
            <p:ph type="ftr" sz="quarter" idx="3"/>
          </p:nvPr>
        </p:nvSpPr>
        <p:spPr bwMode="gray">
          <a:xfrm>
            <a:off x="5230056" y="6251882"/>
            <a:ext cx="245924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ea typeface="宋体" charset="-122"/>
              </a:defRPr>
            </a:lvl1pPr>
          </a:lstStyle>
          <a:p>
            <a:endParaRPr lang="en-US" altLang="zh-CN" dirty="0"/>
          </a:p>
        </p:txBody>
      </p:sp>
      <p:sp>
        <p:nvSpPr>
          <p:cNvPr id="150833" name="Rectangle 305"/>
          <p:cNvSpPr>
            <a:spLocks noChangeArrowheads="1"/>
          </p:cNvSpPr>
          <p:nvPr/>
        </p:nvSpPr>
        <p:spPr bwMode="gray">
          <a:xfrm>
            <a:off x="457200" y="66198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endParaRPr lang="en-US" altLang="zh-CN" sz="1400" b="0">
              <a:ea typeface="宋体" charset="-122"/>
            </a:endParaRPr>
          </a:p>
        </p:txBody>
      </p:sp>
      <p:sp>
        <p:nvSpPr>
          <p:cNvPr id="150953" name="Rectangle 425"/>
          <p:cNvSpPr>
            <a:spLocks noGrp="1" noChangeArrowheads="1"/>
          </p:cNvSpPr>
          <p:nvPr>
            <p:ph type="dt" sz="half" idx="2"/>
          </p:nvPr>
        </p:nvSpPr>
        <p:spPr bwMode="gray">
          <a:xfrm>
            <a:off x="457200" y="6123576"/>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ea typeface="宋体" charset="-122"/>
              </a:defRPr>
            </a:lvl1pPr>
          </a:lstStyle>
          <a:p>
            <a:endParaRPr lang="en-US" altLang="zh-CN" dirty="0"/>
          </a:p>
        </p:txBody>
      </p:sp>
      <p:sp>
        <p:nvSpPr>
          <p:cNvPr id="150987" name="Rectangle 459"/>
          <p:cNvSpPr>
            <a:spLocks noGrp="1" noChangeArrowheads="1"/>
          </p:cNvSpPr>
          <p:nvPr>
            <p:ph type="title"/>
          </p:nvPr>
        </p:nvSpPr>
        <p:spPr bwMode="gray">
          <a:xfrm>
            <a:off x="233363" y="0"/>
            <a:ext cx="8686800" cy="1087438"/>
          </a:xfrm>
          <a:prstGeom prst="rect">
            <a:avLst/>
          </a:prstGeom>
          <a:noFill/>
          <a:ln>
            <a:noFill/>
          </a:ln>
          <a:effectLst>
            <a:outerShdw dist="35921"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pic>
        <p:nvPicPr>
          <p:cNvPr id="9" name="图片 8"/>
          <p:cNvPicPr>
            <a:picLocks noChangeAspect="1"/>
          </p:cNvPicPr>
          <p:nvPr userDrawn="1"/>
        </p:nvPicPr>
        <p:blipFill>
          <a:blip r:embed="rId17" cstate="print">
            <a:extLst>
              <a:ext uri="{BEBA8EAE-BF5A-486C-A8C5-ECC9F3942E4B}">
                <a14:imgProps xmlns:a14="http://schemas.microsoft.com/office/drawing/2010/main">
                  <a14:imgLayer r:embed="rId18">
                    <a14:imgEffect>
                      <a14:brightnessContrast bright="15000" contrast="5000"/>
                    </a14:imgEffect>
                  </a14:imgLayer>
                </a14:imgProps>
              </a:ext>
              <a:ext uri="{28A0092B-C50C-407E-A947-70E740481C1C}">
                <a14:useLocalDpi xmlns:a14="http://schemas.microsoft.com/office/drawing/2010/main" val="0"/>
              </a:ext>
            </a:extLst>
          </a:blip>
          <a:stretch>
            <a:fillRect/>
          </a:stretch>
        </p:blipFill>
        <p:spPr>
          <a:xfrm rot="2637395">
            <a:off x="7774358" y="6214538"/>
            <a:ext cx="519900" cy="454913"/>
          </a:xfrm>
          <a:prstGeom prst="rect">
            <a:avLst/>
          </a:prstGeom>
        </p:spPr>
      </p:pic>
      <p:grpSp>
        <p:nvGrpSpPr>
          <p:cNvPr id="11" name="组合 10"/>
          <p:cNvGrpSpPr/>
          <p:nvPr userDrawn="1"/>
        </p:nvGrpSpPr>
        <p:grpSpPr>
          <a:xfrm>
            <a:off x="284594" y="5661498"/>
            <a:ext cx="1665421" cy="854958"/>
            <a:chOff x="122366" y="5351790"/>
            <a:chExt cx="1665421" cy="854958"/>
          </a:xfrm>
        </p:grpSpPr>
        <p:sp>
          <p:nvSpPr>
            <p:cNvPr id="10" name="TextBox 9"/>
            <p:cNvSpPr txBox="1"/>
            <p:nvPr userDrawn="1"/>
          </p:nvSpPr>
          <p:spPr>
            <a:xfrm>
              <a:off x="122366" y="5351790"/>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F</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3" name="TextBox 42"/>
            <p:cNvSpPr txBox="1"/>
            <p:nvPr userDrawn="1"/>
          </p:nvSpPr>
          <p:spPr>
            <a:xfrm>
              <a:off x="534174" y="5741196"/>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d</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4" name="TextBox 43"/>
            <p:cNvSpPr txBox="1"/>
            <p:nvPr userDrawn="1"/>
          </p:nvSpPr>
          <p:spPr>
            <a:xfrm>
              <a:off x="312943" y="5406528"/>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u</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5" name="TextBox 44"/>
            <p:cNvSpPr txBox="1"/>
            <p:nvPr userDrawn="1"/>
          </p:nvSpPr>
          <p:spPr>
            <a:xfrm>
              <a:off x="731427" y="5771774"/>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a</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sp>
          <p:nvSpPr>
            <p:cNvPr id="46" name="TextBox 45"/>
            <p:cNvSpPr txBox="1"/>
            <p:nvPr userDrawn="1"/>
          </p:nvSpPr>
          <p:spPr>
            <a:xfrm>
              <a:off x="932381" y="5806638"/>
              <a:ext cx="855406"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altLang="zh-CN"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rPr>
                <a:t>n</a:t>
              </a:r>
              <a:endParaRPr lang="zh-CN" alt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2">
                      <a:satMod val="175000"/>
                      <a:alpha val="40000"/>
                    </a:schemeClr>
                  </a:glow>
                  <a:outerShdw blurRad="80000" dist="40000" dir="5040000" algn="tl">
                    <a:srgbClr val="000000">
                      <a:alpha val="30000"/>
                    </a:srgbClr>
                  </a:outerShdw>
                </a:effectLst>
              </a:endParaRPr>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b="1">
          <a:solidFill>
            <a:schemeClr val="tx1"/>
          </a:solidFill>
          <a:latin typeface="+mj-lt"/>
          <a:ea typeface="+mj-ea"/>
          <a:cs typeface="+mj-cs"/>
        </a:defRPr>
      </a:lvl1pPr>
      <a:lvl2pPr algn="ctr" rtl="0" eaLnBrk="1" fontAlgn="base" hangingPunct="1">
        <a:spcBef>
          <a:spcPct val="0"/>
        </a:spcBef>
        <a:spcAft>
          <a:spcPct val="0"/>
        </a:spcAft>
        <a:defRPr sz="4600" b="1">
          <a:solidFill>
            <a:schemeClr val="tx1"/>
          </a:solidFill>
          <a:latin typeface="Arial" charset="0"/>
        </a:defRPr>
      </a:lvl2pPr>
      <a:lvl3pPr algn="ctr" rtl="0" eaLnBrk="1" fontAlgn="base" hangingPunct="1">
        <a:spcBef>
          <a:spcPct val="0"/>
        </a:spcBef>
        <a:spcAft>
          <a:spcPct val="0"/>
        </a:spcAft>
        <a:defRPr sz="4600" b="1">
          <a:solidFill>
            <a:schemeClr val="tx1"/>
          </a:solidFill>
          <a:latin typeface="Arial" charset="0"/>
        </a:defRPr>
      </a:lvl3pPr>
      <a:lvl4pPr algn="ctr" rtl="0" eaLnBrk="1" fontAlgn="base" hangingPunct="1">
        <a:spcBef>
          <a:spcPct val="0"/>
        </a:spcBef>
        <a:spcAft>
          <a:spcPct val="0"/>
        </a:spcAft>
        <a:defRPr sz="4600" b="1">
          <a:solidFill>
            <a:schemeClr val="tx1"/>
          </a:solidFill>
          <a:latin typeface="Arial" charset="0"/>
        </a:defRPr>
      </a:lvl4pPr>
      <a:lvl5pPr algn="ctr" rtl="0" eaLnBrk="1" fontAlgn="base" hangingPunct="1">
        <a:spcBef>
          <a:spcPct val="0"/>
        </a:spcBef>
        <a:spcAft>
          <a:spcPct val="0"/>
        </a:spcAft>
        <a:defRPr sz="4600" b="1">
          <a:solidFill>
            <a:schemeClr val="tx1"/>
          </a:solidFill>
          <a:latin typeface="Arial" charset="0"/>
        </a:defRPr>
      </a:lvl5pPr>
      <a:lvl6pPr marL="457200" algn="ctr" rtl="0" eaLnBrk="1" fontAlgn="base" hangingPunct="1">
        <a:spcBef>
          <a:spcPct val="0"/>
        </a:spcBef>
        <a:spcAft>
          <a:spcPct val="0"/>
        </a:spcAft>
        <a:defRPr sz="4600" b="1">
          <a:solidFill>
            <a:schemeClr val="tx1"/>
          </a:solidFill>
          <a:latin typeface="Arial" charset="0"/>
        </a:defRPr>
      </a:lvl6pPr>
      <a:lvl7pPr marL="914400" algn="ctr" rtl="0" eaLnBrk="1" fontAlgn="base" hangingPunct="1">
        <a:spcBef>
          <a:spcPct val="0"/>
        </a:spcBef>
        <a:spcAft>
          <a:spcPct val="0"/>
        </a:spcAft>
        <a:defRPr sz="4600" b="1">
          <a:solidFill>
            <a:schemeClr val="tx1"/>
          </a:solidFill>
          <a:latin typeface="Arial" charset="0"/>
        </a:defRPr>
      </a:lvl7pPr>
      <a:lvl8pPr marL="1371600" algn="ctr" rtl="0" eaLnBrk="1" fontAlgn="base" hangingPunct="1">
        <a:spcBef>
          <a:spcPct val="0"/>
        </a:spcBef>
        <a:spcAft>
          <a:spcPct val="0"/>
        </a:spcAft>
        <a:defRPr sz="4600" b="1">
          <a:solidFill>
            <a:schemeClr val="tx1"/>
          </a:solidFill>
          <a:latin typeface="Arial" charset="0"/>
        </a:defRPr>
      </a:lvl8pPr>
      <a:lvl9pPr marL="1828800" algn="ctr" rtl="0" eaLnBrk="1" fontAlgn="base" hangingPunct="1">
        <a:spcBef>
          <a:spcPct val="0"/>
        </a:spcBef>
        <a:spcAft>
          <a:spcPct val="0"/>
        </a:spcAft>
        <a:defRPr sz="46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2400" b="1">
          <a:solidFill>
            <a:schemeClr val="accent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2"/>
          </a:solidFill>
          <a:latin typeface="+mn-lt"/>
        </a:defRPr>
      </a:lvl2pPr>
      <a:lvl3pPr marL="1143000" indent="-228600" algn="l" rtl="0" eaLnBrk="1" fontAlgn="base" hangingPunct="1">
        <a:spcBef>
          <a:spcPct val="20000"/>
        </a:spcBef>
        <a:spcAft>
          <a:spcPct val="0"/>
        </a:spcAft>
        <a:buChar char="•"/>
        <a:defRPr sz="1800">
          <a:solidFill>
            <a:schemeClr val="tx2"/>
          </a:solidFill>
          <a:latin typeface="+mn-lt"/>
        </a:defRPr>
      </a:lvl3pPr>
      <a:lvl4pPr marL="1600200" indent="-228600" algn="l" rtl="0" eaLnBrk="1" fontAlgn="base" hangingPunct="1">
        <a:spcBef>
          <a:spcPct val="20000"/>
        </a:spcBef>
        <a:spcAft>
          <a:spcPct val="0"/>
        </a:spcAft>
        <a:buChar char="–"/>
        <a:defRPr sz="1600">
          <a:solidFill>
            <a:schemeClr val="tx2"/>
          </a:solidFill>
          <a:latin typeface="+mn-lt"/>
        </a:defRPr>
      </a:lvl4pPr>
      <a:lvl5pPr marL="2057400" indent="-228600" algn="l" rtl="0" eaLnBrk="1" fontAlgn="base" hangingPunct="1">
        <a:spcBef>
          <a:spcPct val="20000"/>
        </a:spcBef>
        <a:spcAft>
          <a:spcPct val="0"/>
        </a:spcAft>
        <a:buChar char="»"/>
        <a:defRPr sz="16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7.xml"/><Relationship Id="rId7" Type="http://schemas.openxmlformats.org/officeDocument/2006/relationships/slide" Target="slide28.xml"/><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12.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93.xml"/><Relationship Id="rId3" Type="http://schemas.openxmlformats.org/officeDocument/2006/relationships/slide" Target="slide25.xml"/><Relationship Id="rId7" Type="http://schemas.openxmlformats.org/officeDocument/2006/relationships/slide" Target="slide88.xml"/><Relationship Id="rId12" Type="http://schemas.openxmlformats.org/officeDocument/2006/relationships/slide" Target="slide99.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slide" Target="slide62.xml"/><Relationship Id="rId11" Type="http://schemas.openxmlformats.org/officeDocument/2006/relationships/slide" Target="slide112.xml"/><Relationship Id="rId5" Type="http://schemas.openxmlformats.org/officeDocument/2006/relationships/slide" Target="slide50.xml"/><Relationship Id="rId10" Type="http://schemas.openxmlformats.org/officeDocument/2006/relationships/slide" Target="slide108.xml"/><Relationship Id="rId4" Type="http://schemas.openxmlformats.org/officeDocument/2006/relationships/slide" Target="slide35.xml"/><Relationship Id="rId9" Type="http://schemas.openxmlformats.org/officeDocument/2006/relationships/slide" Target="slide10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134.xml"/><Relationship Id="rId3" Type="http://schemas.openxmlformats.org/officeDocument/2006/relationships/slide" Target="slide126.xml"/><Relationship Id="rId7" Type="http://schemas.openxmlformats.org/officeDocument/2006/relationships/slide" Target="slide131.xml"/><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slide" Target="slide127.xml"/><Relationship Id="rId5" Type="http://schemas.openxmlformats.org/officeDocument/2006/relationships/slide" Target="slide122.xml"/><Relationship Id="rId4" Type="http://schemas.openxmlformats.org/officeDocument/2006/relationships/slide" Target="slide117.xml"/><Relationship Id="rId9" Type="http://schemas.openxmlformats.org/officeDocument/2006/relationships/slide" Target="slide13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378077" y="1413753"/>
            <a:ext cx="5528174" cy="2927905"/>
            <a:chOff x="1619169" y="1492467"/>
            <a:chExt cx="5528174" cy="2927905"/>
          </a:xfrm>
        </p:grpSpPr>
        <p:sp>
          <p:nvSpPr>
            <p:cNvPr id="442482" name="Text Box 114"/>
            <p:cNvSpPr txBox="1">
              <a:spLocks noChangeArrowheads="1"/>
            </p:cNvSpPr>
            <p:nvPr/>
          </p:nvSpPr>
          <p:spPr bwMode="auto">
            <a:xfrm>
              <a:off x="2811130" y="2481380"/>
              <a:ext cx="4336213" cy="193899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6000" i="1" dirty="0" smtClean="0">
                  <a:solidFill>
                    <a:schemeClr val="accent1"/>
                  </a:solidFill>
                  <a:latin typeface="华文新魏" pitchFamily="2" charset="-122"/>
                  <a:ea typeface="华文新魏" pitchFamily="2" charset="-122"/>
                </a:rPr>
                <a:t>——Access</a:t>
              </a:r>
              <a:r>
                <a:rPr lang="zh-CN" altLang="en-US" sz="6000" i="1" dirty="0" smtClean="0">
                  <a:solidFill>
                    <a:schemeClr val="accent1"/>
                  </a:solidFill>
                  <a:latin typeface="华文新魏" pitchFamily="2" charset="-122"/>
                  <a:ea typeface="华文新魏" pitchFamily="2" charset="-122"/>
                </a:rPr>
                <a:t>案例教程</a:t>
              </a:r>
              <a:endParaRPr lang="en-US" altLang="zh-CN" sz="6000" i="1" dirty="0">
                <a:solidFill>
                  <a:schemeClr val="accent1"/>
                </a:solidFill>
                <a:latin typeface="华文新魏" pitchFamily="2" charset="-122"/>
                <a:ea typeface="华文新魏" pitchFamily="2" charset="-122"/>
              </a:endParaRPr>
            </a:p>
          </p:txBody>
        </p:sp>
        <p:sp>
          <p:nvSpPr>
            <p:cNvPr id="442481" name="Text Box 113"/>
            <p:cNvSpPr txBox="1">
              <a:spLocks noChangeArrowheads="1"/>
            </p:cNvSpPr>
            <p:nvPr/>
          </p:nvSpPr>
          <p:spPr bwMode="auto">
            <a:xfrm>
              <a:off x="1619169" y="1492467"/>
              <a:ext cx="5131995" cy="769441"/>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zh-CN" altLang="en-US" sz="4400" dirty="0" smtClean="0">
                  <a:latin typeface="华文彩云" pitchFamily="2" charset="-122"/>
                  <a:ea typeface="华文彩云" pitchFamily="2" charset="-122"/>
                </a:rPr>
                <a:t>数据库基础与应用</a:t>
              </a:r>
              <a:endParaRPr lang="en-US" altLang="zh-CN" sz="4400" dirty="0">
                <a:latin typeface="华文彩云" pitchFamily="2" charset="-122"/>
                <a:ea typeface="华文彩云" pitchFamily="2" charset="-122"/>
              </a:endParaRPr>
            </a:p>
          </p:txBody>
        </p:sp>
      </p:grpSp>
    </p:spTree>
    <p:extLst>
      <p:ext uri="{BB962C8B-B14F-4D97-AF65-F5344CB8AC3E}">
        <p14:creationId xmlns:p14="http://schemas.microsoft.com/office/powerpoint/2010/main" val="248473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1094276"/>
            <a:ext cx="7801897" cy="4275649"/>
          </a:xfrm>
        </p:spPr>
        <p:txBody>
          <a:bodyPr/>
          <a:lstStyle/>
          <a:p>
            <a:r>
              <a:rPr lang="en-US" altLang="zh-CN" dirty="0"/>
              <a:t>SQL</a:t>
            </a:r>
            <a:r>
              <a:rPr lang="zh-CN" altLang="zh-CN" dirty="0"/>
              <a:t>模式的撤销</a:t>
            </a:r>
          </a:p>
          <a:p>
            <a:r>
              <a:rPr lang="zh-CN" altLang="zh-CN" dirty="0"/>
              <a:t>当一个</a:t>
            </a:r>
            <a:r>
              <a:rPr lang="en-US" altLang="zh-CN" dirty="0"/>
              <a:t>SQL</a:t>
            </a:r>
            <a:r>
              <a:rPr lang="zh-CN" altLang="zh-CN" dirty="0"/>
              <a:t>模式及其所属的基本表、视图等元素都不需要时，可以用</a:t>
            </a:r>
            <a:r>
              <a:rPr lang="en-US" altLang="zh-CN" dirty="0"/>
              <a:t>DROP</a:t>
            </a:r>
            <a:r>
              <a:rPr lang="zh-CN" altLang="zh-CN" dirty="0"/>
              <a:t>语句撤销这个</a:t>
            </a:r>
            <a:r>
              <a:rPr lang="en-US" altLang="zh-CN" dirty="0"/>
              <a:t>SQL</a:t>
            </a:r>
            <a:r>
              <a:rPr lang="zh-CN" altLang="zh-CN" dirty="0"/>
              <a:t>模式。</a:t>
            </a:r>
            <a:r>
              <a:rPr lang="en-US" altLang="zh-CN" dirty="0"/>
              <a:t>DROP</a:t>
            </a:r>
            <a:r>
              <a:rPr lang="zh-CN" altLang="zh-CN" dirty="0"/>
              <a:t>语句的语法如下：</a:t>
            </a:r>
          </a:p>
          <a:p>
            <a:r>
              <a:rPr lang="en-US" altLang="zh-CN" dirty="0"/>
              <a:t>DROP SCHEMA &lt;</a:t>
            </a:r>
            <a:r>
              <a:rPr lang="zh-CN" altLang="zh-CN" dirty="0"/>
              <a:t>模式名</a:t>
            </a:r>
            <a:r>
              <a:rPr lang="en-US" altLang="zh-CN" dirty="0"/>
              <a:t>&gt; [	CASCADE | RESTRICT]</a:t>
            </a:r>
            <a:endParaRPr lang="zh-CN" altLang="zh-CN" dirty="0"/>
          </a:p>
          <a:p>
            <a:r>
              <a:rPr lang="zh-CN" altLang="zh-CN" dirty="0"/>
              <a:t>其方式有两种：</a:t>
            </a:r>
          </a:p>
          <a:p>
            <a:r>
              <a:rPr lang="en-US" altLang="zh-CN" dirty="0"/>
              <a:t>CASCADE</a:t>
            </a:r>
            <a:r>
              <a:rPr lang="zh-CN" altLang="zh-CN" dirty="0"/>
              <a:t>（级联式）方式：执行</a:t>
            </a:r>
            <a:r>
              <a:rPr lang="en-US" altLang="zh-CN" dirty="0"/>
              <a:t>DROP</a:t>
            </a:r>
            <a:r>
              <a:rPr lang="zh-CN" altLang="zh-CN" dirty="0"/>
              <a:t>语句时，把</a:t>
            </a:r>
            <a:r>
              <a:rPr lang="en-US" altLang="zh-CN" dirty="0"/>
              <a:t>SQL</a:t>
            </a:r>
            <a:r>
              <a:rPr lang="zh-CN" altLang="zh-CN" dirty="0"/>
              <a:t>模式及其下属的基本表、视图、索引等所有元素全部撤销。</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a:t>
            </a:fld>
            <a:endParaRPr lang="en-US" altLang="zh-CN"/>
          </a:p>
        </p:txBody>
      </p:sp>
    </p:spTree>
    <p:extLst>
      <p:ext uri="{BB962C8B-B14F-4D97-AF65-F5344CB8AC3E}">
        <p14:creationId xmlns:p14="http://schemas.microsoft.com/office/powerpoint/2010/main" val="277135004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9.4.1</a:t>
            </a:r>
            <a:r>
              <a:rPr lang="x-none" altLang="zh-CN" dirty="0" smtClean="0"/>
              <a:t>数据插入</a:t>
            </a:r>
            <a:endParaRPr lang="zh-CN" altLang="en-US" dirty="0"/>
          </a:p>
        </p:txBody>
      </p:sp>
      <p:sp>
        <p:nvSpPr>
          <p:cNvPr id="3" name="内容占位符 2"/>
          <p:cNvSpPr>
            <a:spLocks noGrp="1"/>
          </p:cNvSpPr>
          <p:nvPr>
            <p:ph idx="1"/>
          </p:nvPr>
        </p:nvSpPr>
        <p:spPr/>
        <p:txBody>
          <a:bodyPr/>
          <a:lstStyle/>
          <a:p>
            <a:r>
              <a:rPr lang="zh-CN" altLang="zh-CN" dirty="0"/>
              <a:t>往</a:t>
            </a:r>
            <a:r>
              <a:rPr lang="en-US" altLang="zh-CN" dirty="0"/>
              <a:t>SQL</a:t>
            </a:r>
            <a:r>
              <a:rPr lang="zh-CN" altLang="zh-CN" dirty="0"/>
              <a:t>基本表中插入数据的语句是</a:t>
            </a:r>
            <a:r>
              <a:rPr lang="en-US" altLang="zh-CN" dirty="0"/>
              <a:t>INSERT</a:t>
            </a:r>
            <a:r>
              <a:rPr lang="zh-CN" altLang="zh-CN" dirty="0"/>
              <a:t>语句。在</a:t>
            </a:r>
            <a:r>
              <a:rPr lang="en-US" altLang="zh-CN" dirty="0"/>
              <a:t>SQL3</a:t>
            </a:r>
            <a:r>
              <a:rPr lang="zh-CN" altLang="zh-CN" dirty="0"/>
              <a:t>中，有以下四种方式：</a:t>
            </a:r>
          </a:p>
          <a:p>
            <a:r>
              <a:rPr lang="zh-CN" altLang="zh-CN" dirty="0"/>
              <a:t>（</a:t>
            </a:r>
            <a:r>
              <a:rPr lang="en-US" altLang="zh-CN" dirty="0"/>
              <a:t>1</a:t>
            </a:r>
            <a:r>
              <a:rPr lang="zh-CN" altLang="zh-CN" dirty="0"/>
              <a:t>）单元组的插入</a:t>
            </a:r>
          </a:p>
          <a:p>
            <a:r>
              <a:rPr lang="en-US" altLang="zh-CN" dirty="0"/>
              <a:t>INSERT INTO &lt;</a:t>
            </a:r>
            <a:r>
              <a:rPr lang="zh-CN" altLang="zh-CN" dirty="0"/>
              <a:t>基本表名</a:t>
            </a:r>
            <a:r>
              <a:rPr lang="en-US" altLang="zh-CN" dirty="0"/>
              <a:t>&gt; [( &lt;</a:t>
            </a:r>
            <a:r>
              <a:rPr lang="zh-CN" altLang="zh-CN" dirty="0"/>
              <a:t>列名序列</a:t>
            </a:r>
            <a:r>
              <a:rPr lang="en-US" altLang="zh-CN" dirty="0"/>
              <a:t>&gt; )]</a:t>
            </a:r>
            <a:endParaRPr lang="zh-CN" altLang="zh-CN" dirty="0"/>
          </a:p>
          <a:p>
            <a:r>
              <a:rPr lang="en-US" altLang="zh-CN" dirty="0"/>
              <a:t>VALUES ( &lt;</a:t>
            </a:r>
            <a:r>
              <a:rPr lang="zh-CN" altLang="zh-CN" dirty="0"/>
              <a:t>元组值</a:t>
            </a:r>
            <a:r>
              <a:rPr lang="en-US" altLang="zh-CN" dirty="0"/>
              <a:t>&gt; )</a:t>
            </a:r>
            <a:endParaRPr lang="zh-CN" altLang="zh-CN" dirty="0"/>
          </a:p>
          <a:p>
            <a:r>
              <a:rPr lang="zh-CN" altLang="zh-CN" dirty="0"/>
              <a:t>（</a:t>
            </a:r>
            <a:r>
              <a:rPr lang="en-US" altLang="zh-CN" dirty="0"/>
              <a:t>2</a:t>
            </a:r>
            <a:r>
              <a:rPr lang="zh-CN" altLang="zh-CN" dirty="0"/>
              <a:t>）多元组的插入</a:t>
            </a:r>
          </a:p>
          <a:p>
            <a:r>
              <a:rPr lang="en-US" altLang="zh-CN" dirty="0"/>
              <a:t>INSERT INTO &lt;</a:t>
            </a:r>
            <a:r>
              <a:rPr lang="zh-CN" altLang="zh-CN" dirty="0"/>
              <a:t>基本表名</a:t>
            </a:r>
            <a:r>
              <a:rPr lang="en-US" altLang="zh-CN" dirty="0"/>
              <a:t>&gt; [( &lt;</a:t>
            </a:r>
            <a:r>
              <a:rPr lang="zh-CN" altLang="zh-CN" dirty="0"/>
              <a:t>列名序列</a:t>
            </a:r>
            <a:r>
              <a:rPr lang="en-US" altLang="zh-CN" dirty="0"/>
              <a:t>&gt; )]</a:t>
            </a:r>
            <a:endParaRPr lang="zh-CN" altLang="zh-CN" dirty="0"/>
          </a:p>
          <a:p>
            <a:r>
              <a:rPr lang="en-US" altLang="zh-CN" dirty="0"/>
              <a:t>VALUES ( &lt;</a:t>
            </a:r>
            <a:r>
              <a:rPr lang="zh-CN" altLang="zh-CN" dirty="0"/>
              <a:t>元组值</a:t>
            </a:r>
            <a:r>
              <a:rPr lang="en-US" altLang="zh-CN" dirty="0"/>
              <a:t>&gt; ), ( &lt;</a:t>
            </a:r>
            <a:r>
              <a:rPr lang="zh-CN" altLang="zh-CN" dirty="0"/>
              <a:t>元组值</a:t>
            </a:r>
            <a:r>
              <a:rPr lang="en-US" altLang="zh-CN" dirty="0"/>
              <a:t>&gt; ),…, ( &lt;</a:t>
            </a:r>
            <a:r>
              <a:rPr lang="zh-CN" altLang="zh-CN" dirty="0"/>
              <a:t>元组值</a:t>
            </a:r>
            <a:r>
              <a:rPr lang="en-US" altLang="zh-CN" dirty="0"/>
              <a:t>&gt; )</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100</a:t>
            </a:fld>
            <a:endParaRPr lang="en-US" altLang="zh-CN"/>
          </a:p>
        </p:txBody>
      </p:sp>
    </p:spTree>
    <p:extLst>
      <p:ext uri="{BB962C8B-B14F-4D97-AF65-F5344CB8AC3E}">
        <p14:creationId xmlns:p14="http://schemas.microsoft.com/office/powerpoint/2010/main" val="41722512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）查询结果的插入</a:t>
            </a:r>
          </a:p>
          <a:p>
            <a:r>
              <a:rPr lang="en-US" altLang="zh-CN" dirty="0"/>
              <a:t>INSERT INTO &lt;</a:t>
            </a:r>
            <a:r>
              <a:rPr lang="zh-CN" altLang="zh-CN" dirty="0"/>
              <a:t>基本表名</a:t>
            </a:r>
            <a:r>
              <a:rPr lang="en-US" altLang="zh-CN" dirty="0"/>
              <a:t>&gt; [( &lt;</a:t>
            </a:r>
            <a:r>
              <a:rPr lang="zh-CN" altLang="zh-CN" dirty="0"/>
              <a:t>列名序列</a:t>
            </a:r>
            <a:r>
              <a:rPr lang="en-US" altLang="zh-CN" dirty="0"/>
              <a:t>&gt; )]</a:t>
            </a:r>
            <a:endParaRPr lang="zh-CN" altLang="zh-CN" dirty="0"/>
          </a:p>
          <a:p>
            <a:r>
              <a:rPr lang="en-US" altLang="zh-CN" dirty="0"/>
              <a:t>&lt; SELECT </a:t>
            </a:r>
            <a:r>
              <a:rPr lang="zh-CN" altLang="zh-CN" dirty="0"/>
              <a:t>查询语句</a:t>
            </a:r>
            <a:r>
              <a:rPr lang="en-US" altLang="zh-CN" dirty="0"/>
              <a:t> &gt;</a:t>
            </a:r>
            <a:endParaRPr lang="zh-CN" altLang="zh-CN" dirty="0"/>
          </a:p>
          <a:p>
            <a:r>
              <a:rPr lang="zh-CN" altLang="zh-CN" dirty="0"/>
              <a:t>这个语句可把一个</a:t>
            </a:r>
            <a:r>
              <a:rPr lang="en-US" altLang="zh-CN" dirty="0"/>
              <a:t>SELECT</a:t>
            </a:r>
            <a:r>
              <a:rPr lang="zh-CN" altLang="zh-CN" dirty="0"/>
              <a:t>语句的查询结果插到某个基本表中。</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101</a:t>
            </a:fld>
            <a:endParaRPr lang="en-US" altLang="zh-CN"/>
          </a:p>
        </p:txBody>
      </p:sp>
    </p:spTree>
    <p:extLst>
      <p:ext uri="{BB962C8B-B14F-4D97-AF65-F5344CB8AC3E}">
        <p14:creationId xmlns:p14="http://schemas.microsoft.com/office/powerpoint/2010/main" val="31779779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）表的插入</a:t>
            </a:r>
          </a:p>
          <a:p>
            <a:r>
              <a:rPr lang="en-US" altLang="zh-CN" dirty="0"/>
              <a:t>INSERT INTO &lt;</a:t>
            </a:r>
            <a:r>
              <a:rPr lang="zh-CN" altLang="zh-CN" dirty="0"/>
              <a:t>基本表名</a:t>
            </a:r>
            <a:r>
              <a:rPr lang="en-US" altLang="zh-CN" dirty="0"/>
              <a:t>1&gt; [( &lt;</a:t>
            </a:r>
            <a:r>
              <a:rPr lang="zh-CN" altLang="zh-CN" dirty="0"/>
              <a:t>列名序列</a:t>
            </a:r>
            <a:r>
              <a:rPr lang="en-US" altLang="zh-CN" dirty="0"/>
              <a:t>&gt; )]</a:t>
            </a:r>
            <a:endParaRPr lang="zh-CN" altLang="zh-CN" dirty="0"/>
          </a:p>
          <a:p>
            <a:r>
              <a:rPr lang="en-US" altLang="zh-CN" dirty="0"/>
              <a:t>    TABLE &lt;</a:t>
            </a:r>
            <a:r>
              <a:rPr lang="zh-CN" altLang="zh-CN" dirty="0"/>
              <a:t>基本表名</a:t>
            </a:r>
            <a:r>
              <a:rPr lang="en-US" altLang="zh-CN" dirty="0"/>
              <a:t>2&gt;</a:t>
            </a:r>
            <a:endParaRPr lang="zh-CN" altLang="zh-CN" dirty="0"/>
          </a:p>
          <a:p>
            <a:r>
              <a:rPr lang="zh-CN" altLang="zh-CN" dirty="0"/>
              <a:t>这个语句可把基本表</a:t>
            </a:r>
            <a:r>
              <a:rPr lang="en-US" altLang="zh-CN" dirty="0"/>
              <a:t>2</a:t>
            </a:r>
            <a:r>
              <a:rPr lang="zh-CN" altLang="zh-CN" dirty="0"/>
              <a:t>的值插入到基本表</a:t>
            </a:r>
            <a:r>
              <a:rPr lang="en-US" altLang="zh-CN" dirty="0"/>
              <a:t>1</a:t>
            </a:r>
            <a:r>
              <a:rPr lang="zh-CN" altLang="zh-CN" dirty="0"/>
              <a:t>中。</a:t>
            </a:r>
          </a:p>
          <a:p>
            <a:r>
              <a:rPr lang="zh-CN" altLang="zh-CN" dirty="0"/>
              <a:t>在上述各种插入语句中，如果插入的值在属性个数、顺序与基本表的结构完全一致，那么基本表后的</a:t>
            </a:r>
            <a:r>
              <a:rPr lang="en-US" altLang="zh-CN" dirty="0"/>
              <a:t>( &lt;</a:t>
            </a:r>
            <a:r>
              <a:rPr lang="zh-CN" altLang="zh-CN" dirty="0"/>
              <a:t>列名序列</a:t>
            </a:r>
            <a:r>
              <a:rPr lang="en-US" altLang="zh-CN" dirty="0"/>
              <a:t>&gt; )</a:t>
            </a:r>
            <a:r>
              <a:rPr lang="zh-CN" altLang="zh-CN" dirty="0"/>
              <a:t>可省略，否则必须详细列出。</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102</a:t>
            </a:fld>
            <a:endParaRPr lang="en-US" altLang="zh-CN"/>
          </a:p>
        </p:txBody>
      </p:sp>
    </p:spTree>
    <p:extLst>
      <p:ext uri="{BB962C8B-B14F-4D97-AF65-F5344CB8AC3E}">
        <p14:creationId xmlns:p14="http://schemas.microsoft.com/office/powerpoint/2010/main" val="386511441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9.23</a:t>
            </a:r>
            <a:r>
              <a:rPr lang="zh-CN" altLang="zh-CN" dirty="0"/>
              <a:t>：下面是往教学数据库的基本表中插入元组的若干例子。</a:t>
            </a:r>
          </a:p>
          <a:p>
            <a:r>
              <a:rPr lang="zh-CN" altLang="zh-CN" dirty="0"/>
              <a:t>（</a:t>
            </a:r>
            <a:r>
              <a:rPr lang="en-US" altLang="zh-CN" dirty="0"/>
              <a:t>1</a:t>
            </a:r>
            <a:r>
              <a:rPr lang="zh-CN" altLang="zh-CN" dirty="0"/>
              <a:t>）往基本表学生信息表中插入一个元组</a:t>
            </a:r>
            <a:r>
              <a:rPr lang="en-US" altLang="zh-CN" dirty="0"/>
              <a:t>(</a:t>
            </a:r>
            <a:r>
              <a:rPr lang="zh-CN" altLang="zh-CN" dirty="0"/>
              <a:t>‘</a:t>
            </a:r>
            <a:r>
              <a:rPr lang="en-US" altLang="zh-CN" dirty="0"/>
              <a:t>00001’,’ </a:t>
            </a:r>
            <a:r>
              <a:rPr lang="zh-CN" altLang="zh-CN" dirty="0"/>
              <a:t>秦书琴</a:t>
            </a:r>
            <a:r>
              <a:rPr lang="en-US" altLang="zh-CN" dirty="0"/>
              <a:t>’,’</a:t>
            </a:r>
            <a:r>
              <a:rPr lang="zh-CN" altLang="zh-CN" dirty="0"/>
              <a:t>女</a:t>
            </a:r>
            <a:r>
              <a:rPr lang="en-US" altLang="zh-CN" dirty="0"/>
              <a:t>’,’ </a:t>
            </a:r>
            <a:r>
              <a:rPr lang="zh-CN" altLang="zh-CN" dirty="0"/>
              <a:t>中文学院</a:t>
            </a:r>
            <a:r>
              <a:rPr lang="en-US" altLang="zh-CN" dirty="0"/>
              <a:t>’,’ 1991-4-7)</a:t>
            </a:r>
            <a:endParaRPr lang="zh-CN" altLang="zh-CN" dirty="0"/>
          </a:p>
          <a:p>
            <a:r>
              <a:rPr lang="en-US" altLang="zh-CN" dirty="0"/>
              <a:t>INSERT INTO </a:t>
            </a:r>
            <a:r>
              <a:rPr lang="zh-CN" altLang="zh-CN" dirty="0"/>
              <a:t>学生信息表</a:t>
            </a:r>
            <a:r>
              <a:rPr lang="en-US" altLang="zh-CN" dirty="0"/>
              <a:t>(</a:t>
            </a:r>
            <a:r>
              <a:rPr lang="zh-CN" altLang="zh-CN" dirty="0"/>
              <a:t>学号，姓名，性别，院系，出生年月</a:t>
            </a:r>
            <a:r>
              <a:rPr lang="en-US" altLang="zh-CN" dirty="0"/>
              <a:t>)</a:t>
            </a:r>
            <a:endParaRPr lang="zh-CN" altLang="zh-CN" dirty="0"/>
          </a:p>
          <a:p>
            <a:r>
              <a:rPr lang="en-US" altLang="zh-CN" dirty="0"/>
              <a:t>VALUES(‘00001’,’ </a:t>
            </a:r>
            <a:r>
              <a:rPr lang="zh-CN" altLang="zh-CN" dirty="0"/>
              <a:t>秦书琴</a:t>
            </a:r>
            <a:r>
              <a:rPr lang="en-US" altLang="zh-CN" dirty="0"/>
              <a:t>’,’</a:t>
            </a:r>
            <a:r>
              <a:rPr lang="zh-CN" altLang="zh-CN" dirty="0"/>
              <a:t>女</a:t>
            </a:r>
            <a:r>
              <a:rPr lang="en-US" altLang="zh-CN" dirty="0"/>
              <a:t>’,’ </a:t>
            </a:r>
            <a:r>
              <a:rPr lang="zh-CN" altLang="zh-CN" dirty="0"/>
              <a:t>中文学院</a:t>
            </a:r>
            <a:r>
              <a:rPr lang="en-US" altLang="zh-CN" dirty="0"/>
              <a:t>’,’ 1991-4-7’);</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103</a:t>
            </a:fld>
            <a:endParaRPr lang="en-US" altLang="zh-CN"/>
          </a:p>
        </p:txBody>
      </p:sp>
    </p:spTree>
    <p:extLst>
      <p:ext uri="{BB962C8B-B14F-4D97-AF65-F5344CB8AC3E}">
        <p14:creationId xmlns:p14="http://schemas.microsoft.com/office/powerpoint/2010/main" val="36678222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 往基本表成绩表中插入一个选课元组</a:t>
            </a:r>
            <a:r>
              <a:rPr lang="en-US" altLang="zh-CN" dirty="0"/>
              <a:t>(‘00001’,’ PEDU11009.01’)</a:t>
            </a:r>
            <a:r>
              <a:rPr lang="zh-CN" altLang="zh-CN" dirty="0"/>
              <a:t>，此处成绩值为空值，可用下列语句实现：</a:t>
            </a:r>
          </a:p>
          <a:p>
            <a:r>
              <a:rPr lang="en-US" altLang="zh-CN" dirty="0"/>
              <a:t>INSERT INTO </a:t>
            </a:r>
            <a:r>
              <a:rPr lang="zh-CN" altLang="zh-CN" dirty="0"/>
              <a:t>成绩表</a:t>
            </a:r>
            <a:r>
              <a:rPr lang="en-US" altLang="zh-CN" dirty="0"/>
              <a:t>(</a:t>
            </a:r>
            <a:r>
              <a:rPr lang="zh-CN" altLang="zh-CN" dirty="0"/>
              <a:t>学号，课程代码</a:t>
            </a:r>
            <a:r>
              <a:rPr lang="en-US" altLang="zh-CN" dirty="0"/>
              <a:t>)</a:t>
            </a:r>
            <a:endParaRPr lang="zh-CN" altLang="zh-CN" dirty="0"/>
          </a:p>
          <a:p>
            <a:r>
              <a:rPr lang="en-US" altLang="zh-CN" dirty="0"/>
              <a:t>VALUES(‘00001’,’ PEDU11009.01’)</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104</a:t>
            </a:fld>
            <a:endParaRPr lang="en-US" altLang="zh-CN"/>
          </a:p>
        </p:txBody>
      </p:sp>
    </p:spTree>
    <p:extLst>
      <p:ext uri="{BB962C8B-B14F-4D97-AF65-F5344CB8AC3E}">
        <p14:creationId xmlns:p14="http://schemas.microsoft.com/office/powerpoint/2010/main" val="34463262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）往成绩表连续插三个元组，可用下列语句实现：</a:t>
            </a:r>
          </a:p>
          <a:p>
            <a:r>
              <a:rPr lang="en-US" altLang="zh-CN" dirty="0"/>
              <a:t>INSERT INTO </a:t>
            </a:r>
            <a:r>
              <a:rPr lang="zh-CN" altLang="zh-CN" dirty="0"/>
              <a:t>成绩表</a:t>
            </a:r>
          </a:p>
          <a:p>
            <a:r>
              <a:rPr lang="en-US" altLang="zh-CN" dirty="0"/>
              <a:t>VALUES(‘00001’,’ PEDU11009.01’, 75),</a:t>
            </a:r>
            <a:endParaRPr lang="zh-CN" altLang="zh-CN" dirty="0"/>
          </a:p>
          <a:p>
            <a:r>
              <a:rPr lang="en-US" altLang="zh-CN" dirty="0"/>
              <a:t>(‘00002’,’ COMP11003.02’, 90),</a:t>
            </a:r>
            <a:endParaRPr lang="zh-CN" altLang="zh-CN" dirty="0"/>
          </a:p>
          <a:p>
            <a:r>
              <a:rPr lang="en-US" altLang="zh-CN" dirty="0"/>
              <a:t>(‘00003’,’ ENGL11004.01’, 86);</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105</a:t>
            </a:fld>
            <a:endParaRPr lang="en-US" altLang="zh-CN"/>
          </a:p>
        </p:txBody>
      </p:sp>
    </p:spTree>
    <p:extLst>
      <p:ext uri="{BB962C8B-B14F-4D97-AF65-F5344CB8AC3E}">
        <p14:creationId xmlns:p14="http://schemas.microsoft.com/office/powerpoint/2010/main" val="11261796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61753" y="553234"/>
            <a:ext cx="7801897" cy="4275649"/>
          </a:xfrm>
        </p:spPr>
        <p:txBody>
          <a:bodyPr/>
          <a:lstStyle/>
          <a:p>
            <a:r>
              <a:rPr lang="zh-CN" altLang="zh-CN" dirty="0"/>
              <a:t>（</a:t>
            </a:r>
            <a:r>
              <a:rPr lang="en-US" altLang="zh-CN" dirty="0"/>
              <a:t>4</a:t>
            </a:r>
            <a:r>
              <a:rPr lang="zh-CN" altLang="zh-CN" dirty="0"/>
              <a:t>）在基本表成绩表中，把平均成绩大于</a:t>
            </a:r>
            <a:r>
              <a:rPr lang="en-US" altLang="zh-CN" dirty="0"/>
              <a:t>80</a:t>
            </a:r>
            <a:r>
              <a:rPr lang="zh-CN" altLang="zh-CN" dirty="0"/>
              <a:t>分的男学生的学号和平均成绩存入另一个已存在的基本表优秀成绩表</a:t>
            </a:r>
            <a:r>
              <a:rPr lang="en-US" altLang="zh-CN" dirty="0"/>
              <a:t>(</a:t>
            </a:r>
            <a:r>
              <a:rPr lang="zh-CN" altLang="zh-CN" dirty="0"/>
              <a:t>学号，平均成绩</a:t>
            </a:r>
            <a:r>
              <a:rPr lang="en-US" altLang="zh-CN" dirty="0"/>
              <a:t>)</a:t>
            </a:r>
            <a:r>
              <a:rPr lang="zh-CN" altLang="zh-CN" dirty="0"/>
              <a:t>中，可用下列语句实现：</a:t>
            </a:r>
          </a:p>
          <a:p>
            <a:r>
              <a:rPr lang="en-US" altLang="zh-CN" dirty="0"/>
              <a:t>INSERT INTO </a:t>
            </a:r>
            <a:r>
              <a:rPr lang="zh-CN" altLang="zh-CN" dirty="0"/>
              <a:t>优秀成绩表</a:t>
            </a:r>
            <a:r>
              <a:rPr lang="en-US" altLang="zh-CN" dirty="0"/>
              <a:t>(</a:t>
            </a:r>
            <a:r>
              <a:rPr lang="zh-CN" altLang="zh-CN" dirty="0"/>
              <a:t>学号，平均成绩</a:t>
            </a:r>
            <a:r>
              <a:rPr lang="en-US" altLang="zh-CN" dirty="0"/>
              <a:t>)</a:t>
            </a:r>
            <a:endParaRPr lang="zh-CN" altLang="zh-CN" dirty="0"/>
          </a:p>
          <a:p>
            <a:r>
              <a:rPr lang="en-US" altLang="zh-CN" dirty="0"/>
              <a:t>SELECT </a:t>
            </a:r>
            <a:r>
              <a:rPr lang="zh-CN" altLang="zh-CN" dirty="0"/>
              <a:t>学号</a:t>
            </a:r>
            <a:r>
              <a:rPr lang="en-US" altLang="zh-CN" dirty="0"/>
              <a:t>,AVG(</a:t>
            </a:r>
            <a:r>
              <a:rPr lang="zh-CN" altLang="zh-CN" dirty="0"/>
              <a:t>成绩</a:t>
            </a:r>
            <a:r>
              <a:rPr lang="en-US" altLang="zh-CN" dirty="0"/>
              <a:t>)</a:t>
            </a:r>
            <a:endParaRPr lang="zh-CN" altLang="zh-CN" dirty="0"/>
          </a:p>
          <a:p>
            <a:r>
              <a:rPr lang="en-US" altLang="zh-CN" dirty="0"/>
              <a:t>FROM </a:t>
            </a:r>
            <a:r>
              <a:rPr lang="zh-CN" altLang="zh-CN" dirty="0"/>
              <a:t>成绩表</a:t>
            </a:r>
          </a:p>
          <a:p>
            <a:r>
              <a:rPr lang="en-US" altLang="zh-CN" dirty="0"/>
              <a:t>WHERE </a:t>
            </a:r>
            <a:r>
              <a:rPr lang="zh-CN" altLang="zh-CN" dirty="0"/>
              <a:t>学号</a:t>
            </a:r>
            <a:r>
              <a:rPr lang="en-US" altLang="zh-CN" dirty="0"/>
              <a:t> IN</a:t>
            </a:r>
            <a:endParaRPr lang="zh-CN" altLang="zh-CN" dirty="0"/>
          </a:p>
          <a:p>
            <a:r>
              <a:rPr lang="en-US" altLang="zh-CN" dirty="0"/>
              <a:t>(SELECT </a:t>
            </a:r>
            <a:r>
              <a:rPr lang="zh-CN" altLang="zh-CN" dirty="0"/>
              <a:t>学号</a:t>
            </a:r>
            <a:r>
              <a:rPr lang="en-US" altLang="zh-CN" dirty="0"/>
              <a:t> FROM </a:t>
            </a:r>
            <a:r>
              <a:rPr lang="zh-CN" altLang="zh-CN" dirty="0"/>
              <a:t>学生信息表</a:t>
            </a:r>
            <a:r>
              <a:rPr lang="en-US" altLang="zh-CN" dirty="0"/>
              <a:t> WHERE </a:t>
            </a:r>
            <a:r>
              <a:rPr lang="zh-CN" altLang="zh-CN" dirty="0"/>
              <a:t>性别</a:t>
            </a:r>
            <a:r>
              <a:rPr lang="en-US" altLang="zh-CN" dirty="0"/>
              <a:t> = ‘</a:t>
            </a:r>
            <a:r>
              <a:rPr lang="zh-CN" altLang="zh-CN" dirty="0"/>
              <a:t>男</a:t>
            </a:r>
            <a:r>
              <a:rPr lang="en-US" altLang="zh-CN" dirty="0"/>
              <a:t>’)</a:t>
            </a:r>
            <a:endParaRPr lang="zh-CN" altLang="zh-CN" dirty="0"/>
          </a:p>
          <a:p>
            <a:r>
              <a:rPr lang="en-US" altLang="zh-CN" dirty="0"/>
              <a:t>GROUP BY </a:t>
            </a:r>
            <a:r>
              <a:rPr lang="zh-CN" altLang="zh-CN" dirty="0"/>
              <a:t>学号</a:t>
            </a:r>
          </a:p>
          <a:p>
            <a:r>
              <a:rPr lang="en-US" altLang="zh-CN" dirty="0"/>
              <a:t>HAVING AVG(</a:t>
            </a:r>
            <a:r>
              <a:rPr lang="zh-CN" altLang="zh-CN" dirty="0"/>
              <a:t>成绩</a:t>
            </a:r>
            <a:r>
              <a:rPr lang="en-US" altLang="zh-CN" dirty="0"/>
              <a:t>) &gt; 80;</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106</a:t>
            </a:fld>
            <a:endParaRPr lang="en-US" altLang="zh-CN"/>
          </a:p>
        </p:txBody>
      </p:sp>
    </p:spTree>
    <p:extLst>
      <p:ext uri="{BB962C8B-B14F-4D97-AF65-F5344CB8AC3E}">
        <p14:creationId xmlns:p14="http://schemas.microsoft.com/office/powerpoint/2010/main" val="30667063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5</a:t>
            </a:r>
            <a:r>
              <a:rPr lang="zh-CN" altLang="zh-CN" dirty="0"/>
              <a:t>） 某一个班级的选课情况已在基本表班级选课表</a:t>
            </a:r>
            <a:r>
              <a:rPr lang="en-US" altLang="zh-CN" dirty="0"/>
              <a:t>(</a:t>
            </a:r>
            <a:r>
              <a:rPr lang="zh-CN" altLang="zh-CN" dirty="0"/>
              <a:t>学号，课程代码</a:t>
            </a:r>
            <a:r>
              <a:rPr lang="en-US" altLang="zh-CN" dirty="0"/>
              <a:t>)</a:t>
            </a:r>
            <a:r>
              <a:rPr lang="zh-CN" altLang="zh-CN" dirty="0"/>
              <a:t>中，把班级选课表的数据插入到成绩表中，可用下列语句：</a:t>
            </a:r>
          </a:p>
          <a:p>
            <a:r>
              <a:rPr lang="en-US" altLang="zh-CN" dirty="0"/>
              <a:t>INSERT INTO </a:t>
            </a:r>
            <a:r>
              <a:rPr lang="zh-CN" altLang="zh-CN" dirty="0"/>
              <a:t>成绩表</a:t>
            </a:r>
            <a:r>
              <a:rPr lang="en-US" altLang="zh-CN" dirty="0"/>
              <a:t>(</a:t>
            </a:r>
            <a:r>
              <a:rPr lang="zh-CN" altLang="zh-CN" dirty="0"/>
              <a:t>学号，课程代码</a:t>
            </a:r>
            <a:r>
              <a:rPr lang="en-US" altLang="zh-CN" dirty="0"/>
              <a:t>)</a:t>
            </a:r>
            <a:endParaRPr lang="zh-CN" altLang="zh-CN" dirty="0"/>
          </a:p>
          <a:p>
            <a:r>
              <a:rPr lang="en-US" altLang="zh-CN" dirty="0"/>
              <a:t>TABLE </a:t>
            </a:r>
            <a:r>
              <a:rPr lang="zh-CN" altLang="zh-CN" dirty="0"/>
              <a:t>班级选课表</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107</a:t>
            </a:fld>
            <a:endParaRPr lang="en-US" altLang="zh-CN"/>
          </a:p>
        </p:txBody>
      </p:sp>
    </p:spTree>
    <p:extLst>
      <p:ext uri="{BB962C8B-B14F-4D97-AF65-F5344CB8AC3E}">
        <p14:creationId xmlns:p14="http://schemas.microsoft.com/office/powerpoint/2010/main" val="394383765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9.4.2</a:t>
            </a:r>
            <a:r>
              <a:rPr lang="x-none" altLang="zh-CN" dirty="0" smtClean="0"/>
              <a:t>数据删除</a:t>
            </a:r>
            <a:endParaRPr lang="zh-CN" altLang="en-US" dirty="0"/>
          </a:p>
        </p:txBody>
      </p:sp>
      <p:sp>
        <p:nvSpPr>
          <p:cNvPr id="3" name="内容占位符 2"/>
          <p:cNvSpPr>
            <a:spLocks noGrp="1"/>
          </p:cNvSpPr>
          <p:nvPr>
            <p:ph idx="1"/>
          </p:nvPr>
        </p:nvSpPr>
        <p:spPr/>
        <p:txBody>
          <a:bodyPr/>
          <a:lstStyle/>
          <a:p>
            <a:r>
              <a:rPr lang="en-US" altLang="zh-CN" dirty="0"/>
              <a:t>SQL</a:t>
            </a:r>
            <a:r>
              <a:rPr lang="zh-CN" altLang="zh-CN" dirty="0"/>
              <a:t>的删除操作是指从基本表中删除元组，其句法如下：</a:t>
            </a:r>
          </a:p>
          <a:p>
            <a:r>
              <a:rPr lang="en-US" altLang="zh-CN" dirty="0"/>
              <a:t>DELETE FROM &lt;</a:t>
            </a:r>
            <a:r>
              <a:rPr lang="zh-CN" altLang="zh-CN" dirty="0"/>
              <a:t>基本表名</a:t>
            </a:r>
            <a:r>
              <a:rPr lang="en-US" altLang="zh-CN" dirty="0"/>
              <a:t>&gt;</a:t>
            </a:r>
            <a:endParaRPr lang="zh-CN" altLang="zh-CN" dirty="0"/>
          </a:p>
          <a:p>
            <a:r>
              <a:rPr lang="en-US" altLang="zh-CN" dirty="0"/>
              <a:t>[WHERE &lt;</a:t>
            </a:r>
            <a:r>
              <a:rPr lang="zh-CN" altLang="zh-CN" dirty="0"/>
              <a:t>条件表达式</a:t>
            </a:r>
            <a:r>
              <a:rPr lang="en-US" altLang="zh-CN" dirty="0"/>
              <a:t>&gt;]</a:t>
            </a:r>
            <a:endParaRPr lang="zh-CN" altLang="zh-CN" dirty="0"/>
          </a:p>
          <a:p>
            <a:r>
              <a:rPr lang="zh-CN" altLang="zh-CN" dirty="0"/>
              <a:t>该语句与</a:t>
            </a:r>
            <a:r>
              <a:rPr lang="en-US" altLang="zh-CN" dirty="0"/>
              <a:t>SELECT</a:t>
            </a:r>
            <a:r>
              <a:rPr lang="zh-CN" altLang="zh-CN" dirty="0"/>
              <a:t>查询语句非常类似。删除语句实际上是“</a:t>
            </a:r>
            <a:r>
              <a:rPr lang="en-US" altLang="zh-CN" dirty="0"/>
              <a:t>SELECT * FROM &lt;</a:t>
            </a:r>
            <a:r>
              <a:rPr lang="zh-CN" altLang="zh-CN" dirty="0"/>
              <a:t>基本表名</a:t>
            </a:r>
            <a:r>
              <a:rPr lang="en-US" altLang="zh-CN" dirty="0"/>
              <a:t>&gt;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108</a:t>
            </a:fld>
            <a:endParaRPr lang="en-US" altLang="zh-CN"/>
          </a:p>
        </p:txBody>
      </p:sp>
    </p:spTree>
    <p:extLst>
      <p:ext uri="{BB962C8B-B14F-4D97-AF65-F5344CB8AC3E}">
        <p14:creationId xmlns:p14="http://schemas.microsoft.com/office/powerpoint/2010/main" val="261794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38604" y="738429"/>
            <a:ext cx="7801897" cy="4275649"/>
          </a:xfrm>
        </p:spPr>
        <p:txBody>
          <a:bodyPr/>
          <a:lstStyle/>
          <a:p>
            <a:r>
              <a:rPr lang="en-US" altLang="zh-CN" dirty="0"/>
              <a:t>[WHERE &lt;</a:t>
            </a:r>
            <a:r>
              <a:rPr lang="zh-CN" altLang="zh-CN" dirty="0"/>
              <a:t>条件表达式</a:t>
            </a:r>
            <a:r>
              <a:rPr lang="en-US" altLang="zh-CN" dirty="0"/>
              <a:t>&gt;]</a:t>
            </a:r>
            <a:r>
              <a:rPr lang="zh-CN" altLang="zh-CN" dirty="0"/>
              <a:t>”操作和</a:t>
            </a:r>
            <a:r>
              <a:rPr lang="en-US" altLang="zh-CN" dirty="0"/>
              <a:t>DELETE</a:t>
            </a:r>
            <a:r>
              <a:rPr lang="zh-CN" altLang="zh-CN" dirty="0"/>
              <a:t>操作的结合，执行时首先从基本表中找出所有满足条件的元组，然后把他们从基本表中删去。</a:t>
            </a:r>
          </a:p>
          <a:p>
            <a:r>
              <a:rPr lang="zh-CN" altLang="zh-CN" dirty="0"/>
              <a:t>应该注意，</a:t>
            </a:r>
            <a:r>
              <a:rPr lang="en-US" altLang="zh-CN" dirty="0"/>
              <a:t>DELETE</a:t>
            </a:r>
            <a:r>
              <a:rPr lang="zh-CN" altLang="zh-CN" dirty="0"/>
              <a:t>语句只能从一个基本表中删除元组。如果想从多个基本表中删除元组，则必须为每一个基本表写一条</a:t>
            </a:r>
            <a:r>
              <a:rPr lang="en-US" altLang="zh-CN" dirty="0"/>
              <a:t>DELETE</a:t>
            </a:r>
            <a:r>
              <a:rPr lang="zh-CN" altLang="zh-CN" dirty="0"/>
              <a:t>语句。</a:t>
            </a:r>
            <a:r>
              <a:rPr lang="en-US" altLang="zh-CN" dirty="0"/>
              <a:t>WHERE</a:t>
            </a:r>
            <a:r>
              <a:rPr lang="zh-CN" altLang="zh-CN" dirty="0"/>
              <a:t>子句中的条件可以和</a:t>
            </a:r>
            <a:r>
              <a:rPr lang="en-US" altLang="zh-CN" dirty="0"/>
              <a:t>SELECT</a:t>
            </a:r>
            <a:r>
              <a:rPr lang="zh-CN" altLang="zh-CN" dirty="0"/>
              <a:t>语句的</a:t>
            </a:r>
            <a:r>
              <a:rPr lang="en-US" altLang="zh-CN" dirty="0"/>
              <a:t>WHERE</a:t>
            </a:r>
            <a:r>
              <a:rPr lang="zh-CN" altLang="zh-CN" dirty="0"/>
              <a:t>子句中条件一样复杂，可以嵌套，也可以是来自几个基本表的复合条件。</a:t>
            </a:r>
          </a:p>
          <a:p>
            <a:r>
              <a:rPr lang="zh-CN" altLang="zh-CN" dirty="0"/>
              <a:t>如果省略</a:t>
            </a:r>
            <a:r>
              <a:rPr lang="en-US" altLang="zh-CN" dirty="0"/>
              <a:t>WHERE</a:t>
            </a:r>
            <a:r>
              <a:rPr lang="zh-CN" altLang="zh-CN" dirty="0"/>
              <a:t>子句，则基本表中所有元组被删除，用户使用起来要慎重，现在大多数系统在此时还要用户再次确认后才执行。</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109</a:t>
            </a:fld>
            <a:endParaRPr lang="en-US" altLang="zh-CN"/>
          </a:p>
        </p:txBody>
      </p:sp>
    </p:spTree>
    <p:extLst>
      <p:ext uri="{BB962C8B-B14F-4D97-AF65-F5344CB8AC3E}">
        <p14:creationId xmlns:p14="http://schemas.microsoft.com/office/powerpoint/2010/main" val="3080369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61456" y="777753"/>
            <a:ext cx="7801897" cy="4275649"/>
          </a:xfrm>
        </p:spPr>
        <p:txBody>
          <a:bodyPr/>
          <a:lstStyle/>
          <a:p>
            <a:r>
              <a:rPr lang="en-US" altLang="zh-CN" dirty="0"/>
              <a:t>RESTRICT</a:t>
            </a:r>
            <a:r>
              <a:rPr lang="zh-CN" altLang="zh-CN" dirty="0"/>
              <a:t>（约束式）方式：执行</a:t>
            </a:r>
            <a:r>
              <a:rPr lang="en-US" altLang="zh-CN" dirty="0"/>
              <a:t>DROP</a:t>
            </a:r>
            <a:r>
              <a:rPr lang="zh-CN" altLang="zh-CN" dirty="0"/>
              <a:t>语句时，只有当</a:t>
            </a:r>
            <a:r>
              <a:rPr lang="en-US" altLang="zh-CN" dirty="0"/>
              <a:t>SQL</a:t>
            </a:r>
            <a:r>
              <a:rPr lang="zh-CN" altLang="zh-CN" dirty="0"/>
              <a:t>模式中没有任何下属元素时，才能撤销</a:t>
            </a:r>
            <a:r>
              <a:rPr lang="en-US" altLang="zh-CN" dirty="0"/>
              <a:t>SQL</a:t>
            </a:r>
            <a:r>
              <a:rPr lang="zh-CN" altLang="zh-CN" dirty="0"/>
              <a:t>模式，否则拒绝执行</a:t>
            </a:r>
            <a:r>
              <a:rPr lang="en-US" altLang="zh-CN" dirty="0"/>
              <a:t>DROP</a:t>
            </a:r>
            <a:r>
              <a:rPr lang="zh-CN" altLang="zh-CN" dirty="0"/>
              <a:t>语句。</a:t>
            </a:r>
          </a:p>
          <a:p>
            <a:r>
              <a:rPr lang="zh-CN" altLang="zh-CN" dirty="0"/>
              <a:t>例如，要撤销</a:t>
            </a:r>
            <a:r>
              <a:rPr lang="en-US" altLang="zh-CN" dirty="0"/>
              <a:t>SQL</a:t>
            </a:r>
            <a:r>
              <a:rPr lang="zh-CN" altLang="zh-CN" dirty="0"/>
              <a:t>模式</a:t>
            </a:r>
            <a:r>
              <a:rPr lang="en-US" altLang="zh-CN" dirty="0"/>
              <a:t>ST_CO</a:t>
            </a:r>
            <a:r>
              <a:rPr lang="zh-CN" altLang="zh-CN" dirty="0"/>
              <a:t>及其下属所有的元素时，可用下列语句实现：</a:t>
            </a:r>
          </a:p>
          <a:p>
            <a:r>
              <a:rPr lang="en-US" altLang="zh-CN" dirty="0"/>
              <a:t>DROP SCHEMA ST_CO CASCADE</a:t>
            </a:r>
            <a:r>
              <a:rPr lang="zh-CN" altLang="zh-CN" dirty="0"/>
              <a:t>；</a:t>
            </a:r>
          </a:p>
          <a:p>
            <a:r>
              <a:rPr lang="zh-CN" altLang="zh-CN" dirty="0"/>
              <a:t>由于“</a:t>
            </a:r>
            <a:r>
              <a:rPr lang="en-US" altLang="zh-CN" dirty="0"/>
              <a:t>SQL</a:t>
            </a:r>
            <a:r>
              <a:rPr lang="zh-CN" altLang="zh-CN" dirty="0"/>
              <a:t>模式”这个名词学术味太重，因此大多数</a:t>
            </a:r>
            <a:r>
              <a:rPr lang="en-US" altLang="zh-CN" dirty="0"/>
              <a:t>DBMS</a:t>
            </a:r>
            <a:r>
              <a:rPr lang="zh-CN" altLang="zh-CN" dirty="0"/>
              <a:t>中不愿采用这个名词，而是采用“数据库”（</a:t>
            </a:r>
            <a:r>
              <a:rPr lang="en-US" altLang="zh-CN" dirty="0"/>
              <a:t>DATABASE</a:t>
            </a:r>
            <a:r>
              <a:rPr lang="zh-CN" altLang="zh-CN" dirty="0"/>
              <a:t>）这个名词。也就是大多数系统中把“创建</a:t>
            </a:r>
            <a:r>
              <a:rPr lang="en-US" altLang="zh-CN" dirty="0"/>
              <a:t>SQL</a:t>
            </a:r>
            <a:r>
              <a:rPr lang="zh-CN" altLang="zh-CN" dirty="0"/>
              <a:t>模式”按惯例称为“创建数据库”，语句采用“</a:t>
            </a:r>
            <a:r>
              <a:rPr lang="en-US" altLang="zh-CN" dirty="0"/>
              <a:t>CREATE DATABASE…</a:t>
            </a:r>
            <a:r>
              <a:rPr lang="zh-CN" altLang="zh-CN" dirty="0"/>
              <a:t>”和“</a:t>
            </a:r>
            <a:r>
              <a:rPr lang="en-US" altLang="zh-CN" dirty="0"/>
              <a:t>DROP DATABASE</a:t>
            </a:r>
            <a:r>
              <a:rPr lang="zh-CN" altLang="zh-CN" dirty="0"/>
              <a:t>”等字样。</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a:t>
            </a:fld>
            <a:endParaRPr lang="en-US" altLang="zh-CN"/>
          </a:p>
        </p:txBody>
      </p:sp>
    </p:spTree>
    <p:extLst>
      <p:ext uri="{BB962C8B-B14F-4D97-AF65-F5344CB8AC3E}">
        <p14:creationId xmlns:p14="http://schemas.microsoft.com/office/powerpoint/2010/main" val="338396617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9.24</a:t>
            </a:r>
            <a:r>
              <a:rPr lang="zh-CN" altLang="zh-CN" dirty="0"/>
              <a:t>：</a:t>
            </a:r>
          </a:p>
          <a:p>
            <a:r>
              <a:rPr lang="zh-CN" altLang="zh-CN" dirty="0"/>
              <a:t>（</a:t>
            </a:r>
            <a:r>
              <a:rPr lang="en-US" altLang="zh-CN" dirty="0"/>
              <a:t>1</a:t>
            </a:r>
            <a:r>
              <a:rPr lang="zh-CN" altLang="zh-CN" dirty="0"/>
              <a:t>） 把课程代码为</a:t>
            </a:r>
            <a:r>
              <a:rPr lang="en-US" altLang="zh-CN" dirty="0"/>
              <a:t>ENGL11004.01</a:t>
            </a:r>
            <a:r>
              <a:rPr lang="zh-CN" altLang="zh-CN" dirty="0"/>
              <a:t>的成绩从基本表成绩表中删除，</a:t>
            </a:r>
          </a:p>
          <a:p>
            <a:r>
              <a:rPr lang="en-US" altLang="zh-CN" dirty="0"/>
              <a:t>DELETE FROM </a:t>
            </a:r>
            <a:r>
              <a:rPr lang="zh-CN" altLang="zh-CN" dirty="0"/>
              <a:t>成绩表</a:t>
            </a:r>
          </a:p>
          <a:p>
            <a:r>
              <a:rPr lang="en-US" altLang="zh-CN" dirty="0"/>
              <a:t>WHERE </a:t>
            </a:r>
            <a:r>
              <a:rPr lang="zh-CN" altLang="zh-CN" dirty="0"/>
              <a:t>课程代码</a:t>
            </a:r>
            <a:r>
              <a:rPr lang="en-US" altLang="zh-CN" dirty="0"/>
              <a:t> = ‘ENGL11004.01’);</a:t>
            </a:r>
            <a:endParaRPr lang="zh-CN" altLang="zh-CN"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110</a:t>
            </a:fld>
            <a:endParaRPr lang="en-US" altLang="zh-CN"/>
          </a:p>
        </p:txBody>
      </p:sp>
    </p:spTree>
    <p:extLst>
      <p:ext uri="{BB962C8B-B14F-4D97-AF65-F5344CB8AC3E}">
        <p14:creationId xmlns:p14="http://schemas.microsoft.com/office/powerpoint/2010/main" val="248524120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42775" y="657406"/>
            <a:ext cx="7801897" cy="4275649"/>
          </a:xfrm>
        </p:spPr>
        <p:txBody>
          <a:bodyPr/>
          <a:lstStyle/>
          <a:p>
            <a:r>
              <a:rPr lang="zh-CN" altLang="zh-CN" dirty="0"/>
              <a:t>（</a:t>
            </a:r>
            <a:r>
              <a:rPr lang="en-US" altLang="zh-CN" dirty="0"/>
              <a:t>2</a:t>
            </a:r>
            <a:r>
              <a:rPr lang="zh-CN" altLang="zh-CN" dirty="0"/>
              <a:t>）把</a:t>
            </a:r>
            <a:r>
              <a:rPr lang="en-US" altLang="zh-CN" dirty="0"/>
              <a:t>ENGL11004.01</a:t>
            </a:r>
            <a:r>
              <a:rPr lang="zh-CN" altLang="zh-CN" dirty="0"/>
              <a:t>课程中小于该课程平均成绩的成绩元组从基本表成绩表中删除。</a:t>
            </a:r>
          </a:p>
          <a:p>
            <a:r>
              <a:rPr lang="en-US" altLang="zh-CN" dirty="0"/>
              <a:t>DELETE FROM </a:t>
            </a:r>
            <a:r>
              <a:rPr lang="zh-CN" altLang="zh-CN" dirty="0"/>
              <a:t>成绩表</a:t>
            </a:r>
          </a:p>
          <a:p>
            <a:r>
              <a:rPr lang="en-US" altLang="zh-CN" dirty="0"/>
              <a:t>WHERE </a:t>
            </a:r>
            <a:r>
              <a:rPr lang="zh-CN" altLang="zh-CN" dirty="0"/>
              <a:t>课程代码</a:t>
            </a:r>
            <a:r>
              <a:rPr lang="en-US" altLang="zh-CN" dirty="0"/>
              <a:t> = ENGL11004.01</a:t>
            </a:r>
            <a:endParaRPr lang="zh-CN" altLang="zh-CN" dirty="0"/>
          </a:p>
          <a:p>
            <a:r>
              <a:rPr lang="en-US" altLang="zh-CN" dirty="0"/>
              <a:t>AND </a:t>
            </a:r>
            <a:r>
              <a:rPr lang="zh-CN" altLang="zh-CN" dirty="0"/>
              <a:t>成绩</a:t>
            </a:r>
            <a:r>
              <a:rPr lang="en-US" altLang="zh-CN" dirty="0"/>
              <a:t> &lt; (SELECT AVG(</a:t>
            </a:r>
            <a:r>
              <a:rPr lang="zh-CN" altLang="zh-CN" dirty="0"/>
              <a:t>成绩</a:t>
            </a:r>
            <a:r>
              <a:rPr lang="en-US" altLang="zh-CN" dirty="0"/>
              <a:t>)</a:t>
            </a:r>
            <a:endParaRPr lang="zh-CN" altLang="zh-CN" dirty="0"/>
          </a:p>
          <a:p>
            <a:r>
              <a:rPr lang="en-US" altLang="zh-CN" dirty="0"/>
              <a:t>FROM </a:t>
            </a:r>
            <a:r>
              <a:rPr lang="zh-CN" altLang="zh-CN" dirty="0"/>
              <a:t>成绩表</a:t>
            </a:r>
          </a:p>
          <a:p>
            <a:r>
              <a:rPr lang="en-US" altLang="zh-CN" dirty="0"/>
              <a:t>WHERE </a:t>
            </a:r>
            <a:r>
              <a:rPr lang="zh-CN" altLang="zh-CN" dirty="0"/>
              <a:t>课程代码</a:t>
            </a:r>
            <a:r>
              <a:rPr lang="en-US" altLang="zh-CN" dirty="0"/>
              <a:t>=’ ENGL11004.01’);</a:t>
            </a:r>
            <a:endParaRPr lang="zh-CN" altLang="zh-CN" dirty="0"/>
          </a:p>
          <a:p>
            <a:r>
              <a:rPr lang="zh-CN" altLang="zh-CN" dirty="0"/>
              <a:t>这里，在</a:t>
            </a:r>
            <a:r>
              <a:rPr lang="en-US" altLang="zh-CN" dirty="0"/>
              <a:t>WHERE</a:t>
            </a:r>
            <a:r>
              <a:rPr lang="zh-CN" altLang="zh-CN" dirty="0"/>
              <a:t>子句中又引用了一次</a:t>
            </a:r>
            <a:r>
              <a:rPr lang="en-US" altLang="zh-CN" dirty="0"/>
              <a:t>DELETE</a:t>
            </a:r>
            <a:r>
              <a:rPr lang="zh-CN" altLang="zh-CN" dirty="0"/>
              <a:t>子句中出现的基本表成绩表，但这两次引用是不相关的。也就是说，删除语句执行时，先执行</a:t>
            </a:r>
            <a:r>
              <a:rPr lang="en-US" altLang="zh-CN" dirty="0"/>
              <a:t>WHERE</a:t>
            </a:r>
            <a:r>
              <a:rPr lang="zh-CN" altLang="zh-CN" dirty="0"/>
              <a:t>子句中子查询，然后再对查找到的元组执行删除操作。这样的删除操作在语义上是不会出问题的。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111</a:t>
            </a:fld>
            <a:endParaRPr lang="en-US" altLang="zh-CN"/>
          </a:p>
        </p:txBody>
      </p:sp>
    </p:spTree>
    <p:extLst>
      <p:ext uri="{BB962C8B-B14F-4D97-AF65-F5344CB8AC3E}">
        <p14:creationId xmlns:p14="http://schemas.microsoft.com/office/powerpoint/2010/main" val="232936294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9.4.3</a:t>
            </a:r>
            <a:r>
              <a:rPr lang="x-none" altLang="zh-CN" dirty="0" smtClean="0"/>
              <a:t>数据修改</a:t>
            </a:r>
            <a:endParaRPr lang="zh-CN" altLang="en-US" dirty="0"/>
          </a:p>
        </p:txBody>
      </p:sp>
      <p:sp>
        <p:nvSpPr>
          <p:cNvPr id="3" name="内容占位符 2"/>
          <p:cNvSpPr>
            <a:spLocks noGrp="1"/>
          </p:cNvSpPr>
          <p:nvPr>
            <p:ph idx="1"/>
          </p:nvPr>
        </p:nvSpPr>
        <p:spPr/>
        <p:txBody>
          <a:bodyPr/>
          <a:lstStyle/>
          <a:p>
            <a:r>
              <a:rPr lang="zh-CN" altLang="zh-CN" dirty="0"/>
              <a:t>当需要修改基本表中元组的某些列值时，可以用</a:t>
            </a:r>
            <a:r>
              <a:rPr lang="en-US" altLang="zh-CN" dirty="0"/>
              <a:t>UPDATE</a:t>
            </a:r>
            <a:r>
              <a:rPr lang="zh-CN" altLang="zh-CN" dirty="0"/>
              <a:t>语句实现，其句法如下：</a:t>
            </a:r>
          </a:p>
          <a:p>
            <a:r>
              <a:rPr lang="en-US" altLang="zh-CN" dirty="0"/>
              <a:t>UPDATE &lt;</a:t>
            </a:r>
            <a:r>
              <a:rPr lang="zh-CN" altLang="zh-CN" dirty="0"/>
              <a:t>基本表名</a:t>
            </a:r>
            <a:r>
              <a:rPr lang="en-US" altLang="zh-CN" dirty="0"/>
              <a:t>&gt;</a:t>
            </a:r>
            <a:endParaRPr lang="zh-CN" altLang="zh-CN" dirty="0"/>
          </a:p>
          <a:p>
            <a:r>
              <a:rPr lang="en-US" altLang="zh-CN" dirty="0"/>
              <a:t>SET&lt;</a:t>
            </a:r>
            <a:r>
              <a:rPr lang="zh-CN" altLang="zh-CN" dirty="0"/>
              <a:t>列名</a:t>
            </a:r>
            <a:r>
              <a:rPr lang="en-US" altLang="zh-CN" dirty="0"/>
              <a:t>&gt; = &lt;</a:t>
            </a:r>
            <a:r>
              <a:rPr lang="zh-CN" altLang="zh-CN" dirty="0"/>
              <a:t>值表达式</a:t>
            </a:r>
            <a:r>
              <a:rPr lang="en-US" altLang="zh-CN" dirty="0"/>
              <a:t>&gt; [,&lt;</a:t>
            </a:r>
            <a:r>
              <a:rPr lang="zh-CN" altLang="zh-CN" dirty="0"/>
              <a:t>列名</a:t>
            </a:r>
            <a:r>
              <a:rPr lang="en-US" altLang="zh-CN" dirty="0"/>
              <a:t>&gt; = &lt;</a:t>
            </a:r>
            <a:r>
              <a:rPr lang="zh-CN" altLang="zh-CN" dirty="0"/>
              <a:t>值表达式</a:t>
            </a:r>
            <a:r>
              <a:rPr lang="en-US" altLang="zh-CN" dirty="0"/>
              <a:t>&gt;…] | ROW=( &lt;</a:t>
            </a:r>
            <a:r>
              <a:rPr lang="zh-CN" altLang="zh-CN" dirty="0"/>
              <a:t>元组</a:t>
            </a:r>
            <a:r>
              <a:rPr lang="en-US" altLang="zh-CN" dirty="0"/>
              <a:t>&gt; )</a:t>
            </a:r>
            <a:endParaRPr lang="zh-CN" altLang="zh-CN" dirty="0"/>
          </a:p>
          <a:p>
            <a:r>
              <a:rPr lang="en-US" altLang="zh-CN" dirty="0"/>
              <a:t>[WHERE &lt;</a:t>
            </a:r>
            <a:r>
              <a:rPr lang="zh-CN" altLang="zh-CN" dirty="0"/>
              <a:t>条件表达式</a:t>
            </a:r>
            <a:r>
              <a:rPr lang="en-US" altLang="zh-CN" dirty="0"/>
              <a:t>&gt;]</a:t>
            </a:r>
            <a:endParaRPr lang="zh-CN" altLang="zh-CN" dirty="0"/>
          </a:p>
          <a:p>
            <a:r>
              <a:rPr lang="zh-CN" altLang="zh-CN" dirty="0"/>
              <a:t>其语义是：修改基本表中满足条件表达式的那些元组中的列值，需修改的列值在</a:t>
            </a:r>
            <a:r>
              <a:rPr lang="en-US" altLang="zh-CN" dirty="0"/>
              <a:t>SET</a:t>
            </a:r>
            <a:r>
              <a:rPr lang="zh-CN" altLang="zh-CN" dirty="0"/>
              <a:t>子句中指出。</a:t>
            </a:r>
            <a:r>
              <a:rPr lang="en-US" altLang="zh-CN" dirty="0"/>
              <a:t>SET</a:t>
            </a:r>
            <a:r>
              <a:rPr lang="zh-CN" altLang="zh-CN" dirty="0"/>
              <a:t>子句中第一种格式是对符合条件元组中的列值进行修改，第二种格式是可对符合条件的元组中每个列值进行修改。</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112</a:t>
            </a:fld>
            <a:endParaRPr lang="en-US" altLang="zh-CN"/>
          </a:p>
        </p:txBody>
      </p:sp>
    </p:spTree>
    <p:extLst>
      <p:ext uri="{BB962C8B-B14F-4D97-AF65-F5344CB8AC3E}">
        <p14:creationId xmlns:p14="http://schemas.microsoft.com/office/powerpoint/2010/main" val="389811951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9.25</a:t>
            </a:r>
            <a:r>
              <a:rPr lang="zh-CN" altLang="zh-CN" dirty="0"/>
              <a:t>：对基本表成绩表和选课表中的值进行修改。</a:t>
            </a:r>
          </a:p>
          <a:p>
            <a:r>
              <a:rPr lang="en-US" altLang="zh-CN" dirty="0"/>
              <a:t>(1) </a:t>
            </a:r>
            <a:r>
              <a:rPr lang="zh-CN" altLang="zh-CN" dirty="0"/>
              <a:t>把</a:t>
            </a:r>
            <a:r>
              <a:rPr lang="en-US" altLang="zh-CN" dirty="0"/>
              <a:t>ENGL11004.01</a:t>
            </a:r>
            <a:r>
              <a:rPr lang="zh-CN" altLang="zh-CN" dirty="0"/>
              <a:t>课程的课程名称改为</a:t>
            </a:r>
            <a:r>
              <a:rPr lang="en-US" altLang="zh-CN" dirty="0"/>
              <a:t>DB</a:t>
            </a:r>
            <a:r>
              <a:rPr lang="zh-CN" altLang="zh-CN" dirty="0"/>
              <a:t>。</a:t>
            </a:r>
          </a:p>
          <a:p>
            <a:r>
              <a:rPr lang="en-US" altLang="zh-CN" dirty="0"/>
              <a:t>UPDATE</a:t>
            </a:r>
            <a:r>
              <a:rPr lang="zh-CN" altLang="zh-CN" dirty="0"/>
              <a:t>选课表</a:t>
            </a:r>
          </a:p>
          <a:p>
            <a:r>
              <a:rPr lang="en-US" altLang="zh-CN" dirty="0"/>
              <a:t>SET </a:t>
            </a:r>
            <a:r>
              <a:rPr lang="zh-CN" altLang="zh-CN" dirty="0"/>
              <a:t>课程名称</a:t>
            </a:r>
            <a:r>
              <a:rPr lang="en-US" altLang="zh-CN" dirty="0"/>
              <a:t> = ‘DB’</a:t>
            </a:r>
            <a:endParaRPr lang="zh-CN" altLang="zh-CN" dirty="0"/>
          </a:p>
          <a:p>
            <a:r>
              <a:rPr lang="en-US" altLang="zh-CN" dirty="0"/>
              <a:t>WHERE </a:t>
            </a:r>
            <a:r>
              <a:rPr lang="zh-CN" altLang="zh-CN" dirty="0"/>
              <a:t>课程代码</a:t>
            </a:r>
            <a:r>
              <a:rPr lang="en-US" altLang="zh-CN" dirty="0"/>
              <a:t> = ‘ENGL11004.01’;</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113</a:t>
            </a:fld>
            <a:endParaRPr lang="en-US" altLang="zh-CN"/>
          </a:p>
        </p:txBody>
      </p:sp>
    </p:spTree>
    <p:extLst>
      <p:ext uri="{BB962C8B-B14F-4D97-AF65-F5344CB8AC3E}">
        <p14:creationId xmlns:p14="http://schemas.microsoft.com/office/powerpoint/2010/main" val="338219306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a:t>
            </a:r>
            <a:r>
              <a:rPr lang="zh-CN" altLang="zh-CN" dirty="0"/>
              <a:t>把女同学的成绩提高</a:t>
            </a:r>
            <a:r>
              <a:rPr lang="en-US" altLang="zh-CN" dirty="0"/>
              <a:t>10%</a:t>
            </a:r>
            <a:r>
              <a:rPr lang="zh-CN" altLang="zh-CN" dirty="0"/>
              <a:t>。</a:t>
            </a:r>
          </a:p>
          <a:p>
            <a:r>
              <a:rPr lang="en-US" altLang="zh-CN" dirty="0"/>
              <a:t>UPDATE </a:t>
            </a:r>
            <a:r>
              <a:rPr lang="zh-CN" altLang="zh-CN" dirty="0"/>
              <a:t>成绩表</a:t>
            </a:r>
          </a:p>
          <a:p>
            <a:r>
              <a:rPr lang="en-US" altLang="zh-CN" dirty="0"/>
              <a:t>SET </a:t>
            </a:r>
            <a:r>
              <a:rPr lang="zh-CN" altLang="zh-CN" dirty="0"/>
              <a:t>成绩</a:t>
            </a:r>
            <a:r>
              <a:rPr lang="en-US" altLang="zh-CN" dirty="0"/>
              <a:t> = </a:t>
            </a:r>
            <a:r>
              <a:rPr lang="zh-CN" altLang="zh-CN" dirty="0"/>
              <a:t>成绩</a:t>
            </a:r>
            <a:r>
              <a:rPr lang="en-US" altLang="zh-CN" dirty="0"/>
              <a:t> * 1.1</a:t>
            </a:r>
            <a:endParaRPr lang="zh-CN" altLang="zh-CN" dirty="0"/>
          </a:p>
          <a:p>
            <a:r>
              <a:rPr lang="en-US" altLang="zh-CN" dirty="0"/>
              <a:t>WHERE </a:t>
            </a:r>
            <a:r>
              <a:rPr lang="zh-CN" altLang="zh-CN" dirty="0"/>
              <a:t>学号</a:t>
            </a:r>
            <a:r>
              <a:rPr lang="en-US" altLang="zh-CN" dirty="0"/>
              <a:t> IN(SELECT </a:t>
            </a:r>
            <a:r>
              <a:rPr lang="zh-CN" altLang="zh-CN" dirty="0"/>
              <a:t>学号</a:t>
            </a:r>
          </a:p>
          <a:p>
            <a:r>
              <a:rPr lang="en-US" altLang="zh-CN" dirty="0"/>
              <a:t>FROM </a:t>
            </a:r>
            <a:r>
              <a:rPr lang="zh-CN" altLang="zh-CN" dirty="0"/>
              <a:t>学生信息表</a:t>
            </a:r>
          </a:p>
          <a:p>
            <a:r>
              <a:rPr lang="en-US" altLang="zh-CN" dirty="0"/>
              <a:t>WHERE </a:t>
            </a:r>
            <a:r>
              <a:rPr lang="zh-CN" altLang="zh-CN" dirty="0"/>
              <a:t>性别</a:t>
            </a:r>
            <a:r>
              <a:rPr lang="en-US" altLang="zh-CN" dirty="0"/>
              <a:t> = ‘</a:t>
            </a:r>
            <a:r>
              <a:rPr lang="zh-CN" altLang="zh-CN" dirty="0"/>
              <a:t>女</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114</a:t>
            </a:fld>
            <a:endParaRPr lang="en-US" altLang="zh-CN"/>
          </a:p>
        </p:txBody>
      </p:sp>
    </p:spTree>
    <p:extLst>
      <p:ext uri="{BB962C8B-B14F-4D97-AF65-F5344CB8AC3E}">
        <p14:creationId xmlns:p14="http://schemas.microsoft.com/office/powerpoint/2010/main" val="205901489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96477" y="449062"/>
            <a:ext cx="7801897" cy="4275649"/>
          </a:xfrm>
        </p:spPr>
        <p:txBody>
          <a:bodyPr/>
          <a:lstStyle/>
          <a:p>
            <a:r>
              <a:rPr lang="en-US" altLang="zh-CN" dirty="0"/>
              <a:t>(3) </a:t>
            </a:r>
            <a:r>
              <a:rPr lang="zh-CN" altLang="zh-CN" dirty="0"/>
              <a:t>当</a:t>
            </a:r>
            <a:r>
              <a:rPr lang="en-US" altLang="zh-CN" dirty="0"/>
              <a:t>ENGL11004.01</a:t>
            </a:r>
            <a:r>
              <a:rPr lang="zh-CN" altLang="zh-CN" dirty="0"/>
              <a:t>的课程成绩低于该门课程平均成绩时，将成绩提高</a:t>
            </a:r>
            <a:r>
              <a:rPr lang="en-US" altLang="zh-CN" dirty="0"/>
              <a:t>5%</a:t>
            </a:r>
            <a:r>
              <a:rPr lang="zh-CN" altLang="zh-CN" dirty="0"/>
              <a:t>。</a:t>
            </a:r>
          </a:p>
          <a:p>
            <a:r>
              <a:rPr lang="en-US" altLang="zh-CN" dirty="0"/>
              <a:t>UPDATE </a:t>
            </a:r>
            <a:r>
              <a:rPr lang="zh-CN" altLang="zh-CN" dirty="0"/>
              <a:t>成绩表</a:t>
            </a:r>
          </a:p>
          <a:p>
            <a:r>
              <a:rPr lang="en-US" altLang="zh-CN" dirty="0"/>
              <a:t>SET </a:t>
            </a:r>
            <a:r>
              <a:rPr lang="zh-CN" altLang="zh-CN" dirty="0"/>
              <a:t>成绩</a:t>
            </a:r>
            <a:r>
              <a:rPr lang="en-US" altLang="zh-CN" dirty="0"/>
              <a:t> = </a:t>
            </a:r>
            <a:r>
              <a:rPr lang="zh-CN" altLang="zh-CN" dirty="0"/>
              <a:t>成绩</a:t>
            </a:r>
            <a:r>
              <a:rPr lang="en-US" altLang="zh-CN" dirty="0"/>
              <a:t> * 1.05</a:t>
            </a:r>
            <a:endParaRPr lang="zh-CN" altLang="zh-CN" dirty="0"/>
          </a:p>
          <a:p>
            <a:r>
              <a:rPr lang="en-US" altLang="zh-CN" dirty="0"/>
              <a:t>WHERE </a:t>
            </a:r>
            <a:r>
              <a:rPr lang="zh-CN" altLang="zh-CN" dirty="0"/>
              <a:t>课程代码</a:t>
            </a:r>
            <a:r>
              <a:rPr lang="en-US" altLang="zh-CN" dirty="0"/>
              <a:t> = ‘ENGL11004.01’ </a:t>
            </a:r>
            <a:endParaRPr lang="zh-CN" altLang="zh-CN" dirty="0"/>
          </a:p>
          <a:p>
            <a:r>
              <a:rPr lang="en-US" altLang="zh-CN" dirty="0"/>
              <a:t>AND </a:t>
            </a:r>
            <a:r>
              <a:rPr lang="zh-CN" altLang="zh-CN" dirty="0"/>
              <a:t>成绩</a:t>
            </a:r>
            <a:r>
              <a:rPr lang="en-US" altLang="zh-CN" dirty="0"/>
              <a:t> &lt; (SELECT AVG(</a:t>
            </a:r>
            <a:r>
              <a:rPr lang="zh-CN" altLang="zh-CN" dirty="0"/>
              <a:t>成绩</a:t>
            </a:r>
            <a:r>
              <a:rPr lang="en-US" altLang="zh-CN" dirty="0"/>
              <a:t>)</a:t>
            </a:r>
            <a:endParaRPr lang="zh-CN" altLang="zh-CN" dirty="0"/>
          </a:p>
          <a:p>
            <a:r>
              <a:rPr lang="en-US" altLang="zh-CN" dirty="0"/>
              <a:t>FROM </a:t>
            </a:r>
            <a:r>
              <a:rPr lang="zh-CN" altLang="zh-CN" dirty="0"/>
              <a:t>成绩表</a:t>
            </a:r>
          </a:p>
          <a:p>
            <a:r>
              <a:rPr lang="en-US" altLang="zh-CN" dirty="0"/>
              <a:t>WHERE </a:t>
            </a:r>
            <a:r>
              <a:rPr lang="zh-CN" altLang="zh-CN" dirty="0"/>
              <a:t>课程代码</a:t>
            </a:r>
            <a:r>
              <a:rPr lang="en-US" altLang="zh-CN" dirty="0"/>
              <a:t> =  ‘ENGL11004.01’);</a:t>
            </a:r>
            <a:endParaRPr lang="zh-CN" altLang="zh-CN" dirty="0"/>
          </a:p>
          <a:p>
            <a:r>
              <a:rPr lang="zh-CN" altLang="zh-CN" dirty="0"/>
              <a:t>此处两次引用成绩表是不相关的。也就是说，内层</a:t>
            </a:r>
            <a:r>
              <a:rPr lang="en-US" altLang="zh-CN" dirty="0"/>
              <a:t>SELECT</a:t>
            </a:r>
            <a:r>
              <a:rPr lang="zh-CN" altLang="zh-CN" dirty="0"/>
              <a:t>语句在初始时做了一次，随后对成绩的修改都以初始平均成绩为依据。</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115</a:t>
            </a:fld>
            <a:endParaRPr lang="en-US" altLang="zh-CN"/>
          </a:p>
        </p:txBody>
      </p:sp>
    </p:spTree>
    <p:extLst>
      <p:ext uri="{BB962C8B-B14F-4D97-AF65-F5344CB8AC3E}">
        <p14:creationId xmlns:p14="http://schemas.microsoft.com/office/powerpoint/2010/main" val="22406341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(4) </a:t>
            </a:r>
            <a:r>
              <a:rPr lang="zh-CN" altLang="zh-CN" dirty="0"/>
              <a:t>在成绩表中，把课程代码为</a:t>
            </a:r>
            <a:r>
              <a:rPr lang="en-US" altLang="zh-CN" dirty="0"/>
              <a:t>ENGL11004.01, </a:t>
            </a:r>
            <a:r>
              <a:rPr lang="zh-CN" altLang="zh-CN" dirty="0"/>
              <a:t>学号为</a:t>
            </a:r>
            <a:r>
              <a:rPr lang="en-US" altLang="zh-CN" dirty="0"/>
              <a:t>00096</a:t>
            </a:r>
            <a:r>
              <a:rPr lang="zh-CN" altLang="zh-CN" dirty="0"/>
              <a:t>的元组修改为</a:t>
            </a:r>
            <a:r>
              <a:rPr lang="en-US" altLang="zh-CN" dirty="0"/>
              <a:t>(‘ENGL11004.01’, ‘00006’,95)</a:t>
            </a:r>
            <a:r>
              <a:rPr lang="zh-CN" altLang="zh-CN" dirty="0"/>
              <a:t>：</a:t>
            </a:r>
          </a:p>
          <a:p>
            <a:r>
              <a:rPr lang="en-US" altLang="zh-CN" dirty="0"/>
              <a:t>UPDATE </a:t>
            </a:r>
            <a:r>
              <a:rPr lang="zh-CN" altLang="zh-CN" dirty="0"/>
              <a:t>成绩表</a:t>
            </a:r>
          </a:p>
          <a:p>
            <a:r>
              <a:rPr lang="en-US" altLang="zh-CN" dirty="0"/>
              <a:t>SET ROW=( ‘ENGL11004.01’, ‘00006’,95)</a:t>
            </a:r>
            <a:endParaRPr lang="zh-CN" altLang="zh-CN" dirty="0"/>
          </a:p>
          <a:p>
            <a:r>
              <a:rPr lang="en-US" altLang="zh-CN" dirty="0"/>
              <a:t>WHERE </a:t>
            </a:r>
            <a:r>
              <a:rPr lang="zh-CN" altLang="zh-CN" dirty="0"/>
              <a:t>课程代码</a:t>
            </a:r>
            <a:r>
              <a:rPr lang="en-US" altLang="zh-CN" dirty="0"/>
              <a:t> = ‘ENGL11004.01’ AND</a:t>
            </a:r>
            <a:r>
              <a:rPr lang="zh-CN" altLang="zh-CN" dirty="0"/>
              <a:t>学号</a:t>
            </a:r>
            <a:r>
              <a:rPr lang="en-US" altLang="zh-CN" dirty="0"/>
              <a:t>=’00096’;</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116</a:t>
            </a:fld>
            <a:endParaRPr lang="en-US" altLang="zh-CN"/>
          </a:p>
        </p:txBody>
      </p:sp>
    </p:spTree>
    <p:extLst>
      <p:ext uri="{BB962C8B-B14F-4D97-AF65-F5344CB8AC3E}">
        <p14:creationId xmlns:p14="http://schemas.microsoft.com/office/powerpoint/2010/main" val="186115530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9.5.1</a:t>
            </a:r>
            <a:r>
              <a:rPr lang="x-none" altLang="zh-CN" dirty="0" smtClean="0"/>
              <a:t>视图的创建和撤销</a:t>
            </a:r>
            <a:endParaRPr lang="zh-CN" altLang="en-US" dirty="0"/>
          </a:p>
        </p:txBody>
      </p:sp>
      <p:sp>
        <p:nvSpPr>
          <p:cNvPr id="3" name="内容占位符 2"/>
          <p:cNvSpPr>
            <a:spLocks noGrp="1"/>
          </p:cNvSpPr>
          <p:nvPr>
            <p:ph idx="1"/>
          </p:nvPr>
        </p:nvSpPr>
        <p:spPr/>
        <p:txBody>
          <a:bodyPr/>
          <a:lstStyle/>
          <a:p>
            <a:r>
              <a:rPr lang="zh-CN" altLang="zh-CN" dirty="0"/>
              <a:t>在</a:t>
            </a:r>
            <a:r>
              <a:rPr lang="en-US" altLang="zh-CN" dirty="0"/>
              <a:t>SQL</a:t>
            </a:r>
            <a:r>
              <a:rPr lang="zh-CN" altLang="zh-CN" dirty="0"/>
              <a:t>中，外模式这级的数据结构的基本单位是视图（</a:t>
            </a:r>
            <a:r>
              <a:rPr lang="en-US" altLang="zh-CN" dirty="0"/>
              <a:t>view</a:t>
            </a:r>
            <a:r>
              <a:rPr lang="zh-CN" altLang="zh-CN" dirty="0"/>
              <a:t>），视图是从若干基本表和（或）其他视图构造出来的表。这种构造方法采用</a:t>
            </a:r>
            <a:r>
              <a:rPr lang="en-US" altLang="zh-CN" dirty="0"/>
              <a:t>SELECT</a:t>
            </a:r>
            <a:r>
              <a:rPr lang="zh-CN" altLang="zh-CN" dirty="0"/>
              <a:t>语句实现。在我们创建一个视图时，只是把其视图的定义存放在数据字典中，而不存储视图对应的数据，在用户使用视图时才去求对应的数据。因此，视图被称为“虚表”，基本表就称为“实表”。</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117</a:t>
            </a:fld>
            <a:endParaRPr lang="en-US" altLang="zh-CN"/>
          </a:p>
        </p:txBody>
      </p:sp>
    </p:spTree>
    <p:extLst>
      <p:ext uri="{BB962C8B-B14F-4D97-AF65-F5344CB8AC3E}">
        <p14:creationId xmlns:p14="http://schemas.microsoft.com/office/powerpoint/2010/main" val="206355371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1. </a:t>
            </a:r>
            <a:r>
              <a:rPr lang="zh-CN" altLang="zh-CN" dirty="0"/>
              <a:t>视图的创建</a:t>
            </a:r>
          </a:p>
          <a:p>
            <a:r>
              <a:rPr lang="zh-CN" altLang="zh-CN" dirty="0"/>
              <a:t>创建视图可用“</a:t>
            </a:r>
            <a:r>
              <a:rPr lang="en-US" altLang="zh-CN" dirty="0"/>
              <a:t>CREATE VIEW</a:t>
            </a:r>
            <a:r>
              <a:rPr lang="zh-CN" altLang="zh-CN" dirty="0"/>
              <a:t>”语句实现。其句法如下：</a:t>
            </a:r>
          </a:p>
          <a:p>
            <a:r>
              <a:rPr lang="en-US" altLang="zh-CN" dirty="0"/>
              <a:t>CREATE VIEW &lt;</a:t>
            </a:r>
            <a:r>
              <a:rPr lang="zh-CN" altLang="zh-CN" dirty="0"/>
              <a:t>视图名</a:t>
            </a:r>
            <a:r>
              <a:rPr lang="en-US" altLang="zh-CN" dirty="0"/>
              <a:t>&gt; (&lt;</a:t>
            </a:r>
            <a:r>
              <a:rPr lang="zh-CN" altLang="zh-CN" dirty="0"/>
              <a:t>列表序列</a:t>
            </a:r>
            <a:r>
              <a:rPr lang="en-US" altLang="zh-CN" dirty="0"/>
              <a:t>&gt;)</a:t>
            </a:r>
            <a:endParaRPr lang="zh-CN" altLang="zh-CN" dirty="0"/>
          </a:p>
          <a:p>
            <a:r>
              <a:rPr lang="en-US" altLang="zh-CN" dirty="0"/>
              <a:t>AS &lt;SELECT</a:t>
            </a:r>
            <a:r>
              <a:rPr lang="zh-CN" altLang="zh-CN" dirty="0"/>
              <a:t>查询语句</a:t>
            </a:r>
            <a:r>
              <a:rPr lang="en-US" altLang="zh-CN" dirty="0"/>
              <a:t>&gt;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118</a:t>
            </a:fld>
            <a:endParaRPr lang="en-US" altLang="zh-CN"/>
          </a:p>
        </p:txBody>
      </p:sp>
    </p:spTree>
    <p:extLst>
      <p:ext uri="{BB962C8B-B14F-4D97-AF65-F5344CB8AC3E}">
        <p14:creationId xmlns:p14="http://schemas.microsoft.com/office/powerpoint/2010/main" val="21586488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15454" y="159695"/>
            <a:ext cx="7801897" cy="4275649"/>
          </a:xfrm>
        </p:spPr>
        <p:txBody>
          <a:bodyPr/>
          <a:lstStyle/>
          <a:p>
            <a:r>
              <a:rPr lang="zh-CN" altLang="zh-CN" dirty="0"/>
              <a:t>例</a:t>
            </a:r>
            <a:r>
              <a:rPr lang="en-US" altLang="zh-CN" dirty="0"/>
              <a:t>9.26</a:t>
            </a:r>
            <a:r>
              <a:rPr lang="zh-CN" altLang="zh-CN" dirty="0"/>
              <a:t>：对于教学数据库中四个基本表教师信息表、选课表、学生信息表、成绩表，用户经常要用到学号、姓名、课程名称、成绩等列的数据，那么可用下列语句建立视图：</a:t>
            </a:r>
          </a:p>
          <a:p>
            <a:r>
              <a:rPr lang="en-US" altLang="zh-CN" dirty="0"/>
              <a:t>CREATE VIEW STUDENT_SCORE(</a:t>
            </a:r>
            <a:r>
              <a:rPr lang="zh-CN" altLang="zh-CN" dirty="0"/>
              <a:t>学号</a:t>
            </a:r>
            <a:r>
              <a:rPr lang="en-US" altLang="zh-CN" dirty="0"/>
              <a:t>,</a:t>
            </a:r>
            <a:r>
              <a:rPr lang="zh-CN" altLang="zh-CN" dirty="0"/>
              <a:t>姓名</a:t>
            </a:r>
            <a:r>
              <a:rPr lang="en-US" altLang="zh-CN" dirty="0"/>
              <a:t>,</a:t>
            </a:r>
            <a:r>
              <a:rPr lang="zh-CN" altLang="zh-CN" dirty="0"/>
              <a:t>课程名称</a:t>
            </a:r>
            <a:r>
              <a:rPr lang="en-US" altLang="zh-CN" dirty="0"/>
              <a:t>,</a:t>
            </a:r>
            <a:r>
              <a:rPr lang="zh-CN" altLang="zh-CN" dirty="0"/>
              <a:t>成绩</a:t>
            </a:r>
            <a:r>
              <a:rPr lang="en-US" altLang="zh-CN" dirty="0"/>
              <a:t>)</a:t>
            </a:r>
            <a:endParaRPr lang="zh-CN" altLang="zh-CN" dirty="0"/>
          </a:p>
          <a:p>
            <a:r>
              <a:rPr lang="en-US" altLang="zh-CN" dirty="0"/>
              <a:t>AS SELECT </a:t>
            </a:r>
            <a:r>
              <a:rPr lang="zh-CN" altLang="zh-CN" dirty="0"/>
              <a:t>学生信息表</a:t>
            </a:r>
            <a:r>
              <a:rPr lang="en-US" altLang="zh-CN" dirty="0"/>
              <a:t>.</a:t>
            </a:r>
            <a:r>
              <a:rPr lang="zh-CN" altLang="zh-CN" dirty="0"/>
              <a:t>学号</a:t>
            </a:r>
            <a:r>
              <a:rPr lang="en-US" altLang="zh-CN" dirty="0"/>
              <a:t>,</a:t>
            </a:r>
            <a:r>
              <a:rPr lang="zh-CN" altLang="zh-CN" dirty="0"/>
              <a:t>姓名</a:t>
            </a:r>
            <a:r>
              <a:rPr lang="en-US" altLang="zh-CN" dirty="0"/>
              <a:t>,</a:t>
            </a:r>
            <a:r>
              <a:rPr lang="zh-CN" altLang="zh-CN" dirty="0"/>
              <a:t>课程名称</a:t>
            </a:r>
            <a:r>
              <a:rPr lang="en-US" altLang="zh-CN" dirty="0"/>
              <a:t>,</a:t>
            </a:r>
            <a:r>
              <a:rPr lang="zh-CN" altLang="zh-CN" dirty="0"/>
              <a:t>成绩</a:t>
            </a:r>
          </a:p>
          <a:p>
            <a:r>
              <a:rPr lang="en-US" altLang="zh-CN" dirty="0"/>
              <a:t>FROM </a:t>
            </a:r>
            <a:r>
              <a:rPr lang="zh-CN" altLang="zh-CN" dirty="0"/>
              <a:t>学生信息表</a:t>
            </a:r>
            <a:r>
              <a:rPr lang="en-US" altLang="zh-CN" dirty="0"/>
              <a:t>,</a:t>
            </a:r>
            <a:r>
              <a:rPr lang="zh-CN" altLang="zh-CN" dirty="0"/>
              <a:t>成绩表</a:t>
            </a:r>
            <a:r>
              <a:rPr lang="en-US" altLang="zh-CN" dirty="0"/>
              <a:t>, </a:t>
            </a:r>
            <a:r>
              <a:rPr lang="zh-CN" altLang="zh-CN" dirty="0"/>
              <a:t>选课表</a:t>
            </a:r>
          </a:p>
          <a:p>
            <a:r>
              <a:rPr lang="en-US" altLang="zh-CN" dirty="0"/>
              <a:t>WHERE </a:t>
            </a:r>
            <a:r>
              <a:rPr lang="zh-CN" altLang="zh-CN" dirty="0"/>
              <a:t>学生信息表</a:t>
            </a:r>
            <a:r>
              <a:rPr lang="en-US" altLang="zh-CN" dirty="0"/>
              <a:t>.</a:t>
            </a:r>
            <a:r>
              <a:rPr lang="zh-CN" altLang="zh-CN" dirty="0"/>
              <a:t>学号</a:t>
            </a:r>
            <a:r>
              <a:rPr lang="en-US" altLang="zh-CN" dirty="0"/>
              <a:t>= </a:t>
            </a:r>
            <a:r>
              <a:rPr lang="zh-CN" altLang="zh-CN" dirty="0"/>
              <a:t>成绩表</a:t>
            </a:r>
            <a:r>
              <a:rPr lang="en-US" altLang="zh-CN" dirty="0"/>
              <a:t>.</a:t>
            </a:r>
            <a:r>
              <a:rPr lang="zh-CN" altLang="zh-CN" dirty="0"/>
              <a:t>学号</a:t>
            </a:r>
            <a:r>
              <a:rPr lang="en-US" altLang="zh-CN" dirty="0"/>
              <a:t> AND </a:t>
            </a:r>
            <a:r>
              <a:rPr lang="zh-CN" altLang="zh-CN" dirty="0"/>
              <a:t>成绩表</a:t>
            </a:r>
            <a:r>
              <a:rPr lang="en-US" altLang="zh-CN" dirty="0"/>
              <a:t>.</a:t>
            </a:r>
            <a:r>
              <a:rPr lang="zh-CN" altLang="zh-CN" dirty="0"/>
              <a:t>课程代码</a:t>
            </a:r>
            <a:r>
              <a:rPr lang="en-US" altLang="zh-CN" dirty="0"/>
              <a:t>=</a:t>
            </a:r>
            <a:r>
              <a:rPr lang="zh-CN" altLang="zh-CN" dirty="0"/>
              <a:t>选课表</a:t>
            </a:r>
            <a:r>
              <a:rPr lang="en-US" altLang="zh-CN" dirty="0"/>
              <a:t>.</a:t>
            </a:r>
            <a:r>
              <a:rPr lang="zh-CN" altLang="zh-CN" dirty="0"/>
              <a:t>课程代码</a:t>
            </a:r>
            <a:r>
              <a:rPr lang="en-US" altLang="zh-CN" dirty="0"/>
              <a:t>;</a:t>
            </a:r>
            <a:endParaRPr lang="zh-CN" altLang="zh-CN" dirty="0"/>
          </a:p>
          <a:p>
            <a:r>
              <a:rPr lang="zh-CN" altLang="zh-CN" dirty="0"/>
              <a:t>此处，视图中列名、顺序与</a:t>
            </a:r>
            <a:r>
              <a:rPr lang="en-US" altLang="zh-CN" dirty="0"/>
              <a:t>SELECT</a:t>
            </a:r>
            <a:r>
              <a:rPr lang="zh-CN" altLang="zh-CN" dirty="0"/>
              <a:t>子句中的列名、顺序一致，因此视图名</a:t>
            </a:r>
            <a:r>
              <a:rPr lang="en-US" altLang="zh-CN" dirty="0"/>
              <a:t>STUDENT_SCORE</a:t>
            </a:r>
            <a:r>
              <a:rPr lang="zh-CN" altLang="zh-CN" dirty="0"/>
              <a:t>后的列名可省略。</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119</a:t>
            </a:fld>
            <a:endParaRPr lang="en-US" altLang="zh-CN"/>
          </a:p>
        </p:txBody>
      </p:sp>
    </p:spTree>
    <p:extLst>
      <p:ext uri="{BB962C8B-B14F-4D97-AF65-F5344CB8AC3E}">
        <p14:creationId xmlns:p14="http://schemas.microsoft.com/office/powerpoint/2010/main" val="21069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9.2.2SQL的基本数据类型</a:t>
            </a:r>
            <a:endParaRPr lang="zh-CN" altLang="zh-CN" dirty="0"/>
          </a:p>
        </p:txBody>
      </p:sp>
      <p:sp>
        <p:nvSpPr>
          <p:cNvPr id="3" name="内容占位符 2"/>
          <p:cNvSpPr>
            <a:spLocks noGrp="1"/>
          </p:cNvSpPr>
          <p:nvPr>
            <p:ph idx="1"/>
          </p:nvPr>
        </p:nvSpPr>
        <p:spPr>
          <a:xfrm>
            <a:off x="1002133" y="930153"/>
            <a:ext cx="7801897" cy="4275649"/>
          </a:xfrm>
        </p:spPr>
        <p:txBody>
          <a:bodyPr/>
          <a:lstStyle/>
          <a:p>
            <a:r>
              <a:rPr lang="en-US" altLang="zh-CN" dirty="0"/>
              <a:t>SQL</a:t>
            </a:r>
            <a:r>
              <a:rPr lang="zh-CN" altLang="zh-CN" dirty="0"/>
              <a:t>提供的主要数据类型（也称为“域类型”）有：</a:t>
            </a:r>
          </a:p>
          <a:p>
            <a:r>
              <a:rPr lang="en-US" altLang="zh-CN" dirty="0"/>
              <a:t>1. </a:t>
            </a:r>
            <a:r>
              <a:rPr lang="zh-CN" altLang="zh-CN" dirty="0"/>
              <a:t>数值型</a:t>
            </a:r>
          </a:p>
          <a:p>
            <a:r>
              <a:rPr lang="en-US" altLang="zh-CN" dirty="0"/>
              <a:t>INTEGER					</a:t>
            </a:r>
            <a:r>
              <a:rPr lang="zh-CN" altLang="zh-CN" dirty="0"/>
              <a:t>长整数（也可写成</a:t>
            </a:r>
            <a:r>
              <a:rPr lang="en-US" altLang="zh-CN" dirty="0"/>
              <a:t>INT</a:t>
            </a:r>
            <a:r>
              <a:rPr lang="zh-CN" altLang="zh-CN" dirty="0"/>
              <a:t>）</a:t>
            </a:r>
          </a:p>
          <a:p>
            <a:r>
              <a:rPr lang="en-US" altLang="zh-CN" dirty="0"/>
              <a:t>SMALLINT					</a:t>
            </a:r>
            <a:r>
              <a:rPr lang="zh-CN" altLang="zh-CN" dirty="0"/>
              <a:t>短整数</a:t>
            </a:r>
          </a:p>
          <a:p>
            <a:r>
              <a:rPr lang="en-US" altLang="zh-CN" dirty="0"/>
              <a:t>REAL						</a:t>
            </a:r>
            <a:r>
              <a:rPr lang="zh-CN" altLang="zh-CN" dirty="0"/>
              <a:t>浮点数</a:t>
            </a:r>
          </a:p>
          <a:p>
            <a:r>
              <a:rPr lang="en-US" altLang="zh-CN" dirty="0"/>
              <a:t>DOUBLE PRECISION			</a:t>
            </a:r>
            <a:r>
              <a:rPr lang="zh-CN" altLang="zh-CN" dirty="0"/>
              <a:t>双精度浮点数</a:t>
            </a:r>
          </a:p>
          <a:p>
            <a:r>
              <a:rPr lang="en-US" altLang="zh-CN" dirty="0"/>
              <a:t>FLOAT(n)					</a:t>
            </a:r>
            <a:r>
              <a:rPr lang="zh-CN" altLang="zh-CN" dirty="0"/>
              <a:t>浮点数，精度至少为</a:t>
            </a:r>
            <a:r>
              <a:rPr lang="en-US" altLang="zh-CN" dirty="0"/>
              <a:t>n</a:t>
            </a:r>
            <a:r>
              <a:rPr lang="zh-CN" altLang="zh-CN" dirty="0"/>
              <a:t>为数字</a:t>
            </a:r>
          </a:p>
          <a:p>
            <a:r>
              <a:rPr lang="en-US" altLang="zh-CN" dirty="0"/>
              <a:t>NUMERIC(</a:t>
            </a:r>
            <a:r>
              <a:rPr lang="en-US" altLang="zh-CN" dirty="0" err="1"/>
              <a:t>p,d</a:t>
            </a:r>
            <a:r>
              <a:rPr lang="en-US" altLang="zh-CN" dirty="0"/>
              <a:t>)	</a:t>
            </a:r>
            <a:r>
              <a:rPr lang="zh-CN" altLang="zh-CN" dirty="0"/>
              <a:t>定点数，有</a:t>
            </a:r>
            <a:r>
              <a:rPr lang="en-US" altLang="zh-CN" dirty="0"/>
              <a:t>p</a:t>
            </a:r>
            <a:r>
              <a:rPr lang="zh-CN" altLang="zh-CN" dirty="0"/>
              <a:t>位数字（不包括符号、小数点）组成，小数点后面有</a:t>
            </a:r>
            <a:r>
              <a:rPr lang="en-US" altLang="zh-CN" dirty="0"/>
              <a:t>d</a:t>
            </a:r>
            <a:r>
              <a:rPr lang="zh-CN" altLang="zh-CN" dirty="0"/>
              <a:t>位数字（也可写成</a:t>
            </a:r>
            <a:r>
              <a:rPr lang="en-US" altLang="zh-CN" dirty="0"/>
              <a:t>DECIMAL</a:t>
            </a:r>
            <a:r>
              <a:rPr lang="zh-CN" altLang="zh-CN" dirty="0"/>
              <a:t>（</a:t>
            </a:r>
            <a:r>
              <a:rPr lang="en-US" altLang="zh-CN" dirty="0" err="1"/>
              <a:t>p,d</a:t>
            </a:r>
            <a:r>
              <a:rPr lang="zh-CN" altLang="zh-CN" dirty="0"/>
              <a:t>）或</a:t>
            </a:r>
            <a:r>
              <a:rPr lang="en-US" altLang="zh-CN" dirty="0"/>
              <a:t>DEC</a:t>
            </a:r>
            <a:r>
              <a:rPr lang="zh-CN" altLang="zh-CN" dirty="0"/>
              <a:t>（</a:t>
            </a:r>
            <a:r>
              <a:rPr lang="en-US" altLang="zh-CN" dirty="0" err="1"/>
              <a:t>p,d</a:t>
            </a:r>
            <a:r>
              <a:rPr lang="zh-CN" altLang="zh-CN" dirty="0"/>
              <a: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a:t>
            </a:fld>
            <a:endParaRPr lang="en-US" altLang="zh-CN"/>
          </a:p>
        </p:txBody>
      </p:sp>
    </p:spTree>
    <p:extLst>
      <p:ext uri="{BB962C8B-B14F-4D97-AF65-F5344CB8AC3E}">
        <p14:creationId xmlns:p14="http://schemas.microsoft.com/office/powerpoint/2010/main" val="275335423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a:t>
            </a:r>
            <a:r>
              <a:rPr lang="zh-CN" altLang="zh-CN" dirty="0"/>
              <a:t>视图的撤销</a:t>
            </a:r>
          </a:p>
          <a:p>
            <a:r>
              <a:rPr lang="zh-CN" altLang="zh-CN" dirty="0"/>
              <a:t>在视图不需要时，可以用“</a:t>
            </a:r>
            <a:r>
              <a:rPr lang="en-US" altLang="zh-CN" dirty="0"/>
              <a:t>DROP VIEW</a:t>
            </a:r>
            <a:r>
              <a:rPr lang="zh-CN" altLang="zh-CN" dirty="0"/>
              <a:t>”语句把其从系统中撤销，其句法如下：</a:t>
            </a:r>
          </a:p>
          <a:p>
            <a:r>
              <a:rPr lang="en-US" altLang="zh-CN" dirty="0"/>
              <a:t>DROP VIEW &lt;</a:t>
            </a:r>
            <a:r>
              <a:rPr lang="zh-CN" altLang="zh-CN" dirty="0"/>
              <a:t>视图名</a:t>
            </a:r>
            <a:r>
              <a:rPr lang="en-US" altLang="zh-CN" dirty="0"/>
              <a:t>&gt;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120</a:t>
            </a:fld>
            <a:endParaRPr lang="en-US" altLang="zh-CN"/>
          </a:p>
        </p:txBody>
      </p:sp>
    </p:spTree>
    <p:extLst>
      <p:ext uri="{BB962C8B-B14F-4D97-AF65-F5344CB8AC3E}">
        <p14:creationId xmlns:p14="http://schemas.microsoft.com/office/powerpoint/2010/main" val="16693235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9.27</a:t>
            </a:r>
            <a:r>
              <a:rPr lang="zh-CN" altLang="zh-CN" dirty="0"/>
              <a:t>：撤销</a:t>
            </a:r>
            <a:r>
              <a:rPr lang="en-US" altLang="zh-CN" dirty="0"/>
              <a:t>STUDENT_SCORE</a:t>
            </a:r>
            <a:r>
              <a:rPr lang="zh-CN" altLang="zh-CN" dirty="0"/>
              <a:t>视图，可用下列语句实现：</a:t>
            </a:r>
          </a:p>
          <a:p>
            <a:r>
              <a:rPr lang="en-US" altLang="zh-CN" dirty="0"/>
              <a:t>DROP VIEW STUDENT_SCORE;</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121</a:t>
            </a:fld>
            <a:endParaRPr lang="en-US" altLang="zh-CN"/>
          </a:p>
        </p:txBody>
      </p:sp>
    </p:spTree>
    <p:extLst>
      <p:ext uri="{BB962C8B-B14F-4D97-AF65-F5344CB8AC3E}">
        <p14:creationId xmlns:p14="http://schemas.microsoft.com/office/powerpoint/2010/main" val="22806666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9.5.2</a:t>
            </a:r>
            <a:r>
              <a:rPr lang="x-none" altLang="zh-CN" dirty="0" smtClean="0"/>
              <a:t>对视图的操作</a:t>
            </a:r>
            <a:endParaRPr lang="zh-CN" altLang="en-US" dirty="0"/>
          </a:p>
        </p:txBody>
      </p:sp>
      <p:sp>
        <p:nvSpPr>
          <p:cNvPr id="3" name="内容占位符 2"/>
          <p:cNvSpPr>
            <a:spLocks noGrp="1"/>
          </p:cNvSpPr>
          <p:nvPr>
            <p:ph idx="1"/>
          </p:nvPr>
        </p:nvSpPr>
        <p:spPr/>
        <p:txBody>
          <a:bodyPr/>
          <a:lstStyle/>
          <a:p>
            <a:r>
              <a:rPr lang="zh-CN" altLang="zh-CN" dirty="0"/>
              <a:t>在视图定义以后，对于视图的查询（</a:t>
            </a:r>
            <a:r>
              <a:rPr lang="en-US" altLang="zh-CN" dirty="0"/>
              <a:t>SELECT</a:t>
            </a:r>
            <a:r>
              <a:rPr lang="zh-CN" altLang="zh-CN" dirty="0"/>
              <a:t>）操作，与基本表一样，没有什么区别。但对于视图中元组的更新操作就不一样了。</a:t>
            </a:r>
          </a:p>
          <a:p>
            <a:r>
              <a:rPr lang="zh-CN" altLang="zh-CN" dirty="0"/>
              <a:t>由于视图并不像基本表那样实际存在，因此如何将对视图的更新转换成对基本表的更新，是系统应该解决的问题。为简单起见现在一般只对“行列子集视图”才能更新。</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122</a:t>
            </a:fld>
            <a:endParaRPr lang="en-US" altLang="zh-CN"/>
          </a:p>
        </p:txBody>
      </p:sp>
    </p:spTree>
    <p:extLst>
      <p:ext uri="{BB962C8B-B14F-4D97-AF65-F5344CB8AC3E}">
        <p14:creationId xmlns:p14="http://schemas.microsoft.com/office/powerpoint/2010/main" val="17232505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定义</a:t>
            </a:r>
            <a:r>
              <a:rPr lang="en-US" altLang="zh-CN" dirty="0"/>
              <a:t>9.1  </a:t>
            </a:r>
            <a:r>
              <a:rPr lang="zh-CN" altLang="zh-CN" dirty="0"/>
              <a:t>如果视图是从单个基本表只使用选择、投影操作导出的，并且包含了基本表的主键，那么这样的视图称为“行列子集视图”，并且可以被执行更新操作。允许用户更新的视图在定义时必须加上“</a:t>
            </a:r>
            <a:r>
              <a:rPr lang="en-US" altLang="zh-CN" dirty="0"/>
              <a:t>WITH CHECK OPTION</a:t>
            </a:r>
            <a:r>
              <a:rPr lang="zh-CN" altLang="zh-CN" dirty="0"/>
              <a:t>”短语。</a:t>
            </a:r>
          </a:p>
          <a:p>
            <a:r>
              <a:rPr lang="zh-CN" altLang="zh-CN" dirty="0"/>
              <a:t>据上述定义可知，定义在多个基本表上的视图，或者使用聚合操作的视图，或者不包含基本表主键的视图都是不允许更新的。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123</a:t>
            </a:fld>
            <a:endParaRPr lang="en-US" altLang="zh-CN"/>
          </a:p>
        </p:txBody>
      </p:sp>
    </p:spTree>
    <p:extLst>
      <p:ext uri="{BB962C8B-B14F-4D97-AF65-F5344CB8AC3E}">
        <p14:creationId xmlns:p14="http://schemas.microsoft.com/office/powerpoint/2010/main" val="344393217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9.28</a:t>
            </a:r>
            <a:r>
              <a:rPr lang="zh-CN" altLang="zh-CN" dirty="0"/>
              <a:t>：如果定义了一个有关男学生的视图：</a:t>
            </a:r>
          </a:p>
          <a:p>
            <a:r>
              <a:rPr lang="en-US" altLang="zh-CN" dirty="0"/>
              <a:t>CREATE VIEW S_MALE</a:t>
            </a:r>
            <a:endParaRPr lang="zh-CN" altLang="zh-CN" dirty="0"/>
          </a:p>
          <a:p>
            <a:r>
              <a:rPr lang="en-US" altLang="zh-CN" dirty="0"/>
              <a:t>AS SELECT </a:t>
            </a:r>
            <a:r>
              <a:rPr lang="zh-CN" altLang="zh-CN" dirty="0"/>
              <a:t>学号</a:t>
            </a:r>
            <a:r>
              <a:rPr lang="en-US" altLang="zh-CN" dirty="0"/>
              <a:t>,</a:t>
            </a:r>
            <a:r>
              <a:rPr lang="zh-CN" altLang="zh-CN" dirty="0"/>
              <a:t>姓名</a:t>
            </a:r>
            <a:r>
              <a:rPr lang="en-US" altLang="zh-CN" dirty="0"/>
              <a:t>,</a:t>
            </a:r>
            <a:r>
              <a:rPr lang="zh-CN" altLang="zh-CN" dirty="0"/>
              <a:t>出生年月</a:t>
            </a:r>
          </a:p>
          <a:p>
            <a:r>
              <a:rPr lang="en-US" altLang="zh-CN" dirty="0"/>
              <a:t>FROM </a:t>
            </a:r>
            <a:r>
              <a:rPr lang="zh-CN" altLang="zh-CN" dirty="0"/>
              <a:t>学生信息表</a:t>
            </a:r>
          </a:p>
          <a:p>
            <a:r>
              <a:rPr lang="en-US" altLang="zh-CN" dirty="0"/>
              <a:t>WHERE </a:t>
            </a:r>
            <a:r>
              <a:rPr lang="zh-CN" altLang="zh-CN" dirty="0"/>
              <a:t>性别</a:t>
            </a:r>
            <a:r>
              <a:rPr lang="en-US" altLang="zh-CN" dirty="0"/>
              <a:t>=’</a:t>
            </a:r>
            <a:r>
              <a:rPr lang="zh-CN" altLang="zh-CN" dirty="0"/>
              <a:t>男</a:t>
            </a:r>
            <a:r>
              <a:rPr lang="en-US" altLang="zh-CN" dirty="0"/>
              <a:t>’</a:t>
            </a:r>
            <a:endParaRPr lang="zh-CN" altLang="zh-CN" dirty="0"/>
          </a:p>
          <a:p>
            <a:r>
              <a:rPr lang="en-US" altLang="zh-CN" dirty="0"/>
              <a:t>WITH CHECK OPTION;</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124</a:t>
            </a:fld>
            <a:endParaRPr lang="en-US" altLang="zh-CN"/>
          </a:p>
        </p:txBody>
      </p:sp>
    </p:spTree>
    <p:extLst>
      <p:ext uri="{BB962C8B-B14F-4D97-AF65-F5344CB8AC3E}">
        <p14:creationId xmlns:p14="http://schemas.microsoft.com/office/powerpoint/2010/main" val="107979741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50178" y="680556"/>
            <a:ext cx="7801897" cy="4275649"/>
          </a:xfrm>
        </p:spPr>
        <p:txBody>
          <a:bodyPr/>
          <a:lstStyle/>
          <a:p>
            <a:r>
              <a:rPr lang="zh-CN" altLang="zh-CN" dirty="0"/>
              <a:t>由于这个视图是从单个关系只使用选择和投影导出的，并且包含主键学号，因此是行列子集视图，是可更新的。此时，定义中又加上“</a:t>
            </a:r>
            <a:r>
              <a:rPr lang="en-US" altLang="zh-CN" dirty="0"/>
              <a:t>WITH CHECK OPTION</a:t>
            </a:r>
            <a:r>
              <a:rPr lang="zh-CN" altLang="zh-CN" dirty="0"/>
              <a:t>”短语，就能允许用户对视图进行插入、删除和修改操作。譬如，执行插入操作：</a:t>
            </a:r>
          </a:p>
          <a:p>
            <a:r>
              <a:rPr lang="en-US" altLang="zh-CN" dirty="0"/>
              <a:t>INSERT INTO S_MALE</a:t>
            </a:r>
            <a:endParaRPr lang="zh-CN" altLang="zh-CN" dirty="0"/>
          </a:p>
          <a:p>
            <a:r>
              <a:rPr lang="en-US" altLang="zh-CN" dirty="0"/>
              <a:t>VALUES(‘00001’,’ </a:t>
            </a:r>
            <a:r>
              <a:rPr lang="zh-CN" altLang="zh-CN" dirty="0"/>
              <a:t>秦书琴</a:t>
            </a:r>
            <a:r>
              <a:rPr lang="en-US" altLang="zh-CN" dirty="0"/>
              <a:t>’,’1991-4-7’);</a:t>
            </a:r>
            <a:endParaRPr lang="zh-CN" altLang="zh-CN" dirty="0"/>
          </a:p>
          <a:p>
            <a:r>
              <a:rPr lang="zh-CN" altLang="zh-CN" dirty="0"/>
              <a:t>系统自动会把它转变成下列语句：</a:t>
            </a:r>
          </a:p>
          <a:p>
            <a:r>
              <a:rPr lang="en-US" altLang="zh-CN" dirty="0"/>
              <a:t>INSERT INTO S_MALE</a:t>
            </a:r>
            <a:endParaRPr lang="zh-CN" altLang="zh-CN" dirty="0"/>
          </a:p>
          <a:p>
            <a:r>
              <a:rPr lang="en-US" altLang="zh-CN" dirty="0"/>
              <a:t>VALUES(‘00001’,’ </a:t>
            </a:r>
            <a:r>
              <a:rPr lang="zh-CN" altLang="zh-CN" dirty="0"/>
              <a:t>秦书琴</a:t>
            </a:r>
            <a:r>
              <a:rPr lang="en-US" altLang="zh-CN" dirty="0"/>
              <a:t>’,’1991-4-7’,’</a:t>
            </a:r>
            <a:r>
              <a:rPr lang="zh-CN" altLang="zh-CN" dirty="0"/>
              <a:t>男</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125</a:t>
            </a:fld>
            <a:endParaRPr lang="en-US" altLang="zh-CN"/>
          </a:p>
        </p:txBody>
      </p:sp>
    </p:spTree>
    <p:extLst>
      <p:ext uri="{BB962C8B-B14F-4D97-AF65-F5344CB8AC3E}">
        <p14:creationId xmlns:p14="http://schemas.microsoft.com/office/powerpoint/2010/main" val="5158690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9.6 嵌入式</a:t>
            </a:r>
            <a:r>
              <a:rPr lang="x-none" altLang="zh-CN" dirty="0" smtClean="0"/>
              <a:t>SQL</a:t>
            </a:r>
            <a:endParaRPr lang="zh-CN" altLang="en-US" dirty="0"/>
          </a:p>
        </p:txBody>
      </p:sp>
      <p:sp>
        <p:nvSpPr>
          <p:cNvPr id="3" name="内容占位符 2"/>
          <p:cNvSpPr>
            <a:spLocks noGrp="1"/>
          </p:cNvSpPr>
          <p:nvPr>
            <p:ph idx="1"/>
          </p:nvPr>
        </p:nvSpPr>
        <p:spPr/>
        <p:txBody>
          <a:bodyPr/>
          <a:lstStyle/>
          <a:p>
            <a:r>
              <a:rPr lang="en-US" altLang="zh-CN" dirty="0"/>
              <a:t>SQL</a:t>
            </a:r>
            <a:r>
              <a:rPr lang="zh-CN" altLang="zh-CN" dirty="0"/>
              <a:t>是一种强有力的说明性查询语言。实现同样的查询用</a:t>
            </a:r>
            <a:r>
              <a:rPr lang="en-US" altLang="zh-CN" dirty="0"/>
              <a:t>SQL</a:t>
            </a:r>
            <a:r>
              <a:rPr lang="zh-CN" altLang="zh-CN" dirty="0"/>
              <a:t>书写比单纯用通用编程语言（如</a:t>
            </a:r>
            <a:r>
              <a:rPr lang="en-US" altLang="zh-CN" dirty="0"/>
              <a:t>C</a:t>
            </a:r>
            <a:r>
              <a:rPr lang="zh-CN" altLang="zh-CN" dirty="0"/>
              <a:t>）编码要简单得多。然而，使用通用编程语言访问数据库仍是必要的。</a:t>
            </a:r>
            <a:r>
              <a:rPr lang="en-US" altLang="zh-CN" dirty="0"/>
              <a:t>SQL</a:t>
            </a:r>
            <a:r>
              <a:rPr lang="zh-CN" altLang="zh-CN" dirty="0"/>
              <a:t>不能提供屏幕控制、菜单管理、图像管理、报表生成等动作。而这些功能要靠</a:t>
            </a:r>
            <a:r>
              <a:rPr lang="en-US" altLang="zh-CN" dirty="0"/>
              <a:t>C</a:t>
            </a:r>
            <a:r>
              <a:rPr lang="zh-CN" altLang="zh-CN" dirty="0"/>
              <a:t>、</a:t>
            </a:r>
            <a:r>
              <a:rPr lang="en-US" altLang="zh-CN" dirty="0"/>
              <a:t>COBOL</a:t>
            </a:r>
            <a:r>
              <a:rPr lang="zh-CN" altLang="zh-CN" dirty="0"/>
              <a:t>、</a:t>
            </a:r>
            <a:r>
              <a:rPr lang="en-US" altLang="zh-CN" dirty="0"/>
              <a:t>PASCAL</a:t>
            </a:r>
            <a:r>
              <a:rPr lang="zh-CN" altLang="zh-CN" dirty="0"/>
              <a:t>、</a:t>
            </a:r>
            <a:r>
              <a:rPr lang="en-US" altLang="zh-CN" dirty="0"/>
              <a:t>Java</a:t>
            </a:r>
            <a:r>
              <a:rPr lang="zh-CN" altLang="zh-CN" dirty="0"/>
              <a:t>、</a:t>
            </a:r>
            <a:r>
              <a:rPr lang="en-US" altLang="zh-CN" dirty="0"/>
              <a:t>PL/I</a:t>
            </a:r>
            <a:r>
              <a:rPr lang="zh-CN" altLang="zh-CN" dirty="0"/>
              <a:t>、</a:t>
            </a:r>
            <a:r>
              <a:rPr lang="en-US" altLang="zh-CN" dirty="0"/>
              <a:t>FORTRAN</a:t>
            </a:r>
            <a:r>
              <a:rPr lang="zh-CN" altLang="zh-CN" dirty="0"/>
              <a:t>等语言实现。这些语言称为主语言。在主语言中使用的</a:t>
            </a:r>
            <a:r>
              <a:rPr lang="en-US" altLang="zh-CN" dirty="0"/>
              <a:t>SQL</a:t>
            </a:r>
            <a:r>
              <a:rPr lang="zh-CN" altLang="zh-CN" dirty="0"/>
              <a:t>结构称为嵌入式</a:t>
            </a:r>
            <a:r>
              <a:rPr lang="en-US" altLang="zh-CN" dirty="0"/>
              <a:t>SQL</a:t>
            </a:r>
            <a:r>
              <a:rPr lang="zh-CN" altLang="zh-CN" dirty="0"/>
              <a: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126</a:t>
            </a:fld>
            <a:endParaRPr lang="en-US" altLang="zh-CN"/>
          </a:p>
        </p:txBody>
      </p:sp>
    </p:spTree>
    <p:extLst>
      <p:ext uri="{BB962C8B-B14F-4D97-AF65-F5344CB8AC3E}">
        <p14:creationId xmlns:p14="http://schemas.microsoft.com/office/powerpoint/2010/main" val="214047423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9.6.1嵌入式SQL</a:t>
            </a:r>
            <a:r>
              <a:rPr lang="x-none" altLang="zh-CN" dirty="0" smtClean="0"/>
              <a:t>的实现方式</a:t>
            </a:r>
            <a:endParaRPr lang="zh-CN" altLang="en-US" dirty="0"/>
          </a:p>
        </p:txBody>
      </p:sp>
      <p:sp>
        <p:nvSpPr>
          <p:cNvPr id="3" name="内容占位符 2"/>
          <p:cNvSpPr>
            <a:spLocks noGrp="1"/>
          </p:cNvSpPr>
          <p:nvPr>
            <p:ph idx="1"/>
          </p:nvPr>
        </p:nvSpPr>
        <p:spPr/>
        <p:txBody>
          <a:bodyPr/>
          <a:lstStyle/>
          <a:p>
            <a:r>
              <a:rPr lang="en-US" altLang="zh-CN" dirty="0"/>
              <a:t>SQL</a:t>
            </a:r>
            <a:r>
              <a:rPr lang="zh-CN" altLang="zh-CN" dirty="0"/>
              <a:t>语言有两种使用方式：一种是在终端交互方式下使用，称为交互式</a:t>
            </a:r>
            <a:r>
              <a:rPr lang="en-US" altLang="zh-CN" dirty="0"/>
              <a:t>SQL</a:t>
            </a:r>
            <a:r>
              <a:rPr lang="zh-CN" altLang="zh-CN" dirty="0"/>
              <a:t>；另一种是嵌入在主语言的程序中使用，称为嵌入式</a:t>
            </a:r>
            <a:r>
              <a:rPr lang="en-US" altLang="zh-CN" dirty="0"/>
              <a:t>SQL</a:t>
            </a:r>
            <a:r>
              <a:rPr lang="zh-CN" altLang="zh-CN" dirty="0"/>
              <a:t>。</a:t>
            </a:r>
          </a:p>
          <a:p>
            <a:r>
              <a:rPr lang="zh-CN" altLang="zh-CN" dirty="0"/>
              <a:t>嵌入式</a:t>
            </a:r>
            <a:r>
              <a:rPr lang="en-US" altLang="zh-CN" dirty="0"/>
              <a:t>SQL</a:t>
            </a:r>
            <a:r>
              <a:rPr lang="zh-CN" altLang="zh-CN" dirty="0"/>
              <a:t>的实现，有两种处理方式：一种是扩充主语言的编译程序，使之能处理</a:t>
            </a:r>
            <a:r>
              <a:rPr lang="en-US" altLang="zh-CN" dirty="0"/>
              <a:t>SQL</a:t>
            </a:r>
            <a:r>
              <a:rPr lang="zh-CN" altLang="zh-CN" dirty="0"/>
              <a:t>语句；另一种是采用预处理方式。目前多数系统采用后一种方式。</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127</a:t>
            </a:fld>
            <a:endParaRPr lang="en-US" altLang="zh-CN"/>
          </a:p>
        </p:txBody>
      </p:sp>
    </p:spTree>
    <p:extLst>
      <p:ext uri="{BB962C8B-B14F-4D97-AF65-F5344CB8AC3E}">
        <p14:creationId xmlns:p14="http://schemas.microsoft.com/office/powerpoint/2010/main" val="40570194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128</a:t>
            </a:fld>
            <a:endParaRPr lang="en-US" altLang="zh-CN"/>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423" y="650112"/>
            <a:ext cx="7945417" cy="527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877489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预处理方式是先用预处理程序对源程序进行扫描，识别出</a:t>
            </a:r>
            <a:r>
              <a:rPr lang="en-US" altLang="zh-CN" dirty="0"/>
              <a:t>SQL</a:t>
            </a:r>
            <a:r>
              <a:rPr lang="zh-CN" altLang="zh-CN" dirty="0"/>
              <a:t>语句，并处理成主语言的函数调用形式；然后再用主语言的编译程序编译成目标程序。通常</a:t>
            </a:r>
            <a:r>
              <a:rPr lang="en-US" altLang="zh-CN" dirty="0"/>
              <a:t>DBMS</a:t>
            </a:r>
            <a:r>
              <a:rPr lang="zh-CN" altLang="zh-CN" dirty="0"/>
              <a:t>制造商提供一个</a:t>
            </a:r>
            <a:r>
              <a:rPr lang="en-US" altLang="zh-CN" dirty="0"/>
              <a:t>SQL</a:t>
            </a:r>
            <a:r>
              <a:rPr lang="zh-CN" altLang="zh-CN" dirty="0"/>
              <a:t>函数定义库，共编译时使用。源程序的预处理和编译的具体过程如图</a:t>
            </a:r>
            <a:r>
              <a:rPr lang="en-US" altLang="zh-CN" dirty="0"/>
              <a:t>9.2</a:t>
            </a:r>
            <a:r>
              <a:rPr lang="zh-CN" altLang="zh-CN" dirty="0"/>
              <a:t>所示。</a:t>
            </a:r>
          </a:p>
          <a:p>
            <a:r>
              <a:rPr lang="zh-CN" altLang="zh-CN" dirty="0"/>
              <a:t>存储设备上的数据库是用</a:t>
            </a:r>
            <a:r>
              <a:rPr lang="en-US" altLang="zh-CN" dirty="0"/>
              <a:t>SQL</a:t>
            </a:r>
            <a:r>
              <a:rPr lang="zh-CN" altLang="zh-CN" dirty="0"/>
              <a:t>语句存放的，数据库和主语言程序间信息的传递是通过共享变量实现的。这些共享变量要用</a:t>
            </a:r>
            <a:r>
              <a:rPr lang="en-US" altLang="zh-CN" dirty="0"/>
              <a:t>SQL</a:t>
            </a:r>
            <a:r>
              <a:rPr lang="zh-CN" altLang="zh-CN" dirty="0"/>
              <a:t>的</a:t>
            </a:r>
            <a:r>
              <a:rPr lang="en-US" altLang="zh-CN" dirty="0"/>
              <a:t>DECLARE</a:t>
            </a:r>
            <a:r>
              <a:rPr lang="zh-CN" altLang="zh-CN" dirty="0"/>
              <a:t>语句说明，随后</a:t>
            </a:r>
            <a:r>
              <a:rPr lang="en-US" altLang="zh-CN" dirty="0"/>
              <a:t>SQL</a:t>
            </a:r>
            <a:r>
              <a:rPr lang="zh-CN" altLang="zh-CN" dirty="0"/>
              <a:t>语句就可引用这些变量。共享变量也就成了</a:t>
            </a:r>
            <a:r>
              <a:rPr lang="en-US" altLang="zh-CN" dirty="0"/>
              <a:t>SQL</a:t>
            </a:r>
            <a:r>
              <a:rPr lang="zh-CN" altLang="zh-CN" dirty="0"/>
              <a:t>和主语言的接口。</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129</a:t>
            </a:fld>
            <a:endParaRPr lang="en-US" altLang="zh-CN"/>
          </a:p>
        </p:txBody>
      </p:sp>
    </p:spTree>
    <p:extLst>
      <p:ext uri="{BB962C8B-B14F-4D97-AF65-F5344CB8AC3E}">
        <p14:creationId xmlns:p14="http://schemas.microsoft.com/office/powerpoint/2010/main" val="91676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43517" y="0"/>
            <a:ext cx="7801897" cy="4275649"/>
          </a:xfrm>
        </p:spPr>
        <p:txBody>
          <a:bodyPr/>
          <a:lstStyle/>
          <a:p>
            <a:r>
              <a:rPr lang="en-US" altLang="zh-CN" dirty="0"/>
              <a:t>2. </a:t>
            </a:r>
            <a:r>
              <a:rPr lang="zh-CN" altLang="zh-CN" dirty="0"/>
              <a:t>字符串型</a:t>
            </a:r>
          </a:p>
          <a:p>
            <a:r>
              <a:rPr lang="en-US" altLang="zh-CN" dirty="0"/>
              <a:t>CHAR(n)						</a:t>
            </a:r>
            <a:r>
              <a:rPr lang="zh-CN" altLang="zh-CN" dirty="0"/>
              <a:t>长度为</a:t>
            </a:r>
            <a:r>
              <a:rPr lang="en-US" altLang="zh-CN" dirty="0"/>
              <a:t>n</a:t>
            </a:r>
            <a:r>
              <a:rPr lang="zh-CN" altLang="zh-CN" dirty="0"/>
              <a:t>的定长字符串</a:t>
            </a:r>
          </a:p>
          <a:p>
            <a:r>
              <a:rPr lang="en-US" altLang="zh-CN" dirty="0"/>
              <a:t>VARCHAR(n)					</a:t>
            </a:r>
            <a:r>
              <a:rPr lang="zh-CN" altLang="zh-CN" dirty="0"/>
              <a:t>具有最大长度为</a:t>
            </a:r>
            <a:r>
              <a:rPr lang="en-US" altLang="zh-CN" dirty="0"/>
              <a:t>n</a:t>
            </a:r>
            <a:r>
              <a:rPr lang="zh-CN" altLang="zh-CN" dirty="0"/>
              <a:t>的变长字符串</a:t>
            </a:r>
          </a:p>
          <a:p>
            <a:r>
              <a:rPr lang="en-US" altLang="zh-CN" dirty="0"/>
              <a:t>3. </a:t>
            </a:r>
            <a:r>
              <a:rPr lang="zh-CN" altLang="zh-CN" dirty="0"/>
              <a:t>位串型</a:t>
            </a:r>
          </a:p>
          <a:p>
            <a:r>
              <a:rPr lang="en-US" altLang="zh-CN" dirty="0"/>
              <a:t>BIT(n)						</a:t>
            </a:r>
            <a:r>
              <a:rPr lang="zh-CN" altLang="zh-CN" dirty="0"/>
              <a:t>长度为</a:t>
            </a:r>
            <a:r>
              <a:rPr lang="en-US" altLang="zh-CN" dirty="0"/>
              <a:t>n</a:t>
            </a:r>
            <a:r>
              <a:rPr lang="zh-CN" altLang="zh-CN" dirty="0"/>
              <a:t>的二进制位串</a:t>
            </a:r>
          </a:p>
          <a:p>
            <a:r>
              <a:rPr lang="en-US" altLang="zh-CN" dirty="0"/>
              <a:t>BIT VARYING(n)				</a:t>
            </a:r>
            <a:r>
              <a:rPr lang="zh-CN" altLang="zh-CN" dirty="0"/>
              <a:t>最大长度为</a:t>
            </a:r>
            <a:r>
              <a:rPr lang="en-US" altLang="zh-CN" dirty="0"/>
              <a:t>n</a:t>
            </a:r>
            <a:r>
              <a:rPr lang="zh-CN" altLang="zh-CN" dirty="0"/>
              <a:t>的变长二进制位串</a:t>
            </a:r>
          </a:p>
          <a:p>
            <a:r>
              <a:rPr lang="en-US" altLang="zh-CN" dirty="0"/>
              <a:t>4. </a:t>
            </a:r>
            <a:r>
              <a:rPr lang="zh-CN" altLang="zh-CN" dirty="0"/>
              <a:t>时间型</a:t>
            </a:r>
          </a:p>
          <a:p>
            <a:r>
              <a:rPr lang="en-US" altLang="zh-CN" dirty="0"/>
              <a:t>DATE						</a:t>
            </a:r>
            <a:r>
              <a:rPr lang="zh-CN" altLang="zh-CN" dirty="0"/>
              <a:t>日期，包含年、月、日，形为</a:t>
            </a:r>
            <a:r>
              <a:rPr lang="en-US" altLang="zh-CN" dirty="0"/>
              <a:t>YYYY-MM-DD</a:t>
            </a:r>
            <a:endParaRPr lang="zh-CN" altLang="zh-CN" dirty="0"/>
          </a:p>
          <a:p>
            <a:r>
              <a:rPr lang="en-US" altLang="zh-CN" dirty="0"/>
              <a:t>TIME						</a:t>
            </a:r>
            <a:r>
              <a:rPr lang="zh-CN" altLang="zh-CN" dirty="0"/>
              <a:t>时间，包含一日的时、分、秒，形为</a:t>
            </a:r>
            <a:r>
              <a:rPr lang="en-US" altLang="zh-CN" dirty="0"/>
              <a:t>HH:MM:SS</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a:t>
            </a:fld>
            <a:endParaRPr lang="en-US" altLang="zh-CN"/>
          </a:p>
        </p:txBody>
      </p:sp>
    </p:spTree>
    <p:extLst>
      <p:ext uri="{BB962C8B-B14F-4D97-AF65-F5344CB8AC3E}">
        <p14:creationId xmlns:p14="http://schemas.microsoft.com/office/powerpoint/2010/main" val="110716846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SQL2</a:t>
            </a:r>
            <a:r>
              <a:rPr lang="zh-CN" altLang="zh-CN" dirty="0"/>
              <a:t>规定，</a:t>
            </a:r>
            <a:r>
              <a:rPr lang="en-US" altLang="zh-CN" dirty="0"/>
              <a:t>SQL_STATE</a:t>
            </a:r>
            <a:r>
              <a:rPr lang="zh-CN" altLang="zh-CN" dirty="0"/>
              <a:t>是一个特殊的共享变量，起着解释</a:t>
            </a:r>
            <a:r>
              <a:rPr lang="en-US" altLang="zh-CN" dirty="0"/>
              <a:t>SQL</a:t>
            </a:r>
            <a:r>
              <a:rPr lang="zh-CN" altLang="zh-CN" dirty="0"/>
              <a:t>语句执行状况的作用，它是一个由</a:t>
            </a:r>
            <a:r>
              <a:rPr lang="en-US" altLang="zh-CN" dirty="0"/>
              <a:t>5</a:t>
            </a:r>
            <a:r>
              <a:rPr lang="zh-CN" altLang="zh-CN" dirty="0"/>
              <a:t>个字符组成的字符数组。当一个</a:t>
            </a:r>
            <a:r>
              <a:rPr lang="en-US" altLang="zh-CN" dirty="0"/>
              <a:t>SQL</a:t>
            </a:r>
            <a:r>
              <a:rPr lang="zh-CN" altLang="zh-CN" dirty="0"/>
              <a:t>语句执行成功时，系统自动给，</a:t>
            </a:r>
            <a:r>
              <a:rPr lang="en-US" altLang="zh-CN" dirty="0"/>
              <a:t>SQL_STATE</a:t>
            </a:r>
            <a:r>
              <a:rPr lang="zh-CN" altLang="zh-CN" dirty="0"/>
              <a:t>附上全零值（即“</a:t>
            </a:r>
            <a:r>
              <a:rPr lang="en-US" altLang="zh-CN" dirty="0"/>
              <a:t>00000</a:t>
            </a:r>
            <a:r>
              <a:rPr lang="zh-CN" altLang="zh-CN" dirty="0"/>
              <a:t>”），表示未发生错误；否则其值为非全零，表示执行</a:t>
            </a:r>
            <a:r>
              <a:rPr lang="en-US" altLang="zh-CN" dirty="0"/>
              <a:t>SQL</a:t>
            </a:r>
            <a:r>
              <a:rPr lang="zh-CN" altLang="zh-CN" dirty="0"/>
              <a:t>语句时发生的各种错误情况。譬如“</a:t>
            </a:r>
            <a:r>
              <a:rPr lang="en-US" altLang="zh-CN" dirty="0"/>
              <a:t>02000</a:t>
            </a:r>
            <a:r>
              <a:rPr lang="zh-CN" altLang="zh-CN" dirty="0"/>
              <a:t>”用来表示未找到元组。在执行一个</a:t>
            </a:r>
            <a:r>
              <a:rPr lang="en-US" altLang="zh-CN" dirty="0"/>
              <a:t>SQL</a:t>
            </a:r>
            <a:r>
              <a:rPr lang="zh-CN" altLang="zh-CN" dirty="0"/>
              <a:t>语句后，程序可根据</a:t>
            </a:r>
            <a:r>
              <a:rPr lang="en-US" altLang="zh-CN" dirty="0"/>
              <a:t>SQL_STATE</a:t>
            </a:r>
            <a:r>
              <a:rPr lang="zh-CN" altLang="zh-CN" dirty="0"/>
              <a:t>的值转向不同的分支，以控制程序的流向。</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130</a:t>
            </a:fld>
            <a:endParaRPr lang="en-US" altLang="zh-CN"/>
          </a:p>
        </p:txBody>
      </p:sp>
    </p:spTree>
    <p:extLst>
      <p:ext uri="{BB962C8B-B14F-4D97-AF65-F5344CB8AC3E}">
        <p14:creationId xmlns:p14="http://schemas.microsoft.com/office/powerpoint/2010/main" val="10578208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9.6.2</a:t>
            </a:r>
            <a:r>
              <a:rPr lang="zh-CN" altLang="zh-CN" dirty="0"/>
              <a:t>嵌入式</a:t>
            </a:r>
            <a:r>
              <a:rPr lang="en-US" altLang="zh-CN" dirty="0"/>
              <a:t>SQL</a:t>
            </a:r>
            <a:r>
              <a:rPr lang="zh-CN" altLang="zh-CN" dirty="0"/>
              <a:t>的使用规定</a:t>
            </a:r>
            <a:endParaRPr lang="zh-CN" altLang="en-US" dirty="0"/>
          </a:p>
        </p:txBody>
      </p:sp>
      <p:sp>
        <p:nvSpPr>
          <p:cNvPr id="3" name="内容占位符 2"/>
          <p:cNvSpPr>
            <a:spLocks noGrp="1"/>
          </p:cNvSpPr>
          <p:nvPr>
            <p:ph idx="1"/>
          </p:nvPr>
        </p:nvSpPr>
        <p:spPr/>
        <p:txBody>
          <a:bodyPr/>
          <a:lstStyle/>
          <a:p>
            <a:r>
              <a:rPr lang="zh-CN" altLang="zh-CN" dirty="0"/>
              <a:t>在主语言的程序中使用</a:t>
            </a:r>
            <a:r>
              <a:rPr lang="en-US" altLang="zh-CN" dirty="0"/>
              <a:t>SQL</a:t>
            </a:r>
            <a:r>
              <a:rPr lang="zh-CN" altLang="zh-CN" dirty="0"/>
              <a:t>语句有以下规定：</a:t>
            </a:r>
          </a:p>
          <a:p>
            <a:r>
              <a:rPr lang="en-US" altLang="zh-CN" dirty="0"/>
              <a:t>1. </a:t>
            </a:r>
            <a:r>
              <a:rPr lang="zh-CN" altLang="zh-CN" dirty="0"/>
              <a:t>在程序中要区分</a:t>
            </a:r>
            <a:r>
              <a:rPr lang="en-US" altLang="zh-CN" dirty="0"/>
              <a:t>SQL</a:t>
            </a:r>
            <a:r>
              <a:rPr lang="zh-CN" altLang="zh-CN" dirty="0"/>
              <a:t>语句与主语言语句</a:t>
            </a:r>
          </a:p>
          <a:p>
            <a:r>
              <a:rPr lang="zh-CN" altLang="zh-CN" dirty="0"/>
              <a:t>所有</a:t>
            </a:r>
            <a:r>
              <a:rPr lang="en-US" altLang="zh-CN" dirty="0"/>
              <a:t>SQL</a:t>
            </a:r>
            <a:r>
              <a:rPr lang="zh-CN" altLang="zh-CN" dirty="0"/>
              <a:t>语句前必须加上前缀标识“</a:t>
            </a:r>
            <a:r>
              <a:rPr lang="en-US" altLang="zh-CN" dirty="0"/>
              <a:t>EXEC SQL</a:t>
            </a:r>
            <a:r>
              <a:rPr lang="zh-CN" altLang="zh-CN" dirty="0"/>
              <a:t>”，并以“</a:t>
            </a:r>
            <a:r>
              <a:rPr lang="en-US" altLang="zh-CN" dirty="0"/>
              <a:t>END_EXEC</a:t>
            </a:r>
            <a:r>
              <a:rPr lang="zh-CN" altLang="zh-CN" dirty="0"/>
              <a:t>”作为语句结束标志。嵌入的</a:t>
            </a:r>
            <a:r>
              <a:rPr lang="en-US" altLang="zh-CN" dirty="0"/>
              <a:t>SQL</a:t>
            </a:r>
            <a:r>
              <a:rPr lang="zh-CN" altLang="zh-CN" dirty="0"/>
              <a:t>语句的格式如下：</a:t>
            </a:r>
          </a:p>
          <a:p>
            <a:r>
              <a:rPr lang="en-US" altLang="zh-CN" dirty="0"/>
              <a:t>EXEC SQL &lt;SQL</a:t>
            </a:r>
            <a:r>
              <a:rPr lang="zh-CN" altLang="zh-CN" dirty="0"/>
              <a:t>语句</a:t>
            </a:r>
            <a:r>
              <a:rPr lang="en-US" altLang="zh-CN" dirty="0"/>
              <a:t>&gt; END_EXEC</a:t>
            </a:r>
            <a:endParaRPr lang="zh-CN" altLang="zh-CN" dirty="0"/>
          </a:p>
          <a:p>
            <a:r>
              <a:rPr lang="zh-CN" altLang="zh-CN" dirty="0"/>
              <a:t>结束标志在不同的主语言中是不同的，在</a:t>
            </a:r>
            <a:r>
              <a:rPr lang="en-US" altLang="zh-CN" dirty="0"/>
              <a:t>C</a:t>
            </a:r>
            <a:r>
              <a:rPr lang="zh-CN" altLang="zh-CN" dirty="0"/>
              <a:t>和</a:t>
            </a:r>
            <a:r>
              <a:rPr lang="en-US" altLang="zh-CN" dirty="0"/>
              <a:t>PASCAL</a:t>
            </a:r>
            <a:r>
              <a:rPr lang="zh-CN" altLang="zh-CN" dirty="0"/>
              <a:t>语言程序中规定结束标志不用</a:t>
            </a:r>
            <a:r>
              <a:rPr lang="en-US" altLang="zh-CN" dirty="0"/>
              <a:t>END_EXEC</a:t>
            </a:r>
            <a:r>
              <a:rPr lang="zh-CN" altLang="zh-CN" dirty="0"/>
              <a:t>，而使用分号“</a:t>
            </a:r>
            <a:r>
              <a:rPr lang="en-US" altLang="zh-CN" dirty="0"/>
              <a:t>;</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131</a:t>
            </a:fld>
            <a:endParaRPr lang="en-US" altLang="zh-CN"/>
          </a:p>
        </p:txBody>
      </p:sp>
    </p:spTree>
    <p:extLst>
      <p:ext uri="{BB962C8B-B14F-4D97-AF65-F5344CB8AC3E}">
        <p14:creationId xmlns:p14="http://schemas.microsoft.com/office/powerpoint/2010/main" val="41318548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96476" y="969923"/>
            <a:ext cx="7801897" cy="4275649"/>
          </a:xfrm>
        </p:spPr>
        <p:txBody>
          <a:bodyPr/>
          <a:lstStyle/>
          <a:p>
            <a:r>
              <a:rPr lang="en-US" altLang="zh-CN" dirty="0"/>
              <a:t>2.</a:t>
            </a:r>
            <a:r>
              <a:rPr lang="zh-CN" altLang="zh-CN" dirty="0"/>
              <a:t>允许嵌入的</a:t>
            </a:r>
            <a:r>
              <a:rPr lang="en-US" altLang="zh-CN" dirty="0"/>
              <a:t>SQL</a:t>
            </a:r>
            <a:r>
              <a:rPr lang="zh-CN" altLang="zh-CN" dirty="0"/>
              <a:t>语句引用主语言的程序变量（称为共享变量）</a:t>
            </a:r>
          </a:p>
          <a:p>
            <a:r>
              <a:rPr lang="zh-CN" altLang="zh-CN" dirty="0"/>
              <a:t>允许嵌入的</a:t>
            </a:r>
            <a:r>
              <a:rPr lang="en-US" altLang="zh-CN" dirty="0"/>
              <a:t>SQL</a:t>
            </a:r>
            <a:r>
              <a:rPr lang="zh-CN" altLang="zh-CN" dirty="0"/>
              <a:t>语句引用主语句的程序变量。但有两条规定：</a:t>
            </a:r>
          </a:p>
          <a:p>
            <a:r>
              <a:rPr lang="zh-CN" altLang="zh-CN" dirty="0"/>
              <a:t>（</a:t>
            </a:r>
            <a:r>
              <a:rPr lang="en-US" altLang="zh-CN" dirty="0"/>
              <a:t>1</a:t>
            </a:r>
            <a:r>
              <a:rPr lang="zh-CN" altLang="zh-CN" dirty="0"/>
              <a:t>）引用时，这些变量前必须加冒号“：”作为前缀标识，以示与数据库中变量</a:t>
            </a:r>
            <a:r>
              <a:rPr lang="en-US" altLang="zh-CN" dirty="0"/>
              <a:t>(</a:t>
            </a:r>
            <a:r>
              <a:rPr lang="zh-CN" altLang="zh-CN" dirty="0"/>
              <a:t>如属性名</a:t>
            </a:r>
            <a:r>
              <a:rPr lang="en-US" altLang="zh-CN" dirty="0"/>
              <a:t>)</a:t>
            </a:r>
            <a:r>
              <a:rPr lang="zh-CN" altLang="zh-CN" dirty="0"/>
              <a:t>有区别。</a:t>
            </a:r>
          </a:p>
          <a:p>
            <a:r>
              <a:rPr lang="zh-CN" altLang="zh-CN" dirty="0"/>
              <a:t>（</a:t>
            </a:r>
            <a:r>
              <a:rPr lang="en-US" altLang="zh-CN" dirty="0"/>
              <a:t>2</a:t>
            </a:r>
            <a:r>
              <a:rPr lang="zh-CN" altLang="zh-CN" dirty="0"/>
              <a:t>）这些变量要用</a:t>
            </a:r>
            <a:r>
              <a:rPr lang="en-US" altLang="zh-CN" dirty="0"/>
              <a:t>SQL</a:t>
            </a:r>
            <a:r>
              <a:rPr lang="zh-CN" altLang="zh-CN" dirty="0"/>
              <a:t>的</a:t>
            </a:r>
            <a:r>
              <a:rPr lang="en-US" altLang="zh-CN" dirty="0"/>
              <a:t>DECLARE</a:t>
            </a:r>
            <a:r>
              <a:rPr lang="zh-CN" altLang="zh-CN" dirty="0"/>
              <a:t>语句说明。例如，在</a:t>
            </a:r>
            <a:r>
              <a:rPr lang="en-US" altLang="zh-CN" dirty="0"/>
              <a:t>C</a:t>
            </a:r>
            <a:r>
              <a:rPr lang="zh-CN" altLang="zh-CN" dirty="0"/>
              <a:t>语言程序中可用下列形式说明共享变量：</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132</a:t>
            </a:fld>
            <a:endParaRPr lang="en-US" altLang="zh-CN"/>
          </a:p>
        </p:txBody>
      </p:sp>
    </p:spTree>
    <p:extLst>
      <p:ext uri="{BB962C8B-B14F-4D97-AF65-F5344CB8AC3E}">
        <p14:creationId xmlns:p14="http://schemas.microsoft.com/office/powerpoint/2010/main" val="42593569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EXEC SQL BEGIN DECLARE SECTION;</a:t>
            </a:r>
            <a:endParaRPr lang="zh-CN" altLang="zh-CN" dirty="0"/>
          </a:p>
          <a:p>
            <a:r>
              <a:rPr lang="en-US" altLang="zh-CN" dirty="0"/>
              <a:t>char </a:t>
            </a:r>
            <a:r>
              <a:rPr lang="en-US" altLang="zh-CN" dirty="0" err="1"/>
              <a:t>sno</a:t>
            </a:r>
            <a:r>
              <a:rPr lang="en-US" altLang="zh-CN" dirty="0"/>
              <a:t>[5],name[9];</a:t>
            </a:r>
            <a:endParaRPr lang="zh-CN" altLang="zh-CN" dirty="0"/>
          </a:p>
          <a:p>
            <a:r>
              <a:rPr lang="en-US" altLang="zh-CN" dirty="0"/>
              <a:t>char SQL_STATE[6];</a:t>
            </a:r>
            <a:endParaRPr lang="zh-CN" altLang="zh-CN" dirty="0"/>
          </a:p>
          <a:p>
            <a:r>
              <a:rPr lang="en-US" altLang="zh-CN" dirty="0"/>
              <a:t>EXEC SQL END DECLARE SECTION;</a:t>
            </a:r>
            <a:endParaRPr lang="zh-CN" altLang="zh-CN" dirty="0"/>
          </a:p>
          <a:p>
            <a:r>
              <a:rPr lang="zh-CN" altLang="zh-CN" dirty="0"/>
              <a:t>上面四行语句组成一个说明节，第二行和第三行说明了三个共享变量。其中，共享变量</a:t>
            </a:r>
            <a:r>
              <a:rPr lang="en-US" altLang="zh-CN" dirty="0"/>
              <a:t>SQL_STATE</a:t>
            </a:r>
            <a:r>
              <a:rPr lang="zh-CN" altLang="zh-CN" dirty="0"/>
              <a:t>的长度为</a:t>
            </a:r>
            <a:r>
              <a:rPr lang="en-US" altLang="zh-CN" dirty="0"/>
              <a:t>6</a:t>
            </a:r>
            <a:r>
              <a:rPr lang="zh-CN" altLang="zh-CN" dirty="0"/>
              <a:t>，而不是</a:t>
            </a:r>
            <a:r>
              <a:rPr lang="en-US" altLang="zh-CN" dirty="0"/>
              <a:t>5</a:t>
            </a:r>
            <a:r>
              <a:rPr lang="zh-CN" altLang="zh-CN" dirty="0"/>
              <a:t>，这是由于</a:t>
            </a:r>
            <a:r>
              <a:rPr lang="en-US" altLang="zh-CN" dirty="0"/>
              <a:t>C</a:t>
            </a:r>
            <a:r>
              <a:rPr lang="zh-CN" altLang="zh-CN" dirty="0"/>
              <a:t>语言中规定变量值在作字符串使用时应有结束符</a:t>
            </a:r>
            <a:r>
              <a:rPr lang="en-US" altLang="zh-CN" dirty="0"/>
              <a:t>”\0”</a:t>
            </a:r>
            <a:r>
              <a:rPr lang="zh-CN" altLang="zh-CN" dirty="0"/>
              <a:t>引起的。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133</a:t>
            </a:fld>
            <a:endParaRPr lang="en-US" altLang="zh-CN"/>
          </a:p>
        </p:txBody>
      </p:sp>
    </p:spTree>
    <p:extLst>
      <p:ext uri="{BB962C8B-B14F-4D97-AF65-F5344CB8AC3E}">
        <p14:creationId xmlns:p14="http://schemas.microsoft.com/office/powerpoint/2010/main" val="214168331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9.6.3SQL</a:t>
            </a:r>
            <a:r>
              <a:rPr lang="zh-CN" altLang="zh-CN" dirty="0"/>
              <a:t>的集合处理方式与主语言单记录处理方式之间的协调</a:t>
            </a:r>
            <a:endParaRPr lang="zh-CN" altLang="en-US" dirty="0"/>
          </a:p>
        </p:txBody>
      </p:sp>
      <p:sp>
        <p:nvSpPr>
          <p:cNvPr id="3" name="内容占位符 2"/>
          <p:cNvSpPr>
            <a:spLocks noGrp="1"/>
          </p:cNvSpPr>
          <p:nvPr>
            <p:ph idx="1"/>
          </p:nvPr>
        </p:nvSpPr>
        <p:spPr>
          <a:xfrm>
            <a:off x="803880" y="2358885"/>
            <a:ext cx="7801897" cy="4275649"/>
          </a:xfrm>
        </p:spPr>
        <p:txBody>
          <a:bodyPr/>
          <a:lstStyle/>
          <a:p>
            <a:r>
              <a:rPr lang="zh-CN" altLang="zh-CN" dirty="0"/>
              <a:t>由于</a:t>
            </a:r>
            <a:r>
              <a:rPr lang="en-US" altLang="zh-CN" dirty="0"/>
              <a:t>SQL</a:t>
            </a:r>
            <a:r>
              <a:rPr lang="zh-CN" altLang="zh-CN" dirty="0"/>
              <a:t>语句处理的是记录集合，而主语言语句一次只能处理一个记录，因此需要用游标（</a:t>
            </a:r>
            <a:r>
              <a:rPr lang="en-US" altLang="zh-CN" dirty="0"/>
              <a:t>cursor</a:t>
            </a:r>
            <a:r>
              <a:rPr lang="zh-CN" altLang="zh-CN" dirty="0"/>
              <a:t>）机制，把集合操作转换成单记录处理方式。与游标有关的</a:t>
            </a:r>
            <a:r>
              <a:rPr lang="en-US" altLang="zh-CN" dirty="0"/>
              <a:t>SQL</a:t>
            </a:r>
            <a:r>
              <a:rPr lang="zh-CN" altLang="zh-CN" dirty="0"/>
              <a:t>语句有下列四个：</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134</a:t>
            </a:fld>
            <a:endParaRPr lang="en-US" altLang="zh-CN"/>
          </a:p>
        </p:txBody>
      </p:sp>
    </p:spTree>
    <p:extLst>
      <p:ext uri="{BB962C8B-B14F-4D97-AF65-F5344CB8AC3E}">
        <p14:creationId xmlns:p14="http://schemas.microsoft.com/office/powerpoint/2010/main" val="61043976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1</a:t>
            </a:r>
            <a:r>
              <a:rPr lang="zh-CN" altLang="zh-CN" dirty="0"/>
              <a:t>）游标定义语句（</a:t>
            </a:r>
            <a:r>
              <a:rPr lang="en-US" altLang="zh-CN" dirty="0"/>
              <a:t>DECLARE</a:t>
            </a:r>
            <a:r>
              <a:rPr lang="zh-CN" altLang="zh-CN" dirty="0"/>
              <a:t>）。游标是与某一查询结果相联系的符号名，游标用</a:t>
            </a:r>
            <a:r>
              <a:rPr lang="en-US" altLang="zh-CN" dirty="0"/>
              <a:t>SQL</a:t>
            </a:r>
            <a:r>
              <a:rPr lang="zh-CN" altLang="zh-CN" dirty="0"/>
              <a:t>的</a:t>
            </a:r>
            <a:r>
              <a:rPr lang="en-US" altLang="zh-CN" dirty="0"/>
              <a:t>DECLARE</a:t>
            </a:r>
            <a:r>
              <a:rPr lang="zh-CN" altLang="zh-CN" dirty="0"/>
              <a:t>语句定义，句法如下：</a:t>
            </a:r>
          </a:p>
          <a:p>
            <a:r>
              <a:rPr lang="en-US" altLang="zh-CN" dirty="0"/>
              <a:t>EXEC SQL BEGIN DECLARE &lt;</a:t>
            </a:r>
            <a:r>
              <a:rPr lang="zh-CN" altLang="zh-CN" dirty="0"/>
              <a:t>游标名</a:t>
            </a:r>
            <a:r>
              <a:rPr lang="en-US" altLang="zh-CN" dirty="0"/>
              <a:t>&gt; CURSOR FOR</a:t>
            </a:r>
            <a:endParaRPr lang="zh-CN" altLang="zh-CN" dirty="0"/>
          </a:p>
          <a:p>
            <a:r>
              <a:rPr lang="en-US" altLang="zh-CN" dirty="0"/>
              <a:t>&lt;SELECT </a:t>
            </a:r>
            <a:r>
              <a:rPr lang="zh-CN" altLang="zh-CN" dirty="0"/>
              <a:t>语句</a:t>
            </a:r>
            <a:r>
              <a:rPr lang="en-US" altLang="zh-CN" dirty="0"/>
              <a:t>&gt;</a:t>
            </a:r>
            <a:endParaRPr lang="zh-CN" altLang="zh-CN" dirty="0"/>
          </a:p>
          <a:p>
            <a:r>
              <a:rPr lang="en-US" altLang="zh-CN" dirty="0"/>
              <a:t>END_EXEC</a:t>
            </a:r>
            <a:endParaRPr lang="zh-CN" altLang="zh-CN" dirty="0"/>
          </a:p>
          <a:p>
            <a:r>
              <a:rPr lang="zh-CN" altLang="zh-CN" dirty="0"/>
              <a:t>游标定义语句是一个说明语句，定义中的</a:t>
            </a:r>
            <a:r>
              <a:rPr lang="en-US" altLang="zh-CN" dirty="0"/>
              <a:t>SELECT</a:t>
            </a:r>
            <a:r>
              <a:rPr lang="zh-CN" altLang="zh-CN" dirty="0"/>
              <a:t>语句并不立即执行。</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135</a:t>
            </a:fld>
            <a:endParaRPr lang="en-US" altLang="zh-CN"/>
          </a:p>
        </p:txBody>
      </p:sp>
    </p:spTree>
    <p:extLst>
      <p:ext uri="{BB962C8B-B14F-4D97-AF65-F5344CB8AC3E}">
        <p14:creationId xmlns:p14="http://schemas.microsoft.com/office/powerpoint/2010/main" val="139584636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）游标打开语句（</a:t>
            </a:r>
            <a:r>
              <a:rPr lang="en-US" altLang="zh-CN" dirty="0"/>
              <a:t>OPEN</a:t>
            </a:r>
            <a:r>
              <a:rPr lang="zh-CN" altLang="zh-CN" dirty="0"/>
              <a:t>）。该语句执行游标定义中的</a:t>
            </a:r>
            <a:r>
              <a:rPr lang="en-US" altLang="zh-CN" dirty="0"/>
              <a:t>SELECT</a:t>
            </a:r>
            <a:r>
              <a:rPr lang="zh-CN" altLang="zh-CN" dirty="0"/>
              <a:t>语句，同时游标处于活动状态。游标是一个指针，此时指向查询结果的第一行之前。</a:t>
            </a:r>
            <a:r>
              <a:rPr lang="en-US" altLang="zh-CN" dirty="0"/>
              <a:t>OPEN</a:t>
            </a:r>
            <a:r>
              <a:rPr lang="zh-CN" altLang="zh-CN" dirty="0"/>
              <a:t>语句句法如下：</a:t>
            </a:r>
          </a:p>
          <a:p>
            <a:r>
              <a:rPr lang="en-US" altLang="zh-CN" dirty="0"/>
              <a:t>EXEC SQL OPEN &lt;</a:t>
            </a:r>
            <a:r>
              <a:rPr lang="zh-CN" altLang="zh-CN" dirty="0"/>
              <a:t>游标名</a:t>
            </a:r>
            <a:r>
              <a:rPr lang="en-US" altLang="zh-CN" dirty="0"/>
              <a:t>&gt; END_EXEC</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136</a:t>
            </a:fld>
            <a:endParaRPr lang="en-US" altLang="zh-CN"/>
          </a:p>
        </p:txBody>
      </p:sp>
    </p:spTree>
    <p:extLst>
      <p:ext uri="{BB962C8B-B14F-4D97-AF65-F5344CB8AC3E}">
        <p14:creationId xmlns:p14="http://schemas.microsoft.com/office/powerpoint/2010/main" val="48507620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）游标推进语句（</a:t>
            </a:r>
            <a:r>
              <a:rPr lang="en-US" altLang="zh-CN" dirty="0"/>
              <a:t>FETCH</a:t>
            </a:r>
            <a:r>
              <a:rPr lang="zh-CN" altLang="zh-CN" dirty="0"/>
              <a:t>）。此时游标推进一行，并把游标指向的行（称为当前行）中的值取出，送到共享变量。其句法如下：</a:t>
            </a:r>
          </a:p>
          <a:p>
            <a:r>
              <a:rPr lang="en-US" altLang="zh-CN" dirty="0"/>
              <a:t>EXEC SQL FETCH FROM &lt;</a:t>
            </a:r>
            <a:r>
              <a:rPr lang="zh-CN" altLang="zh-CN" dirty="0"/>
              <a:t>游标名</a:t>
            </a:r>
            <a:r>
              <a:rPr lang="en-US" altLang="zh-CN" dirty="0"/>
              <a:t>&gt; INTO &lt;</a:t>
            </a:r>
            <a:r>
              <a:rPr lang="zh-CN" altLang="zh-CN" dirty="0"/>
              <a:t>变量表</a:t>
            </a:r>
            <a:r>
              <a:rPr lang="en-US" altLang="zh-CN" dirty="0"/>
              <a:t>&gt; END_EXEC</a:t>
            </a:r>
            <a:endParaRPr lang="zh-CN" altLang="zh-CN" dirty="0"/>
          </a:p>
          <a:p>
            <a:r>
              <a:rPr lang="zh-CN" altLang="zh-CN" dirty="0"/>
              <a:t>变量表是由用逗号分开的共享变量组成。</a:t>
            </a:r>
            <a:r>
              <a:rPr lang="en-US" altLang="zh-CN" dirty="0"/>
              <a:t>FETCH</a:t>
            </a:r>
            <a:r>
              <a:rPr lang="zh-CN" altLang="zh-CN" dirty="0"/>
              <a:t>语句常置于主语言程序的循环结构中，并借助主语言的处理语句逐一处理查询结果中的一个个元组。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137</a:t>
            </a:fld>
            <a:endParaRPr lang="en-US" altLang="zh-CN"/>
          </a:p>
        </p:txBody>
      </p:sp>
    </p:spTree>
    <p:extLst>
      <p:ext uri="{BB962C8B-B14F-4D97-AF65-F5344CB8AC3E}">
        <p14:creationId xmlns:p14="http://schemas.microsoft.com/office/powerpoint/2010/main" val="199175020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）游标关系语句（</a:t>
            </a:r>
            <a:r>
              <a:rPr lang="en-US" altLang="zh-CN" dirty="0"/>
              <a:t>CLOSE</a:t>
            </a:r>
            <a:r>
              <a:rPr lang="zh-CN" altLang="zh-CN" dirty="0"/>
              <a:t>）。关闭游标，使它不再和查询结果相联系。关闭了的游标，可以再次打开，与新的查询结果相联系。该语句句法如下：</a:t>
            </a:r>
          </a:p>
          <a:p>
            <a:r>
              <a:rPr lang="en-US" altLang="zh-CN" dirty="0"/>
              <a:t>EXEC SQL CLOSE &lt;</a:t>
            </a:r>
            <a:r>
              <a:rPr lang="zh-CN" altLang="zh-CN" dirty="0"/>
              <a:t>游标名</a:t>
            </a:r>
            <a:r>
              <a:rPr lang="en-US" altLang="zh-CN" dirty="0"/>
              <a:t>&gt; END_EXEC</a:t>
            </a:r>
            <a:endParaRPr lang="zh-CN" altLang="zh-CN" dirty="0"/>
          </a:p>
          <a:p>
            <a:r>
              <a:rPr lang="zh-CN" altLang="zh-CN" dirty="0"/>
              <a:t>在游标处于活动状态时，可以修改和删除游标指向的元组。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138</a:t>
            </a:fld>
            <a:endParaRPr lang="en-US" altLang="zh-CN"/>
          </a:p>
        </p:txBody>
      </p:sp>
    </p:spTree>
    <p:extLst>
      <p:ext uri="{BB962C8B-B14F-4D97-AF65-F5344CB8AC3E}">
        <p14:creationId xmlns:p14="http://schemas.microsoft.com/office/powerpoint/2010/main" val="427608253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9.6.4</a:t>
            </a:r>
            <a:r>
              <a:rPr lang="zh-CN" altLang="zh-CN" dirty="0"/>
              <a:t>嵌入式</a:t>
            </a:r>
            <a:r>
              <a:rPr lang="en-US" altLang="zh-CN" dirty="0"/>
              <a:t>SQL</a:t>
            </a:r>
            <a:r>
              <a:rPr lang="zh-CN" altLang="zh-CN" dirty="0"/>
              <a:t>的使用技术</a:t>
            </a:r>
            <a:endParaRPr lang="zh-CN" altLang="en-US" dirty="0"/>
          </a:p>
        </p:txBody>
      </p:sp>
      <p:sp>
        <p:nvSpPr>
          <p:cNvPr id="3" name="内容占位符 2"/>
          <p:cNvSpPr>
            <a:spLocks noGrp="1"/>
          </p:cNvSpPr>
          <p:nvPr>
            <p:ph idx="1"/>
          </p:nvPr>
        </p:nvSpPr>
        <p:spPr/>
        <p:txBody>
          <a:bodyPr/>
          <a:lstStyle/>
          <a:p>
            <a:r>
              <a:rPr lang="en-US" altLang="zh-CN" dirty="0"/>
              <a:t>SQL DDL</a:t>
            </a:r>
            <a:r>
              <a:rPr lang="zh-CN" altLang="zh-CN" dirty="0"/>
              <a:t>语句，只要加上前缀标识“</a:t>
            </a:r>
            <a:r>
              <a:rPr lang="en-US" altLang="zh-CN" dirty="0"/>
              <a:t>EXEC SQL</a:t>
            </a:r>
            <a:r>
              <a:rPr lang="zh-CN" altLang="zh-CN" dirty="0"/>
              <a:t>”和结束标志“</a:t>
            </a:r>
            <a:r>
              <a:rPr lang="en-US" altLang="zh-CN" dirty="0"/>
              <a:t>END_EXEC</a:t>
            </a:r>
            <a:r>
              <a:rPr lang="zh-CN" altLang="zh-CN" dirty="0"/>
              <a:t>”，就能嵌入在主语言程序中使用。</a:t>
            </a:r>
            <a:r>
              <a:rPr lang="en-US" altLang="zh-CN" dirty="0"/>
              <a:t>SQL DML</a:t>
            </a:r>
            <a:r>
              <a:rPr lang="zh-CN" altLang="zh-CN" dirty="0"/>
              <a:t>语句在嵌入使用时，要注意是否使用了游标机制。下面就是否使用游标分别介绍</a:t>
            </a:r>
            <a:r>
              <a:rPr lang="en-US" altLang="zh-CN" dirty="0"/>
              <a:t>SQL DML</a:t>
            </a:r>
            <a:r>
              <a:rPr lang="zh-CN" altLang="zh-CN" dirty="0"/>
              <a:t>的嵌入使用技术。</a:t>
            </a: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139</a:t>
            </a:fld>
            <a:endParaRPr lang="en-US" altLang="zh-CN"/>
          </a:p>
        </p:txBody>
      </p:sp>
    </p:spTree>
    <p:extLst>
      <p:ext uri="{BB962C8B-B14F-4D97-AF65-F5344CB8AC3E}">
        <p14:creationId xmlns:p14="http://schemas.microsoft.com/office/powerpoint/2010/main" val="13510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49733" y="672245"/>
            <a:ext cx="7801897" cy="4275649"/>
          </a:xfrm>
        </p:spPr>
        <p:txBody>
          <a:bodyPr/>
          <a:lstStyle/>
          <a:p>
            <a:r>
              <a:rPr lang="en-US" altLang="zh-CN" dirty="0"/>
              <a:t>SQL</a:t>
            </a:r>
            <a:r>
              <a:rPr lang="zh-CN" altLang="zh-CN" dirty="0"/>
              <a:t>允许在上面列出的类型的值上进行比较操作，但算术操作只限于数值类型。</a:t>
            </a:r>
            <a:r>
              <a:rPr lang="en-US" altLang="zh-CN" dirty="0"/>
              <a:t>SQL</a:t>
            </a:r>
            <a:r>
              <a:rPr lang="zh-CN" altLang="zh-CN" dirty="0"/>
              <a:t>还提供一种时间间隔（</a:t>
            </a:r>
            <a:r>
              <a:rPr lang="en-US" altLang="zh-CN" dirty="0"/>
              <a:t>INTERVAL</a:t>
            </a:r>
            <a:r>
              <a:rPr lang="zh-CN" altLang="zh-CN" dirty="0"/>
              <a:t>）的数据类型，例如两个日期类型值的差，就是一个间隔类型的值。如果一个日期类型值加上一个间隔型的值，或减去一个间隔型的值，就可得到另外一个日期。</a:t>
            </a:r>
          </a:p>
          <a:p>
            <a:r>
              <a:rPr lang="en-US" altLang="zh-CN" dirty="0"/>
              <a:t>SQL</a:t>
            </a:r>
            <a:r>
              <a:rPr lang="zh-CN" altLang="zh-CN" dirty="0"/>
              <a:t>允许用户使用“</a:t>
            </a:r>
            <a:r>
              <a:rPr lang="en-US" altLang="zh-CN" dirty="0"/>
              <a:t>CREATE DOMAIN</a:t>
            </a:r>
            <a:r>
              <a:rPr lang="zh-CN" altLang="zh-CN" dirty="0"/>
              <a:t>”语句定义新的域，例如定义一个新的域</a:t>
            </a:r>
            <a:r>
              <a:rPr lang="en-US" altLang="zh-CN" dirty="0"/>
              <a:t>PERSON_NAME</a:t>
            </a:r>
            <a:r>
              <a:rPr lang="zh-CN" altLang="zh-CN" dirty="0"/>
              <a:t>：</a:t>
            </a:r>
          </a:p>
          <a:p>
            <a:r>
              <a:rPr lang="en-US" altLang="zh-CN" dirty="0"/>
              <a:t>CREATE DOMAIN PERSON_NAME CHAR</a:t>
            </a:r>
            <a:r>
              <a:rPr lang="zh-CN" altLang="zh-CN" dirty="0"/>
              <a:t>（</a:t>
            </a:r>
            <a:r>
              <a:rPr lang="en-US" altLang="zh-CN" dirty="0"/>
              <a:t>8</a:t>
            </a:r>
            <a:r>
              <a:rPr lang="zh-CN" altLang="zh-CN" dirty="0"/>
              <a:t>）；</a:t>
            </a:r>
          </a:p>
          <a:p>
            <a:r>
              <a:rPr lang="zh-CN" altLang="zh-CN" dirty="0"/>
              <a:t>这样我们就可以像使用基本类型一样，用域名</a:t>
            </a:r>
            <a:r>
              <a:rPr lang="en-US" altLang="zh-CN" dirty="0"/>
              <a:t>PERSON_NAME</a:t>
            </a:r>
            <a:r>
              <a:rPr lang="zh-CN" altLang="zh-CN" dirty="0"/>
              <a:t>来定性属性的类型。</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a:t>
            </a:fld>
            <a:endParaRPr lang="en-US" altLang="zh-CN"/>
          </a:p>
        </p:txBody>
      </p:sp>
    </p:spTree>
    <p:extLst>
      <p:ext uri="{BB962C8B-B14F-4D97-AF65-F5344CB8AC3E}">
        <p14:creationId xmlns:p14="http://schemas.microsoft.com/office/powerpoint/2010/main" val="610396086"/>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1. </a:t>
            </a:r>
            <a:r>
              <a:rPr lang="zh-CN" altLang="zh-CN" dirty="0"/>
              <a:t>不涉及游标的</a:t>
            </a:r>
            <a:r>
              <a:rPr lang="en-US" altLang="zh-CN" dirty="0"/>
              <a:t>SQL DML</a:t>
            </a:r>
            <a:r>
              <a:rPr lang="zh-CN" altLang="zh-CN" dirty="0"/>
              <a:t>语句</a:t>
            </a:r>
          </a:p>
          <a:p>
            <a:r>
              <a:rPr lang="zh-CN" altLang="zh-CN" dirty="0"/>
              <a:t>由于</a:t>
            </a:r>
            <a:r>
              <a:rPr lang="en-US" altLang="zh-CN" dirty="0"/>
              <a:t>INSERT</a:t>
            </a:r>
            <a:r>
              <a:rPr lang="zh-CN" altLang="zh-CN" dirty="0"/>
              <a:t>、</a:t>
            </a:r>
            <a:r>
              <a:rPr lang="en-US" altLang="zh-CN" dirty="0"/>
              <a:t>DELETE</a:t>
            </a:r>
            <a:r>
              <a:rPr lang="zh-CN" altLang="zh-CN" dirty="0"/>
              <a:t>和</a:t>
            </a:r>
            <a:r>
              <a:rPr lang="en-US" altLang="zh-CN" dirty="0"/>
              <a:t>UPDATE</a:t>
            </a:r>
            <a:r>
              <a:rPr lang="zh-CN" altLang="zh-CN" dirty="0"/>
              <a:t>语句不返回数据结果，只是对数据库进行操作，因此只要加上前缀标识“</a:t>
            </a:r>
            <a:r>
              <a:rPr lang="en-US" altLang="zh-CN" dirty="0"/>
              <a:t>EXEC SQL</a:t>
            </a:r>
            <a:r>
              <a:rPr lang="zh-CN" altLang="zh-CN" dirty="0"/>
              <a:t>”和结束标志“</a:t>
            </a:r>
            <a:r>
              <a:rPr lang="en-US" altLang="zh-CN" dirty="0"/>
              <a:t>END_EXEC</a:t>
            </a:r>
            <a:r>
              <a:rPr lang="zh-CN" altLang="zh-CN" dirty="0"/>
              <a:t>”，就能嵌入在主语言程序中使用。对于</a:t>
            </a:r>
            <a:r>
              <a:rPr lang="en-US" altLang="zh-CN" dirty="0"/>
              <a:t>SELECT</a:t>
            </a:r>
            <a:r>
              <a:rPr lang="zh-CN" altLang="zh-CN" dirty="0"/>
              <a:t>语句，如果已知查询结果肯定是单元组时，在加上前缀和结束标志后，也可直接嵌入在主程序中使用，此时应在</a:t>
            </a:r>
            <a:r>
              <a:rPr lang="en-US" altLang="zh-CN" dirty="0"/>
              <a:t>SELECT</a:t>
            </a:r>
            <a:r>
              <a:rPr lang="zh-CN" altLang="zh-CN" dirty="0"/>
              <a:t>语句中再增加一个</a:t>
            </a:r>
            <a:r>
              <a:rPr lang="en-US" altLang="zh-CN" dirty="0"/>
              <a:t>INTO</a:t>
            </a:r>
            <a:r>
              <a:rPr lang="zh-CN" altLang="zh-CN" dirty="0"/>
              <a:t>子句，指出找到的值应送到相应的共享变量中去。</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140</a:t>
            </a:fld>
            <a:endParaRPr lang="en-US" altLang="zh-CN"/>
          </a:p>
        </p:txBody>
      </p:sp>
    </p:spTree>
    <p:extLst>
      <p:ext uri="{BB962C8B-B14F-4D97-AF65-F5344CB8AC3E}">
        <p14:creationId xmlns:p14="http://schemas.microsoft.com/office/powerpoint/2010/main" val="27802690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08052" y="726854"/>
            <a:ext cx="7801897" cy="4275649"/>
          </a:xfrm>
        </p:spPr>
        <p:txBody>
          <a:bodyPr/>
          <a:lstStyle/>
          <a:p>
            <a:r>
              <a:rPr lang="zh-CN" altLang="zh-CN" dirty="0"/>
              <a:t>例</a:t>
            </a:r>
            <a:r>
              <a:rPr lang="en-US" altLang="zh-CN" dirty="0"/>
              <a:t>9.29</a:t>
            </a:r>
            <a:r>
              <a:rPr lang="zh-CN" altLang="zh-CN" dirty="0"/>
              <a:t>：给出在</a:t>
            </a:r>
            <a:r>
              <a:rPr lang="en-US" altLang="zh-CN" dirty="0"/>
              <a:t>C</a:t>
            </a:r>
            <a:r>
              <a:rPr lang="zh-CN" altLang="zh-CN" dirty="0"/>
              <a:t>程序中不涉及游标的嵌入式</a:t>
            </a:r>
            <a:r>
              <a:rPr lang="en-US" altLang="zh-CN" dirty="0"/>
              <a:t>SQL DML</a:t>
            </a:r>
            <a:r>
              <a:rPr lang="zh-CN" altLang="zh-CN" dirty="0"/>
              <a:t>语句的使用例子。</a:t>
            </a:r>
          </a:p>
          <a:p>
            <a:r>
              <a:rPr lang="zh-CN" altLang="zh-CN" dirty="0"/>
              <a:t>（</a:t>
            </a:r>
            <a:r>
              <a:rPr lang="en-US" altLang="zh-CN" dirty="0"/>
              <a:t>1</a:t>
            </a:r>
            <a:r>
              <a:rPr lang="zh-CN" altLang="zh-CN" dirty="0"/>
              <a:t>）在基本表学生信息表中，根据共享变量</a:t>
            </a:r>
            <a:r>
              <a:rPr lang="en-US" altLang="zh-CN" dirty="0" err="1"/>
              <a:t>givensno</a:t>
            </a:r>
            <a:r>
              <a:rPr lang="zh-CN" altLang="zh-CN" dirty="0"/>
              <a:t>的值检索学生的姓名、出生年月和性别。</a:t>
            </a:r>
          </a:p>
          <a:p>
            <a:r>
              <a:rPr lang="en-US" altLang="zh-CN" dirty="0"/>
              <a:t>EXEC SQL SELECT </a:t>
            </a:r>
            <a:r>
              <a:rPr lang="zh-CN" altLang="zh-CN" dirty="0"/>
              <a:t>姓名</a:t>
            </a:r>
            <a:r>
              <a:rPr lang="en-US" altLang="zh-CN" dirty="0"/>
              <a:t>,</a:t>
            </a:r>
            <a:r>
              <a:rPr lang="zh-CN" altLang="zh-CN" dirty="0"/>
              <a:t>出生年月</a:t>
            </a:r>
            <a:r>
              <a:rPr lang="en-US" altLang="zh-CN" dirty="0"/>
              <a:t>,</a:t>
            </a:r>
            <a:r>
              <a:rPr lang="zh-CN" altLang="zh-CN" dirty="0"/>
              <a:t>性别</a:t>
            </a:r>
          </a:p>
          <a:p>
            <a:r>
              <a:rPr lang="en-US" altLang="zh-CN" dirty="0"/>
              <a:t>INTO :</a:t>
            </a:r>
            <a:r>
              <a:rPr lang="en-US" altLang="zh-CN" dirty="0" err="1"/>
              <a:t>sn</a:t>
            </a:r>
            <a:r>
              <a:rPr lang="en-US" altLang="zh-CN" dirty="0"/>
              <a:t>,:</a:t>
            </a:r>
            <a:r>
              <a:rPr lang="en-US" altLang="zh-CN" dirty="0" err="1"/>
              <a:t>sa</a:t>
            </a:r>
            <a:r>
              <a:rPr lang="en-US" altLang="zh-CN" dirty="0"/>
              <a:t>,:</a:t>
            </a:r>
            <a:r>
              <a:rPr lang="en-US" altLang="zh-CN" dirty="0" err="1"/>
              <a:t>ss</a:t>
            </a:r>
            <a:endParaRPr lang="zh-CN" altLang="zh-CN" dirty="0"/>
          </a:p>
          <a:p>
            <a:r>
              <a:rPr lang="en-US" altLang="zh-CN" dirty="0"/>
              <a:t>FROM </a:t>
            </a:r>
            <a:r>
              <a:rPr lang="zh-CN" altLang="zh-CN" dirty="0"/>
              <a:t>学生信息表</a:t>
            </a:r>
          </a:p>
          <a:p>
            <a:r>
              <a:rPr lang="en-US" altLang="zh-CN" dirty="0"/>
              <a:t>WHERE </a:t>
            </a:r>
            <a:r>
              <a:rPr lang="zh-CN" altLang="zh-CN" dirty="0"/>
              <a:t>学号</a:t>
            </a:r>
            <a:r>
              <a:rPr lang="en-US" altLang="zh-CN" dirty="0"/>
              <a:t> = :</a:t>
            </a:r>
            <a:r>
              <a:rPr lang="en-US" altLang="zh-CN" dirty="0" err="1"/>
              <a:t>givensno</a:t>
            </a:r>
            <a:r>
              <a:rPr lang="en-US" altLang="zh-CN" dirty="0"/>
              <a:t>;</a:t>
            </a:r>
            <a:endParaRPr lang="zh-CN" altLang="zh-CN" dirty="0"/>
          </a:p>
          <a:p>
            <a:r>
              <a:rPr lang="zh-CN" altLang="zh-CN" dirty="0"/>
              <a:t>此处</a:t>
            </a:r>
            <a:r>
              <a:rPr lang="en-US" altLang="zh-CN" dirty="0" err="1"/>
              <a:t>sn,sa,ss,givensno</a:t>
            </a:r>
            <a:r>
              <a:rPr lang="zh-CN" altLang="zh-CN" dirty="0"/>
              <a:t>都是共享变量，在使用时加上“</a:t>
            </a:r>
            <a:r>
              <a:rPr lang="en-US" altLang="zh-CN" dirty="0"/>
              <a:t>:</a:t>
            </a:r>
            <a:r>
              <a:rPr lang="zh-CN" altLang="zh-CN" dirty="0"/>
              <a:t>”作为前缀标识，以示与数据库中变量有区别。程序已预先给</a:t>
            </a:r>
            <a:r>
              <a:rPr lang="en-US" altLang="zh-CN" dirty="0" err="1"/>
              <a:t>givensno</a:t>
            </a:r>
            <a:r>
              <a:rPr lang="zh-CN" altLang="zh-CN" dirty="0"/>
              <a:t>赋值，而</a:t>
            </a:r>
            <a:r>
              <a:rPr lang="en-US" altLang="zh-CN" dirty="0"/>
              <a:t>SELECT</a:t>
            </a:r>
            <a:r>
              <a:rPr lang="zh-CN" altLang="zh-CN" dirty="0"/>
              <a:t>查询结果（单元组）将送到变量</a:t>
            </a:r>
            <a:r>
              <a:rPr lang="en-US" altLang="zh-CN" dirty="0" err="1"/>
              <a:t>sn,sa,ss</a:t>
            </a:r>
            <a:r>
              <a:rPr lang="zh-CN" altLang="zh-CN" dirty="0"/>
              <a:t>中。</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141</a:t>
            </a:fld>
            <a:endParaRPr lang="en-US" altLang="zh-CN"/>
          </a:p>
        </p:txBody>
      </p:sp>
    </p:spTree>
    <p:extLst>
      <p:ext uri="{BB962C8B-B14F-4D97-AF65-F5344CB8AC3E}">
        <p14:creationId xmlns:p14="http://schemas.microsoft.com/office/powerpoint/2010/main" val="261453552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）在基本表学生信息表中插入一个新学生，诸属性值已在相应的共享变量中：</a:t>
            </a:r>
          </a:p>
          <a:p>
            <a:r>
              <a:rPr lang="en-US" altLang="zh-CN" dirty="0"/>
              <a:t>EXEC SQL INSERT INTO </a:t>
            </a:r>
            <a:r>
              <a:rPr lang="zh-CN" altLang="zh-CN" dirty="0"/>
              <a:t>学生信息表</a:t>
            </a:r>
            <a:r>
              <a:rPr lang="en-US" altLang="zh-CN" dirty="0"/>
              <a:t>(</a:t>
            </a:r>
            <a:r>
              <a:rPr lang="zh-CN" altLang="zh-CN" dirty="0"/>
              <a:t>学号</a:t>
            </a:r>
            <a:r>
              <a:rPr lang="en-US" altLang="zh-CN" dirty="0"/>
              <a:t>,</a:t>
            </a:r>
            <a:r>
              <a:rPr lang="zh-CN" altLang="zh-CN" dirty="0"/>
              <a:t>姓名</a:t>
            </a:r>
            <a:r>
              <a:rPr lang="en-US" altLang="zh-CN" dirty="0"/>
              <a:t>,</a:t>
            </a:r>
            <a:r>
              <a:rPr lang="zh-CN" altLang="zh-CN" dirty="0"/>
              <a:t>出生年月</a:t>
            </a:r>
            <a:r>
              <a:rPr lang="en-US" altLang="zh-CN" dirty="0"/>
              <a:t>)</a:t>
            </a:r>
            <a:endParaRPr lang="zh-CN" altLang="zh-CN" dirty="0"/>
          </a:p>
          <a:p>
            <a:r>
              <a:rPr lang="en-US" altLang="zh-CN" dirty="0"/>
              <a:t>VALUES(:</a:t>
            </a:r>
            <a:r>
              <a:rPr lang="en-US" altLang="zh-CN" dirty="0" err="1"/>
              <a:t>givensno</a:t>
            </a:r>
            <a:r>
              <a:rPr lang="en-US" altLang="zh-CN" dirty="0"/>
              <a:t>,:</a:t>
            </a:r>
            <a:r>
              <a:rPr lang="en-US" altLang="zh-CN" dirty="0" err="1"/>
              <a:t>sn</a:t>
            </a:r>
            <a:r>
              <a:rPr lang="en-US" altLang="zh-CN" dirty="0"/>
              <a:t>,:</a:t>
            </a:r>
            <a:r>
              <a:rPr lang="en-US" altLang="zh-CN" dirty="0" err="1"/>
              <a:t>sa</a:t>
            </a:r>
            <a:r>
              <a:rPr lang="en-US" altLang="zh-CN" dirty="0"/>
              <a:t>);</a:t>
            </a:r>
            <a:endParaRPr lang="zh-CN" altLang="zh-CN" dirty="0"/>
          </a:p>
          <a:p>
            <a:r>
              <a:rPr lang="zh-CN" altLang="zh-CN" dirty="0"/>
              <a:t>这里学生的性别未给出值，将自动置为空值。</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142</a:t>
            </a:fld>
            <a:endParaRPr lang="en-US" altLang="zh-CN"/>
          </a:p>
        </p:txBody>
      </p:sp>
    </p:spTree>
    <p:extLst>
      <p:ext uri="{BB962C8B-B14F-4D97-AF65-F5344CB8AC3E}">
        <p14:creationId xmlns:p14="http://schemas.microsoft.com/office/powerpoint/2010/main" val="389687365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）从基本表学生信息表中删除一个学生的各个成绩，这个学生的姓名在共享变量</a:t>
            </a:r>
            <a:r>
              <a:rPr lang="en-US" altLang="zh-CN" dirty="0" err="1"/>
              <a:t>sn</a:t>
            </a:r>
            <a:r>
              <a:rPr lang="zh-CN" altLang="zh-CN" dirty="0"/>
              <a:t>中给出；</a:t>
            </a:r>
          </a:p>
          <a:p>
            <a:r>
              <a:rPr lang="en-US" altLang="zh-CN" dirty="0"/>
              <a:t>EXEC SQL DELETE FROM </a:t>
            </a:r>
            <a:r>
              <a:rPr lang="zh-CN" altLang="zh-CN" dirty="0"/>
              <a:t>成绩表</a:t>
            </a:r>
          </a:p>
          <a:p>
            <a:r>
              <a:rPr lang="en-US" altLang="zh-CN" dirty="0"/>
              <a:t>WHERE </a:t>
            </a:r>
            <a:r>
              <a:rPr lang="zh-CN" altLang="zh-CN" dirty="0"/>
              <a:t>学号</a:t>
            </a:r>
            <a:r>
              <a:rPr lang="en-US" altLang="zh-CN" dirty="0"/>
              <a:t> = (SELECT </a:t>
            </a:r>
            <a:r>
              <a:rPr lang="zh-CN" altLang="zh-CN" dirty="0"/>
              <a:t>学号</a:t>
            </a:r>
          </a:p>
          <a:p>
            <a:r>
              <a:rPr lang="en-US" altLang="zh-CN" dirty="0"/>
              <a:t>FROM</a:t>
            </a:r>
            <a:r>
              <a:rPr lang="zh-CN" altLang="zh-CN" dirty="0"/>
              <a:t>学生信息表</a:t>
            </a:r>
          </a:p>
          <a:p>
            <a:r>
              <a:rPr lang="en-US" altLang="zh-CN" dirty="0"/>
              <a:t>WHERE </a:t>
            </a:r>
            <a:r>
              <a:rPr lang="zh-CN" altLang="zh-CN" dirty="0"/>
              <a:t>姓名</a:t>
            </a:r>
            <a:r>
              <a:rPr lang="en-US" altLang="zh-CN" dirty="0"/>
              <a:t> = :</a:t>
            </a:r>
            <a:r>
              <a:rPr lang="en-US" altLang="zh-CN" dirty="0" err="1"/>
              <a:t>sn</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143</a:t>
            </a:fld>
            <a:endParaRPr lang="en-US" altLang="zh-CN"/>
          </a:p>
        </p:txBody>
      </p:sp>
    </p:spTree>
    <p:extLst>
      <p:ext uri="{BB962C8B-B14F-4D97-AF65-F5344CB8AC3E}">
        <p14:creationId xmlns:p14="http://schemas.microsoft.com/office/powerpoint/2010/main" val="13858034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）把课程代码为</a:t>
            </a:r>
            <a:r>
              <a:rPr lang="en-US" altLang="zh-CN" dirty="0"/>
              <a:t>ENGL11004.01</a:t>
            </a:r>
            <a:r>
              <a:rPr lang="zh-CN" altLang="zh-CN" dirty="0"/>
              <a:t>的成绩增加某个值（该值在共享变量</a:t>
            </a:r>
            <a:r>
              <a:rPr lang="en-US" altLang="zh-CN" dirty="0"/>
              <a:t>raise</a:t>
            </a:r>
            <a:r>
              <a:rPr lang="zh-CN" altLang="zh-CN" dirty="0"/>
              <a:t>中给出）：</a:t>
            </a:r>
          </a:p>
          <a:p>
            <a:r>
              <a:rPr lang="en-US" altLang="zh-CN" dirty="0"/>
              <a:t>EXEC SQL UPDATE </a:t>
            </a:r>
            <a:r>
              <a:rPr lang="zh-CN" altLang="zh-CN" dirty="0"/>
              <a:t>成绩表</a:t>
            </a:r>
          </a:p>
          <a:p>
            <a:r>
              <a:rPr lang="en-US" altLang="zh-CN" dirty="0"/>
              <a:t>SET SCORE = SCORE + :raise</a:t>
            </a:r>
            <a:endParaRPr lang="zh-CN" altLang="zh-CN" dirty="0"/>
          </a:p>
          <a:p>
            <a:r>
              <a:rPr lang="en-US" altLang="zh-CN" dirty="0"/>
              <a:t>WHERE </a:t>
            </a:r>
            <a:r>
              <a:rPr lang="zh-CN" altLang="zh-CN" dirty="0"/>
              <a:t>课程代码</a:t>
            </a:r>
            <a:r>
              <a:rPr lang="en-US" altLang="zh-CN" dirty="0"/>
              <a:t> = ‘ENGL11004.01’;</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144</a:t>
            </a:fld>
            <a:endParaRPr lang="en-US" altLang="zh-CN"/>
          </a:p>
        </p:txBody>
      </p:sp>
    </p:spTree>
    <p:extLst>
      <p:ext uri="{BB962C8B-B14F-4D97-AF65-F5344CB8AC3E}">
        <p14:creationId xmlns:p14="http://schemas.microsoft.com/office/powerpoint/2010/main" val="13607360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a:t>
            </a:r>
            <a:r>
              <a:rPr lang="zh-CN" altLang="zh-CN" dirty="0"/>
              <a:t>涉及游标的</a:t>
            </a:r>
            <a:r>
              <a:rPr lang="en-US" altLang="zh-CN" dirty="0"/>
              <a:t>SQL DML</a:t>
            </a:r>
            <a:r>
              <a:rPr lang="zh-CN" altLang="zh-CN" dirty="0"/>
              <a:t>语句</a:t>
            </a:r>
          </a:p>
          <a:p>
            <a:r>
              <a:rPr lang="zh-CN" altLang="zh-CN" dirty="0"/>
              <a:t>（</a:t>
            </a:r>
            <a:r>
              <a:rPr lang="en-US" altLang="zh-CN" dirty="0"/>
              <a:t>1</a:t>
            </a:r>
            <a:r>
              <a:rPr lang="zh-CN" altLang="zh-CN" dirty="0"/>
              <a:t>）</a:t>
            </a:r>
            <a:r>
              <a:rPr lang="en-US" altLang="zh-CN" dirty="0"/>
              <a:t>SELECT</a:t>
            </a:r>
            <a:r>
              <a:rPr lang="zh-CN" altLang="zh-CN" dirty="0"/>
              <a:t>语句的使用方式</a:t>
            </a:r>
          </a:p>
          <a:p>
            <a:r>
              <a:rPr lang="zh-CN" altLang="zh-CN" dirty="0"/>
              <a:t>当</a:t>
            </a:r>
            <a:r>
              <a:rPr lang="en-US" altLang="zh-CN" dirty="0"/>
              <a:t>SELECT</a:t>
            </a:r>
            <a:r>
              <a:rPr lang="zh-CN" altLang="zh-CN" dirty="0"/>
              <a:t>语句查询结果是多个元组时，此时主语言程序无法使用，一定要用游标机制把多个元组一次一个地传送给主语言程序处理。</a:t>
            </a:r>
          </a:p>
          <a:p>
            <a:r>
              <a:rPr lang="zh-CN" altLang="zh-CN" dirty="0"/>
              <a:t>具体过程如下：</a:t>
            </a:r>
          </a:p>
          <a:p>
            <a:r>
              <a:rPr lang="zh-CN" altLang="zh-CN" dirty="0"/>
              <a:t>先用游标定义语句定义一个游标与某个</a:t>
            </a:r>
            <a:r>
              <a:rPr lang="en-US" altLang="zh-CN" dirty="0"/>
              <a:t>SELECT</a:t>
            </a:r>
            <a:r>
              <a:rPr lang="zh-CN" altLang="zh-CN" dirty="0"/>
              <a:t>语句对应。</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145</a:t>
            </a:fld>
            <a:endParaRPr lang="en-US" altLang="zh-CN"/>
          </a:p>
        </p:txBody>
      </p:sp>
    </p:spTree>
    <p:extLst>
      <p:ext uri="{BB962C8B-B14F-4D97-AF65-F5344CB8AC3E}">
        <p14:creationId xmlns:p14="http://schemas.microsoft.com/office/powerpoint/2010/main" val="51328126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游标先用</a:t>
            </a:r>
            <a:r>
              <a:rPr lang="en-US" altLang="zh-CN" dirty="0"/>
              <a:t>OPEN</a:t>
            </a:r>
            <a:r>
              <a:rPr lang="zh-CN" altLang="zh-CN" dirty="0"/>
              <a:t>语句打开后，处于活动状态，此时游标指向查询结果第一个元组之前。</a:t>
            </a:r>
          </a:p>
          <a:p>
            <a:r>
              <a:rPr lang="zh-CN" altLang="zh-CN" dirty="0"/>
              <a:t>每执行一次</a:t>
            </a:r>
            <a:r>
              <a:rPr lang="en-US" altLang="zh-CN" dirty="0"/>
              <a:t>FETCH</a:t>
            </a:r>
            <a:r>
              <a:rPr lang="zh-CN" altLang="zh-CN" dirty="0"/>
              <a:t>语句，游标指向下一个元组，并把其值送到共享变量，供程序处理。如此重复，直至所有查询结果处理完毕。</a:t>
            </a:r>
          </a:p>
          <a:p>
            <a:r>
              <a:rPr lang="zh-CN" altLang="zh-CN" dirty="0"/>
              <a:t>最后用</a:t>
            </a:r>
            <a:r>
              <a:rPr lang="en-US" altLang="zh-CN" dirty="0"/>
              <a:t>CLOSE</a:t>
            </a:r>
            <a:r>
              <a:rPr lang="zh-CN" altLang="zh-CN" dirty="0"/>
              <a:t>语句关闭游标。关闭的游标可以被重新打开，与新的查询结果相联系，但在没有被打开前，不能使用。</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146</a:t>
            </a:fld>
            <a:endParaRPr lang="en-US" altLang="zh-CN"/>
          </a:p>
        </p:txBody>
      </p:sp>
    </p:spTree>
    <p:extLst>
      <p:ext uri="{BB962C8B-B14F-4D97-AF65-F5344CB8AC3E}">
        <p14:creationId xmlns:p14="http://schemas.microsoft.com/office/powerpoint/2010/main" val="37490150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96476" y="182844"/>
            <a:ext cx="7801897" cy="4275649"/>
          </a:xfrm>
        </p:spPr>
        <p:txBody>
          <a:bodyPr/>
          <a:lstStyle/>
          <a:p>
            <a:r>
              <a:rPr lang="zh-CN" altLang="zh-CN" dirty="0"/>
              <a:t>例</a:t>
            </a:r>
            <a:r>
              <a:rPr lang="en-US" altLang="zh-CN" dirty="0"/>
              <a:t>9.30</a:t>
            </a:r>
            <a:r>
              <a:rPr lang="zh-CN" altLang="zh-CN" dirty="0"/>
              <a:t>：在基本表成绩表中检索某学生（学号由共享变量</a:t>
            </a:r>
            <a:r>
              <a:rPr lang="en-US" altLang="zh-CN" dirty="0" err="1"/>
              <a:t>givensno</a:t>
            </a:r>
            <a:r>
              <a:rPr lang="zh-CN" altLang="zh-CN" dirty="0"/>
              <a:t>给出）的学习成绩信息</a:t>
            </a:r>
            <a:r>
              <a:rPr lang="en-US" altLang="zh-CN" dirty="0"/>
              <a:t>(</a:t>
            </a:r>
            <a:r>
              <a:rPr lang="zh-CN" altLang="zh-CN" dirty="0"/>
              <a:t>学号，课程代码，成绩</a:t>
            </a:r>
            <a:r>
              <a:rPr lang="en-US" altLang="zh-CN" dirty="0"/>
              <a:t>)</a:t>
            </a:r>
            <a:r>
              <a:rPr lang="zh-CN" altLang="zh-CN" dirty="0"/>
              <a:t>，下面是该查询的一个</a:t>
            </a:r>
            <a:r>
              <a:rPr lang="en-US" altLang="zh-CN" dirty="0"/>
              <a:t>C</a:t>
            </a:r>
            <a:r>
              <a:rPr lang="zh-CN" altLang="zh-CN" dirty="0"/>
              <a:t>函数：</a:t>
            </a:r>
          </a:p>
          <a:p>
            <a:r>
              <a:rPr lang="en-US" altLang="zh-CN" dirty="0"/>
              <a:t>#define NO_MORE_TUPLES  !(</a:t>
            </a:r>
            <a:r>
              <a:rPr lang="en-US" altLang="zh-CN" dirty="0" err="1"/>
              <a:t>strcmp</a:t>
            </a:r>
            <a:r>
              <a:rPr lang="en-US" altLang="zh-CN" dirty="0"/>
              <a:t>(SQLSTATE,”02000”))</a:t>
            </a:r>
            <a:endParaRPr lang="zh-CN" altLang="zh-CN" dirty="0"/>
          </a:p>
          <a:p>
            <a:r>
              <a:rPr lang="en-US" altLang="zh-CN" dirty="0"/>
              <a:t>void </a:t>
            </a:r>
            <a:r>
              <a:rPr lang="en-US" altLang="zh-CN" dirty="0" err="1"/>
              <a:t>sel</a:t>
            </a:r>
            <a:r>
              <a:rPr lang="en-US" altLang="zh-CN" dirty="0"/>
              <a:t>(   )</a:t>
            </a:r>
            <a:endParaRPr lang="zh-CN" altLang="zh-CN" dirty="0"/>
          </a:p>
          <a:p>
            <a:r>
              <a:rPr lang="en-US" altLang="zh-CN" dirty="0"/>
              <a:t>{ EXEC SQL BEGIN DECLARE SECTION;</a:t>
            </a:r>
            <a:endParaRPr lang="zh-CN" altLang="zh-CN" dirty="0"/>
          </a:p>
          <a:p>
            <a:r>
              <a:rPr lang="en-US" altLang="zh-CN" dirty="0"/>
              <a:t>char </a:t>
            </a:r>
            <a:r>
              <a:rPr lang="en-US" altLang="zh-CN" dirty="0" err="1"/>
              <a:t>sno</a:t>
            </a:r>
            <a:r>
              <a:rPr lang="en-US" altLang="zh-CN" dirty="0"/>
              <a:t>[5],</a:t>
            </a:r>
            <a:r>
              <a:rPr lang="en-US" altLang="zh-CN" dirty="0" err="1"/>
              <a:t>cno</a:t>
            </a:r>
            <a:r>
              <a:rPr lang="en-US" altLang="zh-CN" dirty="0"/>
              <a:t>[20],</a:t>
            </a:r>
            <a:r>
              <a:rPr lang="en-US" altLang="zh-CN" dirty="0" err="1"/>
              <a:t>givensno</a:t>
            </a:r>
            <a:r>
              <a:rPr lang="en-US" altLang="zh-CN" dirty="0"/>
              <a:t>[5];</a:t>
            </a:r>
            <a:endParaRPr lang="zh-CN" altLang="zh-CN" dirty="0"/>
          </a:p>
          <a:p>
            <a:r>
              <a:rPr lang="en-US" altLang="zh-CN" dirty="0" err="1"/>
              <a:t>int</a:t>
            </a:r>
            <a:r>
              <a:rPr lang="en-US" altLang="zh-CN" dirty="0"/>
              <a:t> g;</a:t>
            </a:r>
            <a:endParaRPr lang="zh-CN" altLang="zh-CN" dirty="0"/>
          </a:p>
          <a:p>
            <a:r>
              <a:rPr lang="en-US" altLang="zh-CN" dirty="0"/>
              <a:t>char SQLSTATE[6];</a:t>
            </a:r>
            <a:endParaRPr lang="zh-CN" altLang="zh-CN" dirty="0"/>
          </a:p>
          <a:p>
            <a:r>
              <a:rPr lang="en-US" altLang="zh-CN" dirty="0"/>
              <a:t>EXEC SQL END DECLARE SECTION</a:t>
            </a:r>
            <a:r>
              <a:rPr lang="en-US" altLang="zh-CN" dirty="0" smtClean="0"/>
              <a:t>;</a:t>
            </a:r>
          </a:p>
          <a:p>
            <a:r>
              <a:rPr lang="en-US" altLang="zh-CN" dirty="0" err="1"/>
              <a:t>scanf</a:t>
            </a:r>
            <a:r>
              <a:rPr lang="en-US" altLang="zh-CN" dirty="0"/>
              <a:t>(“%s”,</a:t>
            </a:r>
            <a:r>
              <a:rPr lang="en-US" altLang="zh-CN" dirty="0" err="1"/>
              <a:t>givensno</a:t>
            </a:r>
            <a:r>
              <a:rPr lang="en-US" altLang="zh-CN" dirty="0"/>
              <a:t>);</a:t>
            </a:r>
            <a:endParaRPr lang="zh-CN" altLang="zh-CN" dirty="0"/>
          </a:p>
          <a:p>
            <a:r>
              <a:rPr lang="en-US" altLang="zh-CN" dirty="0"/>
              <a:t>EXEC SQL DECLARE </a:t>
            </a:r>
            <a:r>
              <a:rPr lang="en-US" altLang="zh-CN" dirty="0" err="1"/>
              <a:t>scx</a:t>
            </a:r>
            <a:r>
              <a:rPr lang="en-US" altLang="zh-CN" dirty="0"/>
              <a:t> CURSOR FOR</a:t>
            </a:r>
            <a:endParaRPr lang="zh-CN" altLang="zh-CN" dirty="0"/>
          </a:p>
          <a:p>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147</a:t>
            </a:fld>
            <a:endParaRPr lang="en-US" altLang="zh-CN"/>
          </a:p>
        </p:txBody>
      </p:sp>
    </p:spTree>
    <p:extLst>
      <p:ext uri="{BB962C8B-B14F-4D97-AF65-F5344CB8AC3E}">
        <p14:creationId xmlns:p14="http://schemas.microsoft.com/office/powerpoint/2010/main" val="362523421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0"/>
            <a:ext cx="7801897" cy="4275649"/>
          </a:xfrm>
        </p:spPr>
        <p:txBody>
          <a:bodyPr/>
          <a:lstStyle/>
          <a:p>
            <a:r>
              <a:rPr lang="en-US" altLang="zh-CN" dirty="0" smtClean="0"/>
              <a:t>SELECT </a:t>
            </a:r>
            <a:r>
              <a:rPr lang="zh-CN" altLang="zh-CN" dirty="0"/>
              <a:t>学号</a:t>
            </a:r>
            <a:r>
              <a:rPr lang="en-US" altLang="zh-CN" dirty="0"/>
              <a:t>,</a:t>
            </a:r>
            <a:r>
              <a:rPr lang="zh-CN" altLang="zh-CN" dirty="0"/>
              <a:t>课程代码</a:t>
            </a:r>
            <a:r>
              <a:rPr lang="en-US" altLang="zh-CN" dirty="0"/>
              <a:t>,</a:t>
            </a:r>
            <a:r>
              <a:rPr lang="zh-CN" altLang="zh-CN" dirty="0"/>
              <a:t>成绩</a:t>
            </a:r>
          </a:p>
          <a:p>
            <a:r>
              <a:rPr lang="en-US" altLang="zh-CN" dirty="0"/>
              <a:t>FROM </a:t>
            </a:r>
            <a:r>
              <a:rPr lang="zh-CN" altLang="zh-CN" dirty="0"/>
              <a:t>成绩表</a:t>
            </a:r>
          </a:p>
          <a:p>
            <a:r>
              <a:rPr lang="en-US" altLang="zh-CN" dirty="0"/>
              <a:t>WHERE </a:t>
            </a:r>
            <a:r>
              <a:rPr lang="zh-CN" altLang="zh-CN" dirty="0"/>
              <a:t>学号</a:t>
            </a:r>
            <a:r>
              <a:rPr lang="en-US" altLang="zh-CN" dirty="0"/>
              <a:t> = :</a:t>
            </a:r>
            <a:r>
              <a:rPr lang="en-US" altLang="zh-CN" dirty="0" err="1"/>
              <a:t>givensno</a:t>
            </a:r>
            <a:r>
              <a:rPr lang="en-US" altLang="zh-CN" dirty="0"/>
              <a:t>;</a:t>
            </a:r>
            <a:endParaRPr lang="zh-CN" altLang="zh-CN" dirty="0"/>
          </a:p>
          <a:p>
            <a:r>
              <a:rPr lang="en-US" altLang="zh-CN" dirty="0"/>
              <a:t>EXEC SQL OPEN </a:t>
            </a:r>
            <a:r>
              <a:rPr lang="en-US" altLang="zh-CN" dirty="0" err="1"/>
              <a:t>scx</a:t>
            </a:r>
            <a:r>
              <a:rPr lang="en-US" altLang="zh-CN" dirty="0"/>
              <a:t>;</a:t>
            </a:r>
            <a:endParaRPr lang="zh-CN" altLang="zh-CN" dirty="0"/>
          </a:p>
          <a:p>
            <a:r>
              <a:rPr lang="en-US" altLang="zh-CN" dirty="0"/>
              <a:t>while(1)</a:t>
            </a:r>
            <a:endParaRPr lang="zh-CN" altLang="zh-CN" dirty="0"/>
          </a:p>
          <a:p>
            <a:r>
              <a:rPr lang="en-US" altLang="zh-CN" dirty="0"/>
              <a:t>{</a:t>
            </a:r>
            <a:endParaRPr lang="zh-CN" altLang="zh-CN" dirty="0"/>
          </a:p>
          <a:p>
            <a:r>
              <a:rPr lang="en-US" altLang="zh-CN" dirty="0"/>
              <a:t>EXEC SQL FETCH FROM </a:t>
            </a:r>
            <a:r>
              <a:rPr lang="en-US" altLang="zh-CN" dirty="0" err="1"/>
              <a:t>scx</a:t>
            </a:r>
            <a:endParaRPr lang="zh-CN" altLang="zh-CN" dirty="0"/>
          </a:p>
          <a:p>
            <a:r>
              <a:rPr lang="en-US" altLang="zh-CN" dirty="0"/>
              <a:t>INTO :</a:t>
            </a:r>
            <a:r>
              <a:rPr lang="en-US" altLang="zh-CN" dirty="0" err="1"/>
              <a:t>sno</a:t>
            </a:r>
            <a:r>
              <a:rPr lang="en-US" altLang="zh-CN" dirty="0"/>
              <a:t>,:</a:t>
            </a:r>
            <a:r>
              <a:rPr lang="en-US" altLang="zh-CN" dirty="0" err="1"/>
              <a:t>cno</a:t>
            </a:r>
            <a:r>
              <a:rPr lang="en-US" altLang="zh-CN" dirty="0"/>
              <a:t>,:g;</a:t>
            </a:r>
            <a:endParaRPr lang="zh-CN" altLang="zh-CN" dirty="0"/>
          </a:p>
          <a:p>
            <a:r>
              <a:rPr lang="en-US" altLang="zh-CN" dirty="0"/>
              <a:t>if(NO_MORE_TUPLES) break;</a:t>
            </a:r>
            <a:endParaRPr lang="zh-CN" altLang="zh-CN" dirty="0"/>
          </a:p>
          <a:p>
            <a:r>
              <a:rPr lang="en-US" altLang="zh-CN" dirty="0" err="1"/>
              <a:t>printf</a:t>
            </a:r>
            <a:r>
              <a:rPr lang="en-US" altLang="zh-CN" dirty="0"/>
              <a:t>(“%</a:t>
            </a:r>
            <a:r>
              <a:rPr lang="en-US" altLang="zh-CN" dirty="0" err="1"/>
              <a:t>s,%s,%d</a:t>
            </a:r>
            <a:r>
              <a:rPr lang="en-US" altLang="zh-CN" dirty="0"/>
              <a:t>\ n”,</a:t>
            </a:r>
            <a:r>
              <a:rPr lang="en-US" altLang="zh-CN" dirty="0" err="1"/>
              <a:t>sno,cno,g</a:t>
            </a:r>
            <a:r>
              <a:rPr lang="en-US" altLang="zh-CN" dirty="0"/>
              <a:t>);</a:t>
            </a:r>
            <a:br>
              <a:rPr lang="en-US" altLang="zh-CN" dirty="0"/>
            </a:br>
            <a:r>
              <a:rPr lang="en-US" altLang="zh-CN" dirty="0"/>
              <a:t>}</a:t>
            </a:r>
            <a:endParaRPr lang="zh-CN" altLang="zh-CN" dirty="0"/>
          </a:p>
          <a:p>
            <a:r>
              <a:rPr lang="en-US" altLang="zh-CN" dirty="0"/>
              <a:t>EXEC SQL CLOSE </a:t>
            </a:r>
            <a:r>
              <a:rPr lang="en-US" altLang="zh-CN" dirty="0" err="1"/>
              <a:t>scx</a:t>
            </a:r>
            <a:r>
              <a:rPr lang="en-US" altLang="zh-CN" dirty="0"/>
              <a:t>;</a:t>
            </a:r>
            <a:endParaRPr lang="zh-CN" altLang="zh-CN" dirty="0"/>
          </a:p>
          <a:p>
            <a:r>
              <a:rPr lang="en-US" altLang="zh-CN" dirty="0"/>
              <a:t>}</a:t>
            </a:r>
            <a:endParaRPr lang="zh-CN" altLang="zh-CN" dirty="0"/>
          </a:p>
          <a:p>
            <a:r>
              <a:rPr lang="zh-CN" altLang="zh-CN" dirty="0"/>
              <a:t>这里使用了</a:t>
            </a:r>
            <a:r>
              <a:rPr lang="en-US" altLang="zh-CN" dirty="0"/>
              <a:t>C</a:t>
            </a:r>
            <a:r>
              <a:rPr lang="zh-CN" altLang="zh-CN" dirty="0"/>
              <a:t>语言中的宏定义</a:t>
            </a:r>
            <a:r>
              <a:rPr lang="en-US" altLang="zh-CN" dirty="0"/>
              <a:t>NO_MORE_TUPLES</a:t>
            </a:r>
            <a:r>
              <a:rPr lang="zh-CN" altLang="zh-CN" dirty="0"/>
              <a:t>，表示找不到元组时，其值为</a:t>
            </a:r>
            <a:r>
              <a:rPr lang="en-US" altLang="zh-CN" dirty="0"/>
              <a:t>1</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148</a:t>
            </a:fld>
            <a:endParaRPr lang="en-US" altLang="zh-CN"/>
          </a:p>
        </p:txBody>
      </p:sp>
    </p:spTree>
    <p:extLst>
      <p:ext uri="{BB962C8B-B14F-4D97-AF65-F5344CB8AC3E}">
        <p14:creationId xmlns:p14="http://schemas.microsoft.com/office/powerpoint/2010/main" val="330099707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）对游标指向元组的修改或删除操作</a:t>
            </a:r>
          </a:p>
          <a:p>
            <a:r>
              <a:rPr lang="zh-CN" altLang="zh-CN" dirty="0"/>
              <a:t>在游标处于活动状态时，可以修改或删除游标指向的元组。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149</a:t>
            </a:fld>
            <a:endParaRPr lang="en-US" altLang="zh-CN"/>
          </a:p>
        </p:txBody>
      </p:sp>
    </p:spTree>
    <p:extLst>
      <p:ext uri="{BB962C8B-B14F-4D97-AF65-F5344CB8AC3E}">
        <p14:creationId xmlns:p14="http://schemas.microsoft.com/office/powerpoint/2010/main" val="234066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9.2.3</a:t>
            </a:r>
            <a:r>
              <a:rPr lang="x-none" altLang="zh-CN" dirty="0" smtClean="0"/>
              <a:t>基本表的创建和撤销</a:t>
            </a:r>
            <a:endParaRPr lang="zh-CN" altLang="en-US" dirty="0"/>
          </a:p>
        </p:txBody>
      </p:sp>
      <p:sp>
        <p:nvSpPr>
          <p:cNvPr id="3" name="内容占位符 2"/>
          <p:cNvSpPr>
            <a:spLocks noGrp="1"/>
          </p:cNvSpPr>
          <p:nvPr>
            <p:ph idx="1"/>
          </p:nvPr>
        </p:nvSpPr>
        <p:spPr/>
        <p:txBody>
          <a:bodyPr/>
          <a:lstStyle/>
          <a:p>
            <a:r>
              <a:rPr lang="zh-CN" altLang="zh-CN" dirty="0"/>
              <a:t>如果在系统中创建了一个数据库，那么就可以在数据库中定义基本表。</a:t>
            </a:r>
          </a:p>
          <a:p>
            <a:r>
              <a:rPr lang="zh-CN" altLang="zh-CN" dirty="0"/>
              <a:t>对基本表结构的操作有创建、修改和撤销三种操作。</a:t>
            </a:r>
          </a:p>
          <a:p>
            <a:r>
              <a:rPr lang="en-US" altLang="zh-CN" dirty="0"/>
              <a:t>1. </a:t>
            </a:r>
            <a:r>
              <a:rPr lang="zh-CN" altLang="zh-CN" dirty="0"/>
              <a:t>基本表的创建</a:t>
            </a:r>
          </a:p>
          <a:p>
            <a:r>
              <a:rPr lang="zh-CN" altLang="zh-CN" dirty="0"/>
              <a:t>创建基本表，可用</a:t>
            </a:r>
            <a:r>
              <a:rPr lang="en-US" altLang="zh-CN" dirty="0"/>
              <a:t>CREATE TABLE</a:t>
            </a:r>
            <a:r>
              <a:rPr lang="zh-CN" altLang="zh-CN" dirty="0"/>
              <a:t>语句实现：</a:t>
            </a:r>
          </a:p>
          <a:p>
            <a:r>
              <a:rPr lang="en-US" altLang="zh-CN" dirty="0"/>
              <a:t>CREATE TABLE &lt;</a:t>
            </a:r>
            <a:r>
              <a:rPr lang="zh-CN" altLang="zh-CN" dirty="0"/>
              <a:t>基本表名</a:t>
            </a:r>
            <a:r>
              <a:rPr lang="en-US" altLang="zh-CN" dirty="0"/>
              <a:t>&gt;</a:t>
            </a:r>
            <a:endParaRPr lang="zh-CN" altLang="zh-CN" dirty="0"/>
          </a:p>
          <a:p>
            <a:r>
              <a:rPr lang="zh-CN" altLang="zh-CN" dirty="0"/>
              <a:t>（</a:t>
            </a:r>
            <a:r>
              <a:rPr lang="en-US" altLang="zh-CN" dirty="0"/>
              <a:t>&lt;</a:t>
            </a:r>
            <a:r>
              <a:rPr lang="zh-CN" altLang="zh-CN" dirty="0"/>
              <a:t>列名</a:t>
            </a:r>
            <a:r>
              <a:rPr lang="en-US" altLang="zh-CN" dirty="0"/>
              <a:t>  </a:t>
            </a:r>
            <a:r>
              <a:rPr lang="zh-CN" altLang="zh-CN" dirty="0"/>
              <a:t>类型</a:t>
            </a:r>
            <a:r>
              <a:rPr lang="en-US" altLang="zh-CN" dirty="0"/>
              <a:t>&gt;</a:t>
            </a:r>
            <a:r>
              <a:rPr lang="zh-CN" altLang="zh-CN" dirty="0"/>
              <a:t>，</a:t>
            </a:r>
          </a:p>
          <a:p>
            <a:r>
              <a:rPr lang="en-US" altLang="zh-CN" dirty="0"/>
              <a:t>……</a:t>
            </a:r>
            <a:endParaRPr lang="zh-CN" altLang="zh-CN" dirty="0"/>
          </a:p>
          <a:p>
            <a:r>
              <a:rPr lang="en-US" altLang="zh-CN" dirty="0"/>
              <a:t>&lt;</a:t>
            </a:r>
            <a:r>
              <a:rPr lang="zh-CN" altLang="zh-CN" dirty="0"/>
              <a:t>完整性约束</a:t>
            </a:r>
            <a:r>
              <a:rPr lang="en-US" altLang="zh-CN" dirty="0"/>
              <a:t>&gt;</a:t>
            </a:r>
            <a:r>
              <a:rPr lang="zh-CN" altLang="zh-CN" dirty="0"/>
              <a:t>，</a:t>
            </a:r>
          </a:p>
          <a:p>
            <a:r>
              <a:rPr lang="en-US" altLang="zh-CN" dirty="0"/>
              <a:t>……</a:t>
            </a:r>
            <a:r>
              <a:rPr lang="zh-CN" altLang="zh-CN" dirty="0"/>
              <a: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15</a:t>
            </a:fld>
            <a:endParaRPr lang="en-US" altLang="zh-CN"/>
          </a:p>
        </p:txBody>
      </p:sp>
    </p:spTree>
    <p:extLst>
      <p:ext uri="{BB962C8B-B14F-4D97-AF65-F5344CB8AC3E}">
        <p14:creationId xmlns:p14="http://schemas.microsoft.com/office/powerpoint/2010/main" val="29758171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9.31</a:t>
            </a:r>
            <a:r>
              <a:rPr lang="zh-CN" altLang="zh-CN" dirty="0"/>
              <a:t>：在例子</a:t>
            </a:r>
            <a:r>
              <a:rPr lang="en-US" altLang="zh-CN" dirty="0"/>
              <a:t>9.30</a:t>
            </a:r>
            <a:r>
              <a:rPr lang="zh-CN" altLang="zh-CN" dirty="0"/>
              <a:t>中，如果对找到的成绩作如下处理：删除不及格的成绩，</a:t>
            </a:r>
            <a:r>
              <a:rPr lang="en-US" altLang="zh-CN" dirty="0"/>
              <a:t>60~69</a:t>
            </a:r>
            <a:r>
              <a:rPr lang="zh-CN" altLang="zh-CN" dirty="0"/>
              <a:t>分的成绩修改为</a:t>
            </a:r>
            <a:r>
              <a:rPr lang="en-US" altLang="zh-CN" dirty="0"/>
              <a:t>70</a:t>
            </a:r>
            <a:r>
              <a:rPr lang="zh-CN" altLang="zh-CN" dirty="0"/>
              <a:t>分，再显示该学生的成绩信息，那么例中的“</a:t>
            </a:r>
            <a:r>
              <a:rPr lang="en-US" altLang="zh-CN" dirty="0"/>
              <a:t>while(1) { …… }</a:t>
            </a:r>
            <a:r>
              <a:rPr lang="zh-CN" altLang="zh-CN" dirty="0"/>
              <a:t>”语句应改写为下列形式：</a:t>
            </a:r>
          </a:p>
          <a:p>
            <a:r>
              <a:rPr lang="en-US" altLang="zh-CN" dirty="0"/>
              <a:t>while(1)</a:t>
            </a:r>
            <a:endParaRPr lang="zh-CN" altLang="zh-CN" dirty="0"/>
          </a:p>
          <a:p>
            <a:r>
              <a:rPr lang="en-US" altLang="zh-CN" dirty="0"/>
              <a:t>{ EXEC SQL FETCH FROM </a:t>
            </a:r>
            <a:r>
              <a:rPr lang="en-US" altLang="zh-CN" dirty="0" err="1"/>
              <a:t>scx</a:t>
            </a:r>
            <a:endParaRPr lang="zh-CN" altLang="zh-CN" dirty="0"/>
          </a:p>
          <a:p>
            <a:r>
              <a:rPr lang="en-US" altLang="zh-CN" dirty="0"/>
              <a:t>INTO :</a:t>
            </a:r>
            <a:r>
              <a:rPr lang="en-US" altLang="zh-CN" dirty="0" err="1"/>
              <a:t>sno</a:t>
            </a:r>
            <a:r>
              <a:rPr lang="en-US" altLang="zh-CN" dirty="0"/>
              <a:t>,:</a:t>
            </a:r>
            <a:r>
              <a:rPr lang="en-US" altLang="zh-CN" dirty="0" err="1"/>
              <a:t>cno</a:t>
            </a:r>
            <a:r>
              <a:rPr lang="en-US" altLang="zh-CN" dirty="0"/>
              <a:t>,:g;</a:t>
            </a:r>
            <a:endParaRPr lang="zh-CN" altLang="zh-CN" dirty="0"/>
          </a:p>
          <a:p>
            <a:r>
              <a:rPr lang="en-US" altLang="zh-CN" dirty="0"/>
              <a:t>if(NO_MORE_TUPLES) break;</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150</a:t>
            </a:fld>
            <a:endParaRPr lang="en-US" altLang="zh-CN"/>
          </a:p>
        </p:txBody>
      </p:sp>
    </p:spTree>
    <p:extLst>
      <p:ext uri="{BB962C8B-B14F-4D97-AF65-F5344CB8AC3E}">
        <p14:creationId xmlns:p14="http://schemas.microsoft.com/office/powerpoint/2010/main" val="111554624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56528" y="821804"/>
            <a:ext cx="7830272" cy="4782584"/>
          </a:xfrm>
        </p:spPr>
        <p:txBody>
          <a:bodyPr/>
          <a:lstStyle/>
          <a:p>
            <a:r>
              <a:rPr lang="en-US" altLang="zh-CN" dirty="0"/>
              <a:t>if(g&lt;60)</a:t>
            </a:r>
            <a:endParaRPr lang="zh-CN" altLang="zh-CN" dirty="0"/>
          </a:p>
          <a:p>
            <a:r>
              <a:rPr lang="en-US" altLang="zh-CN" dirty="0"/>
              <a:t>EXEC SQL DELETE FROM </a:t>
            </a:r>
            <a:r>
              <a:rPr lang="zh-CN" altLang="zh-CN" dirty="0"/>
              <a:t>成绩表</a:t>
            </a:r>
          </a:p>
          <a:p>
            <a:r>
              <a:rPr lang="en-US" altLang="zh-CN" dirty="0"/>
              <a:t>WHERE CURRENT OF </a:t>
            </a:r>
            <a:r>
              <a:rPr lang="en-US" altLang="zh-CN" dirty="0" err="1"/>
              <a:t>scx</a:t>
            </a:r>
            <a:r>
              <a:rPr lang="en-US" altLang="zh-CN" dirty="0"/>
              <a:t>;</a:t>
            </a:r>
            <a:endParaRPr lang="zh-CN" altLang="zh-CN" dirty="0"/>
          </a:p>
          <a:p>
            <a:r>
              <a:rPr lang="en-US" altLang="zh-CN" dirty="0"/>
              <a:t>else</a:t>
            </a:r>
            <a:endParaRPr lang="zh-CN" altLang="zh-CN" dirty="0"/>
          </a:p>
          <a:p>
            <a:r>
              <a:rPr lang="en-US" altLang="zh-CN" dirty="0"/>
              <a:t>{if(g&lt;70)</a:t>
            </a:r>
            <a:endParaRPr lang="zh-CN" altLang="zh-CN" dirty="0"/>
          </a:p>
          <a:p>
            <a:r>
              <a:rPr lang="en-US" altLang="zh-CN" dirty="0"/>
              <a:t>{EXEC SQL UPDATE </a:t>
            </a:r>
            <a:r>
              <a:rPr lang="zh-CN" altLang="zh-CN" dirty="0"/>
              <a:t>成绩表</a:t>
            </a:r>
          </a:p>
          <a:p>
            <a:r>
              <a:rPr lang="en-US" altLang="zh-CN" dirty="0"/>
              <a:t>SET SCORE = 70</a:t>
            </a:r>
            <a:endParaRPr lang="zh-CN" altLang="zh-CN" dirty="0"/>
          </a:p>
          <a:p>
            <a:r>
              <a:rPr lang="en-US" altLang="zh-CN" dirty="0"/>
              <a:t>WHERE CURRENT OF </a:t>
            </a:r>
            <a:r>
              <a:rPr lang="en-US" altLang="zh-CN" dirty="0" err="1"/>
              <a:t>scx</a:t>
            </a:r>
            <a:r>
              <a:rPr lang="en-US" altLang="zh-CN" dirty="0"/>
              <a:t>;</a:t>
            </a:r>
            <a:endParaRPr lang="zh-CN" altLang="zh-CN" dirty="0"/>
          </a:p>
          <a:p>
            <a:r>
              <a:rPr lang="en-US" altLang="zh-CN" dirty="0"/>
              <a:t>g = 70;</a:t>
            </a:r>
            <a:endParaRPr lang="zh-CN" altLang="zh-CN" dirty="0"/>
          </a:p>
          <a:p>
            <a:r>
              <a:rPr lang="en-US" altLang="zh-CN" dirty="0"/>
              <a:t>}</a:t>
            </a:r>
            <a:endParaRPr lang="zh-CN" altLang="zh-CN" dirty="0"/>
          </a:p>
          <a:p>
            <a:r>
              <a:rPr lang="en-US" altLang="zh-CN" dirty="0" err="1"/>
              <a:t>printf</a:t>
            </a:r>
            <a:r>
              <a:rPr lang="en-US" altLang="zh-CN" dirty="0"/>
              <a:t>(“%</a:t>
            </a:r>
            <a:r>
              <a:rPr lang="en-US" altLang="zh-CN" dirty="0" err="1"/>
              <a:t>s,%s,%d</a:t>
            </a:r>
            <a:r>
              <a:rPr lang="en-US" altLang="zh-CN" dirty="0"/>
              <a:t>\ n”,</a:t>
            </a:r>
            <a:r>
              <a:rPr lang="en-US" altLang="zh-CN" dirty="0" err="1"/>
              <a:t>sno,cno,g</a:t>
            </a:r>
            <a:r>
              <a:rPr lang="en-US" altLang="zh-CN" dirty="0"/>
              <a:t>);</a:t>
            </a:r>
            <a:br>
              <a:rPr lang="en-US" altLang="zh-CN" dirty="0"/>
            </a:br>
            <a:r>
              <a:rPr lang="en-US" altLang="zh-CN" dirty="0"/>
              <a:t>}</a:t>
            </a:r>
            <a:endParaRPr lang="zh-CN" altLang="zh-CN" dirty="0"/>
          </a:p>
          <a:p>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151</a:t>
            </a:fld>
            <a:endParaRPr lang="en-US" altLang="zh-CN"/>
          </a:p>
        </p:txBody>
      </p:sp>
    </p:spTree>
    <p:extLst>
      <p:ext uri="{BB962C8B-B14F-4D97-AF65-F5344CB8AC3E}">
        <p14:creationId xmlns:p14="http://schemas.microsoft.com/office/powerpoint/2010/main" val="1481445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43517" y="0"/>
            <a:ext cx="7801897" cy="4275649"/>
          </a:xfrm>
        </p:spPr>
        <p:txBody>
          <a:bodyPr/>
          <a:lstStyle/>
          <a:p>
            <a:r>
              <a:rPr lang="zh-CN" altLang="zh-CN" dirty="0"/>
              <a:t>表中每个列的类型可以是基本数据类型，也可以是用户预先定义好的域名。完整性约束主要有三种子句：主键子句（</a:t>
            </a:r>
            <a:r>
              <a:rPr lang="en-US" altLang="zh-CN" dirty="0"/>
              <a:t>PRIMARY KEY</a:t>
            </a:r>
            <a:r>
              <a:rPr lang="zh-CN" altLang="zh-CN" dirty="0"/>
              <a:t>）、外键子句（</a:t>
            </a:r>
            <a:r>
              <a:rPr lang="en-US" altLang="zh-CN" dirty="0"/>
              <a:t>FOREIGN KEY</a:t>
            </a:r>
            <a:r>
              <a:rPr lang="zh-CN" altLang="zh-CN" dirty="0"/>
              <a:t>）和检查子句（</a:t>
            </a:r>
            <a:r>
              <a:rPr lang="en-US" altLang="zh-CN" dirty="0"/>
              <a:t>CHECK</a:t>
            </a:r>
            <a:r>
              <a:rPr lang="zh-CN" altLang="zh-CN" dirty="0"/>
              <a:t>）。每个基本表的创建定义中包含了若干列的定义和若干个完整性约束。下面举例说明。</a:t>
            </a:r>
          </a:p>
          <a:p>
            <a:r>
              <a:rPr lang="zh-CN" altLang="zh-CN" dirty="0"/>
              <a:t>例</a:t>
            </a:r>
            <a:r>
              <a:rPr lang="en-US" altLang="zh-CN" dirty="0"/>
              <a:t>9.1</a:t>
            </a:r>
            <a:r>
              <a:rPr lang="zh-CN" altLang="zh-CN" dirty="0"/>
              <a:t>：对于教学数据库中的四个关系：</a:t>
            </a:r>
          </a:p>
          <a:p>
            <a:r>
              <a:rPr lang="zh-CN" altLang="zh-CN" dirty="0"/>
              <a:t>教师信息表（</a:t>
            </a:r>
            <a:r>
              <a:rPr lang="zh-CN" altLang="zh-CN" u="sng" dirty="0"/>
              <a:t>工号</a:t>
            </a:r>
            <a:r>
              <a:rPr lang="zh-CN" altLang="zh-CN" dirty="0"/>
              <a:t>，姓名，性别，职称，所属院系，邮箱，参加工作年月，基本工资，岗位津贴，照片）</a:t>
            </a:r>
          </a:p>
          <a:p>
            <a:r>
              <a:rPr lang="zh-CN" altLang="zh-CN" dirty="0"/>
              <a:t>选课表（</a:t>
            </a:r>
            <a:r>
              <a:rPr lang="zh-CN" altLang="zh-CN" u="sng" dirty="0"/>
              <a:t>课程代码</a:t>
            </a:r>
            <a:r>
              <a:rPr lang="zh-CN" altLang="zh-CN" dirty="0"/>
              <a:t>，课程名称，开课院系，学分，</a:t>
            </a:r>
            <a:r>
              <a:rPr lang="zh-CN" altLang="zh-CN" u="wavy" dirty="0"/>
              <a:t>工号</a:t>
            </a:r>
            <a:r>
              <a:rPr lang="zh-CN" altLang="zh-CN" dirty="0"/>
              <a:t>，时间，教室，课程类型）</a:t>
            </a:r>
          </a:p>
          <a:p>
            <a:r>
              <a:rPr lang="zh-CN" altLang="zh-CN" dirty="0"/>
              <a:t>学生信息表（</a:t>
            </a:r>
            <a:r>
              <a:rPr lang="zh-CN" altLang="zh-CN" u="sng" dirty="0"/>
              <a:t>学号</a:t>
            </a:r>
            <a:r>
              <a:rPr lang="zh-CN" altLang="zh-CN" dirty="0"/>
              <a:t>，姓名，性别，院系，出生年月，户籍地，是否党员，当前绩点（</a:t>
            </a:r>
            <a:r>
              <a:rPr lang="en-US" altLang="zh-CN" dirty="0"/>
              <a:t>GPA</a:t>
            </a:r>
            <a:r>
              <a:rPr lang="zh-CN" altLang="zh-CN" dirty="0"/>
              <a:t>），备注）</a:t>
            </a:r>
          </a:p>
          <a:p>
            <a:r>
              <a:rPr lang="zh-CN" altLang="zh-CN" dirty="0"/>
              <a:t>成绩表（</a:t>
            </a:r>
            <a:r>
              <a:rPr lang="zh-CN" altLang="zh-CN" u="wavy" dirty="0"/>
              <a:t>学号</a:t>
            </a:r>
            <a:r>
              <a:rPr lang="zh-CN" altLang="zh-CN" dirty="0"/>
              <a:t>，</a:t>
            </a:r>
            <a:r>
              <a:rPr lang="zh-CN" altLang="zh-CN" u="wavy" dirty="0"/>
              <a:t>课程代码</a:t>
            </a:r>
            <a:r>
              <a:rPr lang="zh-CN" altLang="zh-CN" dirty="0"/>
              <a:t>，成绩）</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16</a:t>
            </a:fld>
            <a:endParaRPr lang="en-US" altLang="zh-CN"/>
          </a:p>
        </p:txBody>
      </p:sp>
    </p:spTree>
    <p:extLst>
      <p:ext uri="{BB962C8B-B14F-4D97-AF65-F5344CB8AC3E}">
        <p14:creationId xmlns:p14="http://schemas.microsoft.com/office/powerpoint/2010/main" val="1095682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55241" y="0"/>
            <a:ext cx="7801897" cy="4275649"/>
          </a:xfrm>
        </p:spPr>
        <p:txBody>
          <a:bodyPr/>
          <a:lstStyle/>
          <a:p>
            <a:r>
              <a:rPr lang="zh-CN" altLang="zh-CN" dirty="0"/>
              <a:t>基本表教师信息表可用下列语句创建：</a:t>
            </a:r>
          </a:p>
          <a:p>
            <a:r>
              <a:rPr lang="en-US" altLang="zh-CN" dirty="0"/>
              <a:t>CREATE TABLE </a:t>
            </a:r>
            <a:r>
              <a:rPr lang="zh-CN" altLang="zh-CN" dirty="0"/>
              <a:t>教师信息表</a:t>
            </a:r>
          </a:p>
          <a:p>
            <a:r>
              <a:rPr lang="en-US" altLang="zh-CN" dirty="0"/>
              <a:t>(</a:t>
            </a:r>
            <a:r>
              <a:rPr lang="zh-CN" altLang="zh-CN" dirty="0"/>
              <a:t>工号</a:t>
            </a:r>
            <a:r>
              <a:rPr lang="en-US" altLang="zh-CN" dirty="0"/>
              <a:t>		 	CHAR(4)  			NOT NULL,</a:t>
            </a:r>
            <a:endParaRPr lang="zh-CN" altLang="zh-CN" dirty="0"/>
          </a:p>
          <a:p>
            <a:r>
              <a:rPr lang="zh-CN" altLang="zh-CN" dirty="0"/>
              <a:t>姓名</a:t>
            </a:r>
            <a:r>
              <a:rPr lang="en-US" altLang="zh-CN" dirty="0"/>
              <a:t>			CHAR(10)			NOT NULL,</a:t>
            </a:r>
            <a:endParaRPr lang="zh-CN" altLang="zh-CN" dirty="0"/>
          </a:p>
          <a:p>
            <a:r>
              <a:rPr lang="zh-CN" altLang="zh-CN" dirty="0"/>
              <a:t>性别</a:t>
            </a:r>
            <a:r>
              <a:rPr lang="en-US" altLang="zh-CN" dirty="0"/>
              <a:t>			CHAR(2),</a:t>
            </a:r>
            <a:endParaRPr lang="zh-CN" altLang="zh-CN" dirty="0"/>
          </a:p>
          <a:p>
            <a:r>
              <a:rPr lang="zh-CN" altLang="zh-CN" dirty="0"/>
              <a:t>职称</a:t>
            </a:r>
            <a:r>
              <a:rPr lang="en-US" altLang="zh-CN" dirty="0"/>
              <a:t>			CHAR(6),</a:t>
            </a:r>
            <a:endParaRPr lang="zh-CN" altLang="zh-CN" dirty="0"/>
          </a:p>
          <a:p>
            <a:r>
              <a:rPr lang="zh-CN" altLang="zh-CN" dirty="0"/>
              <a:t>所属院系</a:t>
            </a:r>
            <a:r>
              <a:rPr lang="en-US" altLang="zh-CN" dirty="0"/>
              <a:t>		CHAR(20),</a:t>
            </a:r>
            <a:endParaRPr lang="zh-CN" altLang="zh-CN" dirty="0"/>
          </a:p>
          <a:p>
            <a:r>
              <a:rPr lang="zh-CN" altLang="zh-CN" dirty="0"/>
              <a:t>邮箱</a:t>
            </a:r>
            <a:r>
              <a:rPr lang="en-US" altLang="zh-CN" dirty="0"/>
              <a:t>			CHAR(36),</a:t>
            </a:r>
            <a:endParaRPr lang="zh-CN" altLang="zh-CN" dirty="0"/>
          </a:p>
          <a:p>
            <a:r>
              <a:rPr lang="zh-CN" altLang="zh-CN" dirty="0"/>
              <a:t>参加工作年月</a:t>
            </a:r>
            <a:r>
              <a:rPr lang="en-US" altLang="zh-CN" dirty="0"/>
              <a:t>    DATE,</a:t>
            </a:r>
            <a:endParaRPr lang="zh-CN" altLang="zh-CN" dirty="0"/>
          </a:p>
          <a:p>
            <a:r>
              <a:rPr lang="zh-CN" altLang="zh-CN" dirty="0"/>
              <a:t>基本工资</a:t>
            </a:r>
            <a:r>
              <a:rPr lang="en-US" altLang="zh-CN" dirty="0"/>
              <a:t>		REAL,</a:t>
            </a:r>
            <a:endParaRPr lang="zh-CN" altLang="zh-CN" dirty="0"/>
          </a:p>
          <a:p>
            <a:r>
              <a:rPr lang="zh-CN" altLang="zh-CN" dirty="0"/>
              <a:t>岗位津贴</a:t>
            </a:r>
            <a:r>
              <a:rPr lang="en-US" altLang="zh-CN" dirty="0"/>
              <a:t>		REAL,</a:t>
            </a:r>
            <a:endParaRPr lang="zh-CN" altLang="zh-CN" dirty="0"/>
          </a:p>
          <a:p>
            <a:r>
              <a:rPr lang="zh-CN" altLang="zh-CN" dirty="0"/>
              <a:t>照片</a:t>
            </a:r>
            <a:r>
              <a:rPr lang="en-US" altLang="zh-CN" dirty="0"/>
              <a:t>			CHAR(255),</a:t>
            </a:r>
            <a:endParaRPr lang="zh-CN" altLang="zh-CN" dirty="0"/>
          </a:p>
          <a:p>
            <a:r>
              <a:rPr lang="en-US" altLang="zh-CN" dirty="0"/>
              <a:t>PRIMARY KEY(</a:t>
            </a:r>
            <a:r>
              <a:rPr lang="zh-CN" altLang="zh-CN" dirty="0"/>
              <a:t>工号</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17</a:t>
            </a:fld>
            <a:endParaRPr lang="en-US" altLang="zh-CN"/>
          </a:p>
        </p:txBody>
      </p:sp>
    </p:spTree>
    <p:extLst>
      <p:ext uri="{BB962C8B-B14F-4D97-AF65-F5344CB8AC3E}">
        <p14:creationId xmlns:p14="http://schemas.microsoft.com/office/powerpoint/2010/main" val="1834090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SQL</a:t>
            </a:r>
            <a:r>
              <a:rPr lang="zh-CN" altLang="zh-CN" dirty="0"/>
              <a:t>允许列值是空值，但当要求某一列的值不允许空值时就应在定义该列时写上“</a:t>
            </a:r>
            <a:r>
              <a:rPr lang="en-US" altLang="zh-CN" dirty="0"/>
              <a:t>NOT NULL</a:t>
            </a:r>
            <a:r>
              <a:rPr lang="zh-CN" altLang="zh-CN" dirty="0"/>
              <a:t>”，就像这里的工号和姓名后有“</a:t>
            </a:r>
            <a:r>
              <a:rPr lang="en-US" altLang="zh-CN" dirty="0"/>
              <a:t>NOT NULL</a:t>
            </a:r>
            <a:r>
              <a:rPr lang="zh-CN" altLang="zh-CN" dirty="0"/>
              <a:t>”字样。但在此处，由于主键子句（</a:t>
            </a:r>
            <a:r>
              <a:rPr lang="en-US" altLang="zh-CN" dirty="0"/>
              <a:t>PRIMARY KEY</a:t>
            </a:r>
            <a:r>
              <a:rPr lang="zh-CN" altLang="zh-CN" dirty="0"/>
              <a:t>）已定义工号是主键，因此列工号的定义中“</a:t>
            </a:r>
            <a:r>
              <a:rPr lang="en-US" altLang="zh-CN" dirty="0"/>
              <a:t>NOT NULL</a:t>
            </a:r>
            <a:r>
              <a:rPr lang="zh-CN" altLang="zh-CN" dirty="0"/>
              <a:t>”是冗余的，可以不写。但为了提高可读性，写上也不妨。</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18</a:t>
            </a:fld>
            <a:endParaRPr lang="en-US" altLang="zh-CN"/>
          </a:p>
        </p:txBody>
      </p:sp>
    </p:spTree>
    <p:extLst>
      <p:ext uri="{BB962C8B-B14F-4D97-AF65-F5344CB8AC3E}">
        <p14:creationId xmlns:p14="http://schemas.microsoft.com/office/powerpoint/2010/main" val="236488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767671" y="0"/>
            <a:ext cx="7801897" cy="4275649"/>
          </a:xfrm>
        </p:spPr>
        <p:txBody>
          <a:bodyPr/>
          <a:lstStyle/>
          <a:p>
            <a:r>
              <a:rPr lang="zh-CN" altLang="zh-CN" dirty="0"/>
              <a:t>对于基本表选课表、学生信息表和成绩表可以用下列语句创建：</a:t>
            </a:r>
          </a:p>
          <a:p>
            <a:r>
              <a:rPr lang="en-US" altLang="zh-CN" dirty="0"/>
              <a:t>CREATE TABLE </a:t>
            </a:r>
            <a:r>
              <a:rPr lang="zh-CN" altLang="zh-CN" dirty="0"/>
              <a:t>选课表</a:t>
            </a:r>
          </a:p>
          <a:p>
            <a:r>
              <a:rPr lang="en-US" altLang="zh-CN" dirty="0"/>
              <a:t>(</a:t>
            </a:r>
            <a:r>
              <a:rPr lang="zh-CN" altLang="zh-CN" dirty="0"/>
              <a:t>课程代码</a:t>
            </a:r>
            <a:r>
              <a:rPr lang="en-US" altLang="zh-CN" dirty="0"/>
              <a:t>		 	CHAR(12)  			NOT NULL,</a:t>
            </a:r>
            <a:endParaRPr lang="zh-CN" altLang="zh-CN" dirty="0"/>
          </a:p>
          <a:p>
            <a:r>
              <a:rPr lang="zh-CN" altLang="zh-CN" dirty="0"/>
              <a:t>课程名称</a:t>
            </a:r>
            <a:r>
              <a:rPr lang="en-US" altLang="zh-CN" dirty="0"/>
              <a:t>			CHAR(10)			NOT NULL,</a:t>
            </a:r>
            <a:endParaRPr lang="zh-CN" altLang="zh-CN" dirty="0"/>
          </a:p>
          <a:p>
            <a:r>
              <a:rPr lang="zh-CN" altLang="zh-CN" dirty="0"/>
              <a:t>开课院系</a:t>
            </a:r>
            <a:r>
              <a:rPr lang="en-US" altLang="zh-CN" dirty="0"/>
              <a:t>			CHAR(20),</a:t>
            </a:r>
            <a:endParaRPr lang="zh-CN" altLang="zh-CN" dirty="0"/>
          </a:p>
          <a:p>
            <a:r>
              <a:rPr lang="zh-CN" altLang="zh-CN" dirty="0"/>
              <a:t>学分</a:t>
            </a:r>
            <a:r>
              <a:rPr lang="en-US" altLang="zh-CN" dirty="0"/>
              <a:t>				SMALLINT</a:t>
            </a:r>
            <a:endParaRPr lang="zh-CN" altLang="zh-CN" dirty="0"/>
          </a:p>
          <a:p>
            <a:r>
              <a:rPr lang="zh-CN" altLang="zh-CN" dirty="0"/>
              <a:t>工号</a:t>
            </a:r>
            <a:r>
              <a:rPr lang="en-US" altLang="zh-CN" dirty="0"/>
              <a:t>				CHAR(4),</a:t>
            </a:r>
            <a:endParaRPr lang="zh-CN" altLang="zh-CN" dirty="0"/>
          </a:p>
          <a:p>
            <a:r>
              <a:rPr lang="zh-CN" altLang="zh-CN" dirty="0"/>
              <a:t>时间</a:t>
            </a:r>
            <a:r>
              <a:rPr lang="en-US" altLang="zh-CN" dirty="0"/>
              <a:t>				DATE,</a:t>
            </a:r>
            <a:endParaRPr lang="zh-CN" altLang="zh-CN" dirty="0"/>
          </a:p>
          <a:p>
            <a:r>
              <a:rPr lang="zh-CN" altLang="zh-CN" dirty="0"/>
              <a:t>教室</a:t>
            </a:r>
            <a:r>
              <a:rPr lang="en-US" altLang="zh-CN" dirty="0"/>
              <a:t>				CHAR(12),</a:t>
            </a:r>
            <a:endParaRPr lang="zh-CN" altLang="zh-CN" dirty="0"/>
          </a:p>
          <a:p>
            <a:r>
              <a:rPr lang="zh-CN" altLang="zh-CN" dirty="0"/>
              <a:t>课程类型</a:t>
            </a:r>
            <a:r>
              <a:rPr lang="en-US" altLang="zh-CN" dirty="0"/>
              <a:t>			CHAR(10),</a:t>
            </a:r>
            <a:endParaRPr lang="zh-CN" altLang="zh-CN" dirty="0"/>
          </a:p>
          <a:p>
            <a:r>
              <a:rPr lang="en-US" altLang="zh-CN" dirty="0"/>
              <a:t>PRIMARY KEY(</a:t>
            </a:r>
            <a:r>
              <a:rPr lang="zh-CN" altLang="zh-CN" dirty="0"/>
              <a:t>课程代码</a:t>
            </a:r>
            <a:r>
              <a:rPr lang="en-US" altLang="zh-CN" dirty="0"/>
              <a:t>),</a:t>
            </a:r>
            <a:endParaRPr lang="zh-CN" altLang="zh-CN" dirty="0"/>
          </a:p>
          <a:p>
            <a:r>
              <a:rPr lang="en-US" altLang="zh-CN" dirty="0"/>
              <a:t>FOREIGN KEY(</a:t>
            </a:r>
            <a:r>
              <a:rPr lang="zh-CN" altLang="zh-CN" dirty="0"/>
              <a:t>工号</a:t>
            </a:r>
            <a:r>
              <a:rPr lang="en-US" altLang="zh-CN" dirty="0"/>
              <a:t>)  REFERENCES </a:t>
            </a:r>
            <a:r>
              <a:rPr lang="zh-CN" altLang="zh-CN" dirty="0"/>
              <a:t>教师信息表</a:t>
            </a:r>
            <a:r>
              <a:rPr lang="en-US" altLang="zh-CN" dirty="0"/>
              <a:t>(</a:t>
            </a:r>
            <a:r>
              <a:rPr lang="zh-CN" altLang="zh-CN" dirty="0"/>
              <a:t>工号</a:t>
            </a:r>
            <a:r>
              <a:rPr lang="en-US" altLang="zh-CN" dirty="0"/>
              <a:t>) );</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19</a:t>
            </a:fld>
            <a:endParaRPr lang="en-US" altLang="zh-CN"/>
          </a:p>
        </p:txBody>
      </p:sp>
    </p:spTree>
    <p:extLst>
      <p:ext uri="{BB962C8B-B14F-4D97-AF65-F5344CB8AC3E}">
        <p14:creationId xmlns:p14="http://schemas.microsoft.com/office/powerpoint/2010/main" val="66793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483">
            <a:hlinkClick r:id="rId2" action="ppaction://hlinksldjump"/>
          </p:cNvPr>
          <p:cNvSpPr>
            <a:spLocks/>
          </p:cNvSpPr>
          <p:nvPr/>
        </p:nvSpPr>
        <p:spPr bwMode="gray">
          <a:xfrm>
            <a:off x="2428473" y="2734055"/>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12" name="Freeform 482"/>
          <p:cNvSpPr>
            <a:spLocks/>
          </p:cNvSpPr>
          <p:nvPr/>
        </p:nvSpPr>
        <p:spPr bwMode="gray">
          <a:xfrm>
            <a:off x="2052485" y="2687876"/>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199145" name="Text Box 489">
            <a:hlinkClick r:id="rId3" action="ppaction://hlinksldjump"/>
          </p:cNvPr>
          <p:cNvSpPr txBox="1">
            <a:spLocks noChangeArrowheads="1"/>
          </p:cNvSpPr>
          <p:nvPr/>
        </p:nvSpPr>
        <p:spPr bwMode="gray">
          <a:xfrm>
            <a:off x="2810991" y="2807081"/>
            <a:ext cx="3581400" cy="457200"/>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2400" dirty="0" smtClean="0">
                <a:solidFill>
                  <a:schemeClr val="bg1"/>
                </a:solidFill>
              </a:rPr>
              <a:t>SQL</a:t>
            </a:r>
            <a:r>
              <a:rPr lang="zh-CN" altLang="en-US" sz="2400" dirty="0" smtClean="0">
                <a:solidFill>
                  <a:schemeClr val="bg1"/>
                </a:solidFill>
              </a:rPr>
              <a:t>数据定义</a:t>
            </a:r>
            <a:endParaRPr lang="en-US" altLang="zh-CN" sz="2400" dirty="0">
              <a:solidFill>
                <a:schemeClr val="bg1"/>
              </a:solidFill>
              <a:ea typeface="宋体" charset="-122"/>
            </a:endParaRPr>
          </a:p>
        </p:txBody>
      </p:sp>
      <p:sp>
        <p:nvSpPr>
          <p:cNvPr id="199139" name="Freeform 483">
            <a:hlinkClick r:id="rId2" action="ppaction://hlinksldjump"/>
          </p:cNvPr>
          <p:cNvSpPr>
            <a:spLocks/>
          </p:cNvSpPr>
          <p:nvPr/>
        </p:nvSpPr>
        <p:spPr bwMode="gray">
          <a:xfrm>
            <a:off x="2452304" y="1345315"/>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199138" name="Freeform 482"/>
          <p:cNvSpPr>
            <a:spLocks/>
          </p:cNvSpPr>
          <p:nvPr/>
        </p:nvSpPr>
        <p:spPr bwMode="gray">
          <a:xfrm>
            <a:off x="2103553" y="1297691"/>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199101" name="Rectangle 445"/>
          <p:cNvSpPr>
            <a:spLocks noGrp="1" noChangeArrowheads="1"/>
          </p:cNvSpPr>
          <p:nvPr>
            <p:ph type="title" idx="4294967295"/>
          </p:nvPr>
        </p:nvSpPr>
        <p:spPr>
          <a:xfrm>
            <a:off x="0" y="305435"/>
            <a:ext cx="9144000" cy="862013"/>
          </a:xfrm>
        </p:spPr>
        <p:txBody>
          <a:bodyPr/>
          <a:lstStyle/>
          <a:p>
            <a:pPr lvl="0"/>
            <a:r>
              <a:rPr lang="zh-CN" altLang="en-US" dirty="0" smtClean="0"/>
              <a:t>第</a:t>
            </a:r>
            <a:r>
              <a:rPr lang="en-US" altLang="zh-CN" dirty="0" smtClean="0"/>
              <a:t>9</a:t>
            </a:r>
            <a:r>
              <a:rPr lang="zh-CN" altLang="en-US" dirty="0" smtClean="0"/>
              <a:t>章 </a:t>
            </a:r>
            <a:r>
              <a:rPr lang="zh-CN" altLang="zh-CN" dirty="0" smtClean="0"/>
              <a:t>数据库</a:t>
            </a:r>
            <a:r>
              <a:rPr lang="zh-CN" altLang="zh-CN" dirty="0"/>
              <a:t>语言</a:t>
            </a:r>
            <a:r>
              <a:rPr lang="en-US" altLang="zh-CN" dirty="0"/>
              <a:t>SQL</a:t>
            </a:r>
            <a:endParaRPr lang="en-US" altLang="zh-CN" dirty="0">
              <a:ea typeface="宋体" charset="-122"/>
            </a:endParaRPr>
          </a:p>
        </p:txBody>
      </p:sp>
      <p:sp>
        <p:nvSpPr>
          <p:cNvPr id="199118" name="Text Box 462">
            <a:hlinkClick r:id="rId2" action="ppaction://hlinksldjump"/>
          </p:cNvPr>
          <p:cNvSpPr txBox="1">
            <a:spLocks noChangeArrowheads="1"/>
          </p:cNvSpPr>
          <p:nvPr/>
        </p:nvSpPr>
        <p:spPr bwMode="gray">
          <a:xfrm>
            <a:off x="2855529" y="1410403"/>
            <a:ext cx="3581400"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zh-CN" sz="2400" dirty="0" smtClean="0">
                <a:solidFill>
                  <a:schemeClr val="bg1"/>
                </a:solidFill>
              </a:rPr>
              <a:t>SQL</a:t>
            </a:r>
            <a:r>
              <a:rPr lang="zh-CN" altLang="en-US" sz="2400" dirty="0" smtClean="0">
                <a:solidFill>
                  <a:schemeClr val="bg1"/>
                </a:solidFill>
              </a:rPr>
              <a:t>特点</a:t>
            </a:r>
            <a:endParaRPr lang="en-US" altLang="zh-CN" sz="2400" dirty="0">
              <a:solidFill>
                <a:schemeClr val="bg1"/>
              </a:solidFill>
            </a:endParaRPr>
          </a:p>
        </p:txBody>
      </p:sp>
      <p:sp>
        <p:nvSpPr>
          <p:cNvPr id="199114" name="Text Box 458"/>
          <p:cNvSpPr txBox="1">
            <a:spLocks noChangeArrowheads="1"/>
          </p:cNvSpPr>
          <p:nvPr/>
        </p:nvSpPr>
        <p:spPr bwMode="gray">
          <a:xfrm>
            <a:off x="2236902" y="1266806"/>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a:solidFill>
                  <a:schemeClr val="bg1"/>
                </a:solidFill>
                <a:ea typeface="宋体" charset="-122"/>
              </a:rPr>
              <a:t>1</a:t>
            </a:r>
          </a:p>
        </p:txBody>
      </p:sp>
      <p:sp>
        <p:nvSpPr>
          <p:cNvPr id="199126" name="Text Box 470"/>
          <p:cNvSpPr txBox="1">
            <a:spLocks noChangeArrowheads="1"/>
          </p:cNvSpPr>
          <p:nvPr/>
        </p:nvSpPr>
        <p:spPr bwMode="gray">
          <a:xfrm>
            <a:off x="2272575" y="2697543"/>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smtClean="0">
                <a:solidFill>
                  <a:schemeClr val="bg1"/>
                </a:solidFill>
                <a:ea typeface="宋体" charset="-122"/>
              </a:rPr>
              <a:t>2</a:t>
            </a:r>
            <a:endParaRPr lang="en-US" altLang="zh-CN" sz="3600" dirty="0">
              <a:solidFill>
                <a:schemeClr val="bg1"/>
              </a:solidFill>
              <a:ea typeface="宋体" charset="-122"/>
            </a:endParaRPr>
          </a:p>
        </p:txBody>
      </p:sp>
      <p:sp>
        <p:nvSpPr>
          <p:cNvPr id="22" name="AutoShape 34"/>
          <p:cNvSpPr>
            <a:spLocks noChangeArrowheads="1"/>
          </p:cNvSpPr>
          <p:nvPr/>
        </p:nvSpPr>
        <p:spPr bwMode="gray">
          <a:xfrm>
            <a:off x="2606668" y="3338893"/>
            <a:ext cx="4079122" cy="1710594"/>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4" action="ppaction://hlinksldjump"/>
              </a:rPr>
              <a:t>9.2.1 SQL</a:t>
            </a:r>
            <a:r>
              <a:rPr lang="zh-CN" altLang="en-US" dirty="0" smtClean="0">
                <a:hlinkClick r:id="rId4" action="ppaction://hlinksldjump"/>
              </a:rPr>
              <a:t>模式的创建和撤销</a:t>
            </a:r>
            <a:endParaRPr lang="en-US" altLang="zh-CN" dirty="0" smtClean="0"/>
          </a:p>
          <a:p>
            <a:pPr indent="252000" algn="l">
              <a:spcBef>
                <a:spcPts val="600"/>
              </a:spcBef>
              <a:spcAft>
                <a:spcPts val="600"/>
              </a:spcAft>
            </a:pPr>
            <a:r>
              <a:rPr lang="en-US" altLang="zh-CN" dirty="0">
                <a:hlinkClick r:id="rId5" action="ppaction://hlinksldjump"/>
              </a:rPr>
              <a:t>9</a:t>
            </a:r>
            <a:r>
              <a:rPr lang="en-US" altLang="zh-CN" dirty="0" smtClean="0">
                <a:hlinkClick r:id="rId5" action="ppaction://hlinksldjump"/>
              </a:rPr>
              <a:t>.2.2 SQL</a:t>
            </a:r>
            <a:r>
              <a:rPr lang="zh-CN" altLang="en-US" dirty="0" smtClean="0">
                <a:hlinkClick r:id="rId5" action="ppaction://hlinksldjump"/>
              </a:rPr>
              <a:t>的基本数据类型</a:t>
            </a:r>
            <a:endParaRPr lang="en-US" altLang="zh-CN" dirty="0" smtClean="0"/>
          </a:p>
          <a:p>
            <a:pPr indent="252000" algn="l">
              <a:spcBef>
                <a:spcPts val="600"/>
              </a:spcBef>
              <a:spcAft>
                <a:spcPts val="600"/>
              </a:spcAft>
            </a:pPr>
            <a:r>
              <a:rPr lang="en-US" altLang="zh-CN" dirty="0" smtClean="0">
                <a:hlinkClick r:id="rId6" action="ppaction://hlinksldjump"/>
              </a:rPr>
              <a:t>9.2.3</a:t>
            </a:r>
            <a:r>
              <a:rPr lang="zh-CN" altLang="en-US" dirty="0" smtClean="0">
                <a:hlinkClick r:id="rId6" action="ppaction://hlinksldjump"/>
              </a:rPr>
              <a:t>基本的表的创建和撤销</a:t>
            </a:r>
            <a:endParaRPr lang="en-US" altLang="zh-CN" dirty="0" smtClean="0"/>
          </a:p>
          <a:p>
            <a:pPr indent="252000" algn="l">
              <a:spcBef>
                <a:spcPts val="600"/>
              </a:spcBef>
              <a:spcAft>
                <a:spcPts val="600"/>
              </a:spcAft>
            </a:pPr>
            <a:r>
              <a:rPr lang="en-US" altLang="zh-CN" dirty="0" smtClean="0">
                <a:hlinkClick r:id="rId7" action="ppaction://hlinksldjump"/>
              </a:rPr>
              <a:t>9.2.4</a:t>
            </a:r>
            <a:r>
              <a:rPr lang="zh-CN" altLang="en-US" dirty="0" smtClean="0">
                <a:hlinkClick r:id="rId7" action="ppaction://hlinksldjump"/>
              </a:rPr>
              <a:t>索引的创建和撤销</a:t>
            </a:r>
            <a:endParaRPr lang="en-US" altLang="zh-CN" dirty="0"/>
          </a:p>
        </p:txBody>
      </p:sp>
      <p:sp>
        <p:nvSpPr>
          <p:cNvPr id="14" name="AutoShape 34"/>
          <p:cNvSpPr>
            <a:spLocks noChangeArrowheads="1"/>
          </p:cNvSpPr>
          <p:nvPr/>
        </p:nvSpPr>
        <p:spPr bwMode="gray">
          <a:xfrm>
            <a:off x="2562130" y="1878758"/>
            <a:ext cx="4079122" cy="855297"/>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8" action="ppaction://hlinksldjump"/>
              </a:rPr>
              <a:t>9.1.1 </a:t>
            </a:r>
            <a:r>
              <a:rPr lang="zh-CN" altLang="zh-CN" dirty="0" smtClean="0">
                <a:hlinkClick r:id="rId8" action="ppaction://hlinksldjump"/>
              </a:rPr>
              <a:t>数据库</a:t>
            </a:r>
            <a:r>
              <a:rPr lang="zh-CN" altLang="zh-CN" dirty="0">
                <a:hlinkClick r:id="rId8" action="ppaction://hlinksldjump"/>
              </a:rPr>
              <a:t>语言</a:t>
            </a:r>
            <a:r>
              <a:rPr lang="en-US" altLang="zh-CN" dirty="0" smtClean="0">
                <a:hlinkClick r:id="rId8" action="ppaction://hlinksldjump"/>
              </a:rPr>
              <a:t>SQL</a:t>
            </a:r>
            <a:endParaRPr lang="en-US" altLang="zh-CN" dirty="0" smtClean="0"/>
          </a:p>
          <a:p>
            <a:pPr indent="252000" algn="l">
              <a:spcBef>
                <a:spcPts val="600"/>
              </a:spcBef>
              <a:spcAft>
                <a:spcPts val="600"/>
              </a:spcAft>
            </a:pPr>
            <a:r>
              <a:rPr lang="en-US" altLang="zh-CN" dirty="0" smtClean="0">
                <a:hlinkClick r:id="rId2" action="ppaction://hlinksldjump"/>
              </a:rPr>
              <a:t>9.1.2 SQL</a:t>
            </a:r>
            <a:r>
              <a:rPr lang="zh-CN" altLang="en-US" dirty="0" smtClean="0">
                <a:hlinkClick r:id="rId2" action="ppaction://hlinksldjump"/>
              </a:rPr>
              <a:t>特点</a:t>
            </a:r>
            <a:endParaRPr lang="en-US" altLang="zh-CN" dirty="0"/>
          </a:p>
        </p:txBody>
      </p:sp>
    </p:spTree>
    <p:extLst>
      <p:ext uri="{BB962C8B-B14F-4D97-AF65-F5344CB8AC3E}">
        <p14:creationId xmlns:p14="http://schemas.microsoft.com/office/powerpoint/2010/main" val="3751371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在基本表“选课表”的定义中说明了主键是课程代码，外键是工号，并指出外键工号和基本表“教师信息表”中工号列对应，此处对应的列名恰好同名，实际上也可以不同名，只要指出其对应性即可。外键体现了关系数据库的参照完整性</a:t>
            </a:r>
            <a:r>
              <a:rPr lang="zh-CN" altLang="zh-CN" dirty="0" smtClean="0"/>
              <a:t>。</a:t>
            </a:r>
            <a:endParaRPr lang="zh-CN" altLang="zh-CN"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20</a:t>
            </a:fld>
            <a:endParaRPr lang="en-US" altLang="zh-CN"/>
          </a:p>
        </p:txBody>
      </p:sp>
    </p:spTree>
    <p:extLst>
      <p:ext uri="{BB962C8B-B14F-4D97-AF65-F5344CB8AC3E}">
        <p14:creationId xmlns:p14="http://schemas.microsoft.com/office/powerpoint/2010/main" val="2109879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035372" y="347241"/>
            <a:ext cx="7801897" cy="4275649"/>
          </a:xfrm>
        </p:spPr>
        <p:txBody>
          <a:bodyPr/>
          <a:lstStyle/>
          <a:p>
            <a:r>
              <a:rPr lang="en-US" altLang="zh-CN" dirty="0"/>
              <a:t>CREATE TABLE </a:t>
            </a:r>
            <a:r>
              <a:rPr lang="zh-CN" altLang="zh-CN" dirty="0"/>
              <a:t>学生信息表</a:t>
            </a:r>
          </a:p>
          <a:p>
            <a:r>
              <a:rPr lang="en-US" altLang="zh-CN" dirty="0"/>
              <a:t>(</a:t>
            </a:r>
            <a:r>
              <a:rPr lang="zh-CN" altLang="zh-CN" dirty="0"/>
              <a:t>学号</a:t>
            </a:r>
            <a:r>
              <a:rPr lang="en-US" altLang="zh-CN" dirty="0"/>
              <a:t>		 </a:t>
            </a:r>
            <a:r>
              <a:rPr lang="en-US" altLang="zh-CN" dirty="0" smtClean="0"/>
              <a:t>CHAR(5</a:t>
            </a:r>
            <a:r>
              <a:rPr lang="en-US" altLang="zh-CN" dirty="0"/>
              <a:t>)  	</a:t>
            </a:r>
            <a:r>
              <a:rPr lang="en-US" altLang="zh-CN" dirty="0" smtClean="0"/>
              <a:t>NOT </a:t>
            </a:r>
            <a:r>
              <a:rPr lang="en-US" altLang="zh-CN" dirty="0"/>
              <a:t>NULL,</a:t>
            </a:r>
            <a:endParaRPr lang="zh-CN" altLang="zh-CN" dirty="0"/>
          </a:p>
          <a:p>
            <a:r>
              <a:rPr lang="zh-CN" altLang="zh-CN" dirty="0"/>
              <a:t>姓名</a:t>
            </a:r>
            <a:r>
              <a:rPr lang="en-US" altLang="zh-CN" dirty="0"/>
              <a:t>		</a:t>
            </a:r>
            <a:r>
              <a:rPr lang="en-US" altLang="zh-CN" dirty="0" smtClean="0"/>
              <a:t>CHAR(10</a:t>
            </a:r>
            <a:r>
              <a:rPr lang="en-US" altLang="zh-CN" dirty="0"/>
              <a:t>)	</a:t>
            </a:r>
            <a:r>
              <a:rPr lang="en-US" altLang="zh-CN" dirty="0" smtClean="0"/>
              <a:t>NOT </a:t>
            </a:r>
            <a:r>
              <a:rPr lang="en-US" altLang="zh-CN" dirty="0"/>
              <a:t>NULL,</a:t>
            </a:r>
            <a:endParaRPr lang="zh-CN" altLang="zh-CN" dirty="0"/>
          </a:p>
          <a:p>
            <a:r>
              <a:rPr lang="zh-CN" altLang="zh-CN" dirty="0"/>
              <a:t>性别</a:t>
            </a:r>
            <a:r>
              <a:rPr lang="en-US" altLang="zh-CN" dirty="0"/>
              <a:t>			CHAR(2),</a:t>
            </a:r>
            <a:endParaRPr lang="zh-CN" altLang="zh-CN" dirty="0"/>
          </a:p>
          <a:p>
            <a:r>
              <a:rPr lang="zh-CN" altLang="zh-CN" dirty="0"/>
              <a:t>院系</a:t>
            </a:r>
            <a:r>
              <a:rPr lang="en-US" altLang="zh-CN" dirty="0"/>
              <a:t>			CHAR(20),</a:t>
            </a:r>
            <a:endParaRPr lang="zh-CN" altLang="zh-CN" dirty="0"/>
          </a:p>
          <a:p>
            <a:r>
              <a:rPr lang="zh-CN" altLang="zh-CN" dirty="0"/>
              <a:t>出生年月</a:t>
            </a:r>
            <a:r>
              <a:rPr lang="en-US" altLang="zh-CN" dirty="0"/>
              <a:t>		DATE,</a:t>
            </a:r>
            <a:endParaRPr lang="zh-CN" altLang="zh-CN" dirty="0"/>
          </a:p>
          <a:p>
            <a:r>
              <a:rPr lang="zh-CN" altLang="zh-CN" dirty="0"/>
              <a:t>户籍地</a:t>
            </a:r>
            <a:r>
              <a:rPr lang="en-US" altLang="zh-CN" dirty="0"/>
              <a:t>			CHAR(10),</a:t>
            </a:r>
            <a:endParaRPr lang="zh-CN" altLang="zh-CN" dirty="0"/>
          </a:p>
          <a:p>
            <a:r>
              <a:rPr lang="zh-CN" altLang="zh-CN" dirty="0"/>
              <a:t>是否党员</a:t>
            </a:r>
            <a:r>
              <a:rPr lang="en-US" altLang="zh-CN" dirty="0"/>
              <a:t>		CHAR(2)</a:t>
            </a:r>
            <a:endParaRPr lang="zh-CN" altLang="zh-CN" dirty="0"/>
          </a:p>
          <a:p>
            <a:r>
              <a:rPr lang="zh-CN" altLang="zh-CN" dirty="0"/>
              <a:t>当前绩点（</a:t>
            </a:r>
            <a:r>
              <a:rPr lang="en-US" altLang="zh-CN" dirty="0"/>
              <a:t>GPA</a:t>
            </a:r>
            <a:r>
              <a:rPr lang="zh-CN" altLang="zh-CN" dirty="0"/>
              <a:t>）</a:t>
            </a:r>
            <a:r>
              <a:rPr lang="en-US" altLang="zh-CN" dirty="0"/>
              <a:t>REAL,</a:t>
            </a:r>
            <a:endParaRPr lang="zh-CN" altLang="zh-CN" dirty="0"/>
          </a:p>
          <a:p>
            <a:r>
              <a:rPr lang="zh-CN" altLang="zh-CN" dirty="0"/>
              <a:t>备注</a:t>
            </a:r>
            <a:r>
              <a:rPr lang="en-US" altLang="zh-CN" dirty="0"/>
              <a:t>			CHAR(255),</a:t>
            </a:r>
            <a:endParaRPr lang="zh-CN" altLang="zh-CN" dirty="0"/>
          </a:p>
          <a:p>
            <a:r>
              <a:rPr lang="en-US" altLang="zh-CN" dirty="0"/>
              <a:t>PRIMARY KEY(</a:t>
            </a:r>
            <a:r>
              <a:rPr lang="zh-CN" altLang="zh-CN" dirty="0"/>
              <a:t>学号</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21</a:t>
            </a:fld>
            <a:endParaRPr lang="en-US" altLang="zh-CN"/>
          </a:p>
        </p:txBody>
      </p:sp>
    </p:spTree>
    <p:extLst>
      <p:ext uri="{BB962C8B-B14F-4D97-AF65-F5344CB8AC3E}">
        <p14:creationId xmlns:p14="http://schemas.microsoft.com/office/powerpoint/2010/main" val="24411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969923"/>
            <a:ext cx="7801897" cy="4275649"/>
          </a:xfrm>
        </p:spPr>
        <p:txBody>
          <a:bodyPr/>
          <a:lstStyle/>
          <a:p>
            <a:r>
              <a:rPr lang="en-US" altLang="zh-CN" dirty="0"/>
              <a:t>CREATE TABLE</a:t>
            </a:r>
            <a:r>
              <a:rPr lang="zh-CN" altLang="zh-CN" dirty="0"/>
              <a:t>成绩表</a:t>
            </a:r>
          </a:p>
          <a:p>
            <a:r>
              <a:rPr lang="en-US" altLang="zh-CN" dirty="0"/>
              <a:t>(</a:t>
            </a:r>
            <a:r>
              <a:rPr lang="zh-CN" altLang="zh-CN" dirty="0"/>
              <a:t>学号</a:t>
            </a:r>
            <a:r>
              <a:rPr lang="en-US" altLang="zh-CN" dirty="0"/>
              <a:t>			CHAR(5),</a:t>
            </a:r>
            <a:endParaRPr lang="zh-CN" altLang="zh-CN" dirty="0"/>
          </a:p>
          <a:p>
            <a:r>
              <a:rPr lang="zh-CN" altLang="zh-CN" dirty="0"/>
              <a:t>课程代码</a:t>
            </a:r>
            <a:r>
              <a:rPr lang="en-US" altLang="zh-CN" dirty="0"/>
              <a:t>		CHAR(12),</a:t>
            </a:r>
            <a:endParaRPr lang="zh-CN" altLang="zh-CN" dirty="0"/>
          </a:p>
          <a:p>
            <a:r>
              <a:rPr lang="zh-CN" altLang="zh-CN" dirty="0"/>
              <a:t>成绩</a:t>
            </a:r>
            <a:r>
              <a:rPr lang="en-US" altLang="zh-CN" dirty="0"/>
              <a:t>			REAL,</a:t>
            </a:r>
            <a:endParaRPr lang="zh-CN" altLang="zh-CN" dirty="0"/>
          </a:p>
          <a:p>
            <a:r>
              <a:rPr lang="en-US" altLang="zh-CN" dirty="0"/>
              <a:t>PRIMARY KEY(</a:t>
            </a:r>
            <a:r>
              <a:rPr lang="zh-CN" altLang="zh-CN" dirty="0"/>
              <a:t>学号</a:t>
            </a:r>
            <a:r>
              <a:rPr lang="en-US" altLang="zh-CN" dirty="0"/>
              <a:t>, </a:t>
            </a:r>
            <a:r>
              <a:rPr lang="zh-CN" altLang="zh-CN" dirty="0"/>
              <a:t>课程代码</a:t>
            </a:r>
            <a:r>
              <a:rPr lang="en-US" altLang="zh-CN" dirty="0"/>
              <a:t>),</a:t>
            </a:r>
            <a:endParaRPr lang="zh-CN" altLang="zh-CN" dirty="0"/>
          </a:p>
          <a:p>
            <a:r>
              <a:rPr lang="en-US" altLang="zh-CN" dirty="0"/>
              <a:t>FOREIGN KEY(</a:t>
            </a:r>
            <a:r>
              <a:rPr lang="zh-CN" altLang="zh-CN" dirty="0"/>
              <a:t>学号</a:t>
            </a:r>
            <a:r>
              <a:rPr lang="en-US" altLang="zh-CN" dirty="0"/>
              <a:t>)  REFERENCES</a:t>
            </a:r>
            <a:r>
              <a:rPr lang="zh-CN" altLang="zh-CN" dirty="0"/>
              <a:t>学生信息表</a:t>
            </a:r>
            <a:r>
              <a:rPr lang="en-US" altLang="zh-CN" dirty="0"/>
              <a:t>(</a:t>
            </a:r>
            <a:r>
              <a:rPr lang="zh-CN" altLang="zh-CN" dirty="0"/>
              <a:t>学号</a:t>
            </a:r>
            <a:r>
              <a:rPr lang="en-US" altLang="zh-CN" dirty="0"/>
              <a:t>),</a:t>
            </a:r>
            <a:endParaRPr lang="zh-CN" altLang="zh-CN" dirty="0"/>
          </a:p>
          <a:p>
            <a:r>
              <a:rPr lang="en-US" altLang="zh-CN" dirty="0"/>
              <a:t>FOREIGN KEY(</a:t>
            </a:r>
            <a:r>
              <a:rPr lang="zh-CN" altLang="zh-CN" dirty="0"/>
              <a:t>课程代码</a:t>
            </a:r>
            <a:r>
              <a:rPr lang="en-US" altLang="zh-CN" dirty="0"/>
              <a:t>)  REFERENCES</a:t>
            </a:r>
            <a:r>
              <a:rPr lang="zh-CN" altLang="zh-CN" dirty="0"/>
              <a:t>选课表</a:t>
            </a:r>
            <a:r>
              <a:rPr lang="en-US" altLang="zh-CN" dirty="0"/>
              <a:t>(</a:t>
            </a:r>
            <a:r>
              <a:rPr lang="zh-CN" altLang="zh-CN" dirty="0"/>
              <a:t>课程代码</a:t>
            </a:r>
            <a:r>
              <a:rPr lang="en-US" altLang="zh-CN" dirty="0"/>
              <a:t>)</a:t>
            </a:r>
            <a:endParaRPr lang="zh-CN" altLang="zh-CN" dirty="0"/>
          </a:p>
          <a:p>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22</a:t>
            </a:fld>
            <a:endParaRPr lang="en-US" altLang="zh-CN"/>
          </a:p>
        </p:txBody>
      </p:sp>
    </p:spTree>
    <p:extLst>
      <p:ext uri="{BB962C8B-B14F-4D97-AF65-F5344CB8AC3E}">
        <p14:creationId xmlns:p14="http://schemas.microsoft.com/office/powerpoint/2010/main" val="1460509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344890"/>
            <a:ext cx="7801897" cy="4275649"/>
          </a:xfrm>
        </p:spPr>
        <p:txBody>
          <a:bodyPr/>
          <a:lstStyle/>
          <a:p>
            <a:r>
              <a:rPr lang="zh-CN" altLang="zh-CN" dirty="0"/>
              <a:t>在基本表成绩表的定义中说明了主键是</a:t>
            </a:r>
            <a:r>
              <a:rPr lang="en-US" altLang="zh-CN" dirty="0"/>
              <a:t>(</a:t>
            </a:r>
            <a:r>
              <a:rPr lang="zh-CN" altLang="zh-CN" dirty="0"/>
              <a:t>学号</a:t>
            </a:r>
            <a:r>
              <a:rPr lang="en-US" altLang="zh-CN" dirty="0"/>
              <a:t>, </a:t>
            </a:r>
            <a:r>
              <a:rPr lang="zh-CN" altLang="zh-CN" dirty="0"/>
              <a:t>课程代码</a:t>
            </a:r>
            <a:r>
              <a:rPr lang="en-US" altLang="zh-CN" dirty="0"/>
              <a:t>)</a:t>
            </a:r>
            <a:r>
              <a:rPr lang="zh-CN" altLang="zh-CN" dirty="0"/>
              <a:t>，还定义了两个外键，并指出外键学号和学生信息表中学号列对应，外键课程代码和选课表中的课程代码列相对应。</a:t>
            </a:r>
          </a:p>
          <a:p>
            <a:r>
              <a:rPr lang="zh-CN" altLang="zh-CN" dirty="0"/>
              <a:t>在上例中，每个语句结束时加了分号“</a:t>
            </a:r>
            <a:r>
              <a:rPr lang="en-US" altLang="zh-CN" dirty="0"/>
              <a:t>;</a:t>
            </a:r>
            <a:r>
              <a:rPr lang="zh-CN" altLang="zh-CN" dirty="0"/>
              <a:t>”。但读者应注意，在</a:t>
            </a:r>
            <a:r>
              <a:rPr lang="en-US" altLang="zh-CN" dirty="0"/>
              <a:t>SQL</a:t>
            </a:r>
            <a:r>
              <a:rPr lang="zh-CN" altLang="zh-CN" dirty="0"/>
              <a:t>标准中，分号不是语句的组成部分。在具体</a:t>
            </a:r>
            <a:r>
              <a:rPr lang="en-US" altLang="zh-CN" dirty="0"/>
              <a:t>DBMS</a:t>
            </a:r>
            <a:r>
              <a:rPr lang="zh-CN" altLang="zh-CN" dirty="0"/>
              <a:t>中，有的系统规定必须加分号，表示语句结束，有的系统规定不加。本书为了醒目，特在每个语句结束后加分号。</a:t>
            </a:r>
          </a:p>
          <a:p>
            <a:r>
              <a:rPr lang="zh-CN" altLang="zh-CN" dirty="0"/>
              <a:t>在用</a:t>
            </a:r>
            <a:r>
              <a:rPr lang="en-US" altLang="zh-CN" dirty="0"/>
              <a:t>CREATE</a:t>
            </a:r>
            <a:r>
              <a:rPr lang="zh-CN" altLang="zh-CN" dirty="0"/>
              <a:t>语句创建基本表中，最初只是一个空的框架，接下来，用户可使用</a:t>
            </a:r>
            <a:r>
              <a:rPr lang="en-US" altLang="zh-CN" dirty="0"/>
              <a:t>INSERT</a:t>
            </a:r>
            <a:r>
              <a:rPr lang="zh-CN" altLang="zh-CN" dirty="0"/>
              <a:t>命令把数据插入基本表中。关系数据库产品都有数据装载程序，可以把大量原始数据载入基本表。</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23</a:t>
            </a:fld>
            <a:endParaRPr lang="en-US" altLang="zh-CN"/>
          </a:p>
        </p:txBody>
      </p:sp>
    </p:spTree>
    <p:extLst>
      <p:ext uri="{BB962C8B-B14F-4D97-AF65-F5344CB8AC3E}">
        <p14:creationId xmlns:p14="http://schemas.microsoft.com/office/powerpoint/2010/main" val="1917638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1143543"/>
            <a:ext cx="7801897" cy="4275649"/>
          </a:xfrm>
        </p:spPr>
        <p:txBody>
          <a:bodyPr/>
          <a:lstStyle/>
          <a:p>
            <a:r>
              <a:rPr lang="en-US" altLang="zh-CN" dirty="0"/>
              <a:t>2. </a:t>
            </a:r>
            <a:r>
              <a:rPr lang="zh-CN" altLang="zh-CN" dirty="0"/>
              <a:t>基本表结构的修改</a:t>
            </a:r>
          </a:p>
          <a:p>
            <a:r>
              <a:rPr lang="zh-CN" altLang="zh-CN" dirty="0"/>
              <a:t>在基本表建立并使用一段时期后，可以根据实际需要对基本表的结构进行修改，即增加新的列、删除原有的列或修改数据类型、宽度等。</a:t>
            </a:r>
          </a:p>
          <a:p>
            <a:r>
              <a:rPr lang="zh-CN" altLang="zh-CN" dirty="0"/>
              <a:t>（</a:t>
            </a:r>
            <a:r>
              <a:rPr lang="en-US" altLang="zh-CN" dirty="0"/>
              <a:t>1</a:t>
            </a:r>
            <a:r>
              <a:rPr lang="zh-CN" altLang="zh-CN" dirty="0"/>
              <a:t>）增加新的列用“</a:t>
            </a:r>
            <a:r>
              <a:rPr lang="en-US" altLang="zh-CN" dirty="0"/>
              <a:t>ALTER…ADD…</a:t>
            </a:r>
            <a:r>
              <a:rPr lang="zh-CN" altLang="zh-CN" dirty="0"/>
              <a:t>”语句，其语法如下：</a:t>
            </a:r>
          </a:p>
          <a:p>
            <a:r>
              <a:rPr lang="en-US" altLang="zh-CN" dirty="0"/>
              <a:t>ALTER  TABLE &lt;</a:t>
            </a:r>
            <a:r>
              <a:rPr lang="zh-CN" altLang="zh-CN" dirty="0"/>
              <a:t>基本表名</a:t>
            </a:r>
            <a:r>
              <a:rPr lang="en-US" altLang="zh-CN" dirty="0"/>
              <a:t>&gt; ADD  &lt;</a:t>
            </a:r>
            <a:r>
              <a:rPr lang="zh-CN" altLang="zh-CN" dirty="0"/>
              <a:t>列名</a:t>
            </a:r>
            <a:r>
              <a:rPr lang="en-US" altLang="zh-CN" dirty="0"/>
              <a:t>&gt;  &lt;</a:t>
            </a:r>
            <a:r>
              <a:rPr lang="zh-CN" altLang="zh-CN" dirty="0"/>
              <a:t>类型</a:t>
            </a:r>
            <a:r>
              <a:rPr lang="en-US" altLang="zh-CN" dirty="0"/>
              <a:t>&gt;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24</a:t>
            </a:fld>
            <a:endParaRPr lang="en-US" altLang="zh-CN"/>
          </a:p>
        </p:txBody>
      </p:sp>
    </p:spTree>
    <p:extLst>
      <p:ext uri="{BB962C8B-B14F-4D97-AF65-F5344CB8AC3E}">
        <p14:creationId xmlns:p14="http://schemas.microsoft.com/office/powerpoint/2010/main" val="1177327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54350" y="90247"/>
            <a:ext cx="7801897" cy="4275649"/>
          </a:xfrm>
        </p:spPr>
        <p:txBody>
          <a:bodyPr/>
          <a:lstStyle/>
          <a:p>
            <a:r>
              <a:rPr lang="zh-CN" altLang="zh-CN" dirty="0"/>
              <a:t>例</a:t>
            </a:r>
            <a:r>
              <a:rPr lang="en-US" altLang="zh-CN" dirty="0"/>
              <a:t>9.2</a:t>
            </a:r>
            <a:r>
              <a:rPr lang="zh-CN" altLang="zh-CN" dirty="0"/>
              <a:t>：在基本表学生信息表中增加一个地址（</a:t>
            </a:r>
            <a:r>
              <a:rPr lang="en-US" altLang="zh-CN" dirty="0"/>
              <a:t>ADDRESS</a:t>
            </a:r>
            <a:r>
              <a:rPr lang="zh-CN" altLang="zh-CN" dirty="0"/>
              <a:t>）列，可用下列语句：</a:t>
            </a:r>
          </a:p>
          <a:p>
            <a:r>
              <a:rPr lang="en-US" altLang="zh-CN" dirty="0"/>
              <a:t>ALTER  TABLE </a:t>
            </a:r>
            <a:r>
              <a:rPr lang="zh-CN" altLang="zh-CN" dirty="0"/>
              <a:t>学生信息表</a:t>
            </a:r>
            <a:r>
              <a:rPr lang="en-US" altLang="zh-CN" dirty="0"/>
              <a:t>  ADD ADDRESS VARCHAR(30);</a:t>
            </a:r>
            <a:endParaRPr lang="zh-CN" altLang="zh-CN" dirty="0"/>
          </a:p>
          <a:p>
            <a:r>
              <a:rPr lang="zh-CN" altLang="zh-CN" dirty="0"/>
              <a:t>应注意，新增加的列不能定义为“</a:t>
            </a:r>
            <a:r>
              <a:rPr lang="en-US" altLang="zh-CN" dirty="0"/>
              <a:t>NOT NULL</a:t>
            </a:r>
            <a:r>
              <a:rPr lang="zh-CN" altLang="zh-CN" dirty="0"/>
              <a:t>”。基本表在增加一列后，原有元组在新增加的列上的值都被定义为空值</a:t>
            </a:r>
            <a:r>
              <a:rPr lang="en-US" altLang="zh-CN" dirty="0"/>
              <a:t>(NULL)</a:t>
            </a:r>
            <a:r>
              <a:rPr lang="zh-CN" altLang="zh-CN" dirty="0"/>
              <a:t>。</a:t>
            </a:r>
          </a:p>
          <a:p>
            <a:r>
              <a:rPr lang="zh-CN" altLang="zh-CN" dirty="0"/>
              <a:t>（</a:t>
            </a:r>
            <a:r>
              <a:rPr lang="en-US" altLang="zh-CN" dirty="0"/>
              <a:t>2</a:t>
            </a:r>
            <a:r>
              <a:rPr lang="zh-CN" altLang="zh-CN" dirty="0"/>
              <a:t>）删除原有的列用“</a:t>
            </a:r>
            <a:r>
              <a:rPr lang="en-US" altLang="zh-CN" dirty="0"/>
              <a:t>ALTER…DROP…</a:t>
            </a:r>
            <a:r>
              <a:rPr lang="zh-CN" altLang="zh-CN" dirty="0"/>
              <a:t>”语句，其句法如下：</a:t>
            </a:r>
          </a:p>
          <a:p>
            <a:r>
              <a:rPr lang="en-US" altLang="zh-CN" dirty="0"/>
              <a:t>ALTER  TABLE &lt;</a:t>
            </a:r>
            <a:r>
              <a:rPr lang="zh-CN" altLang="zh-CN" dirty="0"/>
              <a:t>基本表名</a:t>
            </a:r>
            <a:r>
              <a:rPr lang="en-US" altLang="zh-CN" dirty="0"/>
              <a:t>&gt;  DROP  &lt;</a:t>
            </a:r>
            <a:r>
              <a:rPr lang="zh-CN" altLang="zh-CN" dirty="0"/>
              <a:t>列名</a:t>
            </a:r>
            <a:r>
              <a:rPr lang="en-US" altLang="zh-CN" dirty="0"/>
              <a:t>&gt; [CASCADE|RESTRICT]</a:t>
            </a:r>
            <a:endParaRPr lang="zh-CN" altLang="zh-CN" dirty="0"/>
          </a:p>
          <a:p>
            <a:r>
              <a:rPr lang="zh-CN" altLang="zh-CN" dirty="0"/>
              <a:t>此处</a:t>
            </a:r>
            <a:r>
              <a:rPr lang="en-US" altLang="zh-CN" dirty="0"/>
              <a:t>CASCADE</a:t>
            </a:r>
            <a:r>
              <a:rPr lang="zh-CN" altLang="zh-CN" dirty="0"/>
              <a:t>方式表示：在基本表中删除某列时，所有引用到该列的视图和约束也要一起自动地被删除。而</a:t>
            </a:r>
            <a:r>
              <a:rPr lang="en-US" altLang="zh-CN" dirty="0"/>
              <a:t>RESTRICT</a:t>
            </a:r>
            <a:r>
              <a:rPr lang="zh-CN" altLang="zh-CN" dirty="0"/>
              <a:t>方式表示在没有视图或约束引用该属性时，才能在基本表中删除该列，否则拒绝删除操作。</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25</a:t>
            </a:fld>
            <a:endParaRPr lang="en-US" altLang="zh-CN"/>
          </a:p>
        </p:txBody>
      </p:sp>
    </p:spTree>
    <p:extLst>
      <p:ext uri="{BB962C8B-B14F-4D97-AF65-F5344CB8AC3E}">
        <p14:creationId xmlns:p14="http://schemas.microsoft.com/office/powerpoint/2010/main" val="3284108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761579"/>
            <a:ext cx="7801897" cy="4275649"/>
          </a:xfrm>
        </p:spPr>
        <p:txBody>
          <a:bodyPr/>
          <a:lstStyle/>
          <a:p>
            <a:r>
              <a:rPr lang="zh-CN" altLang="zh-CN" dirty="0"/>
              <a:t>例</a:t>
            </a:r>
            <a:r>
              <a:rPr lang="en-US" altLang="zh-CN" dirty="0"/>
              <a:t>9.3</a:t>
            </a:r>
            <a:r>
              <a:rPr lang="zh-CN" altLang="zh-CN" dirty="0"/>
              <a:t>：在基本表学生信息表中删除备注列，并且把引用该列的所有视图和约束一起删除，可用下列语句：</a:t>
            </a:r>
          </a:p>
          <a:p>
            <a:r>
              <a:rPr lang="en-US" altLang="zh-CN" dirty="0"/>
              <a:t>ALTER  TABLE </a:t>
            </a:r>
            <a:r>
              <a:rPr lang="zh-CN" altLang="zh-CN" dirty="0"/>
              <a:t>学生信息表</a:t>
            </a:r>
            <a:r>
              <a:rPr lang="en-US" altLang="zh-CN" dirty="0"/>
              <a:t>  DROP  </a:t>
            </a:r>
            <a:r>
              <a:rPr lang="zh-CN" altLang="zh-CN" dirty="0"/>
              <a:t>备注</a:t>
            </a:r>
            <a:r>
              <a:rPr lang="en-US" altLang="zh-CN" dirty="0"/>
              <a:t>CASCADE;</a:t>
            </a:r>
            <a:endParaRPr lang="zh-CN" altLang="zh-CN" dirty="0"/>
          </a:p>
          <a:p>
            <a:r>
              <a:rPr lang="zh-CN" altLang="zh-CN" dirty="0"/>
              <a:t>（</a:t>
            </a:r>
            <a:r>
              <a:rPr lang="en-US" altLang="zh-CN" dirty="0"/>
              <a:t>3</a:t>
            </a:r>
            <a:r>
              <a:rPr lang="zh-CN" altLang="zh-CN" dirty="0"/>
              <a:t>） 修改原有列的类型、宽度用“</a:t>
            </a:r>
            <a:r>
              <a:rPr lang="en-US" altLang="zh-CN" dirty="0"/>
              <a:t>ALTER …MODIFY…</a:t>
            </a:r>
            <a:r>
              <a:rPr lang="zh-CN" altLang="zh-CN" dirty="0"/>
              <a:t>”语句，其句法如下：</a:t>
            </a:r>
          </a:p>
          <a:p>
            <a:r>
              <a:rPr lang="en-US" altLang="zh-CN" dirty="0"/>
              <a:t>ALTER  TABLE &lt;</a:t>
            </a:r>
            <a:r>
              <a:rPr lang="zh-CN" altLang="zh-CN" dirty="0"/>
              <a:t>基本表名</a:t>
            </a:r>
            <a:r>
              <a:rPr lang="en-US" altLang="zh-CN" dirty="0"/>
              <a:t>&gt;  MODIFY  &lt;</a:t>
            </a:r>
            <a:r>
              <a:rPr lang="zh-CN" altLang="zh-CN" dirty="0"/>
              <a:t>列名</a:t>
            </a:r>
            <a:r>
              <a:rPr lang="en-US" altLang="zh-CN" dirty="0"/>
              <a:t>&gt;  &lt;</a:t>
            </a:r>
            <a:r>
              <a:rPr lang="zh-CN" altLang="zh-CN" dirty="0"/>
              <a:t>类型</a:t>
            </a:r>
            <a:r>
              <a:rPr lang="en-US" altLang="zh-CN" dirty="0"/>
              <a:t>&gt;</a:t>
            </a:r>
            <a:endParaRPr lang="zh-CN" altLang="zh-CN" dirty="0"/>
          </a:p>
          <a:p>
            <a:r>
              <a:rPr lang="zh-CN" altLang="zh-CN" dirty="0"/>
              <a:t>例</a:t>
            </a:r>
            <a:r>
              <a:rPr lang="en-US" altLang="zh-CN" dirty="0"/>
              <a:t>9.4</a:t>
            </a:r>
            <a:r>
              <a:rPr lang="zh-CN" altLang="zh-CN" dirty="0"/>
              <a:t>：在基本表学生信息表中学号的长度修改为</a:t>
            </a:r>
            <a:r>
              <a:rPr lang="en-US" altLang="zh-CN" dirty="0"/>
              <a:t>6</a:t>
            </a:r>
            <a:r>
              <a:rPr lang="zh-CN" altLang="zh-CN" dirty="0"/>
              <a:t>，可用下列语句：</a:t>
            </a:r>
          </a:p>
          <a:p>
            <a:r>
              <a:rPr lang="en-US" altLang="zh-CN" dirty="0"/>
              <a:t>ALTER  TABLE </a:t>
            </a:r>
            <a:r>
              <a:rPr lang="zh-CN" altLang="zh-CN" dirty="0"/>
              <a:t>学生信息表</a:t>
            </a:r>
            <a:r>
              <a:rPr lang="en-US" altLang="zh-CN" dirty="0"/>
              <a:t>  MODIFY  </a:t>
            </a:r>
            <a:r>
              <a:rPr lang="zh-CN" altLang="zh-CN" dirty="0"/>
              <a:t>学号</a:t>
            </a:r>
            <a:r>
              <a:rPr lang="en-US" altLang="zh-CN" dirty="0"/>
              <a:t>  CHAR(6);</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26</a:t>
            </a:fld>
            <a:endParaRPr lang="en-US" altLang="zh-CN"/>
          </a:p>
        </p:txBody>
      </p:sp>
    </p:spTree>
    <p:extLst>
      <p:ext uri="{BB962C8B-B14F-4D97-AF65-F5344CB8AC3E}">
        <p14:creationId xmlns:p14="http://schemas.microsoft.com/office/powerpoint/2010/main" val="3710018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96476" y="946773"/>
            <a:ext cx="7801897" cy="4275649"/>
          </a:xfrm>
        </p:spPr>
        <p:txBody>
          <a:bodyPr/>
          <a:lstStyle/>
          <a:p>
            <a:r>
              <a:rPr lang="en-US" altLang="zh-CN" dirty="0"/>
              <a:t>3. </a:t>
            </a:r>
            <a:r>
              <a:rPr lang="zh-CN" altLang="zh-CN" dirty="0"/>
              <a:t>基本表的撤销</a:t>
            </a:r>
          </a:p>
          <a:p>
            <a:r>
              <a:rPr lang="en-US" altLang="zh-CN" dirty="0"/>
              <a:t> </a:t>
            </a:r>
            <a:r>
              <a:rPr lang="zh-CN" altLang="zh-CN" dirty="0"/>
              <a:t>在基本表不需要时，可以用“</a:t>
            </a:r>
            <a:r>
              <a:rPr lang="en-US" altLang="zh-CN" dirty="0"/>
              <a:t>DROP TABLE</a:t>
            </a:r>
            <a:r>
              <a:rPr lang="zh-CN" altLang="zh-CN" dirty="0"/>
              <a:t>”语句撤销。在一个基本表撤销后，其所有数据也就丢失了。</a:t>
            </a:r>
          </a:p>
          <a:p>
            <a:r>
              <a:rPr lang="zh-CN" altLang="zh-CN" dirty="0"/>
              <a:t>撤销语句的句法如下：</a:t>
            </a:r>
          </a:p>
          <a:p>
            <a:r>
              <a:rPr lang="en-US" altLang="zh-CN" dirty="0"/>
              <a:t>DROP TABLE  &lt;</a:t>
            </a:r>
            <a:r>
              <a:rPr lang="zh-CN" altLang="zh-CN" dirty="0"/>
              <a:t>基本表名</a:t>
            </a:r>
            <a:r>
              <a:rPr lang="en-US" altLang="zh-CN" dirty="0"/>
              <a:t>&gt; [CASCADE|RESTRICT]</a:t>
            </a:r>
            <a:endParaRPr lang="zh-CN" altLang="zh-CN" dirty="0"/>
          </a:p>
          <a:p>
            <a:r>
              <a:rPr lang="zh-CN" altLang="zh-CN" dirty="0"/>
              <a:t>此处的</a:t>
            </a:r>
            <a:r>
              <a:rPr lang="en-US" altLang="zh-CN" dirty="0"/>
              <a:t>CASCADE</a:t>
            </a:r>
            <a:r>
              <a:rPr lang="zh-CN" altLang="zh-CN" dirty="0"/>
              <a:t>、</a:t>
            </a:r>
            <a:r>
              <a:rPr lang="en-US" altLang="zh-CN" dirty="0"/>
              <a:t>RESTRICT</a:t>
            </a:r>
            <a:r>
              <a:rPr lang="zh-CN" altLang="zh-CN" dirty="0"/>
              <a:t>的语义同前面句法中的语义一样。</a:t>
            </a:r>
          </a:p>
          <a:p>
            <a:r>
              <a:rPr lang="zh-CN" altLang="zh-CN" dirty="0"/>
              <a:t>例</a:t>
            </a:r>
            <a:r>
              <a:rPr lang="en-US" altLang="zh-CN" dirty="0"/>
              <a:t>9.5</a:t>
            </a:r>
            <a:r>
              <a:rPr lang="zh-CN" altLang="zh-CN" dirty="0"/>
              <a:t>：需要撤销基本表学生信息表。但只有在没有视图或约束引用学生信息表中的列时才能撤销，否则拒绝撤销。可用下列语句实现：</a:t>
            </a:r>
          </a:p>
          <a:p>
            <a:r>
              <a:rPr lang="en-US" altLang="zh-CN" dirty="0"/>
              <a:t>DROP TABLE </a:t>
            </a:r>
            <a:r>
              <a:rPr lang="zh-CN" altLang="zh-CN" dirty="0"/>
              <a:t>学生信息表</a:t>
            </a:r>
            <a:r>
              <a:rPr lang="en-US" altLang="zh-CN" dirty="0"/>
              <a:t>  RESTRICT;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27</a:t>
            </a:fld>
            <a:endParaRPr lang="en-US" altLang="zh-CN"/>
          </a:p>
        </p:txBody>
      </p:sp>
    </p:spTree>
    <p:extLst>
      <p:ext uri="{BB962C8B-B14F-4D97-AF65-F5344CB8AC3E}">
        <p14:creationId xmlns:p14="http://schemas.microsoft.com/office/powerpoint/2010/main" val="4189867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9.2.4索引的创建和撤销 </a:t>
            </a:r>
            <a:endParaRPr lang="zh-CN" altLang="en-US" dirty="0"/>
          </a:p>
        </p:txBody>
      </p:sp>
      <p:sp>
        <p:nvSpPr>
          <p:cNvPr id="3" name="内容占位符 2"/>
          <p:cNvSpPr>
            <a:spLocks noGrp="1"/>
          </p:cNvSpPr>
          <p:nvPr>
            <p:ph idx="1"/>
          </p:nvPr>
        </p:nvSpPr>
        <p:spPr/>
        <p:txBody>
          <a:bodyPr/>
          <a:lstStyle/>
          <a:p>
            <a:r>
              <a:rPr lang="zh-CN" altLang="zh-CN" dirty="0"/>
              <a:t>在</a:t>
            </a:r>
            <a:r>
              <a:rPr lang="en-US" altLang="zh-CN" dirty="0"/>
              <a:t>SQL86</a:t>
            </a:r>
            <a:r>
              <a:rPr lang="zh-CN" altLang="zh-CN" dirty="0"/>
              <a:t>和</a:t>
            </a:r>
            <a:r>
              <a:rPr lang="en-US" altLang="zh-CN" dirty="0"/>
              <a:t>SQL89</a:t>
            </a:r>
            <a:r>
              <a:rPr lang="zh-CN" altLang="zh-CN" dirty="0"/>
              <a:t>标准中，基本表没有关键码概念，用索引机制弥补。索引属于物理存储的路径概念，而不是逻辑的概念。在定义基本表时，还要定义索引，就把数据库的物理结构和逻辑结构混在一起了。因此在</a:t>
            </a:r>
            <a:r>
              <a:rPr lang="en-US" altLang="zh-CN" dirty="0"/>
              <a:t>SQL2</a:t>
            </a:r>
            <a:r>
              <a:rPr lang="zh-CN" altLang="zh-CN" dirty="0"/>
              <a:t>中引入了主键概念，用户在创建基本表时用主键子句直接定义主键。</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28</a:t>
            </a:fld>
            <a:endParaRPr lang="en-US" altLang="zh-CN"/>
          </a:p>
        </p:txBody>
      </p:sp>
    </p:spTree>
    <p:extLst>
      <p:ext uri="{BB962C8B-B14F-4D97-AF65-F5344CB8AC3E}">
        <p14:creationId xmlns:p14="http://schemas.microsoft.com/office/powerpoint/2010/main" val="467031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1. </a:t>
            </a:r>
            <a:r>
              <a:rPr lang="zh-CN" altLang="zh-CN" dirty="0"/>
              <a:t>索引的创建</a:t>
            </a:r>
          </a:p>
          <a:p>
            <a:r>
              <a:rPr lang="zh-CN" altLang="zh-CN" dirty="0"/>
              <a:t>创建索引可用“</a:t>
            </a:r>
            <a:r>
              <a:rPr lang="en-US" altLang="zh-CN" dirty="0"/>
              <a:t>CREATE INDEX</a:t>
            </a:r>
            <a:r>
              <a:rPr lang="zh-CN" altLang="zh-CN" dirty="0"/>
              <a:t>”语句实现。其方法如下：</a:t>
            </a:r>
          </a:p>
          <a:p>
            <a:r>
              <a:rPr lang="en-US" altLang="zh-CN" dirty="0"/>
              <a:t>CREATE [UNIQUE]  INDEX  &lt;</a:t>
            </a:r>
            <a:r>
              <a:rPr lang="zh-CN" altLang="zh-CN" dirty="0"/>
              <a:t>索引名</a:t>
            </a:r>
            <a:r>
              <a:rPr lang="en-US" altLang="zh-CN" dirty="0"/>
              <a:t>&gt;  ON  &lt;</a:t>
            </a:r>
            <a:r>
              <a:rPr lang="zh-CN" altLang="zh-CN" dirty="0"/>
              <a:t>基本表名</a:t>
            </a:r>
            <a:r>
              <a:rPr lang="en-US" altLang="zh-CN" dirty="0"/>
              <a:t>&gt;  (&lt;</a:t>
            </a:r>
            <a:r>
              <a:rPr lang="zh-CN" altLang="zh-CN" dirty="0"/>
              <a:t>列名序列</a:t>
            </a:r>
            <a:r>
              <a:rPr lang="en-US" altLang="zh-CN" dirty="0"/>
              <a:t>&gt;)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29</a:t>
            </a:fld>
            <a:endParaRPr lang="en-US" altLang="zh-CN"/>
          </a:p>
        </p:txBody>
      </p:sp>
    </p:spTree>
    <p:extLst>
      <p:ext uri="{BB962C8B-B14F-4D97-AF65-F5344CB8AC3E}">
        <p14:creationId xmlns:p14="http://schemas.microsoft.com/office/powerpoint/2010/main" val="79224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483">
            <a:hlinkClick r:id="rId2" action="ppaction://hlinksldjump"/>
          </p:cNvPr>
          <p:cNvSpPr>
            <a:spLocks/>
          </p:cNvSpPr>
          <p:nvPr/>
        </p:nvSpPr>
        <p:spPr bwMode="gray">
          <a:xfrm>
            <a:off x="2626582" y="3918098"/>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2" name="灯片编号占位符 1"/>
          <p:cNvSpPr>
            <a:spLocks noGrp="1"/>
          </p:cNvSpPr>
          <p:nvPr>
            <p:ph type="sldNum" sz="quarter" idx="11"/>
          </p:nvPr>
        </p:nvSpPr>
        <p:spPr/>
        <p:txBody>
          <a:bodyPr/>
          <a:lstStyle/>
          <a:p>
            <a:fld id="{CD697B65-8FBF-43A6-9E94-815E7EDA7447}" type="slidenum">
              <a:rPr lang="en-US" altLang="zh-CN" smtClean="0"/>
              <a:pPr/>
              <a:t>3</a:t>
            </a:fld>
            <a:endParaRPr lang="en-US" altLang="zh-CN"/>
          </a:p>
        </p:txBody>
      </p:sp>
      <p:sp>
        <p:nvSpPr>
          <p:cNvPr id="6" name="Freeform 483">
            <a:hlinkClick r:id="rId2" action="ppaction://hlinksldjump"/>
          </p:cNvPr>
          <p:cNvSpPr>
            <a:spLocks/>
          </p:cNvSpPr>
          <p:nvPr/>
        </p:nvSpPr>
        <p:spPr bwMode="gray">
          <a:xfrm>
            <a:off x="2647157" y="593305"/>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7" name="Freeform 482"/>
          <p:cNvSpPr>
            <a:spLocks/>
          </p:cNvSpPr>
          <p:nvPr/>
        </p:nvSpPr>
        <p:spPr bwMode="gray">
          <a:xfrm>
            <a:off x="2271169" y="629600"/>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9" name="Text Box 462">
            <a:hlinkClick r:id="rId3" action="ppaction://hlinksldjump"/>
          </p:cNvPr>
          <p:cNvSpPr txBox="1">
            <a:spLocks noChangeArrowheads="1"/>
          </p:cNvSpPr>
          <p:nvPr/>
        </p:nvSpPr>
        <p:spPr bwMode="gray">
          <a:xfrm>
            <a:off x="2885985" y="635583"/>
            <a:ext cx="3581400"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ltLang="zh-CN" sz="2400" dirty="0" smtClean="0">
                <a:hlinkClick r:id="rId2" action="ppaction://hlinksldjump"/>
              </a:rPr>
              <a:t>SQL</a:t>
            </a:r>
            <a:r>
              <a:rPr lang="zh-CN" altLang="en-US" sz="2400" dirty="0" smtClean="0">
                <a:hlinkClick r:id="rId2" action="ppaction://hlinksldjump"/>
              </a:rPr>
              <a:t>数据查询</a:t>
            </a:r>
            <a:endParaRPr lang="en-US" altLang="zh-CN" sz="2400" dirty="0"/>
          </a:p>
        </p:txBody>
      </p:sp>
      <p:sp>
        <p:nvSpPr>
          <p:cNvPr id="10" name="Text Box 458"/>
          <p:cNvSpPr txBox="1">
            <a:spLocks noChangeArrowheads="1"/>
          </p:cNvSpPr>
          <p:nvPr/>
        </p:nvSpPr>
        <p:spPr bwMode="gray">
          <a:xfrm>
            <a:off x="2405229" y="602979"/>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smtClean="0">
                <a:solidFill>
                  <a:schemeClr val="bg1"/>
                </a:solidFill>
                <a:ea typeface="宋体" charset="-122"/>
              </a:rPr>
              <a:t>3</a:t>
            </a:r>
            <a:endParaRPr lang="en-US" altLang="zh-CN" sz="3600" dirty="0">
              <a:solidFill>
                <a:schemeClr val="bg1"/>
              </a:solidFill>
              <a:ea typeface="宋体" charset="-122"/>
            </a:endParaRPr>
          </a:p>
        </p:txBody>
      </p:sp>
      <p:sp>
        <p:nvSpPr>
          <p:cNvPr id="12" name="AutoShape 34"/>
          <p:cNvSpPr>
            <a:spLocks noChangeArrowheads="1"/>
          </p:cNvSpPr>
          <p:nvPr/>
        </p:nvSpPr>
        <p:spPr bwMode="gray">
          <a:xfrm>
            <a:off x="2772315" y="1218984"/>
            <a:ext cx="4079122" cy="2568453"/>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2" action="ppaction://hlinksldjump"/>
              </a:rPr>
              <a:t>9.3.1 SELECT</a:t>
            </a:r>
            <a:r>
              <a:rPr lang="zh-CN" altLang="en-US" dirty="0" smtClean="0">
                <a:hlinkClick r:id="rId2" action="ppaction://hlinksldjump"/>
              </a:rPr>
              <a:t>基本句型</a:t>
            </a:r>
            <a:endParaRPr lang="en-US" altLang="zh-CN" dirty="0" smtClean="0"/>
          </a:p>
          <a:p>
            <a:pPr indent="252000" algn="l">
              <a:spcBef>
                <a:spcPts val="600"/>
              </a:spcBef>
              <a:spcAft>
                <a:spcPts val="600"/>
              </a:spcAft>
            </a:pPr>
            <a:r>
              <a:rPr lang="en-US" altLang="zh-CN" dirty="0">
                <a:hlinkClick r:id="rId4" action="ppaction://hlinksldjump"/>
              </a:rPr>
              <a:t>9</a:t>
            </a:r>
            <a:r>
              <a:rPr lang="en-US" altLang="zh-CN" dirty="0" smtClean="0">
                <a:hlinkClick r:id="rId4" action="ppaction://hlinksldjump"/>
              </a:rPr>
              <a:t>.3.2 SELECT</a:t>
            </a:r>
            <a:r>
              <a:rPr lang="zh-CN" altLang="en-US" dirty="0" smtClean="0">
                <a:hlinkClick r:id="rId4" action="ppaction://hlinksldjump"/>
              </a:rPr>
              <a:t>语句的使用技术</a:t>
            </a:r>
            <a:endParaRPr lang="en-US" altLang="zh-CN" dirty="0" smtClean="0"/>
          </a:p>
          <a:p>
            <a:pPr indent="252000" algn="l">
              <a:spcBef>
                <a:spcPts val="600"/>
              </a:spcBef>
              <a:spcAft>
                <a:spcPts val="600"/>
              </a:spcAft>
            </a:pPr>
            <a:r>
              <a:rPr lang="en-US" altLang="zh-CN" dirty="0">
                <a:hlinkClick r:id="rId5" action="ppaction://hlinksldjump"/>
              </a:rPr>
              <a:t>9</a:t>
            </a:r>
            <a:r>
              <a:rPr lang="en-US" altLang="zh-CN" dirty="0" smtClean="0">
                <a:hlinkClick r:id="rId5" action="ppaction://hlinksldjump"/>
              </a:rPr>
              <a:t>.3.3 SELECT</a:t>
            </a:r>
            <a:r>
              <a:rPr lang="zh-CN" altLang="en-US" dirty="0" smtClean="0">
                <a:hlinkClick r:id="rId5" action="ppaction://hlinksldjump"/>
              </a:rPr>
              <a:t>语句完整的结构</a:t>
            </a:r>
            <a:endParaRPr lang="en-US" altLang="zh-CN" dirty="0" smtClean="0"/>
          </a:p>
          <a:p>
            <a:pPr indent="252000" algn="l">
              <a:spcBef>
                <a:spcPts val="600"/>
              </a:spcBef>
              <a:spcAft>
                <a:spcPts val="600"/>
              </a:spcAft>
            </a:pPr>
            <a:r>
              <a:rPr lang="en-US" altLang="zh-CN" dirty="0">
                <a:hlinkClick r:id="rId6" action="ppaction://hlinksldjump"/>
              </a:rPr>
              <a:t>9</a:t>
            </a:r>
            <a:r>
              <a:rPr lang="en-US" altLang="zh-CN" dirty="0" smtClean="0">
                <a:hlinkClick r:id="rId6" action="ppaction://hlinksldjump"/>
              </a:rPr>
              <a:t>.3.4 </a:t>
            </a:r>
            <a:r>
              <a:rPr lang="zh-CN" altLang="en-US" dirty="0" smtClean="0">
                <a:hlinkClick r:id="rId6" action="ppaction://hlinksldjump"/>
              </a:rPr>
              <a:t>数据查询的改进写法</a:t>
            </a:r>
            <a:endParaRPr lang="en-US" altLang="zh-CN" dirty="0" smtClean="0"/>
          </a:p>
          <a:p>
            <a:pPr indent="252000" algn="l">
              <a:spcBef>
                <a:spcPts val="600"/>
              </a:spcBef>
              <a:spcAft>
                <a:spcPts val="600"/>
              </a:spcAft>
            </a:pPr>
            <a:r>
              <a:rPr lang="en-US" altLang="zh-CN" dirty="0">
                <a:hlinkClick r:id="rId7" action="ppaction://hlinksldjump"/>
              </a:rPr>
              <a:t>9</a:t>
            </a:r>
            <a:r>
              <a:rPr lang="en-US" altLang="zh-CN" dirty="0" smtClean="0">
                <a:hlinkClick r:id="rId7" action="ppaction://hlinksldjump"/>
              </a:rPr>
              <a:t>.3.5 </a:t>
            </a:r>
            <a:r>
              <a:rPr lang="zh-CN" altLang="en-US" dirty="0" smtClean="0">
                <a:hlinkClick r:id="rId7" action="ppaction://hlinksldjump"/>
              </a:rPr>
              <a:t>嵌套查询的改进写法</a:t>
            </a:r>
            <a:endParaRPr lang="en-US" altLang="zh-CN" dirty="0"/>
          </a:p>
          <a:p>
            <a:pPr indent="252000" algn="l">
              <a:spcBef>
                <a:spcPts val="600"/>
              </a:spcBef>
              <a:spcAft>
                <a:spcPts val="600"/>
              </a:spcAft>
            </a:pPr>
            <a:r>
              <a:rPr lang="en-US" altLang="zh-CN" dirty="0">
                <a:hlinkClick r:id="rId8" action="ppaction://hlinksldjump"/>
              </a:rPr>
              <a:t>9</a:t>
            </a:r>
            <a:r>
              <a:rPr lang="en-US" altLang="zh-CN" dirty="0" smtClean="0">
                <a:hlinkClick r:id="rId8" action="ppaction://hlinksldjump"/>
              </a:rPr>
              <a:t>.3.6 </a:t>
            </a:r>
            <a:r>
              <a:rPr lang="zh-CN" altLang="en-US" dirty="0" smtClean="0">
                <a:hlinkClick r:id="rId8" action="ppaction://hlinksldjump"/>
              </a:rPr>
              <a:t>基本表的连接操作</a:t>
            </a:r>
            <a:endParaRPr lang="en-US" altLang="zh-CN" dirty="0"/>
          </a:p>
        </p:txBody>
      </p:sp>
      <p:sp>
        <p:nvSpPr>
          <p:cNvPr id="20" name="AutoShape 34"/>
          <p:cNvSpPr>
            <a:spLocks noChangeArrowheads="1"/>
          </p:cNvSpPr>
          <p:nvPr/>
        </p:nvSpPr>
        <p:spPr bwMode="gray">
          <a:xfrm>
            <a:off x="2700497" y="4519498"/>
            <a:ext cx="4079122" cy="1322170"/>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9" action="ppaction://hlinksldjump"/>
              </a:rPr>
              <a:t>9.4.1</a:t>
            </a:r>
            <a:r>
              <a:rPr lang="zh-CN" altLang="en-US" dirty="0" smtClean="0">
                <a:hlinkClick r:id="rId9" action="ppaction://hlinksldjump"/>
              </a:rPr>
              <a:t>数据插入</a:t>
            </a:r>
            <a:r>
              <a:rPr lang="en-US" altLang="zh-CN" dirty="0" smtClean="0">
                <a:hlinkClick r:id="rId9" action="ppaction://hlinksldjump"/>
              </a:rPr>
              <a:t> </a:t>
            </a:r>
            <a:endParaRPr lang="en-US" altLang="zh-CN" dirty="0" smtClean="0"/>
          </a:p>
          <a:p>
            <a:pPr indent="252000" algn="l">
              <a:spcBef>
                <a:spcPts val="600"/>
              </a:spcBef>
              <a:spcAft>
                <a:spcPts val="600"/>
              </a:spcAft>
            </a:pPr>
            <a:r>
              <a:rPr lang="en-US" altLang="zh-CN" dirty="0">
                <a:hlinkClick r:id="rId10" action="ppaction://hlinksldjump"/>
              </a:rPr>
              <a:t>9</a:t>
            </a:r>
            <a:r>
              <a:rPr lang="en-US" altLang="zh-CN" dirty="0" smtClean="0">
                <a:hlinkClick r:id="rId10" action="ppaction://hlinksldjump"/>
              </a:rPr>
              <a:t>.4.2 </a:t>
            </a:r>
            <a:r>
              <a:rPr lang="zh-CN" altLang="en-US" dirty="0" smtClean="0">
                <a:hlinkClick r:id="rId10" action="ppaction://hlinksldjump"/>
              </a:rPr>
              <a:t>数据删除</a:t>
            </a:r>
            <a:endParaRPr lang="en-US" altLang="zh-CN" dirty="0" smtClean="0"/>
          </a:p>
          <a:p>
            <a:pPr indent="252000" algn="l">
              <a:spcBef>
                <a:spcPts val="600"/>
              </a:spcBef>
              <a:spcAft>
                <a:spcPts val="600"/>
              </a:spcAft>
            </a:pPr>
            <a:r>
              <a:rPr lang="en-US" altLang="zh-CN" dirty="0" smtClean="0">
                <a:hlinkClick r:id="rId11" action="ppaction://hlinksldjump"/>
              </a:rPr>
              <a:t>9.4.3 </a:t>
            </a:r>
            <a:r>
              <a:rPr lang="zh-CN" altLang="en-US" dirty="0" smtClean="0">
                <a:hlinkClick r:id="rId11" action="ppaction://hlinksldjump"/>
              </a:rPr>
              <a:t>数据修改</a:t>
            </a:r>
            <a:endParaRPr lang="en-US" altLang="zh-CN" dirty="0" smtClean="0"/>
          </a:p>
        </p:txBody>
      </p:sp>
      <p:sp>
        <p:nvSpPr>
          <p:cNvPr id="24" name="Text Box 462">
            <a:hlinkClick r:id="rId12" action="ppaction://hlinksldjump"/>
          </p:cNvPr>
          <p:cNvSpPr txBox="1">
            <a:spLocks noChangeArrowheads="1"/>
          </p:cNvSpPr>
          <p:nvPr/>
        </p:nvSpPr>
        <p:spPr bwMode="gray">
          <a:xfrm>
            <a:off x="2918841" y="3999562"/>
            <a:ext cx="3860778"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ltLang="zh-CN" sz="2400" dirty="0" smtClean="0">
                <a:hlinkClick r:id="rId12" action="ppaction://hlinksldjump"/>
              </a:rPr>
              <a:t>SQL</a:t>
            </a:r>
            <a:r>
              <a:rPr lang="zh-CN" altLang="en-US" sz="2400" dirty="0" smtClean="0">
                <a:hlinkClick r:id="rId12" action="ppaction://hlinksldjump"/>
              </a:rPr>
              <a:t>数据更新</a:t>
            </a:r>
            <a:endParaRPr lang="en-US" altLang="zh-CN" sz="2400" dirty="0"/>
          </a:p>
        </p:txBody>
      </p:sp>
      <p:sp>
        <p:nvSpPr>
          <p:cNvPr id="21" name="Freeform 482"/>
          <p:cNvSpPr>
            <a:spLocks/>
          </p:cNvSpPr>
          <p:nvPr/>
        </p:nvSpPr>
        <p:spPr bwMode="gray">
          <a:xfrm>
            <a:off x="2271169" y="3881179"/>
            <a:ext cx="751976" cy="615950"/>
          </a:xfrm>
          <a:prstGeom prst="diamond">
            <a:avLst/>
          </a:prstGeom>
          <a:solidFill>
            <a:schemeClr val="accent2"/>
          </a:solidFill>
          <a:ln w="28575" cap="flat" cmpd="sng">
            <a:solidFill>
              <a:schemeClr val="bg2"/>
            </a:solidFill>
            <a:prstDash val="solid"/>
            <a:round/>
            <a:headEnd/>
            <a:tailEnd/>
          </a:ln>
          <a:effectLst>
            <a:glow rad="1397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22" name="Text Box 458"/>
          <p:cNvSpPr txBox="1">
            <a:spLocks noChangeArrowheads="1"/>
          </p:cNvSpPr>
          <p:nvPr/>
        </p:nvSpPr>
        <p:spPr bwMode="gray">
          <a:xfrm>
            <a:off x="2348079" y="3879096"/>
            <a:ext cx="483855" cy="646331"/>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r>
              <a:rPr lang="en-US" altLang="zh-CN" sz="3600" dirty="0" smtClean="0">
                <a:solidFill>
                  <a:schemeClr val="bg1"/>
                </a:solidFill>
                <a:ea typeface="宋体" charset="-122"/>
              </a:rPr>
              <a:t>4</a:t>
            </a:r>
            <a:endParaRPr lang="en-US" altLang="zh-CN" sz="3600" dirty="0">
              <a:solidFill>
                <a:schemeClr val="bg1"/>
              </a:solidFill>
              <a:ea typeface="宋体" charset="-122"/>
            </a:endParaRPr>
          </a:p>
        </p:txBody>
      </p:sp>
    </p:spTree>
    <p:extLst>
      <p:ext uri="{BB962C8B-B14F-4D97-AF65-F5344CB8AC3E}">
        <p14:creationId xmlns:p14="http://schemas.microsoft.com/office/powerpoint/2010/main" val="42918586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31201" y="0"/>
            <a:ext cx="7801897" cy="4275649"/>
          </a:xfrm>
        </p:spPr>
        <p:txBody>
          <a:bodyPr/>
          <a:lstStyle/>
          <a:p>
            <a:r>
              <a:rPr lang="zh-CN" altLang="zh-CN" dirty="0"/>
              <a:t>例</a:t>
            </a:r>
            <a:r>
              <a:rPr lang="en-US" altLang="zh-CN" dirty="0"/>
              <a:t>9.6</a:t>
            </a:r>
            <a:r>
              <a:rPr lang="zh-CN" altLang="zh-CN" dirty="0"/>
              <a:t>：如果创建学生基本表时，未使用主键子句，那么可用建索引的方法来起到主键的作用：</a:t>
            </a:r>
          </a:p>
          <a:p>
            <a:r>
              <a:rPr lang="en-US" altLang="zh-CN" dirty="0"/>
              <a:t>CREATE UNIQUE INDEX  S#_INDEX ON </a:t>
            </a:r>
            <a:r>
              <a:rPr lang="zh-CN" altLang="zh-CN" dirty="0"/>
              <a:t>学生信息表</a:t>
            </a:r>
            <a:r>
              <a:rPr lang="en-US" altLang="zh-CN" dirty="0"/>
              <a:t>(</a:t>
            </a:r>
            <a:r>
              <a:rPr lang="zh-CN" altLang="zh-CN" dirty="0"/>
              <a:t>学号</a:t>
            </a:r>
            <a:r>
              <a:rPr lang="en-US" altLang="zh-CN" dirty="0"/>
              <a:t>);</a:t>
            </a:r>
            <a:endParaRPr lang="zh-CN" altLang="zh-CN" dirty="0"/>
          </a:p>
          <a:p>
            <a:r>
              <a:rPr lang="zh-CN" altLang="zh-CN" dirty="0"/>
              <a:t>此处关键字</a:t>
            </a:r>
            <a:r>
              <a:rPr lang="en-US" altLang="zh-CN" dirty="0"/>
              <a:t>UNIQUE</a:t>
            </a:r>
            <a:r>
              <a:rPr lang="zh-CN" altLang="zh-CN" dirty="0"/>
              <a:t>表示每个索引项对应唯一的数据记录。</a:t>
            </a:r>
          </a:p>
          <a:p>
            <a:r>
              <a:rPr lang="en-US" altLang="zh-CN" dirty="0"/>
              <a:t>SQL</a:t>
            </a:r>
            <a:r>
              <a:rPr lang="zh-CN" altLang="zh-CN" dirty="0"/>
              <a:t>中的索引是非显式索引，也就是在索引创建以后，用户在索引撤销前不会再用到该索引键的名，但是索引在用户查询时会自动起作用。</a:t>
            </a:r>
          </a:p>
          <a:p>
            <a:r>
              <a:rPr lang="zh-CN" altLang="zh-CN" dirty="0"/>
              <a:t>一个索引键也可以对应多个列。索引排列时可以升序，也可以降序，升序排列用</a:t>
            </a:r>
            <a:r>
              <a:rPr lang="en-US" altLang="zh-CN" dirty="0"/>
              <a:t>ASC</a:t>
            </a:r>
            <a:r>
              <a:rPr lang="zh-CN" altLang="zh-CN" dirty="0"/>
              <a:t>表示，降序排列用</a:t>
            </a:r>
            <a:r>
              <a:rPr lang="en-US" altLang="zh-CN" dirty="0"/>
              <a:t>DESC</a:t>
            </a:r>
            <a:r>
              <a:rPr lang="zh-CN" altLang="zh-CN" dirty="0"/>
              <a:t>表示，默认时表示升序排序。譬如，可以对基本表成绩表中的</a:t>
            </a:r>
            <a:r>
              <a:rPr lang="en-US" altLang="zh-CN" dirty="0"/>
              <a:t>(</a:t>
            </a:r>
            <a:r>
              <a:rPr lang="zh-CN" altLang="zh-CN" dirty="0"/>
              <a:t>学号</a:t>
            </a:r>
            <a:r>
              <a:rPr lang="en-US" altLang="zh-CN" dirty="0"/>
              <a:t>, </a:t>
            </a:r>
            <a:r>
              <a:rPr lang="zh-CN" altLang="zh-CN" dirty="0"/>
              <a:t>课程代码</a:t>
            </a:r>
            <a:r>
              <a:rPr lang="en-US" altLang="zh-CN" dirty="0"/>
              <a:t>)</a:t>
            </a:r>
            <a:r>
              <a:rPr lang="zh-CN" altLang="zh-CN" dirty="0"/>
              <a:t>建立索引：</a:t>
            </a:r>
          </a:p>
          <a:p>
            <a:r>
              <a:rPr lang="en-US" altLang="zh-CN" dirty="0"/>
              <a:t>CREATE UNIQUE INDEX  SC_INDEX ON </a:t>
            </a:r>
            <a:r>
              <a:rPr lang="zh-CN" altLang="zh-CN" dirty="0"/>
              <a:t>成绩表</a:t>
            </a:r>
            <a:r>
              <a:rPr lang="en-US" altLang="zh-CN" dirty="0"/>
              <a:t> (</a:t>
            </a:r>
            <a:r>
              <a:rPr lang="zh-CN" altLang="zh-CN" dirty="0"/>
              <a:t>学号</a:t>
            </a:r>
            <a:r>
              <a:rPr lang="en-US" altLang="zh-CN" dirty="0"/>
              <a:t> ASC, </a:t>
            </a:r>
            <a:r>
              <a:rPr lang="zh-CN" altLang="zh-CN" dirty="0"/>
              <a:t>课程代码</a:t>
            </a:r>
            <a:r>
              <a:rPr lang="en-US" altLang="zh-CN" dirty="0"/>
              <a:t> DESC)</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30</a:t>
            </a:fld>
            <a:endParaRPr lang="en-US" altLang="zh-CN"/>
          </a:p>
        </p:txBody>
      </p:sp>
    </p:spTree>
    <p:extLst>
      <p:ext uri="{BB962C8B-B14F-4D97-AF65-F5344CB8AC3E}">
        <p14:creationId xmlns:p14="http://schemas.microsoft.com/office/powerpoint/2010/main" val="1618152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a:t>
            </a:r>
            <a:r>
              <a:rPr lang="zh-CN" altLang="zh-CN" dirty="0"/>
              <a:t>索引的撤销</a:t>
            </a:r>
          </a:p>
          <a:p>
            <a:r>
              <a:rPr lang="zh-CN" altLang="zh-CN" dirty="0"/>
              <a:t>当索引不需要时，可以用“</a:t>
            </a:r>
            <a:r>
              <a:rPr lang="en-US" altLang="zh-CN" dirty="0"/>
              <a:t>DROP INDEX</a:t>
            </a:r>
            <a:r>
              <a:rPr lang="zh-CN" altLang="zh-CN" dirty="0"/>
              <a:t>”语句撤销，其句法如下：</a:t>
            </a:r>
          </a:p>
          <a:p>
            <a:r>
              <a:rPr lang="en-US" altLang="zh-CN" dirty="0"/>
              <a:t>DROP INDEX  &lt;</a:t>
            </a:r>
            <a:r>
              <a:rPr lang="zh-CN" altLang="zh-CN" dirty="0"/>
              <a:t>索引名</a:t>
            </a:r>
            <a:r>
              <a:rPr lang="en-US" altLang="zh-CN" dirty="0"/>
              <a:t>&gt;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31</a:t>
            </a:fld>
            <a:endParaRPr lang="en-US" altLang="zh-CN"/>
          </a:p>
        </p:txBody>
      </p:sp>
    </p:spTree>
    <p:extLst>
      <p:ext uri="{BB962C8B-B14F-4D97-AF65-F5344CB8AC3E}">
        <p14:creationId xmlns:p14="http://schemas.microsoft.com/office/powerpoint/2010/main" val="2451996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9.7</a:t>
            </a:r>
            <a:r>
              <a:rPr lang="zh-CN" altLang="zh-CN" dirty="0"/>
              <a:t>：撤销索引</a:t>
            </a:r>
            <a:r>
              <a:rPr lang="en-US" altLang="zh-CN" dirty="0"/>
              <a:t>S#_INDEX</a:t>
            </a:r>
            <a:r>
              <a:rPr lang="zh-CN" altLang="zh-CN" dirty="0"/>
              <a:t>和</a:t>
            </a:r>
            <a:r>
              <a:rPr lang="en-US" altLang="zh-CN" dirty="0"/>
              <a:t>SC_INDEX</a:t>
            </a:r>
            <a:r>
              <a:rPr lang="zh-CN" altLang="zh-CN" dirty="0"/>
              <a:t>，可用下列语句：</a:t>
            </a:r>
          </a:p>
          <a:p>
            <a:r>
              <a:rPr lang="en-US" altLang="zh-CN" dirty="0"/>
              <a:t>DROP INDEX S#_INDEX, SC_INDEX;</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32</a:t>
            </a:fld>
            <a:endParaRPr lang="en-US" altLang="zh-CN"/>
          </a:p>
        </p:txBody>
      </p:sp>
    </p:spTree>
    <p:extLst>
      <p:ext uri="{BB962C8B-B14F-4D97-AF65-F5344CB8AC3E}">
        <p14:creationId xmlns:p14="http://schemas.microsoft.com/office/powerpoint/2010/main" val="2512626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9.3.1SELECT</a:t>
            </a:r>
            <a:r>
              <a:rPr lang="x-none" altLang="zh-CN" dirty="0" smtClean="0"/>
              <a:t>基本句型</a:t>
            </a:r>
            <a:endParaRPr lang="zh-CN" altLang="en-US" dirty="0"/>
          </a:p>
        </p:txBody>
      </p:sp>
      <p:sp>
        <p:nvSpPr>
          <p:cNvPr id="3" name="内容占位符 2"/>
          <p:cNvSpPr>
            <a:spLocks noGrp="1"/>
          </p:cNvSpPr>
          <p:nvPr>
            <p:ph idx="1"/>
          </p:nvPr>
        </p:nvSpPr>
        <p:spPr>
          <a:xfrm>
            <a:off x="1342103" y="1594956"/>
            <a:ext cx="7801897" cy="4275649"/>
          </a:xfrm>
        </p:spPr>
        <p:txBody>
          <a:bodyPr/>
          <a:lstStyle/>
          <a:p>
            <a:r>
              <a:rPr lang="en-US" altLang="zh-CN" dirty="0"/>
              <a:t>SQL</a:t>
            </a:r>
            <a:r>
              <a:rPr lang="zh-CN" altLang="zh-CN" dirty="0"/>
              <a:t>的</a:t>
            </a:r>
            <a:r>
              <a:rPr lang="en-US" altLang="zh-CN" dirty="0"/>
              <a:t>SELECT-FROM-WHERE</a:t>
            </a:r>
            <a:r>
              <a:rPr lang="zh-CN" altLang="zh-CN" dirty="0"/>
              <a:t>句型：</a:t>
            </a:r>
          </a:p>
          <a:p>
            <a:r>
              <a:rPr lang="en-US" altLang="zh-CN" dirty="0"/>
              <a:t>SELECT A1,…,An</a:t>
            </a:r>
            <a:endParaRPr lang="zh-CN" altLang="zh-CN" dirty="0"/>
          </a:p>
          <a:p>
            <a:r>
              <a:rPr lang="en-US" altLang="zh-CN" dirty="0"/>
              <a:t>FROM R1,…,</a:t>
            </a:r>
            <a:r>
              <a:rPr lang="en-US" altLang="zh-CN" dirty="0" err="1"/>
              <a:t>Rm</a:t>
            </a:r>
            <a:endParaRPr lang="zh-CN" altLang="zh-CN" dirty="0"/>
          </a:p>
          <a:p>
            <a:r>
              <a:rPr lang="en-US" altLang="zh-CN" dirty="0"/>
              <a:t>WHERE F</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33</a:t>
            </a:fld>
            <a:endParaRPr lang="en-US" altLang="zh-CN"/>
          </a:p>
        </p:txBody>
      </p:sp>
    </p:spTree>
    <p:extLst>
      <p:ext uri="{BB962C8B-B14F-4D97-AF65-F5344CB8AC3E}">
        <p14:creationId xmlns:p14="http://schemas.microsoft.com/office/powerpoint/2010/main" val="4261686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046948" y="1143543"/>
            <a:ext cx="7801897" cy="4275649"/>
          </a:xfrm>
        </p:spPr>
        <p:txBody>
          <a:bodyPr/>
          <a:lstStyle/>
          <a:p>
            <a:r>
              <a:rPr lang="zh-CN" altLang="zh-CN" dirty="0"/>
              <a:t>在</a:t>
            </a:r>
            <a:r>
              <a:rPr lang="en-US" altLang="zh-CN" dirty="0"/>
              <a:t>WHERE</a:t>
            </a:r>
            <a:r>
              <a:rPr lang="zh-CN" altLang="zh-CN" dirty="0"/>
              <a:t>子句的条件表达式</a:t>
            </a:r>
            <a:r>
              <a:rPr lang="en-US" altLang="zh-CN" dirty="0"/>
              <a:t>F</a:t>
            </a:r>
            <a:r>
              <a:rPr lang="zh-CN" altLang="zh-CN" dirty="0"/>
              <a:t>中可使用下列运算符：</a:t>
            </a:r>
          </a:p>
          <a:p>
            <a:pPr lvl="0"/>
            <a:r>
              <a:rPr lang="zh-CN" altLang="zh-CN" dirty="0"/>
              <a:t>算术比较运算符：</a:t>
            </a:r>
            <a:r>
              <a:rPr lang="en-US" altLang="zh-CN" dirty="0"/>
              <a:t> &lt;,&lt;=,&gt;,&gt;=,=,&lt;&gt;</a:t>
            </a:r>
            <a:r>
              <a:rPr lang="zh-CN" altLang="zh-CN" dirty="0"/>
              <a:t>或</a:t>
            </a:r>
            <a:r>
              <a:rPr lang="en-US" altLang="zh-CN" dirty="0"/>
              <a:t>!=</a:t>
            </a:r>
            <a:r>
              <a:rPr lang="zh-CN" altLang="zh-CN" dirty="0"/>
              <a:t>。</a:t>
            </a:r>
          </a:p>
          <a:p>
            <a:pPr lvl="0"/>
            <a:r>
              <a:rPr lang="zh-CN" altLang="zh-CN" dirty="0"/>
              <a:t>逻辑运算符：</a:t>
            </a:r>
            <a:r>
              <a:rPr lang="en-US" altLang="zh-CN" dirty="0"/>
              <a:t>AND,OR,NOT</a:t>
            </a:r>
            <a:r>
              <a:rPr lang="zh-CN" altLang="zh-CN" dirty="0"/>
              <a:t>。</a:t>
            </a:r>
          </a:p>
          <a:p>
            <a:pPr lvl="0"/>
            <a:r>
              <a:rPr lang="zh-CN" altLang="zh-CN" dirty="0"/>
              <a:t>集合成员资格运算符：</a:t>
            </a:r>
            <a:r>
              <a:rPr lang="en-US" altLang="zh-CN" dirty="0"/>
              <a:t>IN,NOT IN</a:t>
            </a:r>
            <a:r>
              <a:rPr lang="zh-CN" altLang="zh-CN" dirty="0"/>
              <a:t>。</a:t>
            </a:r>
          </a:p>
          <a:p>
            <a:pPr lvl="0"/>
            <a:r>
              <a:rPr lang="zh-CN" altLang="zh-CN" dirty="0"/>
              <a:t>谓词：</a:t>
            </a:r>
            <a:r>
              <a:rPr lang="en-US" altLang="zh-CN" dirty="0"/>
              <a:t>EXISTS(</a:t>
            </a:r>
            <a:r>
              <a:rPr lang="zh-CN" altLang="zh-CN" dirty="0"/>
              <a:t>存在量词</a:t>
            </a:r>
            <a:r>
              <a:rPr lang="en-US" altLang="zh-CN" dirty="0"/>
              <a:t>),ALL,SOME,UNIQUE</a:t>
            </a:r>
            <a:r>
              <a:rPr lang="zh-CN" altLang="zh-CN" dirty="0"/>
              <a:t>。</a:t>
            </a:r>
          </a:p>
          <a:p>
            <a:pPr lvl="0"/>
            <a:r>
              <a:rPr lang="zh-CN" altLang="zh-CN" dirty="0"/>
              <a:t>集合函数：</a:t>
            </a:r>
            <a:r>
              <a:rPr lang="en-US" altLang="zh-CN" dirty="0"/>
              <a:t>AVG(</a:t>
            </a:r>
            <a:r>
              <a:rPr lang="zh-CN" altLang="zh-CN" dirty="0"/>
              <a:t>平均值</a:t>
            </a:r>
            <a:r>
              <a:rPr lang="en-US" altLang="zh-CN" dirty="0"/>
              <a:t>),MIN(</a:t>
            </a:r>
            <a:r>
              <a:rPr lang="zh-CN" altLang="zh-CN" dirty="0"/>
              <a:t>最小值</a:t>
            </a:r>
            <a:r>
              <a:rPr lang="en-US" altLang="zh-CN" dirty="0"/>
              <a:t>),MAX(</a:t>
            </a:r>
            <a:r>
              <a:rPr lang="zh-CN" altLang="zh-CN" dirty="0"/>
              <a:t>最大值</a:t>
            </a:r>
            <a:r>
              <a:rPr lang="en-US" altLang="zh-CN" dirty="0"/>
              <a:t>),SUM(</a:t>
            </a:r>
            <a:r>
              <a:rPr lang="zh-CN" altLang="zh-CN" dirty="0"/>
              <a:t>和</a:t>
            </a:r>
            <a:r>
              <a:rPr lang="en-US" altLang="zh-CN" dirty="0"/>
              <a:t>),COUNT(</a:t>
            </a:r>
            <a:r>
              <a:rPr lang="zh-CN" altLang="zh-CN" dirty="0"/>
              <a:t>计数</a:t>
            </a:r>
            <a:r>
              <a:rPr lang="en-US" altLang="zh-CN" dirty="0"/>
              <a:t>)</a:t>
            </a:r>
            <a:r>
              <a:rPr lang="zh-CN" altLang="zh-CN" dirty="0"/>
              <a:t>。</a:t>
            </a:r>
          </a:p>
          <a:p>
            <a:pPr lvl="0"/>
            <a:r>
              <a:rPr lang="en-US" altLang="zh-CN" dirty="0"/>
              <a:t>F</a:t>
            </a:r>
            <a:r>
              <a:rPr lang="zh-CN" altLang="zh-CN" dirty="0"/>
              <a:t>中运算对象还可以是另一个</a:t>
            </a:r>
            <a:r>
              <a:rPr lang="en-US" altLang="zh-CN" dirty="0"/>
              <a:t>SELECT</a:t>
            </a:r>
            <a:r>
              <a:rPr lang="zh-CN" altLang="zh-CN" dirty="0"/>
              <a:t>语句，即</a:t>
            </a:r>
            <a:r>
              <a:rPr lang="en-US" altLang="zh-CN" dirty="0"/>
              <a:t>SELECT</a:t>
            </a:r>
            <a:r>
              <a:rPr lang="zh-CN" altLang="zh-CN" dirty="0"/>
              <a:t>语句可以嵌套。</a:t>
            </a:r>
          </a:p>
          <a:p>
            <a:r>
              <a:rPr lang="zh-CN" altLang="zh-CN" dirty="0"/>
              <a:t>另外，</a:t>
            </a:r>
            <a:r>
              <a:rPr lang="en-US" altLang="zh-CN" dirty="0"/>
              <a:t>SELECT</a:t>
            </a:r>
            <a:r>
              <a:rPr lang="zh-CN" altLang="zh-CN" dirty="0"/>
              <a:t>语句的查询结果之间还可以进行集合的并、交、差操作，其运算符是集合运算符：</a:t>
            </a:r>
            <a:r>
              <a:rPr lang="en-US" altLang="zh-CN" dirty="0"/>
              <a:t>UNION(</a:t>
            </a:r>
            <a:r>
              <a:rPr lang="zh-CN" altLang="zh-CN" dirty="0"/>
              <a:t>并</a:t>
            </a:r>
            <a:r>
              <a:rPr lang="en-US" altLang="zh-CN" dirty="0"/>
              <a:t>),INTERSECT(</a:t>
            </a:r>
            <a:r>
              <a:rPr lang="zh-CN" altLang="zh-CN" dirty="0"/>
              <a:t>交</a:t>
            </a:r>
            <a:r>
              <a:rPr lang="en-US" altLang="zh-CN" dirty="0"/>
              <a:t>),EXCEPT(</a:t>
            </a:r>
            <a:r>
              <a:rPr lang="zh-CN" altLang="zh-CN" dirty="0"/>
              <a:t>差</a:t>
            </a:r>
            <a:r>
              <a:rPr lang="en-US" altLang="zh-CN" dirty="0"/>
              <a:t>)</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34</a:t>
            </a:fld>
            <a:endParaRPr lang="en-US" altLang="zh-CN"/>
          </a:p>
        </p:txBody>
      </p:sp>
    </p:spTree>
    <p:extLst>
      <p:ext uri="{BB962C8B-B14F-4D97-AF65-F5344CB8AC3E}">
        <p14:creationId xmlns:p14="http://schemas.microsoft.com/office/powerpoint/2010/main" val="1434794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9.3.2SELECT</a:t>
            </a:r>
            <a:r>
              <a:rPr lang="x-none" altLang="zh-CN" dirty="0" smtClean="0"/>
              <a:t>语句的使用技术</a:t>
            </a:r>
            <a:endParaRPr lang="zh-CN" altLang="en-US" dirty="0"/>
          </a:p>
        </p:txBody>
      </p:sp>
      <p:sp>
        <p:nvSpPr>
          <p:cNvPr id="3" name="内容占位符 2"/>
          <p:cNvSpPr>
            <a:spLocks noGrp="1"/>
          </p:cNvSpPr>
          <p:nvPr>
            <p:ph idx="1"/>
          </p:nvPr>
        </p:nvSpPr>
        <p:spPr/>
        <p:txBody>
          <a:bodyPr/>
          <a:lstStyle/>
          <a:p>
            <a:r>
              <a:rPr lang="en-US" altLang="zh-CN" dirty="0"/>
              <a:t>SELECT</a:t>
            </a:r>
            <a:r>
              <a:rPr lang="zh-CN" altLang="zh-CN" dirty="0"/>
              <a:t>语句使用时有三种写法</a:t>
            </a:r>
            <a:r>
              <a:rPr lang="zh-CN" altLang="zh-CN" dirty="0" smtClean="0"/>
              <a:t>：</a:t>
            </a:r>
            <a:endParaRPr lang="en-US" altLang="zh-CN" dirty="0" smtClean="0"/>
          </a:p>
          <a:p>
            <a:endParaRPr lang="en-US" altLang="zh-CN" dirty="0"/>
          </a:p>
          <a:p>
            <a:r>
              <a:rPr lang="zh-CN" altLang="zh-CN" dirty="0" smtClean="0"/>
              <a:t>连接查询</a:t>
            </a:r>
            <a:endParaRPr lang="en-US" altLang="zh-CN" dirty="0" smtClean="0"/>
          </a:p>
          <a:p>
            <a:endParaRPr lang="en-US" altLang="zh-CN" dirty="0"/>
          </a:p>
          <a:p>
            <a:r>
              <a:rPr lang="zh-CN" altLang="zh-CN" dirty="0" smtClean="0"/>
              <a:t>嵌套查询</a:t>
            </a:r>
            <a:endParaRPr lang="en-US" altLang="zh-CN" dirty="0" smtClean="0"/>
          </a:p>
          <a:p>
            <a:endParaRPr lang="en-US" altLang="zh-CN" dirty="0"/>
          </a:p>
          <a:p>
            <a:r>
              <a:rPr lang="zh-CN" altLang="zh-CN" dirty="0" smtClean="0"/>
              <a:t>带</a:t>
            </a:r>
            <a:r>
              <a:rPr lang="zh-CN" altLang="zh-CN" dirty="0"/>
              <a:t>存在量词的嵌套查询。</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35</a:t>
            </a:fld>
            <a:endParaRPr lang="en-US" altLang="zh-CN"/>
          </a:p>
        </p:txBody>
      </p:sp>
    </p:spTree>
    <p:extLst>
      <p:ext uri="{BB962C8B-B14F-4D97-AF65-F5344CB8AC3E}">
        <p14:creationId xmlns:p14="http://schemas.microsoft.com/office/powerpoint/2010/main" val="22194562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8" y="472211"/>
            <a:ext cx="7801897" cy="4275649"/>
          </a:xfrm>
        </p:spPr>
        <p:txBody>
          <a:bodyPr/>
          <a:lstStyle/>
          <a:p>
            <a:r>
              <a:rPr lang="zh-CN" altLang="zh-CN" dirty="0"/>
              <a:t>例</a:t>
            </a:r>
            <a:r>
              <a:rPr lang="en-US" altLang="zh-CN" dirty="0"/>
              <a:t>9.8</a:t>
            </a:r>
            <a:r>
              <a:rPr lang="zh-CN" altLang="zh-CN" dirty="0"/>
              <a:t>：对于教学数据库中的四个关系：</a:t>
            </a:r>
          </a:p>
          <a:p>
            <a:r>
              <a:rPr lang="zh-CN" altLang="zh-CN" dirty="0"/>
              <a:t>教师信息表（</a:t>
            </a:r>
            <a:r>
              <a:rPr lang="zh-CN" altLang="zh-CN" u="sng" dirty="0"/>
              <a:t>工号</a:t>
            </a:r>
            <a:r>
              <a:rPr lang="zh-CN" altLang="zh-CN" dirty="0"/>
              <a:t>，姓名，性别，职称，所属院系，邮箱，参加工作年月，基本工资，岗位津贴，照片）</a:t>
            </a:r>
          </a:p>
          <a:p>
            <a:r>
              <a:rPr lang="zh-CN" altLang="zh-CN" dirty="0"/>
              <a:t>选课表（</a:t>
            </a:r>
            <a:r>
              <a:rPr lang="zh-CN" altLang="zh-CN" u="sng" dirty="0"/>
              <a:t>课程代码</a:t>
            </a:r>
            <a:r>
              <a:rPr lang="zh-CN" altLang="zh-CN" dirty="0"/>
              <a:t>，课程名称，开课院系，学分，</a:t>
            </a:r>
            <a:r>
              <a:rPr lang="zh-CN" altLang="zh-CN" u="wavy" dirty="0"/>
              <a:t>工号</a:t>
            </a:r>
            <a:r>
              <a:rPr lang="zh-CN" altLang="zh-CN" dirty="0"/>
              <a:t>，时间，教室，课程类型）</a:t>
            </a:r>
          </a:p>
          <a:p>
            <a:r>
              <a:rPr lang="zh-CN" altLang="zh-CN" dirty="0"/>
              <a:t>学生信息表（</a:t>
            </a:r>
            <a:r>
              <a:rPr lang="zh-CN" altLang="zh-CN" u="sng" dirty="0"/>
              <a:t>学号</a:t>
            </a:r>
            <a:r>
              <a:rPr lang="zh-CN" altLang="zh-CN" dirty="0"/>
              <a:t>，姓名，性别，院系，出生年月，户籍地，是否党员，当前绩点（</a:t>
            </a:r>
            <a:r>
              <a:rPr lang="en-US" altLang="zh-CN" dirty="0"/>
              <a:t>GPA</a:t>
            </a:r>
            <a:r>
              <a:rPr lang="zh-CN" altLang="zh-CN" dirty="0"/>
              <a:t>），备注）</a:t>
            </a:r>
          </a:p>
          <a:p>
            <a:r>
              <a:rPr lang="zh-CN" altLang="zh-CN" dirty="0"/>
              <a:t>成绩表（</a:t>
            </a:r>
            <a:r>
              <a:rPr lang="zh-CN" altLang="zh-CN" u="wavy" dirty="0"/>
              <a:t>学号</a:t>
            </a:r>
            <a:r>
              <a:rPr lang="zh-CN" altLang="zh-CN" dirty="0"/>
              <a:t>，</a:t>
            </a:r>
            <a:r>
              <a:rPr lang="zh-CN" altLang="zh-CN" u="wavy" dirty="0"/>
              <a:t>课程代码</a:t>
            </a:r>
            <a:r>
              <a:rPr lang="zh-CN" altLang="zh-CN" dirty="0"/>
              <a:t>，成绩）</a:t>
            </a:r>
          </a:p>
          <a:p>
            <a:r>
              <a:rPr lang="zh-CN" altLang="zh-CN" dirty="0"/>
              <a:t>用户有一个查询语句：检索教学高等数学的教师工号和姓名。</a:t>
            </a:r>
          </a:p>
          <a:p>
            <a:r>
              <a:rPr lang="zh-CN" altLang="zh-CN" dirty="0"/>
              <a:t>这个查询要从基本表“教师信息表”和“选课表”中检索数据，因此可以有下面三种写法。</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36</a:t>
            </a:fld>
            <a:endParaRPr lang="en-US" altLang="zh-CN"/>
          </a:p>
        </p:txBody>
      </p:sp>
    </p:spTree>
    <p:extLst>
      <p:ext uri="{BB962C8B-B14F-4D97-AF65-F5344CB8AC3E}">
        <p14:creationId xmlns:p14="http://schemas.microsoft.com/office/powerpoint/2010/main" val="1241271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19626" y="495361"/>
            <a:ext cx="7801897" cy="4275649"/>
          </a:xfrm>
        </p:spPr>
        <p:txBody>
          <a:bodyPr/>
          <a:lstStyle/>
          <a:p>
            <a:r>
              <a:rPr lang="zh-CN" altLang="zh-CN" dirty="0"/>
              <a:t>（</a:t>
            </a:r>
            <a:r>
              <a:rPr lang="en-US" altLang="zh-CN" dirty="0"/>
              <a:t>1</a:t>
            </a:r>
            <a:r>
              <a:rPr lang="zh-CN" altLang="zh-CN" dirty="0"/>
              <a:t>）第一种写法（连接查询）：</a:t>
            </a:r>
          </a:p>
          <a:p>
            <a:r>
              <a:rPr lang="en-US" altLang="zh-CN" dirty="0"/>
              <a:t>SELECT</a:t>
            </a:r>
            <a:r>
              <a:rPr lang="zh-CN" altLang="zh-CN" dirty="0"/>
              <a:t>教师信息表</a:t>
            </a:r>
            <a:r>
              <a:rPr lang="en-US" altLang="zh-CN" dirty="0"/>
              <a:t>.</a:t>
            </a:r>
            <a:r>
              <a:rPr lang="zh-CN" altLang="zh-CN" dirty="0"/>
              <a:t>工号</a:t>
            </a:r>
            <a:r>
              <a:rPr lang="en-US" altLang="zh-CN" dirty="0"/>
              <a:t>,</a:t>
            </a:r>
            <a:r>
              <a:rPr lang="zh-CN" altLang="zh-CN" dirty="0"/>
              <a:t>姓名</a:t>
            </a:r>
          </a:p>
          <a:p>
            <a:r>
              <a:rPr lang="en-US" altLang="zh-CN" dirty="0"/>
              <a:t>FROM </a:t>
            </a:r>
            <a:r>
              <a:rPr lang="zh-CN" altLang="zh-CN" dirty="0"/>
              <a:t>教师信息表</a:t>
            </a:r>
            <a:r>
              <a:rPr lang="en-US" altLang="zh-CN" dirty="0"/>
              <a:t>, </a:t>
            </a:r>
            <a:r>
              <a:rPr lang="zh-CN" altLang="zh-CN" dirty="0"/>
              <a:t>选课表</a:t>
            </a:r>
          </a:p>
          <a:p>
            <a:r>
              <a:rPr lang="en-US" altLang="zh-CN" dirty="0"/>
              <a:t>WHERE</a:t>
            </a:r>
            <a:r>
              <a:rPr lang="zh-CN" altLang="zh-CN" dirty="0"/>
              <a:t>教师信息表</a:t>
            </a:r>
            <a:r>
              <a:rPr lang="en-US" altLang="zh-CN" dirty="0"/>
              <a:t>.</a:t>
            </a:r>
            <a:r>
              <a:rPr lang="zh-CN" altLang="zh-CN" dirty="0"/>
              <a:t>工号</a:t>
            </a:r>
            <a:r>
              <a:rPr lang="en-US" altLang="zh-CN" dirty="0"/>
              <a:t> = </a:t>
            </a:r>
            <a:r>
              <a:rPr lang="zh-CN" altLang="zh-CN" dirty="0"/>
              <a:t>选课表</a:t>
            </a:r>
            <a:r>
              <a:rPr lang="en-US" altLang="zh-CN" dirty="0"/>
              <a:t>.</a:t>
            </a:r>
            <a:r>
              <a:rPr lang="zh-CN" altLang="zh-CN" dirty="0"/>
              <a:t>工号</a:t>
            </a:r>
            <a:r>
              <a:rPr lang="en-US" altLang="zh-CN" dirty="0"/>
              <a:t> AND </a:t>
            </a:r>
            <a:r>
              <a:rPr lang="zh-CN" altLang="zh-CN" dirty="0"/>
              <a:t>课程名称</a:t>
            </a:r>
            <a:r>
              <a:rPr lang="en-US" altLang="zh-CN" dirty="0"/>
              <a:t> =’</a:t>
            </a:r>
            <a:r>
              <a:rPr lang="zh-CN" altLang="zh-CN" dirty="0"/>
              <a:t>高等数学</a:t>
            </a:r>
            <a:r>
              <a:rPr lang="en-US" altLang="zh-CN" dirty="0"/>
              <a:t>’;</a:t>
            </a:r>
            <a:endParaRPr lang="zh-CN" altLang="zh-CN" dirty="0"/>
          </a:p>
          <a:p>
            <a:r>
              <a:rPr lang="zh-CN" altLang="zh-CN" dirty="0"/>
              <a:t>这个语句执行时，要先对</a:t>
            </a:r>
            <a:r>
              <a:rPr lang="en-US" altLang="zh-CN" dirty="0"/>
              <a:t>FROM</a:t>
            </a:r>
            <a:r>
              <a:rPr lang="zh-CN" altLang="zh-CN" dirty="0"/>
              <a:t>后的基本表“教师信息表”和“选课表”做笛卡尔积操作，然后再做等值连接（教师信息表</a:t>
            </a:r>
            <a:r>
              <a:rPr lang="en-US" altLang="zh-CN" dirty="0"/>
              <a:t>.</a:t>
            </a:r>
            <a:r>
              <a:rPr lang="zh-CN" altLang="zh-CN" dirty="0"/>
              <a:t>工号</a:t>
            </a:r>
            <a:r>
              <a:rPr lang="en-US" altLang="zh-CN" dirty="0"/>
              <a:t> = </a:t>
            </a:r>
            <a:r>
              <a:rPr lang="zh-CN" altLang="zh-CN" dirty="0"/>
              <a:t>选课表</a:t>
            </a:r>
            <a:r>
              <a:rPr lang="en-US" altLang="zh-CN" dirty="0"/>
              <a:t>.</a:t>
            </a:r>
            <a:r>
              <a:rPr lang="zh-CN" altLang="zh-CN" dirty="0"/>
              <a:t>工号）、选择（课程名称</a:t>
            </a:r>
            <a:r>
              <a:rPr lang="en-US" altLang="zh-CN" dirty="0"/>
              <a:t> =’</a:t>
            </a:r>
            <a:r>
              <a:rPr lang="zh-CN" altLang="zh-CN" dirty="0"/>
              <a:t>高等数学</a:t>
            </a:r>
            <a:r>
              <a:rPr lang="en-US" altLang="zh-CN" dirty="0"/>
              <a:t>’</a:t>
            </a:r>
            <a:r>
              <a:rPr lang="zh-CN" altLang="zh-CN" dirty="0"/>
              <a:t>）和投影等操作。由于工号在“教师信息表”和“选课表”中都出现，因此引用时需注上基本表名，如教师信息表</a:t>
            </a:r>
            <a:r>
              <a:rPr lang="en-US" altLang="zh-CN" dirty="0"/>
              <a:t>.</a:t>
            </a:r>
            <a:r>
              <a:rPr lang="zh-CN" altLang="zh-CN" dirty="0"/>
              <a:t>工号、选课表</a:t>
            </a:r>
            <a:r>
              <a:rPr lang="en-US" altLang="zh-CN" dirty="0"/>
              <a:t>.</a:t>
            </a:r>
            <a:r>
              <a:rPr lang="zh-CN" altLang="zh-CN" dirty="0"/>
              <a:t>工号等。</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37</a:t>
            </a:fld>
            <a:endParaRPr lang="en-US" altLang="zh-CN"/>
          </a:p>
        </p:txBody>
      </p:sp>
    </p:spTree>
    <p:extLst>
      <p:ext uri="{BB962C8B-B14F-4D97-AF65-F5344CB8AC3E}">
        <p14:creationId xmlns:p14="http://schemas.microsoft.com/office/powerpoint/2010/main" val="2471369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8" y="842601"/>
            <a:ext cx="7801897" cy="4275649"/>
          </a:xfrm>
        </p:spPr>
        <p:txBody>
          <a:bodyPr/>
          <a:lstStyle/>
          <a:p>
            <a:r>
              <a:rPr lang="en-US" altLang="zh-CN" dirty="0"/>
              <a:t>2</a:t>
            </a:r>
            <a:r>
              <a:rPr lang="zh-CN" altLang="zh-CN" dirty="0"/>
              <a:t>）第二种写法（嵌套查询）：</a:t>
            </a:r>
          </a:p>
          <a:p>
            <a:r>
              <a:rPr lang="en-US" altLang="zh-CN" dirty="0"/>
              <a:t>SELECT </a:t>
            </a:r>
            <a:r>
              <a:rPr lang="zh-CN" altLang="zh-CN" dirty="0"/>
              <a:t>工号</a:t>
            </a:r>
            <a:r>
              <a:rPr lang="en-US" altLang="zh-CN" dirty="0"/>
              <a:t>, </a:t>
            </a:r>
            <a:r>
              <a:rPr lang="zh-CN" altLang="zh-CN" dirty="0"/>
              <a:t>姓名</a:t>
            </a:r>
          </a:p>
          <a:p>
            <a:r>
              <a:rPr lang="en-US" altLang="zh-CN" dirty="0"/>
              <a:t>FROM</a:t>
            </a:r>
            <a:r>
              <a:rPr lang="zh-CN" altLang="zh-CN" dirty="0"/>
              <a:t>教师信息表</a:t>
            </a:r>
          </a:p>
          <a:p>
            <a:r>
              <a:rPr lang="en-US" altLang="zh-CN" dirty="0"/>
              <a:t>WHERE</a:t>
            </a:r>
            <a:r>
              <a:rPr lang="zh-CN" altLang="zh-CN" dirty="0"/>
              <a:t>工号</a:t>
            </a:r>
            <a:r>
              <a:rPr lang="en-US" altLang="zh-CN" dirty="0"/>
              <a:t> IN (SELECT </a:t>
            </a:r>
            <a:r>
              <a:rPr lang="zh-CN" altLang="zh-CN" dirty="0"/>
              <a:t>工号</a:t>
            </a:r>
          </a:p>
          <a:p>
            <a:r>
              <a:rPr lang="en-US" altLang="zh-CN" dirty="0"/>
              <a:t>FROM  </a:t>
            </a:r>
            <a:r>
              <a:rPr lang="zh-CN" altLang="zh-CN" dirty="0"/>
              <a:t>选课表 </a:t>
            </a:r>
          </a:p>
          <a:p>
            <a:r>
              <a:rPr lang="en-US" altLang="zh-CN" dirty="0"/>
              <a:t>WHERE  </a:t>
            </a:r>
            <a:r>
              <a:rPr lang="zh-CN" altLang="zh-CN" dirty="0"/>
              <a:t>课程名称</a:t>
            </a:r>
            <a:r>
              <a:rPr lang="en-US" altLang="zh-CN" dirty="0"/>
              <a:t> =’</a:t>
            </a:r>
            <a:r>
              <a:rPr lang="zh-CN" altLang="zh-CN" dirty="0"/>
              <a:t>高等数学</a:t>
            </a:r>
            <a:r>
              <a:rPr lang="en-US" altLang="zh-CN" dirty="0"/>
              <a:t>’);</a:t>
            </a:r>
            <a:endParaRPr lang="zh-CN" altLang="zh-CN" dirty="0"/>
          </a:p>
          <a:p>
            <a:r>
              <a:rPr lang="zh-CN" altLang="zh-CN" dirty="0"/>
              <a:t>这里外层</a:t>
            </a:r>
            <a:r>
              <a:rPr lang="en-US" altLang="zh-CN" dirty="0"/>
              <a:t>WHERE</a:t>
            </a:r>
            <a:r>
              <a:rPr lang="zh-CN" altLang="zh-CN" dirty="0"/>
              <a:t>子句中嵌有一个</a:t>
            </a:r>
            <a:r>
              <a:rPr lang="en-US" altLang="zh-CN" dirty="0"/>
              <a:t>SELECT</a:t>
            </a:r>
            <a:r>
              <a:rPr lang="zh-CN" altLang="zh-CN" dirty="0"/>
              <a:t>语句，</a:t>
            </a:r>
            <a:r>
              <a:rPr lang="en-US" altLang="zh-CN" dirty="0"/>
              <a:t>SQL</a:t>
            </a:r>
            <a:r>
              <a:rPr lang="zh-CN" altLang="zh-CN" dirty="0"/>
              <a:t>允许多层嵌套。这里嵌套的子查询在外层查询处理之前执行。即先在基本表“选课表”中求出教高等数学的工号值，然后再在表“教师信息表”中据工号值求姓名值。</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38</a:t>
            </a:fld>
            <a:endParaRPr lang="en-US" altLang="zh-CN"/>
          </a:p>
        </p:txBody>
      </p:sp>
    </p:spTree>
    <p:extLst>
      <p:ext uri="{BB962C8B-B14F-4D97-AF65-F5344CB8AC3E}">
        <p14:creationId xmlns:p14="http://schemas.microsoft.com/office/powerpoint/2010/main" val="4067894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由此可见，查询涉及到多个基本表时用嵌套结构逐次求解层次分明，具有结构程序设计特点。并且嵌套查询的执行效率也比连接查询的笛卡尔积效率高。在嵌套查询中，</a:t>
            </a:r>
            <a:r>
              <a:rPr lang="en-US" altLang="zh-CN" dirty="0"/>
              <a:t>IN</a:t>
            </a:r>
            <a:r>
              <a:rPr lang="zh-CN" altLang="zh-CN" dirty="0"/>
              <a:t>是常用到的谓词，其结构为“元组</a:t>
            </a:r>
            <a:r>
              <a:rPr lang="en-US" altLang="zh-CN" dirty="0"/>
              <a:t>IN</a:t>
            </a:r>
            <a:r>
              <a:rPr lang="zh-CN" altLang="zh-CN" dirty="0"/>
              <a:t>（集合）”，表示元组在集合内。</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39</a:t>
            </a:fld>
            <a:endParaRPr lang="en-US" altLang="zh-CN"/>
          </a:p>
        </p:txBody>
      </p:sp>
    </p:spTree>
    <p:extLst>
      <p:ext uri="{BB962C8B-B14F-4D97-AF65-F5344CB8AC3E}">
        <p14:creationId xmlns:p14="http://schemas.microsoft.com/office/powerpoint/2010/main" val="289771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483">
            <a:hlinkClick r:id="rId2" action="ppaction://hlinksldjump"/>
          </p:cNvPr>
          <p:cNvSpPr>
            <a:spLocks/>
          </p:cNvSpPr>
          <p:nvPr/>
        </p:nvSpPr>
        <p:spPr bwMode="gray">
          <a:xfrm>
            <a:off x="2275003" y="1209514"/>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20" name="Freeform 482"/>
          <p:cNvSpPr>
            <a:spLocks/>
          </p:cNvSpPr>
          <p:nvPr/>
        </p:nvSpPr>
        <p:spPr bwMode="gray">
          <a:xfrm>
            <a:off x="1899015" y="1209514"/>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19" name="Freeform 483">
            <a:hlinkClick r:id="rId2" action="ppaction://hlinksldjump"/>
          </p:cNvPr>
          <p:cNvSpPr>
            <a:spLocks/>
          </p:cNvSpPr>
          <p:nvPr/>
        </p:nvSpPr>
        <p:spPr bwMode="gray">
          <a:xfrm>
            <a:off x="2146839" y="2850312"/>
            <a:ext cx="4533900" cy="568325"/>
          </a:xfrm>
          <a:custGeom>
            <a:avLst/>
            <a:gdLst>
              <a:gd name="T0" fmla="*/ 0 w 2856"/>
              <a:gd name="T1" fmla="*/ 5 h 358"/>
              <a:gd name="T2" fmla="*/ 0 w 2856"/>
              <a:gd name="T3" fmla="*/ 357 h 358"/>
              <a:gd name="T4" fmla="*/ 2667 w 2856"/>
              <a:gd name="T5" fmla="*/ 357 h 358"/>
              <a:gd name="T6" fmla="*/ 2854 w 2856"/>
              <a:gd name="T7" fmla="*/ 182 h 358"/>
              <a:gd name="T8" fmla="*/ 2667 w 2856"/>
              <a:gd name="T9" fmla="*/ 0 h 358"/>
              <a:gd name="T10" fmla="*/ 0 w 2856"/>
              <a:gd name="T11" fmla="*/ 5 h 358"/>
            </a:gdLst>
            <a:ahLst/>
            <a:cxnLst>
              <a:cxn ang="0">
                <a:pos x="T0" y="T1"/>
              </a:cxn>
              <a:cxn ang="0">
                <a:pos x="T2" y="T3"/>
              </a:cxn>
              <a:cxn ang="0">
                <a:pos x="T4" y="T5"/>
              </a:cxn>
              <a:cxn ang="0">
                <a:pos x="T6" y="T7"/>
              </a:cxn>
              <a:cxn ang="0">
                <a:pos x="T8" y="T9"/>
              </a:cxn>
              <a:cxn ang="0">
                <a:pos x="T10" y="T11"/>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3137"/>
                  <a:invGamma/>
                </a:schemeClr>
              </a:gs>
              <a:gs pos="50000">
                <a:schemeClr val="accent2"/>
              </a:gs>
              <a:gs pos="100000">
                <a:schemeClr val="accent2">
                  <a:gamma/>
                  <a:shade val="83137"/>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endParaRPr lang="zh-CN" altLang="en-US"/>
          </a:p>
        </p:txBody>
      </p:sp>
      <p:sp>
        <p:nvSpPr>
          <p:cNvPr id="2" name="灯片编号占位符 1"/>
          <p:cNvSpPr>
            <a:spLocks noGrp="1"/>
          </p:cNvSpPr>
          <p:nvPr>
            <p:ph type="sldNum" sz="quarter" idx="11"/>
          </p:nvPr>
        </p:nvSpPr>
        <p:spPr/>
        <p:txBody>
          <a:bodyPr/>
          <a:lstStyle/>
          <a:p>
            <a:fld id="{CD697B65-8FBF-43A6-9E94-815E7EDA7447}" type="slidenum">
              <a:rPr lang="en-US" altLang="zh-CN" smtClean="0"/>
              <a:pPr/>
              <a:t>4</a:t>
            </a:fld>
            <a:endParaRPr lang="en-US" altLang="zh-CN"/>
          </a:p>
        </p:txBody>
      </p:sp>
      <p:sp>
        <p:nvSpPr>
          <p:cNvPr id="7" name="Freeform 482"/>
          <p:cNvSpPr>
            <a:spLocks/>
          </p:cNvSpPr>
          <p:nvPr/>
        </p:nvSpPr>
        <p:spPr bwMode="gray">
          <a:xfrm>
            <a:off x="1754802" y="2813800"/>
            <a:ext cx="751976" cy="615950"/>
          </a:xfrm>
          <a:prstGeom prst="diamond">
            <a:avLst/>
          </a:prstGeom>
          <a:gradFill rotWithShape="1">
            <a:gsLst>
              <a:gs pos="0">
                <a:schemeClr val="accent2">
                  <a:gamma/>
                  <a:shade val="63137"/>
                  <a:invGamma/>
                </a:schemeClr>
              </a:gs>
              <a:gs pos="50000">
                <a:schemeClr val="accent2"/>
              </a:gs>
              <a:gs pos="100000">
                <a:schemeClr val="accent2">
                  <a:gamma/>
                  <a:shade val="63137"/>
                  <a:invGamma/>
                </a:schemeClr>
              </a:gs>
            </a:gsLst>
            <a:lin ang="5400000" scaled="1"/>
          </a:gradFill>
          <a:ln w="28575" cap="flat" cmpd="sng">
            <a:solidFill>
              <a:schemeClr val="bg2"/>
            </a:solidFill>
            <a:prstDash val="solid"/>
            <a:round/>
            <a:headEnd/>
            <a:tailEnd/>
          </a:ln>
          <a:effectLst>
            <a:glow rad="101600">
              <a:schemeClr val="accent2">
                <a:satMod val="175000"/>
                <a:alpha val="40000"/>
              </a:schemeClr>
            </a:glow>
            <a:outerShdw dist="35921" dir="2700000" algn="ctr" rotWithShape="0">
              <a:schemeClr val="bg2"/>
            </a:outerShdw>
          </a:effectLst>
        </p:spPr>
        <p:txBody>
          <a:bodyPr wrap="none" anchor="ctr"/>
          <a:lstStyle/>
          <a:p>
            <a:endParaRPr lang="zh-CN" altLang="en-US"/>
          </a:p>
        </p:txBody>
      </p:sp>
      <p:sp>
        <p:nvSpPr>
          <p:cNvPr id="8" name="Text Box 462">
            <a:hlinkClick r:id="rId3" action="ppaction://hlinksldjump"/>
          </p:cNvPr>
          <p:cNvSpPr txBox="1">
            <a:spLocks noChangeArrowheads="1"/>
          </p:cNvSpPr>
          <p:nvPr/>
        </p:nvSpPr>
        <p:spPr bwMode="gray">
          <a:xfrm>
            <a:off x="2506778" y="2926512"/>
            <a:ext cx="3296145" cy="46166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zh-CN" altLang="en-US" sz="2400" dirty="0" smtClean="0">
                <a:hlinkClick r:id="rId3" action="ppaction://hlinksldjump"/>
              </a:rPr>
              <a:t>嵌入式</a:t>
            </a:r>
            <a:r>
              <a:rPr lang="en-US" altLang="zh-CN" sz="2400" dirty="0" smtClean="0">
                <a:hlinkClick r:id="rId3" action="ppaction://hlinksldjump"/>
              </a:rPr>
              <a:t>SQL</a:t>
            </a:r>
            <a:endParaRPr lang="en-US" altLang="zh-CN" sz="2400" dirty="0"/>
          </a:p>
        </p:txBody>
      </p:sp>
      <p:sp>
        <p:nvSpPr>
          <p:cNvPr id="12" name="Text Box 470"/>
          <p:cNvSpPr txBox="1">
            <a:spLocks noChangeArrowheads="1"/>
          </p:cNvSpPr>
          <p:nvPr/>
        </p:nvSpPr>
        <p:spPr bwMode="gray">
          <a:xfrm>
            <a:off x="1942874" y="2813800"/>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a:solidFill>
                  <a:schemeClr val="bg1"/>
                </a:solidFill>
                <a:ea typeface="宋体" charset="-122"/>
              </a:rPr>
              <a:t>6</a:t>
            </a:r>
          </a:p>
        </p:txBody>
      </p:sp>
      <p:sp>
        <p:nvSpPr>
          <p:cNvPr id="15" name="Text Box 489">
            <a:hlinkClick r:id="rId4" action="ppaction://hlinksldjump"/>
          </p:cNvPr>
          <p:cNvSpPr txBox="1">
            <a:spLocks noChangeArrowheads="1"/>
          </p:cNvSpPr>
          <p:nvPr/>
        </p:nvSpPr>
        <p:spPr bwMode="gray">
          <a:xfrm>
            <a:off x="2641969" y="1265077"/>
            <a:ext cx="3581400" cy="457200"/>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zh-CN" altLang="en-US" sz="2400" dirty="0" smtClean="0">
                <a:solidFill>
                  <a:schemeClr val="bg1"/>
                </a:solidFill>
              </a:rPr>
              <a:t>视图的定义及操作</a:t>
            </a:r>
            <a:endParaRPr lang="en-US" altLang="zh-CN" sz="2400" dirty="0">
              <a:solidFill>
                <a:schemeClr val="bg1"/>
              </a:solidFill>
              <a:ea typeface="宋体" charset="-122"/>
            </a:endParaRPr>
          </a:p>
        </p:txBody>
      </p:sp>
      <p:sp>
        <p:nvSpPr>
          <p:cNvPr id="16" name="Text Box 470"/>
          <p:cNvSpPr txBox="1">
            <a:spLocks noChangeArrowheads="1"/>
          </p:cNvSpPr>
          <p:nvPr/>
        </p:nvSpPr>
        <p:spPr bwMode="gray">
          <a:xfrm>
            <a:off x="2103553" y="1155539"/>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zh-CN" sz="3600" dirty="0" smtClean="0">
                <a:solidFill>
                  <a:schemeClr val="bg1"/>
                </a:solidFill>
                <a:ea typeface="宋体" charset="-122"/>
              </a:rPr>
              <a:t>5</a:t>
            </a:r>
            <a:endParaRPr lang="en-US" altLang="zh-CN" sz="3600" dirty="0">
              <a:solidFill>
                <a:schemeClr val="bg1"/>
              </a:solidFill>
              <a:ea typeface="宋体" charset="-122"/>
            </a:endParaRPr>
          </a:p>
        </p:txBody>
      </p:sp>
      <p:sp>
        <p:nvSpPr>
          <p:cNvPr id="23" name="AutoShape 34"/>
          <p:cNvSpPr>
            <a:spLocks noChangeArrowheads="1"/>
          </p:cNvSpPr>
          <p:nvPr/>
        </p:nvSpPr>
        <p:spPr bwMode="gray">
          <a:xfrm>
            <a:off x="2393108" y="1774664"/>
            <a:ext cx="4079122" cy="851306"/>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a:hlinkClick r:id="rId4" action="ppaction://hlinksldjump"/>
              </a:rPr>
              <a:t>9</a:t>
            </a:r>
            <a:r>
              <a:rPr lang="en-US" altLang="zh-CN" dirty="0" smtClean="0">
                <a:hlinkClick r:id="rId4" action="ppaction://hlinksldjump"/>
              </a:rPr>
              <a:t>.5.1 </a:t>
            </a:r>
            <a:r>
              <a:rPr lang="zh-CN" altLang="en-US" dirty="0" smtClean="0">
                <a:hlinkClick r:id="rId4" action="ppaction://hlinksldjump"/>
              </a:rPr>
              <a:t>视图的创建和撤销</a:t>
            </a:r>
            <a:endParaRPr lang="en-US" altLang="zh-CN" dirty="0" smtClean="0"/>
          </a:p>
          <a:p>
            <a:pPr indent="252000" algn="l">
              <a:spcBef>
                <a:spcPts val="600"/>
              </a:spcBef>
              <a:spcAft>
                <a:spcPts val="600"/>
              </a:spcAft>
            </a:pPr>
            <a:r>
              <a:rPr lang="en-US" altLang="zh-CN" dirty="0">
                <a:hlinkClick r:id="rId5" action="ppaction://hlinksldjump"/>
              </a:rPr>
              <a:t>9</a:t>
            </a:r>
            <a:r>
              <a:rPr lang="en-US" altLang="zh-CN" dirty="0" smtClean="0">
                <a:hlinkClick r:id="rId5" action="ppaction://hlinksldjump"/>
              </a:rPr>
              <a:t>.5.2 </a:t>
            </a:r>
            <a:r>
              <a:rPr lang="zh-CN" altLang="en-US" dirty="0" smtClean="0">
                <a:hlinkClick r:id="rId5" action="ppaction://hlinksldjump"/>
              </a:rPr>
              <a:t>对视图的操作</a:t>
            </a:r>
            <a:endParaRPr lang="en-US" altLang="zh-CN" dirty="0" smtClean="0"/>
          </a:p>
        </p:txBody>
      </p:sp>
      <p:sp>
        <p:nvSpPr>
          <p:cNvPr id="17" name="AutoShape 34"/>
          <p:cNvSpPr>
            <a:spLocks noChangeArrowheads="1"/>
          </p:cNvSpPr>
          <p:nvPr/>
        </p:nvSpPr>
        <p:spPr bwMode="gray">
          <a:xfrm>
            <a:off x="2408353" y="3455149"/>
            <a:ext cx="4079122" cy="2183651"/>
          </a:xfrm>
          <a:prstGeom prst="roundRect">
            <a:avLst>
              <a:gd name="adj" fmla="val 2259"/>
            </a:avLst>
          </a:prstGeom>
          <a:gradFill rotWithShape="1">
            <a:gsLst>
              <a:gs pos="0">
                <a:schemeClr val="bg2"/>
              </a:gs>
              <a:gs pos="100000">
                <a:schemeClr val="bg2">
                  <a:gamma/>
                  <a:tint val="0"/>
                  <a:invGamma/>
                  <a:alpha val="0"/>
                </a:schemeClr>
              </a:gs>
            </a:gsLst>
            <a:lin ang="5400000" scaled="1"/>
          </a:gradFill>
          <a:ln>
            <a:noFill/>
          </a:ln>
          <a:effectLst/>
          <a:extLst>
            <a:ext uri="{91240B29-F687-4F45-9708-019B960494DF}">
              <a14:hiddenLine xmlns:a14="http://schemas.microsoft.com/office/drawing/2010/main" w="28575">
                <a:solidFill>
                  <a:srgbClr val="DDDDDD"/>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indent="252000" algn="l">
              <a:spcBef>
                <a:spcPts val="600"/>
              </a:spcBef>
              <a:spcAft>
                <a:spcPts val="600"/>
              </a:spcAft>
            </a:pPr>
            <a:r>
              <a:rPr lang="en-US" altLang="zh-CN" dirty="0" smtClean="0">
                <a:hlinkClick r:id="rId6" action="ppaction://hlinksldjump"/>
              </a:rPr>
              <a:t>9.6.1 </a:t>
            </a:r>
            <a:r>
              <a:rPr lang="zh-CN" altLang="en-US" dirty="0" smtClean="0">
                <a:hlinkClick r:id="rId6" action="ppaction://hlinksldjump"/>
              </a:rPr>
              <a:t>嵌入式</a:t>
            </a:r>
            <a:r>
              <a:rPr lang="en-US" altLang="zh-CN" dirty="0" smtClean="0">
                <a:hlinkClick r:id="rId6" action="ppaction://hlinksldjump"/>
              </a:rPr>
              <a:t>SQL</a:t>
            </a:r>
            <a:r>
              <a:rPr lang="zh-CN" altLang="en-US" dirty="0" smtClean="0">
                <a:hlinkClick r:id="rId6" action="ppaction://hlinksldjump"/>
              </a:rPr>
              <a:t>的实现方式</a:t>
            </a:r>
            <a:endParaRPr lang="en-US" altLang="zh-CN" dirty="0" smtClean="0"/>
          </a:p>
          <a:p>
            <a:pPr indent="252000" algn="l">
              <a:spcBef>
                <a:spcPts val="600"/>
              </a:spcBef>
              <a:spcAft>
                <a:spcPts val="600"/>
              </a:spcAft>
            </a:pPr>
            <a:r>
              <a:rPr lang="en-US" altLang="zh-CN" dirty="0" smtClean="0">
                <a:hlinkClick r:id="rId7" action="ppaction://hlinksldjump"/>
              </a:rPr>
              <a:t>9.6.2 </a:t>
            </a:r>
            <a:r>
              <a:rPr lang="zh-CN" altLang="en-US" dirty="0" smtClean="0">
                <a:hlinkClick r:id="rId7" action="ppaction://hlinksldjump"/>
              </a:rPr>
              <a:t>嵌入式</a:t>
            </a:r>
            <a:r>
              <a:rPr lang="en-US" altLang="zh-CN" dirty="0" smtClean="0">
                <a:hlinkClick r:id="rId7" action="ppaction://hlinksldjump"/>
              </a:rPr>
              <a:t>SQL</a:t>
            </a:r>
            <a:r>
              <a:rPr lang="zh-CN" altLang="en-US" dirty="0" smtClean="0">
                <a:hlinkClick r:id="rId7" action="ppaction://hlinksldjump"/>
              </a:rPr>
              <a:t>的使用规定</a:t>
            </a:r>
            <a:endParaRPr lang="en-US" altLang="zh-CN" dirty="0" smtClean="0"/>
          </a:p>
          <a:p>
            <a:pPr indent="252000" algn="l">
              <a:spcBef>
                <a:spcPts val="600"/>
              </a:spcBef>
              <a:spcAft>
                <a:spcPts val="600"/>
              </a:spcAft>
            </a:pPr>
            <a:r>
              <a:rPr lang="en-US" altLang="zh-CN" dirty="0" smtClean="0">
                <a:hlinkClick r:id="rId8" action="ppaction://hlinksldjump"/>
              </a:rPr>
              <a:t>9.6.3 SQL</a:t>
            </a:r>
            <a:r>
              <a:rPr lang="zh-CN" altLang="en-US" dirty="0" smtClean="0">
                <a:hlinkClick r:id="rId8" action="ppaction://hlinksldjump"/>
              </a:rPr>
              <a:t>的集合处理方式的主语言</a:t>
            </a:r>
            <a:endParaRPr lang="en-US" altLang="zh-CN" dirty="0" smtClean="0">
              <a:hlinkClick r:id="rId8" action="ppaction://hlinksldjump"/>
            </a:endParaRPr>
          </a:p>
          <a:p>
            <a:pPr indent="252000" algn="l">
              <a:spcBef>
                <a:spcPts val="600"/>
              </a:spcBef>
              <a:spcAft>
                <a:spcPts val="600"/>
              </a:spcAft>
            </a:pPr>
            <a:r>
              <a:rPr lang="en-US" altLang="zh-CN" dirty="0">
                <a:hlinkClick r:id="rId8" action="ppaction://hlinksldjump"/>
              </a:rPr>
              <a:t> </a:t>
            </a:r>
            <a:r>
              <a:rPr lang="en-US" altLang="zh-CN" dirty="0" smtClean="0">
                <a:hlinkClick r:id="rId8" action="ppaction://hlinksldjump"/>
              </a:rPr>
              <a:t>         </a:t>
            </a:r>
            <a:r>
              <a:rPr lang="zh-CN" altLang="zh-CN" dirty="0" smtClean="0">
                <a:hlinkClick r:id="rId8" action="ppaction://hlinksldjump"/>
              </a:rPr>
              <a:t>单</a:t>
            </a:r>
            <a:r>
              <a:rPr lang="zh-CN" altLang="zh-CN" dirty="0">
                <a:hlinkClick r:id="rId8" action="ppaction://hlinksldjump"/>
              </a:rPr>
              <a:t>记录处理方式之间的协调</a:t>
            </a:r>
            <a:endParaRPr lang="en-US" altLang="zh-CN" dirty="0" smtClean="0"/>
          </a:p>
          <a:p>
            <a:pPr indent="252000" algn="l">
              <a:spcBef>
                <a:spcPts val="600"/>
              </a:spcBef>
              <a:spcAft>
                <a:spcPts val="600"/>
              </a:spcAft>
            </a:pPr>
            <a:r>
              <a:rPr lang="en-US" altLang="zh-CN" dirty="0" smtClean="0">
                <a:hlinkClick r:id="rId9" action="ppaction://hlinksldjump"/>
              </a:rPr>
              <a:t>9.6.4</a:t>
            </a:r>
            <a:r>
              <a:rPr lang="zh-CN" altLang="zh-CN" dirty="0">
                <a:hlinkClick r:id="rId9" action="ppaction://hlinksldjump"/>
              </a:rPr>
              <a:t>嵌入式</a:t>
            </a:r>
            <a:r>
              <a:rPr lang="en-US" altLang="zh-CN" dirty="0">
                <a:hlinkClick r:id="rId9" action="ppaction://hlinksldjump"/>
              </a:rPr>
              <a:t>SQL</a:t>
            </a:r>
            <a:r>
              <a:rPr lang="zh-CN" altLang="zh-CN" dirty="0">
                <a:hlinkClick r:id="rId9" action="ppaction://hlinksldjump"/>
              </a:rPr>
              <a:t>的使用技术</a:t>
            </a:r>
            <a:endParaRPr lang="zh-CN" altLang="en-US" dirty="0"/>
          </a:p>
        </p:txBody>
      </p:sp>
    </p:spTree>
    <p:extLst>
      <p:ext uri="{BB962C8B-B14F-4D97-AF65-F5344CB8AC3E}">
        <p14:creationId xmlns:p14="http://schemas.microsoft.com/office/powerpoint/2010/main" val="4126467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这个查询的嵌套写法还可以有另外一种：</a:t>
            </a:r>
          </a:p>
          <a:p>
            <a:r>
              <a:rPr lang="en-US" altLang="zh-CN" dirty="0"/>
              <a:t>SELECT</a:t>
            </a:r>
            <a:r>
              <a:rPr lang="zh-CN" altLang="zh-CN" dirty="0"/>
              <a:t>工号</a:t>
            </a:r>
            <a:r>
              <a:rPr lang="en-US" altLang="zh-CN" dirty="0"/>
              <a:t>, </a:t>
            </a:r>
            <a:r>
              <a:rPr lang="zh-CN" altLang="zh-CN" dirty="0"/>
              <a:t>姓名</a:t>
            </a:r>
          </a:p>
          <a:p>
            <a:r>
              <a:rPr lang="en-US" altLang="zh-CN" dirty="0"/>
              <a:t>FROM</a:t>
            </a:r>
            <a:r>
              <a:rPr lang="zh-CN" altLang="zh-CN" dirty="0"/>
              <a:t>教师信息表</a:t>
            </a:r>
          </a:p>
          <a:p>
            <a:r>
              <a:rPr lang="en-US" altLang="zh-CN" dirty="0"/>
              <a:t>WHERE ’</a:t>
            </a:r>
            <a:r>
              <a:rPr lang="zh-CN" altLang="zh-CN" dirty="0"/>
              <a:t>高等数学</a:t>
            </a:r>
            <a:r>
              <a:rPr lang="en-US" altLang="zh-CN" dirty="0"/>
              <a:t>’ IN(SELECT </a:t>
            </a:r>
            <a:r>
              <a:rPr lang="zh-CN" altLang="zh-CN" dirty="0"/>
              <a:t>课程名称</a:t>
            </a:r>
          </a:p>
          <a:p>
            <a:r>
              <a:rPr lang="en-US" altLang="zh-CN" dirty="0"/>
              <a:t>FROM </a:t>
            </a:r>
            <a:r>
              <a:rPr lang="zh-CN" altLang="zh-CN" dirty="0"/>
              <a:t>选课表</a:t>
            </a:r>
          </a:p>
          <a:p>
            <a:r>
              <a:rPr lang="en-US" altLang="zh-CN" dirty="0"/>
              <a:t>WHERE </a:t>
            </a:r>
            <a:r>
              <a:rPr lang="zh-CN" altLang="zh-CN" dirty="0"/>
              <a:t>选课表</a:t>
            </a:r>
            <a:r>
              <a:rPr lang="en-US" altLang="zh-CN" dirty="0"/>
              <a:t>.</a:t>
            </a:r>
            <a:r>
              <a:rPr lang="zh-CN" altLang="zh-CN" dirty="0"/>
              <a:t>工号</a:t>
            </a:r>
            <a:r>
              <a:rPr lang="en-US" altLang="zh-CN" dirty="0"/>
              <a:t> = </a:t>
            </a:r>
            <a:r>
              <a:rPr lang="zh-CN" altLang="zh-CN" dirty="0"/>
              <a:t>教师信息表</a:t>
            </a:r>
            <a:r>
              <a:rPr lang="en-US" altLang="zh-CN" dirty="0"/>
              <a:t>.</a:t>
            </a:r>
            <a:r>
              <a:rPr lang="zh-CN" altLang="zh-CN" dirty="0"/>
              <a:t>工号</a:t>
            </a:r>
            <a:r>
              <a:rPr lang="en-US" altLang="zh-CN" dirty="0"/>
              <a:t>);</a:t>
            </a:r>
            <a:endParaRPr lang="zh-CN" altLang="zh-CN" dirty="0"/>
          </a:p>
          <a:p>
            <a:r>
              <a:rPr lang="zh-CN" altLang="zh-CN" dirty="0"/>
              <a:t>此处内层查询称为“相关子查询”，子查询中查询条件依赖于外层查询中的某个值，所以子查询的处理不止一次，要反复求值，以供外层查询使用。</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40</a:t>
            </a:fld>
            <a:endParaRPr lang="en-US" altLang="zh-CN"/>
          </a:p>
        </p:txBody>
      </p:sp>
    </p:spTree>
    <p:extLst>
      <p:ext uri="{BB962C8B-B14F-4D97-AF65-F5344CB8AC3E}">
        <p14:creationId xmlns:p14="http://schemas.microsoft.com/office/powerpoint/2010/main" val="3052062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1085670"/>
            <a:ext cx="7801897" cy="4275649"/>
          </a:xfrm>
        </p:spPr>
        <p:txBody>
          <a:bodyPr/>
          <a:lstStyle/>
          <a:p>
            <a:r>
              <a:rPr lang="zh-CN" altLang="zh-CN" dirty="0"/>
              <a:t>（</a:t>
            </a:r>
            <a:r>
              <a:rPr lang="en-US" altLang="zh-CN" dirty="0"/>
              <a:t>3</a:t>
            </a:r>
            <a:r>
              <a:rPr lang="zh-CN" altLang="zh-CN" dirty="0"/>
              <a:t>）第三种写法（使用存在量词的嵌套查询）</a:t>
            </a:r>
          </a:p>
          <a:p>
            <a:r>
              <a:rPr lang="en-US" altLang="zh-CN" dirty="0"/>
              <a:t>SELECT</a:t>
            </a:r>
            <a:r>
              <a:rPr lang="zh-CN" altLang="zh-CN" dirty="0"/>
              <a:t>工号</a:t>
            </a:r>
            <a:r>
              <a:rPr lang="en-US" altLang="zh-CN" dirty="0"/>
              <a:t>, </a:t>
            </a:r>
            <a:r>
              <a:rPr lang="zh-CN" altLang="zh-CN" dirty="0"/>
              <a:t>姓名</a:t>
            </a:r>
          </a:p>
          <a:p>
            <a:r>
              <a:rPr lang="en-US" altLang="zh-CN" dirty="0"/>
              <a:t>FROM</a:t>
            </a:r>
            <a:r>
              <a:rPr lang="zh-CN" altLang="zh-CN" dirty="0"/>
              <a:t>教师信息表</a:t>
            </a:r>
          </a:p>
          <a:p>
            <a:r>
              <a:rPr lang="en-US" altLang="zh-CN" dirty="0"/>
              <a:t>WHERE EXISTS(SELECT *</a:t>
            </a:r>
            <a:endParaRPr lang="zh-CN" altLang="zh-CN" dirty="0"/>
          </a:p>
          <a:p>
            <a:r>
              <a:rPr lang="en-US" altLang="zh-CN" dirty="0"/>
              <a:t>FROM</a:t>
            </a:r>
            <a:r>
              <a:rPr lang="zh-CN" altLang="zh-CN" dirty="0"/>
              <a:t>选课表</a:t>
            </a:r>
          </a:p>
          <a:p>
            <a:r>
              <a:rPr lang="en-US" altLang="zh-CN" dirty="0"/>
              <a:t>WHERE</a:t>
            </a:r>
            <a:r>
              <a:rPr lang="zh-CN" altLang="zh-CN" dirty="0"/>
              <a:t>选课表</a:t>
            </a:r>
            <a:r>
              <a:rPr lang="en-US" altLang="zh-CN" dirty="0"/>
              <a:t>.</a:t>
            </a:r>
            <a:r>
              <a:rPr lang="zh-CN" altLang="zh-CN" dirty="0"/>
              <a:t>工号</a:t>
            </a:r>
            <a:r>
              <a:rPr lang="en-US" altLang="zh-CN" dirty="0"/>
              <a:t>= </a:t>
            </a:r>
            <a:r>
              <a:rPr lang="zh-CN" altLang="zh-CN" dirty="0"/>
              <a:t>教师信息表</a:t>
            </a:r>
            <a:r>
              <a:rPr lang="en-US" altLang="zh-CN" dirty="0"/>
              <a:t>.</a:t>
            </a:r>
            <a:r>
              <a:rPr lang="zh-CN" altLang="zh-CN" dirty="0"/>
              <a:t>工号</a:t>
            </a:r>
            <a:r>
              <a:rPr lang="en-US" altLang="zh-CN" dirty="0"/>
              <a:t>AND</a:t>
            </a:r>
            <a:r>
              <a:rPr lang="zh-CN" altLang="zh-CN" dirty="0"/>
              <a:t>课程名称</a:t>
            </a:r>
            <a:r>
              <a:rPr lang="en-US" altLang="zh-CN" dirty="0"/>
              <a:t> =’</a:t>
            </a:r>
            <a:r>
              <a:rPr lang="zh-CN" altLang="zh-CN" dirty="0"/>
              <a:t>高等数学</a:t>
            </a:r>
            <a:r>
              <a:rPr lang="en-US" altLang="zh-CN" dirty="0"/>
              <a:t>’);</a:t>
            </a:r>
            <a:endParaRPr lang="zh-CN" altLang="zh-CN" dirty="0"/>
          </a:p>
          <a:p>
            <a:r>
              <a:rPr lang="zh-CN" altLang="zh-CN" dirty="0"/>
              <a:t>此处</a:t>
            </a:r>
            <a:r>
              <a:rPr lang="en-US" altLang="zh-CN" dirty="0"/>
              <a:t>”SELECT *”</a:t>
            </a:r>
            <a:r>
              <a:rPr lang="zh-CN" altLang="zh-CN" dirty="0"/>
              <a:t>表示从表中取出所有列。谓词</a:t>
            </a:r>
            <a:r>
              <a:rPr lang="en-US" altLang="zh-CN" dirty="0"/>
              <a:t>EXISTS</a:t>
            </a:r>
            <a:r>
              <a:rPr lang="zh-CN" altLang="zh-CN" dirty="0"/>
              <a:t>表示存在量词符号</a:t>
            </a:r>
            <a:r>
              <a:rPr lang="en-US" altLang="zh-CN" dirty="0"/>
              <a:t>∃</a:t>
            </a:r>
            <a:r>
              <a:rPr lang="zh-CN" altLang="zh-CN" dirty="0"/>
              <a:t>，其语义是内层查询的结果应该为非空（即至少存在一个元组）。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41</a:t>
            </a:fld>
            <a:endParaRPr lang="en-US" altLang="zh-CN"/>
          </a:p>
        </p:txBody>
      </p:sp>
    </p:spTree>
    <p:extLst>
      <p:ext uri="{BB962C8B-B14F-4D97-AF65-F5344CB8AC3E}">
        <p14:creationId xmlns:p14="http://schemas.microsoft.com/office/powerpoint/2010/main" val="1834902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9.9</a:t>
            </a:r>
            <a:r>
              <a:rPr lang="zh-CN" altLang="zh-CN" dirty="0"/>
              <a:t>：对于教学数据库中四个基本表教师信息表、选课表、学生信息表、成绩表，下面用</a:t>
            </a:r>
            <a:r>
              <a:rPr lang="en-US" altLang="zh-CN" dirty="0"/>
              <a:t>SELECT</a:t>
            </a:r>
            <a:r>
              <a:rPr lang="zh-CN" altLang="zh-CN" dirty="0"/>
              <a:t>语句表达下面各个查询语句。</a:t>
            </a:r>
          </a:p>
          <a:p>
            <a:r>
              <a:rPr lang="zh-CN" altLang="zh-CN" dirty="0"/>
              <a:t>（</a:t>
            </a:r>
            <a:r>
              <a:rPr lang="en-US" altLang="zh-CN" dirty="0"/>
              <a:t>1</a:t>
            </a:r>
            <a:r>
              <a:rPr lang="zh-CN" altLang="zh-CN" dirty="0"/>
              <a:t>）检索学习课程代码为</a:t>
            </a:r>
            <a:r>
              <a:rPr lang="en-US" altLang="zh-CN" dirty="0"/>
              <a:t>ENGL11004.01</a:t>
            </a:r>
            <a:r>
              <a:rPr lang="zh-CN" altLang="zh-CN" dirty="0"/>
              <a:t>的学生学号与成绩</a:t>
            </a:r>
          </a:p>
          <a:p>
            <a:r>
              <a:rPr lang="en-US" altLang="zh-CN" dirty="0"/>
              <a:t>SELECT </a:t>
            </a:r>
            <a:r>
              <a:rPr lang="zh-CN" altLang="zh-CN" dirty="0"/>
              <a:t>学号</a:t>
            </a:r>
            <a:r>
              <a:rPr lang="en-US" altLang="zh-CN" dirty="0"/>
              <a:t>, </a:t>
            </a:r>
            <a:r>
              <a:rPr lang="zh-CN" altLang="zh-CN" dirty="0"/>
              <a:t>成绩</a:t>
            </a:r>
          </a:p>
          <a:p>
            <a:r>
              <a:rPr lang="en-US" altLang="zh-CN" dirty="0"/>
              <a:t>FROM</a:t>
            </a:r>
            <a:r>
              <a:rPr lang="zh-CN" altLang="zh-CN" dirty="0"/>
              <a:t>成绩表</a:t>
            </a:r>
          </a:p>
          <a:p>
            <a:r>
              <a:rPr lang="en-US" altLang="zh-CN" dirty="0"/>
              <a:t>WHERE </a:t>
            </a:r>
            <a:r>
              <a:rPr lang="zh-CN" altLang="zh-CN" dirty="0"/>
              <a:t>课程代码</a:t>
            </a:r>
            <a:r>
              <a:rPr lang="en-US" altLang="zh-CN" dirty="0"/>
              <a:t> = ‘ENGL11004.01’;</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42</a:t>
            </a:fld>
            <a:endParaRPr lang="en-US" altLang="zh-CN"/>
          </a:p>
        </p:txBody>
      </p:sp>
    </p:spTree>
    <p:extLst>
      <p:ext uri="{BB962C8B-B14F-4D97-AF65-F5344CB8AC3E}">
        <p14:creationId xmlns:p14="http://schemas.microsoft.com/office/powerpoint/2010/main" val="2153576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）检索至少选修刘老师所授课程中一门课程的学生学号与姓名。</a:t>
            </a:r>
          </a:p>
          <a:p>
            <a:r>
              <a:rPr lang="en-US" altLang="zh-CN" dirty="0"/>
              <a:t>SELECT </a:t>
            </a:r>
            <a:r>
              <a:rPr lang="zh-CN" altLang="zh-CN" dirty="0"/>
              <a:t>学生信息表</a:t>
            </a:r>
            <a:r>
              <a:rPr lang="en-US" altLang="zh-CN" dirty="0"/>
              <a:t>.</a:t>
            </a:r>
            <a:r>
              <a:rPr lang="zh-CN" altLang="zh-CN" dirty="0"/>
              <a:t>学号</a:t>
            </a:r>
            <a:r>
              <a:rPr lang="en-US" altLang="zh-CN" dirty="0"/>
              <a:t>, </a:t>
            </a:r>
            <a:r>
              <a:rPr lang="zh-CN" altLang="zh-CN" dirty="0"/>
              <a:t>姓名</a:t>
            </a:r>
          </a:p>
          <a:p>
            <a:r>
              <a:rPr lang="en-US" altLang="zh-CN" dirty="0"/>
              <a:t>FROM</a:t>
            </a:r>
            <a:r>
              <a:rPr lang="zh-CN" altLang="zh-CN" dirty="0"/>
              <a:t>成绩表</a:t>
            </a:r>
            <a:r>
              <a:rPr lang="en-US" altLang="zh-CN" dirty="0"/>
              <a:t>,</a:t>
            </a:r>
            <a:r>
              <a:rPr lang="zh-CN" altLang="zh-CN" dirty="0"/>
              <a:t>学生信息表</a:t>
            </a:r>
            <a:r>
              <a:rPr lang="en-US" altLang="zh-CN" dirty="0"/>
              <a:t>,</a:t>
            </a:r>
            <a:r>
              <a:rPr lang="zh-CN" altLang="zh-CN" dirty="0"/>
              <a:t>选课表</a:t>
            </a:r>
            <a:r>
              <a:rPr lang="en-US" altLang="zh-CN" dirty="0"/>
              <a:t>,</a:t>
            </a:r>
            <a:r>
              <a:rPr lang="zh-CN" altLang="zh-CN" dirty="0"/>
              <a:t>教师信息表</a:t>
            </a:r>
          </a:p>
          <a:p>
            <a:r>
              <a:rPr lang="en-US" altLang="zh-CN" dirty="0"/>
              <a:t>WHERE </a:t>
            </a:r>
            <a:r>
              <a:rPr lang="zh-CN" altLang="zh-CN" dirty="0"/>
              <a:t>成绩表</a:t>
            </a:r>
            <a:r>
              <a:rPr lang="en-US" altLang="zh-CN" dirty="0"/>
              <a:t>.</a:t>
            </a:r>
            <a:r>
              <a:rPr lang="zh-CN" altLang="zh-CN" dirty="0"/>
              <a:t>学号</a:t>
            </a:r>
            <a:r>
              <a:rPr lang="en-US" altLang="zh-CN" dirty="0"/>
              <a:t>= </a:t>
            </a:r>
            <a:r>
              <a:rPr lang="zh-CN" altLang="zh-CN" dirty="0"/>
              <a:t>学生信息表</a:t>
            </a:r>
            <a:r>
              <a:rPr lang="en-US" altLang="zh-CN" dirty="0"/>
              <a:t>.</a:t>
            </a:r>
            <a:r>
              <a:rPr lang="zh-CN" altLang="zh-CN" dirty="0"/>
              <a:t>学号</a:t>
            </a:r>
            <a:r>
              <a:rPr lang="en-US" altLang="zh-CN" dirty="0"/>
              <a:t> AND </a:t>
            </a:r>
            <a:r>
              <a:rPr lang="zh-CN" altLang="zh-CN" dirty="0"/>
              <a:t>成绩表</a:t>
            </a:r>
            <a:r>
              <a:rPr lang="en-US" altLang="zh-CN" dirty="0"/>
              <a:t>.</a:t>
            </a:r>
            <a:r>
              <a:rPr lang="zh-CN" altLang="zh-CN" dirty="0"/>
              <a:t>课程代码</a:t>
            </a:r>
            <a:r>
              <a:rPr lang="en-US" altLang="zh-CN" dirty="0"/>
              <a:t> = </a:t>
            </a:r>
            <a:r>
              <a:rPr lang="zh-CN" altLang="zh-CN" dirty="0"/>
              <a:t>选课表</a:t>
            </a:r>
            <a:r>
              <a:rPr lang="en-US" altLang="zh-CN" dirty="0"/>
              <a:t>.</a:t>
            </a:r>
            <a:r>
              <a:rPr lang="zh-CN" altLang="zh-CN" dirty="0"/>
              <a:t>课程代码</a:t>
            </a:r>
          </a:p>
          <a:p>
            <a:r>
              <a:rPr lang="en-US" altLang="zh-CN" dirty="0"/>
              <a:t>AND </a:t>
            </a:r>
            <a:r>
              <a:rPr lang="zh-CN" altLang="zh-CN" dirty="0"/>
              <a:t>教师信息表</a:t>
            </a:r>
            <a:r>
              <a:rPr lang="en-US" altLang="zh-CN" dirty="0"/>
              <a:t>.</a:t>
            </a:r>
            <a:r>
              <a:rPr lang="zh-CN" altLang="zh-CN" dirty="0"/>
              <a:t>工号</a:t>
            </a:r>
            <a:r>
              <a:rPr lang="en-US" altLang="zh-CN" dirty="0"/>
              <a:t> = </a:t>
            </a:r>
            <a:r>
              <a:rPr lang="zh-CN" altLang="zh-CN" dirty="0"/>
              <a:t>选课表</a:t>
            </a:r>
            <a:r>
              <a:rPr lang="en-US" altLang="zh-CN" dirty="0"/>
              <a:t>.</a:t>
            </a:r>
            <a:r>
              <a:rPr lang="zh-CN" altLang="zh-CN" dirty="0"/>
              <a:t>工号</a:t>
            </a:r>
            <a:r>
              <a:rPr lang="en-US" altLang="zh-CN" dirty="0"/>
              <a:t> AND </a:t>
            </a:r>
            <a:r>
              <a:rPr lang="zh-CN" altLang="zh-CN" dirty="0"/>
              <a:t>教师信息表</a:t>
            </a:r>
            <a:r>
              <a:rPr lang="en-US" altLang="zh-CN" dirty="0"/>
              <a:t>.</a:t>
            </a:r>
            <a:r>
              <a:rPr lang="zh-CN" altLang="zh-CN" dirty="0"/>
              <a:t>姓名</a:t>
            </a:r>
            <a:r>
              <a:rPr lang="en-US" altLang="zh-CN" dirty="0"/>
              <a:t> = ‘</a:t>
            </a:r>
            <a:r>
              <a:rPr lang="zh-CN" altLang="zh-CN" dirty="0"/>
              <a:t>刘</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43</a:t>
            </a:fld>
            <a:endParaRPr lang="en-US" altLang="zh-CN"/>
          </a:p>
        </p:txBody>
      </p:sp>
    </p:spTree>
    <p:extLst>
      <p:ext uri="{BB962C8B-B14F-4D97-AF65-F5344CB8AC3E}">
        <p14:creationId xmlns:p14="http://schemas.microsoft.com/office/powerpoint/2010/main" val="2066712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）检索学习课程代码为</a:t>
            </a:r>
            <a:r>
              <a:rPr lang="en-US" altLang="zh-CN" dirty="0"/>
              <a:t>ENGL11004.01</a:t>
            </a:r>
            <a:r>
              <a:rPr lang="zh-CN" altLang="zh-CN" dirty="0"/>
              <a:t>或</a:t>
            </a:r>
            <a:r>
              <a:rPr lang="en-US" altLang="zh-CN" dirty="0"/>
              <a:t>PEDU11009.01</a:t>
            </a:r>
            <a:r>
              <a:rPr lang="zh-CN" altLang="zh-CN" dirty="0"/>
              <a:t>的学生学号。</a:t>
            </a:r>
          </a:p>
          <a:p>
            <a:r>
              <a:rPr lang="en-US" altLang="zh-CN" dirty="0"/>
              <a:t>SELECT </a:t>
            </a:r>
            <a:r>
              <a:rPr lang="zh-CN" altLang="zh-CN" dirty="0"/>
              <a:t>学号</a:t>
            </a:r>
          </a:p>
          <a:p>
            <a:r>
              <a:rPr lang="en-US" altLang="zh-CN" dirty="0"/>
              <a:t>FROM </a:t>
            </a:r>
            <a:r>
              <a:rPr lang="zh-CN" altLang="zh-CN" dirty="0"/>
              <a:t>成绩表</a:t>
            </a:r>
          </a:p>
          <a:p>
            <a:r>
              <a:rPr lang="en-US" altLang="zh-CN" dirty="0"/>
              <a:t>WHERE </a:t>
            </a:r>
            <a:r>
              <a:rPr lang="zh-CN" altLang="zh-CN" dirty="0"/>
              <a:t>课程代码</a:t>
            </a:r>
            <a:r>
              <a:rPr lang="en-US" altLang="zh-CN" dirty="0"/>
              <a:t> = ‘ENGL11004.01’ OR </a:t>
            </a:r>
            <a:r>
              <a:rPr lang="zh-CN" altLang="zh-CN" dirty="0"/>
              <a:t>课程代码</a:t>
            </a:r>
            <a:r>
              <a:rPr lang="en-US" altLang="zh-CN" dirty="0"/>
              <a:t> = ‘PEDU11009.01’;</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44</a:t>
            </a:fld>
            <a:endParaRPr lang="en-US" altLang="zh-CN"/>
          </a:p>
        </p:txBody>
      </p:sp>
    </p:spTree>
    <p:extLst>
      <p:ext uri="{BB962C8B-B14F-4D97-AF65-F5344CB8AC3E}">
        <p14:creationId xmlns:p14="http://schemas.microsoft.com/office/powerpoint/2010/main" val="2812401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）检索至少选修课程号为</a:t>
            </a:r>
            <a:r>
              <a:rPr lang="en-US" altLang="zh-CN" dirty="0"/>
              <a:t>ENGL11004.01</a:t>
            </a:r>
            <a:r>
              <a:rPr lang="zh-CN" altLang="zh-CN" dirty="0"/>
              <a:t>和</a:t>
            </a:r>
            <a:r>
              <a:rPr lang="en-US" altLang="zh-CN" dirty="0"/>
              <a:t>PEDU11009.01</a:t>
            </a:r>
            <a:r>
              <a:rPr lang="zh-CN" altLang="zh-CN" dirty="0"/>
              <a:t>的学生学号。</a:t>
            </a:r>
          </a:p>
          <a:p>
            <a:r>
              <a:rPr lang="en-US" altLang="zh-CN" dirty="0"/>
              <a:t>SELECT X.</a:t>
            </a:r>
            <a:r>
              <a:rPr lang="zh-CN" altLang="zh-CN" dirty="0"/>
              <a:t>学号</a:t>
            </a:r>
          </a:p>
          <a:p>
            <a:r>
              <a:rPr lang="en-US" altLang="zh-CN" dirty="0"/>
              <a:t>FROM </a:t>
            </a:r>
            <a:r>
              <a:rPr lang="zh-CN" altLang="zh-CN" dirty="0"/>
              <a:t>成绩表</a:t>
            </a:r>
            <a:r>
              <a:rPr lang="en-US" altLang="zh-CN" dirty="0"/>
              <a:t> AS X, </a:t>
            </a:r>
            <a:r>
              <a:rPr lang="zh-CN" altLang="zh-CN" dirty="0"/>
              <a:t>成绩表</a:t>
            </a:r>
            <a:r>
              <a:rPr lang="en-US" altLang="zh-CN" dirty="0"/>
              <a:t> AS Y</a:t>
            </a:r>
            <a:endParaRPr lang="zh-CN" altLang="zh-CN" dirty="0"/>
          </a:p>
          <a:p>
            <a:r>
              <a:rPr lang="en-US" altLang="zh-CN" dirty="0"/>
              <a:t>WHERE X.</a:t>
            </a:r>
            <a:r>
              <a:rPr lang="zh-CN" altLang="zh-CN" dirty="0"/>
              <a:t>学号</a:t>
            </a:r>
            <a:r>
              <a:rPr lang="en-US" altLang="zh-CN" dirty="0"/>
              <a:t> = Y.</a:t>
            </a:r>
            <a:r>
              <a:rPr lang="zh-CN" altLang="zh-CN" dirty="0"/>
              <a:t>学号</a:t>
            </a:r>
            <a:r>
              <a:rPr lang="en-US" altLang="zh-CN" dirty="0"/>
              <a:t> AND X.</a:t>
            </a:r>
            <a:r>
              <a:rPr lang="zh-CN" altLang="zh-CN" dirty="0"/>
              <a:t>课程代码</a:t>
            </a:r>
            <a:r>
              <a:rPr lang="en-US" altLang="zh-CN" dirty="0"/>
              <a:t> = ‘ENGL11004.01’ AND Y.</a:t>
            </a:r>
            <a:r>
              <a:rPr lang="zh-CN" altLang="zh-CN" dirty="0"/>
              <a:t>课程代码</a:t>
            </a:r>
            <a:r>
              <a:rPr lang="en-US" altLang="zh-CN" dirty="0"/>
              <a:t> = ‘PEDU11009.01’;</a:t>
            </a:r>
            <a:endParaRPr lang="zh-CN" altLang="zh-CN" dirty="0"/>
          </a:p>
          <a:p>
            <a:r>
              <a:rPr lang="zh-CN" altLang="zh-CN" dirty="0"/>
              <a:t>同一个基本表成绩表在一层中出现了两次，为加以区别，引入别名</a:t>
            </a:r>
            <a:r>
              <a:rPr lang="en-US" altLang="zh-CN" dirty="0"/>
              <a:t>X</a:t>
            </a:r>
            <a:r>
              <a:rPr lang="zh-CN" altLang="zh-CN" dirty="0"/>
              <a:t>和</a:t>
            </a:r>
            <a:r>
              <a:rPr lang="en-US" altLang="zh-CN" dirty="0"/>
              <a:t>Y</a:t>
            </a:r>
            <a:r>
              <a:rPr lang="zh-CN" altLang="zh-CN" dirty="0"/>
              <a:t>。在语句中应用表名对列名加以限定，譬如</a:t>
            </a:r>
            <a:r>
              <a:rPr lang="en-US" altLang="zh-CN" dirty="0"/>
              <a:t>X.</a:t>
            </a:r>
            <a:r>
              <a:rPr lang="zh-CN" altLang="zh-CN" dirty="0"/>
              <a:t>学号、</a:t>
            </a:r>
            <a:r>
              <a:rPr lang="en-US" altLang="zh-CN" dirty="0"/>
              <a:t>Y.</a:t>
            </a:r>
            <a:r>
              <a:rPr lang="zh-CN" altLang="zh-CN" dirty="0"/>
              <a:t>学号等。书写时，保留字</a:t>
            </a:r>
            <a:r>
              <a:rPr lang="en-US" altLang="zh-CN" dirty="0"/>
              <a:t>AS</a:t>
            </a:r>
            <a:r>
              <a:rPr lang="zh-CN" altLang="zh-CN" dirty="0"/>
              <a:t>在语句中可省略，可直接写成“成绩表</a:t>
            </a:r>
            <a:r>
              <a:rPr lang="en-US" altLang="zh-CN" dirty="0"/>
              <a:t> X, </a:t>
            </a:r>
            <a:r>
              <a:rPr lang="zh-CN" altLang="zh-CN" dirty="0"/>
              <a:t>成绩表</a:t>
            </a:r>
            <a:r>
              <a:rPr lang="en-US" altLang="zh-CN" dirty="0"/>
              <a:t> Y</a:t>
            </a:r>
            <a:r>
              <a:rPr lang="zh-CN" altLang="zh-CN" dirty="0"/>
              <a: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45</a:t>
            </a:fld>
            <a:endParaRPr lang="en-US" altLang="zh-CN"/>
          </a:p>
        </p:txBody>
      </p:sp>
    </p:spTree>
    <p:extLst>
      <p:ext uri="{BB962C8B-B14F-4D97-AF65-F5344CB8AC3E}">
        <p14:creationId xmlns:p14="http://schemas.microsoft.com/office/powerpoint/2010/main" val="24563918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96477" y="136546"/>
            <a:ext cx="7801897" cy="4275649"/>
          </a:xfrm>
        </p:spPr>
        <p:txBody>
          <a:bodyPr/>
          <a:lstStyle/>
          <a:p>
            <a:r>
              <a:rPr lang="zh-CN" altLang="zh-CN" dirty="0"/>
              <a:t>（</a:t>
            </a:r>
            <a:r>
              <a:rPr lang="en-US" altLang="zh-CN" dirty="0"/>
              <a:t>5</a:t>
            </a:r>
            <a:r>
              <a:rPr lang="zh-CN" altLang="zh-CN" dirty="0"/>
              <a:t>）检索不学</a:t>
            </a:r>
            <a:r>
              <a:rPr lang="en-US" altLang="zh-CN" dirty="0"/>
              <a:t>PEDU11009.01</a:t>
            </a:r>
            <a:r>
              <a:rPr lang="zh-CN" altLang="zh-CN" dirty="0"/>
              <a:t>课程的学生姓名与院系。</a:t>
            </a:r>
          </a:p>
          <a:p>
            <a:r>
              <a:rPr lang="en-US" altLang="zh-CN" dirty="0"/>
              <a:t>SELECT </a:t>
            </a:r>
            <a:r>
              <a:rPr lang="zh-CN" altLang="zh-CN" dirty="0"/>
              <a:t>姓名，院系</a:t>
            </a:r>
          </a:p>
          <a:p>
            <a:r>
              <a:rPr lang="en-US" altLang="zh-CN" dirty="0"/>
              <a:t>FROM </a:t>
            </a:r>
            <a:r>
              <a:rPr lang="zh-CN" altLang="zh-CN" dirty="0"/>
              <a:t>学生信息表</a:t>
            </a:r>
          </a:p>
          <a:p>
            <a:r>
              <a:rPr lang="en-US" altLang="zh-CN" dirty="0"/>
              <a:t>WHERE </a:t>
            </a:r>
            <a:r>
              <a:rPr lang="zh-CN" altLang="zh-CN" dirty="0"/>
              <a:t>学号</a:t>
            </a:r>
            <a:r>
              <a:rPr lang="en-US" altLang="zh-CN" dirty="0"/>
              <a:t> NOT IN(SELECT </a:t>
            </a:r>
            <a:r>
              <a:rPr lang="zh-CN" altLang="zh-CN" dirty="0"/>
              <a:t>学号</a:t>
            </a:r>
          </a:p>
          <a:p>
            <a:r>
              <a:rPr lang="en-US" altLang="zh-CN" dirty="0"/>
              <a:t>FROM </a:t>
            </a:r>
            <a:r>
              <a:rPr lang="zh-CN" altLang="zh-CN" dirty="0"/>
              <a:t>成绩表</a:t>
            </a:r>
          </a:p>
          <a:p>
            <a:r>
              <a:rPr lang="en-US" altLang="zh-CN" dirty="0"/>
              <a:t>WHERE </a:t>
            </a:r>
            <a:r>
              <a:rPr lang="zh-CN" altLang="zh-CN" dirty="0"/>
              <a:t>课程代码</a:t>
            </a:r>
            <a:r>
              <a:rPr lang="en-US" altLang="zh-CN" dirty="0"/>
              <a:t> = ‘PEDU11009.01’);</a:t>
            </a:r>
            <a:endParaRPr lang="zh-CN" altLang="zh-CN" dirty="0"/>
          </a:p>
          <a:p>
            <a:r>
              <a:rPr lang="zh-CN" altLang="zh-CN" dirty="0"/>
              <a:t>或者：</a:t>
            </a:r>
          </a:p>
          <a:p>
            <a:r>
              <a:rPr lang="en-US" altLang="zh-CN" dirty="0"/>
              <a:t>SELECT </a:t>
            </a:r>
            <a:r>
              <a:rPr lang="zh-CN" altLang="zh-CN" dirty="0"/>
              <a:t>姓名，院系</a:t>
            </a:r>
          </a:p>
          <a:p>
            <a:r>
              <a:rPr lang="en-US" altLang="zh-CN" dirty="0"/>
              <a:t>FROM </a:t>
            </a:r>
            <a:r>
              <a:rPr lang="zh-CN" altLang="zh-CN" dirty="0"/>
              <a:t>学生信息表</a:t>
            </a:r>
          </a:p>
          <a:p>
            <a:r>
              <a:rPr lang="en-US" altLang="zh-CN" dirty="0"/>
              <a:t>WHERE NOT EXISTS(SELECT *</a:t>
            </a:r>
            <a:endParaRPr lang="zh-CN" altLang="zh-CN" dirty="0"/>
          </a:p>
          <a:p>
            <a:r>
              <a:rPr lang="en-US" altLang="zh-CN" dirty="0"/>
              <a:t>FROM </a:t>
            </a:r>
            <a:r>
              <a:rPr lang="zh-CN" altLang="zh-CN" dirty="0"/>
              <a:t>成绩表</a:t>
            </a:r>
          </a:p>
          <a:p>
            <a:r>
              <a:rPr lang="en-US" altLang="zh-CN" dirty="0"/>
              <a:t>WHERE </a:t>
            </a:r>
            <a:r>
              <a:rPr lang="zh-CN" altLang="zh-CN" dirty="0"/>
              <a:t>成绩表</a:t>
            </a:r>
            <a:r>
              <a:rPr lang="en-US" altLang="zh-CN" dirty="0"/>
              <a:t>.</a:t>
            </a:r>
            <a:r>
              <a:rPr lang="zh-CN" altLang="zh-CN" dirty="0"/>
              <a:t>学号</a:t>
            </a:r>
            <a:r>
              <a:rPr lang="en-US" altLang="zh-CN" dirty="0"/>
              <a:t> =</a:t>
            </a:r>
            <a:r>
              <a:rPr lang="zh-CN" altLang="zh-CN" dirty="0"/>
              <a:t>学生信息表</a:t>
            </a:r>
            <a:r>
              <a:rPr lang="en-US" altLang="zh-CN" dirty="0"/>
              <a:t>.</a:t>
            </a:r>
            <a:r>
              <a:rPr lang="zh-CN" altLang="zh-CN" dirty="0"/>
              <a:t>学号</a:t>
            </a:r>
            <a:r>
              <a:rPr lang="en-US" altLang="zh-CN" dirty="0"/>
              <a:t> AND </a:t>
            </a:r>
            <a:r>
              <a:rPr lang="zh-CN" altLang="zh-CN" dirty="0"/>
              <a:t>课程代码</a:t>
            </a:r>
            <a:r>
              <a:rPr lang="en-US" altLang="zh-CN" dirty="0"/>
              <a:t> = ‘PEDU11009.01’);</a:t>
            </a:r>
            <a:endParaRPr lang="zh-CN" altLang="zh-CN" dirty="0"/>
          </a:p>
          <a:p>
            <a:r>
              <a:rPr lang="zh-CN" altLang="zh-CN" dirty="0"/>
              <a:t>这个查询不能使用连接查询写法。</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46</a:t>
            </a:fld>
            <a:endParaRPr lang="en-US" altLang="zh-CN"/>
          </a:p>
        </p:txBody>
      </p:sp>
    </p:spTree>
    <p:extLst>
      <p:ext uri="{BB962C8B-B14F-4D97-AF65-F5344CB8AC3E}">
        <p14:creationId xmlns:p14="http://schemas.microsoft.com/office/powerpoint/2010/main" val="9575376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19626" y="0"/>
            <a:ext cx="7801897" cy="4275649"/>
          </a:xfrm>
        </p:spPr>
        <p:txBody>
          <a:bodyPr/>
          <a:lstStyle/>
          <a:p>
            <a:r>
              <a:rPr lang="zh-CN" altLang="zh-CN" dirty="0"/>
              <a:t>（</a:t>
            </a:r>
            <a:r>
              <a:rPr lang="en-US" altLang="zh-CN" dirty="0"/>
              <a:t>6</a:t>
            </a:r>
            <a:r>
              <a:rPr lang="zh-CN" altLang="zh-CN" dirty="0"/>
              <a:t>）检索学习全部课程的学生姓名。</a:t>
            </a:r>
          </a:p>
          <a:p>
            <a:r>
              <a:rPr lang="zh-CN" altLang="zh-CN" dirty="0"/>
              <a:t>在表学生信息表中找学生，要求这个学生学了全部课程。换言之，在表学生信息表中找学生，在选课表中不存在一门课程，这个学生没有学。按照此语义，就可写出查询语句的</a:t>
            </a:r>
            <a:r>
              <a:rPr lang="en-US" altLang="zh-CN" dirty="0"/>
              <a:t>SELECT</a:t>
            </a:r>
            <a:r>
              <a:rPr lang="zh-CN" altLang="zh-CN" dirty="0"/>
              <a:t>表达方式：</a:t>
            </a:r>
          </a:p>
          <a:p>
            <a:r>
              <a:rPr lang="en-US" altLang="zh-CN" dirty="0"/>
              <a:t>SELECT </a:t>
            </a:r>
            <a:r>
              <a:rPr lang="zh-CN" altLang="zh-CN" dirty="0"/>
              <a:t>姓名</a:t>
            </a:r>
          </a:p>
          <a:p>
            <a:r>
              <a:rPr lang="en-US" altLang="zh-CN" dirty="0"/>
              <a:t>FROM</a:t>
            </a:r>
            <a:r>
              <a:rPr lang="zh-CN" altLang="zh-CN" dirty="0"/>
              <a:t>学生信息表</a:t>
            </a:r>
          </a:p>
          <a:p>
            <a:r>
              <a:rPr lang="en-US" altLang="zh-CN" dirty="0"/>
              <a:t>WHERE NOT EXISTS</a:t>
            </a:r>
            <a:endParaRPr lang="zh-CN" altLang="zh-CN" dirty="0"/>
          </a:p>
          <a:p>
            <a:r>
              <a:rPr lang="en-US" altLang="zh-CN" dirty="0"/>
              <a:t>(SELECT *</a:t>
            </a:r>
            <a:endParaRPr lang="zh-CN" altLang="zh-CN" dirty="0"/>
          </a:p>
          <a:p>
            <a:r>
              <a:rPr lang="en-US" altLang="zh-CN" dirty="0"/>
              <a:t>FROM </a:t>
            </a:r>
            <a:r>
              <a:rPr lang="zh-CN" altLang="zh-CN" dirty="0"/>
              <a:t>选课表</a:t>
            </a:r>
          </a:p>
          <a:p>
            <a:r>
              <a:rPr lang="en-US" altLang="zh-CN" dirty="0"/>
              <a:t>WHERE NOT EXISTS</a:t>
            </a:r>
            <a:endParaRPr lang="zh-CN" altLang="zh-CN" dirty="0"/>
          </a:p>
          <a:p>
            <a:r>
              <a:rPr lang="en-US" altLang="zh-CN" dirty="0"/>
              <a:t>(SELECT *</a:t>
            </a:r>
            <a:endParaRPr lang="zh-CN" altLang="zh-CN" dirty="0"/>
          </a:p>
          <a:p>
            <a:r>
              <a:rPr lang="en-US" altLang="zh-CN" dirty="0"/>
              <a:t>FROM </a:t>
            </a:r>
            <a:r>
              <a:rPr lang="zh-CN" altLang="zh-CN" dirty="0"/>
              <a:t>成绩表</a:t>
            </a:r>
          </a:p>
          <a:p>
            <a:r>
              <a:rPr lang="en-US" altLang="zh-CN" dirty="0"/>
              <a:t>WHERE </a:t>
            </a:r>
            <a:r>
              <a:rPr lang="zh-CN" altLang="zh-CN" dirty="0"/>
              <a:t>成绩表</a:t>
            </a:r>
            <a:r>
              <a:rPr lang="en-US" altLang="zh-CN" dirty="0"/>
              <a:t>.</a:t>
            </a:r>
            <a:r>
              <a:rPr lang="zh-CN" altLang="zh-CN" dirty="0"/>
              <a:t>课程代码</a:t>
            </a:r>
            <a:r>
              <a:rPr lang="en-US" altLang="zh-CN" dirty="0"/>
              <a:t> = </a:t>
            </a:r>
            <a:r>
              <a:rPr lang="zh-CN" altLang="zh-CN" dirty="0"/>
              <a:t>选课表</a:t>
            </a:r>
            <a:r>
              <a:rPr lang="en-US" altLang="zh-CN" dirty="0"/>
              <a:t>.</a:t>
            </a:r>
            <a:r>
              <a:rPr lang="zh-CN" altLang="zh-CN" dirty="0"/>
              <a:t>课程代码</a:t>
            </a:r>
            <a:r>
              <a:rPr lang="en-US" altLang="zh-CN" dirty="0"/>
              <a:t> AND </a:t>
            </a:r>
            <a:r>
              <a:rPr lang="zh-CN" altLang="zh-CN" dirty="0"/>
              <a:t>学生信息表</a:t>
            </a:r>
            <a:r>
              <a:rPr lang="en-US" altLang="zh-CN" dirty="0"/>
              <a:t>.</a:t>
            </a:r>
            <a:r>
              <a:rPr lang="zh-CN" altLang="zh-CN" dirty="0"/>
              <a:t>学号</a:t>
            </a:r>
            <a:r>
              <a:rPr lang="en-US" altLang="zh-CN" dirty="0"/>
              <a:t> = </a:t>
            </a:r>
            <a:r>
              <a:rPr lang="zh-CN" altLang="zh-CN" dirty="0"/>
              <a:t>成绩表</a:t>
            </a:r>
            <a:r>
              <a:rPr lang="en-US" altLang="zh-CN" dirty="0"/>
              <a:t>.</a:t>
            </a:r>
            <a:r>
              <a:rPr lang="zh-CN" altLang="zh-CN" dirty="0"/>
              <a:t>学号</a:t>
            </a:r>
            <a:r>
              <a:rPr lang="en-US" altLang="zh-CN" dirty="0"/>
              <a:t> ));</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47</a:t>
            </a:fld>
            <a:endParaRPr lang="en-US" altLang="zh-CN"/>
          </a:p>
        </p:txBody>
      </p:sp>
    </p:spTree>
    <p:extLst>
      <p:ext uri="{BB962C8B-B14F-4D97-AF65-F5344CB8AC3E}">
        <p14:creationId xmlns:p14="http://schemas.microsoft.com/office/powerpoint/2010/main" val="486923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7" y="495361"/>
            <a:ext cx="7801897" cy="4275649"/>
          </a:xfrm>
        </p:spPr>
        <p:txBody>
          <a:bodyPr/>
          <a:lstStyle/>
          <a:p>
            <a:r>
              <a:rPr lang="zh-CN" altLang="zh-CN" dirty="0"/>
              <a:t>（</a:t>
            </a:r>
            <a:r>
              <a:rPr lang="en-US" altLang="zh-CN" dirty="0"/>
              <a:t>7</a:t>
            </a:r>
            <a:r>
              <a:rPr lang="zh-CN" altLang="zh-CN" dirty="0"/>
              <a:t>）检索所学课程包含学号为</a:t>
            </a:r>
            <a:r>
              <a:rPr lang="en-US" altLang="zh-CN" dirty="0"/>
              <a:t>00001</a:t>
            </a:r>
            <a:r>
              <a:rPr lang="zh-CN" altLang="zh-CN" dirty="0"/>
              <a:t>学生所学课程的学生学号。</a:t>
            </a:r>
          </a:p>
          <a:p>
            <a:r>
              <a:rPr lang="zh-CN" altLang="zh-CN" dirty="0"/>
              <a:t>这一查询的写法类似于（</a:t>
            </a:r>
            <a:r>
              <a:rPr lang="en-US" altLang="zh-CN" dirty="0"/>
              <a:t>6</a:t>
            </a:r>
            <a:r>
              <a:rPr lang="zh-CN" altLang="zh-CN" dirty="0"/>
              <a:t>）的写法，其思路如下：</a:t>
            </a:r>
          </a:p>
          <a:p>
            <a:pPr lvl="0"/>
            <a:r>
              <a:rPr lang="zh-CN" altLang="zh-CN" dirty="0"/>
              <a:t>在学生信息表中找一个学生（学号），</a:t>
            </a:r>
            <a:r>
              <a:rPr lang="en-US" altLang="zh-CN" dirty="0"/>
              <a:t>          /*</a:t>
            </a:r>
            <a:r>
              <a:rPr lang="zh-CN" altLang="zh-CN" dirty="0"/>
              <a:t>在学生信息表中找</a:t>
            </a:r>
            <a:r>
              <a:rPr lang="en-US" altLang="zh-CN" dirty="0"/>
              <a:t>*/</a:t>
            </a:r>
            <a:endParaRPr lang="zh-CN" altLang="zh-CN" dirty="0"/>
          </a:p>
          <a:p>
            <a:pPr lvl="0"/>
            <a:r>
              <a:rPr lang="zh-CN" altLang="zh-CN" dirty="0"/>
              <a:t>对于</a:t>
            </a:r>
            <a:r>
              <a:rPr lang="en-US" altLang="zh-CN" dirty="0"/>
              <a:t>00001</a:t>
            </a:r>
            <a:r>
              <a:rPr lang="zh-CN" altLang="zh-CN" dirty="0"/>
              <a:t>学的每一门课（课程代码），</a:t>
            </a:r>
            <a:r>
              <a:rPr lang="en-US" altLang="zh-CN" dirty="0"/>
              <a:t> 	/*</a:t>
            </a:r>
            <a:r>
              <a:rPr lang="zh-CN" altLang="zh-CN" dirty="0"/>
              <a:t>在成绩表中找</a:t>
            </a:r>
            <a:r>
              <a:rPr lang="en-US" altLang="zh-CN" dirty="0"/>
              <a:t>*/</a:t>
            </a:r>
            <a:endParaRPr lang="zh-CN" altLang="zh-CN" dirty="0"/>
          </a:p>
          <a:p>
            <a:pPr lvl="0"/>
            <a:r>
              <a:rPr lang="zh-CN" altLang="zh-CN" dirty="0"/>
              <a:t>该学生都学了。</a:t>
            </a:r>
            <a:r>
              <a:rPr lang="en-US" altLang="zh-CN" dirty="0"/>
              <a:t>				/*</a:t>
            </a:r>
            <a:r>
              <a:rPr lang="zh-CN" altLang="zh-CN" dirty="0"/>
              <a:t>在成绩表中存在一个元组</a:t>
            </a:r>
            <a:r>
              <a:rPr lang="en-US" altLang="zh-CN" dirty="0"/>
              <a:t>*/</a:t>
            </a:r>
            <a:endParaRPr lang="zh-CN" altLang="zh-CN" dirty="0"/>
          </a:p>
          <a:p>
            <a:r>
              <a:rPr lang="zh-CN" altLang="zh-CN" dirty="0"/>
              <a:t>然后，改成双重否定形式</a:t>
            </a:r>
          </a:p>
          <a:p>
            <a:pPr lvl="0"/>
            <a:r>
              <a:rPr lang="zh-CN" altLang="zh-CN" dirty="0"/>
              <a:t>在学生信息表中找一个学生（学号），</a:t>
            </a:r>
          </a:p>
          <a:p>
            <a:pPr lvl="0"/>
            <a:r>
              <a:rPr lang="zh-CN" altLang="zh-CN" dirty="0"/>
              <a:t>不存在</a:t>
            </a:r>
            <a:r>
              <a:rPr lang="en-US" altLang="zh-CN" dirty="0"/>
              <a:t>00001</a:t>
            </a:r>
            <a:r>
              <a:rPr lang="zh-CN" altLang="zh-CN" dirty="0"/>
              <a:t>学的一门课（课程代码），</a:t>
            </a:r>
          </a:p>
          <a:p>
            <a:pPr lvl="0"/>
            <a:r>
              <a:rPr lang="zh-CN" altLang="zh-CN" dirty="0"/>
              <a:t>该学生没有学。</a:t>
            </a:r>
          </a:p>
          <a:p>
            <a:r>
              <a:rPr lang="zh-CN" altLang="zh-CN" dirty="0"/>
              <a:t>这样就很容易的写出</a:t>
            </a:r>
            <a:r>
              <a:rPr lang="en-US" altLang="zh-CN" dirty="0"/>
              <a:t>SELECT</a:t>
            </a:r>
            <a:r>
              <a:rPr lang="zh-CN" altLang="zh-CN" dirty="0"/>
              <a:t>语句：</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48</a:t>
            </a:fld>
            <a:endParaRPr lang="en-US" altLang="zh-CN"/>
          </a:p>
        </p:txBody>
      </p:sp>
    </p:spTree>
    <p:extLst>
      <p:ext uri="{BB962C8B-B14F-4D97-AF65-F5344CB8AC3E}">
        <p14:creationId xmlns:p14="http://schemas.microsoft.com/office/powerpoint/2010/main" val="39802741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61753" y="240717"/>
            <a:ext cx="7801897" cy="4275649"/>
          </a:xfrm>
        </p:spPr>
        <p:txBody>
          <a:bodyPr/>
          <a:lstStyle/>
          <a:p>
            <a:r>
              <a:rPr lang="en-US" altLang="zh-CN" dirty="0"/>
              <a:t>SELECT  </a:t>
            </a:r>
            <a:r>
              <a:rPr lang="zh-CN" altLang="zh-CN" dirty="0"/>
              <a:t>学号</a:t>
            </a:r>
          </a:p>
          <a:p>
            <a:r>
              <a:rPr lang="en-US" altLang="zh-CN" dirty="0"/>
              <a:t>FROM   </a:t>
            </a:r>
            <a:r>
              <a:rPr lang="zh-CN" altLang="zh-CN" dirty="0"/>
              <a:t>学生信息表</a:t>
            </a:r>
          </a:p>
          <a:p>
            <a:r>
              <a:rPr lang="en-US" altLang="zh-CN" dirty="0"/>
              <a:t>WHERE NOT EXISTS			/*</a:t>
            </a:r>
            <a:r>
              <a:rPr lang="zh-CN" altLang="zh-CN" dirty="0"/>
              <a:t>不存在</a:t>
            </a:r>
            <a:r>
              <a:rPr lang="en-US" altLang="zh-CN" dirty="0"/>
              <a:t>00001</a:t>
            </a:r>
            <a:r>
              <a:rPr lang="zh-CN" altLang="zh-CN" dirty="0"/>
              <a:t>学的一门课</a:t>
            </a:r>
            <a:r>
              <a:rPr lang="en-US" altLang="zh-CN" dirty="0"/>
              <a:t>*/</a:t>
            </a:r>
            <a:endParaRPr lang="zh-CN" altLang="zh-CN" dirty="0"/>
          </a:p>
          <a:p>
            <a:r>
              <a:rPr lang="en-US" altLang="zh-CN" dirty="0"/>
              <a:t>(SELECT *</a:t>
            </a:r>
            <a:endParaRPr lang="zh-CN" altLang="zh-CN" dirty="0"/>
          </a:p>
          <a:p>
            <a:r>
              <a:rPr lang="en-US" altLang="zh-CN" dirty="0"/>
              <a:t>FROM </a:t>
            </a:r>
            <a:r>
              <a:rPr lang="zh-CN" altLang="zh-CN" dirty="0"/>
              <a:t>成绩表</a:t>
            </a:r>
            <a:r>
              <a:rPr lang="en-US" altLang="zh-CN" dirty="0"/>
              <a:t>AS X</a:t>
            </a:r>
            <a:endParaRPr lang="zh-CN" altLang="zh-CN" dirty="0"/>
          </a:p>
          <a:p>
            <a:r>
              <a:rPr lang="en-US" altLang="zh-CN" dirty="0"/>
              <a:t>WHERE X.</a:t>
            </a:r>
            <a:r>
              <a:rPr lang="zh-CN" altLang="zh-CN" dirty="0"/>
              <a:t>学号</a:t>
            </a:r>
            <a:r>
              <a:rPr lang="en-US" altLang="zh-CN" dirty="0"/>
              <a:t> = ‘00001’</a:t>
            </a:r>
            <a:endParaRPr lang="zh-CN" altLang="zh-CN" dirty="0"/>
          </a:p>
          <a:p>
            <a:r>
              <a:rPr lang="en-US" altLang="zh-CN" dirty="0"/>
              <a:t>AND NOT EXISTS				/*</a:t>
            </a:r>
            <a:r>
              <a:rPr lang="zh-CN" altLang="zh-CN" dirty="0"/>
              <a:t>该学生没有学</a:t>
            </a:r>
            <a:r>
              <a:rPr lang="en-US" altLang="zh-CN" dirty="0"/>
              <a:t>*/</a:t>
            </a:r>
            <a:endParaRPr lang="zh-CN" altLang="zh-CN" dirty="0"/>
          </a:p>
          <a:p>
            <a:r>
              <a:rPr lang="en-US" altLang="zh-CN" dirty="0"/>
              <a:t>(SELECT *</a:t>
            </a:r>
            <a:endParaRPr lang="zh-CN" altLang="zh-CN" dirty="0"/>
          </a:p>
          <a:p>
            <a:r>
              <a:rPr lang="en-US" altLang="zh-CN" dirty="0"/>
              <a:t>FROM </a:t>
            </a:r>
            <a:r>
              <a:rPr lang="zh-CN" altLang="zh-CN" dirty="0"/>
              <a:t>成绩表</a:t>
            </a:r>
            <a:r>
              <a:rPr lang="en-US" altLang="zh-CN" dirty="0"/>
              <a:t> AS Y</a:t>
            </a:r>
            <a:endParaRPr lang="zh-CN" altLang="zh-CN" dirty="0"/>
          </a:p>
          <a:p>
            <a:r>
              <a:rPr lang="en-US" altLang="zh-CN" dirty="0"/>
              <a:t>WHERE Y.</a:t>
            </a:r>
            <a:r>
              <a:rPr lang="zh-CN" altLang="zh-CN" dirty="0"/>
              <a:t>学号</a:t>
            </a:r>
            <a:r>
              <a:rPr lang="en-US" altLang="zh-CN" dirty="0"/>
              <a:t>=</a:t>
            </a:r>
            <a:r>
              <a:rPr lang="zh-CN" altLang="zh-CN" dirty="0"/>
              <a:t>学生信息表</a:t>
            </a:r>
            <a:r>
              <a:rPr lang="en-US" altLang="zh-CN" dirty="0"/>
              <a:t>.</a:t>
            </a:r>
            <a:r>
              <a:rPr lang="zh-CN" altLang="zh-CN" dirty="0"/>
              <a:t>学号</a:t>
            </a:r>
            <a:r>
              <a:rPr lang="en-US" altLang="zh-CN" dirty="0"/>
              <a:t>AND Y.</a:t>
            </a:r>
            <a:r>
              <a:rPr lang="zh-CN" altLang="zh-CN" dirty="0"/>
              <a:t>课程代码</a:t>
            </a:r>
            <a:r>
              <a:rPr lang="en-US" altLang="zh-CN" dirty="0"/>
              <a:t>= X.</a:t>
            </a:r>
            <a:r>
              <a:rPr lang="zh-CN" altLang="zh-CN" dirty="0"/>
              <a:t>课程代码</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49</a:t>
            </a:fld>
            <a:endParaRPr lang="en-US" altLang="zh-CN"/>
          </a:p>
        </p:txBody>
      </p:sp>
    </p:spTree>
    <p:extLst>
      <p:ext uri="{BB962C8B-B14F-4D97-AF65-F5344CB8AC3E}">
        <p14:creationId xmlns:p14="http://schemas.microsoft.com/office/powerpoint/2010/main" val="171671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第9章  数据库语言</a:t>
            </a:r>
            <a:r>
              <a:rPr lang="x-none" altLang="zh-CN" dirty="0" smtClean="0"/>
              <a:t>SQL</a:t>
            </a:r>
            <a:endParaRPr lang="zh-CN" altLang="en-US" dirty="0"/>
          </a:p>
        </p:txBody>
      </p:sp>
      <p:sp>
        <p:nvSpPr>
          <p:cNvPr id="3" name="内容占位符 2"/>
          <p:cNvSpPr>
            <a:spLocks noGrp="1"/>
          </p:cNvSpPr>
          <p:nvPr>
            <p:ph idx="1"/>
          </p:nvPr>
        </p:nvSpPr>
        <p:spPr>
          <a:xfrm>
            <a:off x="884902" y="777349"/>
            <a:ext cx="7801897" cy="1345741"/>
          </a:xfrm>
        </p:spPr>
        <p:txBody>
          <a:bodyPr/>
          <a:lstStyle/>
          <a:p>
            <a:endParaRPr lang="zh-CN" altLang="en-US" dirty="0"/>
          </a:p>
          <a:p>
            <a:r>
              <a:rPr lang="en-US" altLang="zh-CN" dirty="0" smtClean="0"/>
              <a:t>SQL</a:t>
            </a:r>
            <a:r>
              <a:rPr lang="zh-CN" altLang="zh-CN" dirty="0" smtClean="0"/>
              <a:t>（</a:t>
            </a:r>
            <a:r>
              <a:rPr lang="en-US" altLang="zh-CN" dirty="0" smtClean="0"/>
              <a:t>Structured Query Language</a:t>
            </a:r>
            <a:r>
              <a:rPr lang="zh-CN" altLang="zh-CN" dirty="0" smtClean="0"/>
              <a:t>）是一种结构化查询语言。</a:t>
            </a:r>
            <a:endParaRPr lang="zh-CN" altLang="zh-CN"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a:t>
            </a:fld>
            <a:endParaRPr lang="en-US" altLang="zh-CN"/>
          </a:p>
        </p:txBody>
      </p:sp>
      <p:sp>
        <p:nvSpPr>
          <p:cNvPr id="5" name="TextBox 4">
            <a:hlinkClick r:id="rId2" action="ppaction://hlinksldjump"/>
          </p:cNvPr>
          <p:cNvSpPr txBox="1"/>
          <p:nvPr/>
        </p:nvSpPr>
        <p:spPr>
          <a:xfrm>
            <a:off x="7577959" y="6243254"/>
            <a:ext cx="861848" cy="338554"/>
          </a:xfrm>
          <a:prstGeom prst="rect">
            <a:avLst/>
          </a:prstGeom>
          <a:noFill/>
        </p:spPr>
        <p:txBody>
          <a:bodyPr wrap="square" rtlCol="0">
            <a:spAutoFit/>
          </a:bodyPr>
          <a:lstStyle/>
          <a:p>
            <a:r>
              <a:rPr lang="zh-CN" altLang="en-US" sz="1600" dirty="0"/>
              <a:t>返回</a:t>
            </a:r>
          </a:p>
        </p:txBody>
      </p:sp>
      <p:sp>
        <p:nvSpPr>
          <p:cNvPr id="6" name="内容占位符 2"/>
          <p:cNvSpPr txBox="1">
            <a:spLocks/>
          </p:cNvSpPr>
          <p:nvPr/>
        </p:nvSpPr>
        <p:spPr bwMode="gray">
          <a:xfrm>
            <a:off x="884902" y="2238704"/>
            <a:ext cx="7801897" cy="3025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zh-CN" altLang="zh-CN" sz="2000" kern="0" dirty="0" smtClean="0"/>
              <a:t>通常核心</a:t>
            </a:r>
            <a:r>
              <a:rPr lang="en-US" altLang="zh-CN" sz="2000" kern="0" dirty="0" smtClean="0"/>
              <a:t>SQL</a:t>
            </a:r>
            <a:r>
              <a:rPr lang="zh-CN" altLang="zh-CN" sz="2000" kern="0" dirty="0" smtClean="0"/>
              <a:t>主要有四个部分：</a:t>
            </a:r>
          </a:p>
          <a:p>
            <a:r>
              <a:rPr lang="zh-CN" altLang="zh-CN" sz="2000" kern="0" dirty="0" smtClean="0"/>
              <a:t>（</a:t>
            </a:r>
            <a:r>
              <a:rPr lang="en-US" altLang="zh-CN" sz="2000" kern="0" dirty="0" smtClean="0"/>
              <a:t>1</a:t>
            </a:r>
            <a:r>
              <a:rPr lang="zh-CN" altLang="zh-CN" sz="2000" kern="0" dirty="0" smtClean="0"/>
              <a:t>）数据定义语言，即</a:t>
            </a:r>
            <a:r>
              <a:rPr lang="en-US" altLang="zh-CN" sz="2000" kern="0" dirty="0" smtClean="0"/>
              <a:t>SQL DDL</a:t>
            </a:r>
            <a:r>
              <a:rPr lang="zh-CN" altLang="zh-CN" sz="2000" kern="0" dirty="0" smtClean="0"/>
              <a:t>，用于定义</a:t>
            </a:r>
            <a:r>
              <a:rPr lang="en-US" altLang="zh-CN" sz="2000" kern="0" dirty="0" smtClean="0"/>
              <a:t>SQL</a:t>
            </a:r>
            <a:r>
              <a:rPr lang="zh-CN" altLang="zh-CN" sz="2000" kern="0" dirty="0" smtClean="0"/>
              <a:t>模式、基本表、视图、索引等结构；</a:t>
            </a:r>
          </a:p>
          <a:p>
            <a:r>
              <a:rPr lang="zh-CN" altLang="zh-CN" sz="2000" kern="0" dirty="0" smtClean="0"/>
              <a:t>（</a:t>
            </a:r>
            <a:r>
              <a:rPr lang="en-US" altLang="zh-CN" sz="2000" kern="0" dirty="0" smtClean="0"/>
              <a:t>2</a:t>
            </a:r>
            <a:r>
              <a:rPr lang="zh-CN" altLang="zh-CN" sz="2000" kern="0" dirty="0" smtClean="0"/>
              <a:t>）数据操纵语言，即</a:t>
            </a:r>
            <a:r>
              <a:rPr lang="en-US" altLang="zh-CN" sz="2000" kern="0" dirty="0" smtClean="0"/>
              <a:t>SQL DML</a:t>
            </a:r>
            <a:r>
              <a:rPr lang="zh-CN" altLang="zh-CN" sz="2000" kern="0" dirty="0" smtClean="0"/>
              <a:t>，数据操纵分成数据查询和数据更新两类，而数据更新又分为插入、删除和修改三种操作；</a:t>
            </a:r>
          </a:p>
          <a:p>
            <a:r>
              <a:rPr lang="zh-CN" altLang="zh-CN" sz="2000" kern="0" dirty="0" smtClean="0"/>
              <a:t>（</a:t>
            </a:r>
            <a:r>
              <a:rPr lang="en-US" altLang="zh-CN" sz="2000" kern="0" dirty="0" smtClean="0"/>
              <a:t>3</a:t>
            </a:r>
            <a:r>
              <a:rPr lang="zh-CN" altLang="zh-CN" sz="2000" kern="0" dirty="0" smtClean="0"/>
              <a:t>）嵌入式</a:t>
            </a:r>
            <a:r>
              <a:rPr lang="en-US" altLang="zh-CN" sz="2000" kern="0" dirty="0" smtClean="0"/>
              <a:t>SQL</a:t>
            </a:r>
            <a:r>
              <a:rPr lang="zh-CN" altLang="zh-CN" sz="2000" kern="0" dirty="0" smtClean="0"/>
              <a:t>语言的使用规定，这一部分内容涉及到</a:t>
            </a:r>
            <a:r>
              <a:rPr lang="en-US" altLang="zh-CN" sz="2000" kern="0" dirty="0" smtClean="0"/>
              <a:t>SQL</a:t>
            </a:r>
            <a:r>
              <a:rPr lang="zh-CN" altLang="zh-CN" sz="2000" kern="0" dirty="0" smtClean="0"/>
              <a:t>语句嵌入在主语言程序中的规则；</a:t>
            </a:r>
          </a:p>
          <a:p>
            <a:r>
              <a:rPr lang="zh-CN" altLang="zh-CN" sz="2000" kern="0" dirty="0" smtClean="0"/>
              <a:t>（</a:t>
            </a:r>
            <a:r>
              <a:rPr lang="en-US" altLang="zh-CN" sz="2000" kern="0" dirty="0" smtClean="0"/>
              <a:t>4</a:t>
            </a:r>
            <a:r>
              <a:rPr lang="zh-CN" altLang="zh-CN" sz="2000" kern="0" dirty="0" smtClean="0"/>
              <a:t>）数据库控制语言，即</a:t>
            </a:r>
            <a:r>
              <a:rPr lang="en-US" altLang="zh-CN" sz="2000" kern="0" dirty="0" smtClean="0"/>
              <a:t>SQL DCL</a:t>
            </a:r>
            <a:r>
              <a:rPr lang="zh-CN" altLang="zh-CN" sz="2000" kern="0" dirty="0" smtClean="0"/>
              <a:t>，这一部分包括对基本表和视图的授权、完整性规则的描述、事务控制等内容。</a:t>
            </a:r>
          </a:p>
          <a:p>
            <a:endParaRPr lang="zh-CN" altLang="en-US" sz="2000" kern="0" dirty="0"/>
          </a:p>
        </p:txBody>
      </p:sp>
    </p:spTree>
    <p:extLst>
      <p:ext uri="{BB962C8B-B14F-4D97-AF65-F5344CB8AC3E}">
        <p14:creationId xmlns:p14="http://schemas.microsoft.com/office/powerpoint/2010/main" val="22830854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9.3.3SELECT</a:t>
            </a:r>
            <a:r>
              <a:rPr lang="x-none" altLang="zh-CN" dirty="0" smtClean="0"/>
              <a:t>语句完整的结构</a:t>
            </a:r>
            <a:endParaRPr lang="zh-CN" altLang="en-US" dirty="0"/>
          </a:p>
        </p:txBody>
      </p:sp>
      <p:sp>
        <p:nvSpPr>
          <p:cNvPr id="3" name="内容占位符 2"/>
          <p:cNvSpPr>
            <a:spLocks noGrp="1"/>
          </p:cNvSpPr>
          <p:nvPr>
            <p:ph idx="1"/>
          </p:nvPr>
        </p:nvSpPr>
        <p:spPr/>
        <p:txBody>
          <a:bodyPr/>
          <a:lstStyle/>
          <a:p>
            <a:r>
              <a:rPr lang="en-US" altLang="zh-CN" dirty="0"/>
              <a:t>1. </a:t>
            </a:r>
            <a:r>
              <a:rPr lang="zh-CN" altLang="zh-CN" dirty="0"/>
              <a:t>聚合函数</a:t>
            </a:r>
          </a:p>
          <a:p>
            <a:r>
              <a:rPr lang="en-US" altLang="zh-CN" dirty="0"/>
              <a:t>SQL</a:t>
            </a:r>
            <a:r>
              <a:rPr lang="zh-CN" altLang="zh-CN" dirty="0"/>
              <a:t>提供了下列聚合函数：</a:t>
            </a:r>
          </a:p>
          <a:p>
            <a:r>
              <a:rPr lang="en-US" altLang="zh-CN" dirty="0"/>
              <a:t>COUNT(*)		</a:t>
            </a:r>
            <a:r>
              <a:rPr lang="zh-CN" altLang="zh-CN" dirty="0"/>
              <a:t>计算元组的个数</a:t>
            </a:r>
          </a:p>
          <a:p>
            <a:r>
              <a:rPr lang="en-US" altLang="zh-CN" dirty="0"/>
              <a:t>COUNT(&lt;</a:t>
            </a:r>
            <a:r>
              <a:rPr lang="zh-CN" altLang="zh-CN" dirty="0"/>
              <a:t>列名</a:t>
            </a:r>
            <a:r>
              <a:rPr lang="en-US" altLang="zh-CN" dirty="0"/>
              <a:t>&gt;)	</a:t>
            </a:r>
            <a:r>
              <a:rPr lang="zh-CN" altLang="zh-CN" dirty="0"/>
              <a:t>对一列中的值计算个数</a:t>
            </a:r>
          </a:p>
          <a:p>
            <a:r>
              <a:rPr lang="en-US" altLang="zh-CN" dirty="0"/>
              <a:t>SUM(&lt;</a:t>
            </a:r>
            <a:r>
              <a:rPr lang="zh-CN" altLang="zh-CN" dirty="0"/>
              <a:t>列名</a:t>
            </a:r>
            <a:r>
              <a:rPr lang="en-US" altLang="zh-CN" dirty="0"/>
              <a:t>&gt;)		</a:t>
            </a:r>
            <a:r>
              <a:rPr lang="zh-CN" altLang="zh-CN" dirty="0"/>
              <a:t>求某一列值的综合（此列的值必须是数值型）</a:t>
            </a:r>
          </a:p>
          <a:p>
            <a:r>
              <a:rPr lang="en-US" altLang="zh-CN" dirty="0"/>
              <a:t>AVG(&lt;</a:t>
            </a:r>
            <a:r>
              <a:rPr lang="zh-CN" altLang="zh-CN" dirty="0"/>
              <a:t>列名</a:t>
            </a:r>
            <a:r>
              <a:rPr lang="en-US" altLang="zh-CN" dirty="0"/>
              <a:t>&gt;)		</a:t>
            </a:r>
            <a:r>
              <a:rPr lang="zh-CN" altLang="zh-CN" dirty="0"/>
              <a:t>求某一列值的平均值（此列的值必须是数值型）</a:t>
            </a:r>
          </a:p>
          <a:p>
            <a:r>
              <a:rPr lang="en-US" altLang="zh-CN" dirty="0"/>
              <a:t>MAX(&lt;</a:t>
            </a:r>
            <a:r>
              <a:rPr lang="zh-CN" altLang="zh-CN" dirty="0"/>
              <a:t>列名</a:t>
            </a:r>
            <a:r>
              <a:rPr lang="en-US" altLang="zh-CN" dirty="0"/>
              <a:t>&gt;)	</a:t>
            </a:r>
            <a:r>
              <a:rPr lang="zh-CN" altLang="zh-CN" dirty="0"/>
              <a:t>求某一列值的最大值</a:t>
            </a:r>
          </a:p>
          <a:p>
            <a:r>
              <a:rPr lang="en-US" altLang="zh-CN" dirty="0"/>
              <a:t>MIN(&lt;</a:t>
            </a:r>
            <a:r>
              <a:rPr lang="zh-CN" altLang="zh-CN" dirty="0"/>
              <a:t>列名</a:t>
            </a:r>
            <a:r>
              <a:rPr lang="en-US" altLang="zh-CN" dirty="0"/>
              <a:t>&gt;)		</a:t>
            </a:r>
            <a:r>
              <a:rPr lang="zh-CN" altLang="zh-CN" dirty="0"/>
              <a:t>求某一列值的最小值</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50</a:t>
            </a:fld>
            <a:endParaRPr lang="en-US" altLang="zh-CN"/>
          </a:p>
        </p:txBody>
      </p:sp>
    </p:spTree>
    <p:extLst>
      <p:ext uri="{BB962C8B-B14F-4D97-AF65-F5344CB8AC3E}">
        <p14:creationId xmlns:p14="http://schemas.microsoft.com/office/powerpoint/2010/main" val="4361359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9.10</a:t>
            </a:r>
            <a:r>
              <a:rPr lang="zh-CN" altLang="zh-CN" dirty="0"/>
              <a:t>：对教学数据库中的数据进行查询和计算。</a:t>
            </a:r>
          </a:p>
          <a:p>
            <a:r>
              <a:rPr lang="zh-CN" altLang="zh-CN" dirty="0"/>
              <a:t>（</a:t>
            </a:r>
            <a:r>
              <a:rPr lang="en-US" altLang="zh-CN" dirty="0"/>
              <a:t>1</a:t>
            </a:r>
            <a:r>
              <a:rPr lang="zh-CN" altLang="zh-CN" dirty="0"/>
              <a:t>）求男学生的总人数和平均绩点。</a:t>
            </a:r>
          </a:p>
          <a:p>
            <a:r>
              <a:rPr lang="en-US" altLang="zh-CN" dirty="0"/>
              <a:t>SELECT COUNT(*),AVG(</a:t>
            </a:r>
            <a:r>
              <a:rPr lang="zh-CN" altLang="zh-CN" dirty="0"/>
              <a:t>当前绩点</a:t>
            </a:r>
            <a:r>
              <a:rPr lang="en-US" altLang="zh-CN" dirty="0"/>
              <a:t>(GPA))</a:t>
            </a:r>
            <a:endParaRPr lang="zh-CN" altLang="zh-CN" dirty="0"/>
          </a:p>
          <a:p>
            <a:r>
              <a:rPr lang="en-US" altLang="zh-CN" dirty="0"/>
              <a:t>FROM </a:t>
            </a:r>
            <a:r>
              <a:rPr lang="zh-CN" altLang="zh-CN" dirty="0"/>
              <a:t>学生信息表</a:t>
            </a:r>
          </a:p>
          <a:p>
            <a:r>
              <a:rPr lang="en-US" altLang="zh-CN" dirty="0"/>
              <a:t>WHERE </a:t>
            </a:r>
            <a:r>
              <a:rPr lang="zh-CN" altLang="zh-CN" dirty="0"/>
              <a:t>性别</a:t>
            </a:r>
            <a:r>
              <a:rPr lang="en-US" altLang="zh-CN" dirty="0"/>
              <a:t> = ‘</a:t>
            </a:r>
            <a:r>
              <a:rPr lang="zh-CN" altLang="zh-CN" dirty="0"/>
              <a:t>男</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51</a:t>
            </a:fld>
            <a:endParaRPr lang="en-US" altLang="zh-CN"/>
          </a:p>
        </p:txBody>
      </p:sp>
    </p:spTree>
    <p:extLst>
      <p:ext uri="{BB962C8B-B14F-4D97-AF65-F5344CB8AC3E}">
        <p14:creationId xmlns:p14="http://schemas.microsoft.com/office/powerpoint/2010/main" val="30103374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）统计选修了课程的学生人数</a:t>
            </a:r>
          </a:p>
          <a:p>
            <a:r>
              <a:rPr lang="en-US" altLang="zh-CN" dirty="0"/>
              <a:t>SELECT COUNT(DISTINCT </a:t>
            </a:r>
            <a:r>
              <a:rPr lang="zh-CN" altLang="zh-CN" dirty="0"/>
              <a:t>学号</a:t>
            </a:r>
            <a:r>
              <a:rPr lang="en-US" altLang="zh-CN" dirty="0"/>
              <a:t>)</a:t>
            </a:r>
            <a:endParaRPr lang="zh-CN" altLang="zh-CN" dirty="0"/>
          </a:p>
          <a:p>
            <a:r>
              <a:rPr lang="en-US" altLang="zh-CN" dirty="0"/>
              <a:t>FROM </a:t>
            </a:r>
            <a:r>
              <a:rPr lang="zh-CN" altLang="zh-CN" dirty="0"/>
              <a:t>成绩表</a:t>
            </a:r>
            <a:r>
              <a:rPr lang="en-US" altLang="zh-CN" dirty="0"/>
              <a:t>;</a:t>
            </a:r>
            <a:endParaRPr lang="zh-CN" altLang="zh-CN" dirty="0"/>
          </a:p>
          <a:p>
            <a:r>
              <a:rPr lang="zh-CN" altLang="zh-CN" dirty="0"/>
              <a:t>这里如果不加保留字</a:t>
            </a:r>
            <a:r>
              <a:rPr lang="en-US" altLang="zh-CN" dirty="0"/>
              <a:t>DISTINCT</a:t>
            </a:r>
            <a:r>
              <a:rPr lang="zh-CN" altLang="zh-CN" dirty="0"/>
              <a:t>，那么统计出表的值是选修课程的学生人次数。由于有的学生选修了多门课，在统计时只能计作一人，因此在</a:t>
            </a:r>
            <a:r>
              <a:rPr lang="en-US" altLang="zh-CN" dirty="0"/>
              <a:t>COUNT</a:t>
            </a:r>
            <a:r>
              <a:rPr lang="zh-CN" altLang="zh-CN" dirty="0"/>
              <a:t>函数的列名前面要加</a:t>
            </a:r>
            <a:r>
              <a:rPr lang="en-US" altLang="zh-CN" dirty="0"/>
              <a:t>DISTINCT</a:t>
            </a:r>
            <a:r>
              <a:rPr lang="zh-CN" altLang="zh-CN" dirty="0"/>
              <a:t>，统计出来的值才是学生人数。</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52</a:t>
            </a:fld>
            <a:endParaRPr lang="en-US" altLang="zh-CN"/>
          </a:p>
        </p:txBody>
      </p:sp>
    </p:spTree>
    <p:extLst>
      <p:ext uri="{BB962C8B-B14F-4D97-AF65-F5344CB8AC3E}">
        <p14:creationId xmlns:p14="http://schemas.microsoft.com/office/powerpoint/2010/main" val="9494863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SELECT</a:t>
            </a:r>
            <a:r>
              <a:rPr lang="zh-CN" altLang="zh-CN" dirty="0"/>
              <a:t>语句完整地句法</a:t>
            </a:r>
          </a:p>
          <a:p>
            <a:r>
              <a:rPr lang="en-US" altLang="zh-CN" dirty="0"/>
              <a:t>SELECT</a:t>
            </a:r>
            <a:r>
              <a:rPr lang="zh-CN" altLang="zh-CN" dirty="0"/>
              <a:t>语句完整地句法如下：</a:t>
            </a:r>
          </a:p>
          <a:p>
            <a:r>
              <a:rPr lang="en-US" altLang="zh-CN" dirty="0"/>
              <a:t>SELECT &lt;</a:t>
            </a:r>
            <a:r>
              <a:rPr lang="zh-CN" altLang="zh-CN" dirty="0"/>
              <a:t>目标表的列名或列表达式序列</a:t>
            </a:r>
            <a:r>
              <a:rPr lang="en-US" altLang="zh-CN" dirty="0"/>
              <a:t>&gt;</a:t>
            </a:r>
            <a:endParaRPr lang="zh-CN" altLang="zh-CN" dirty="0"/>
          </a:p>
          <a:p>
            <a:r>
              <a:rPr lang="en-US" altLang="zh-CN" dirty="0"/>
              <a:t>FROM &lt;</a:t>
            </a:r>
            <a:r>
              <a:rPr lang="zh-CN" altLang="zh-CN" dirty="0"/>
              <a:t>基本表名和（或）视图序列</a:t>
            </a:r>
            <a:r>
              <a:rPr lang="en-US" altLang="zh-CN" dirty="0"/>
              <a:t>&gt;</a:t>
            </a:r>
            <a:endParaRPr lang="zh-CN" altLang="zh-CN" dirty="0"/>
          </a:p>
          <a:p>
            <a:r>
              <a:rPr lang="en-US" altLang="zh-CN" dirty="0"/>
              <a:t>[WHERE &lt;</a:t>
            </a:r>
            <a:r>
              <a:rPr lang="zh-CN" altLang="zh-CN" dirty="0"/>
              <a:t>行条件表达式</a:t>
            </a:r>
            <a:r>
              <a:rPr lang="en-US" altLang="zh-CN" dirty="0"/>
              <a:t>&gt;]</a:t>
            </a:r>
            <a:endParaRPr lang="zh-CN" altLang="zh-CN" dirty="0"/>
          </a:p>
          <a:p>
            <a:r>
              <a:rPr lang="en-US" altLang="zh-CN" dirty="0"/>
              <a:t>[GROUP BY &lt;</a:t>
            </a:r>
            <a:r>
              <a:rPr lang="zh-CN" altLang="zh-CN" dirty="0"/>
              <a:t>列名序列</a:t>
            </a:r>
            <a:r>
              <a:rPr lang="en-US" altLang="zh-CN" dirty="0"/>
              <a:t>&gt;]</a:t>
            </a:r>
            <a:endParaRPr lang="zh-CN" altLang="zh-CN" dirty="0"/>
          </a:p>
          <a:p>
            <a:r>
              <a:rPr lang="en-US" altLang="zh-CN" dirty="0"/>
              <a:t>	[HAVING &lt;</a:t>
            </a:r>
            <a:r>
              <a:rPr lang="zh-CN" altLang="zh-CN" dirty="0"/>
              <a:t>组条件表达式</a:t>
            </a:r>
            <a:r>
              <a:rPr lang="en-US" altLang="zh-CN" dirty="0"/>
              <a:t>&gt;]]</a:t>
            </a:r>
            <a:endParaRPr lang="zh-CN" altLang="zh-CN" dirty="0"/>
          </a:p>
          <a:p>
            <a:r>
              <a:rPr lang="en-US" altLang="zh-CN" dirty="0"/>
              <a:t>[ORDER BY [</a:t>
            </a:r>
            <a:r>
              <a:rPr lang="zh-CN" altLang="zh-CN" dirty="0"/>
              <a:t>列名</a:t>
            </a:r>
            <a:r>
              <a:rPr lang="en-US" altLang="zh-CN" dirty="0"/>
              <a:t>ASC | DESC],…]</a:t>
            </a:r>
            <a:endParaRPr lang="zh-CN" altLang="zh-CN" dirty="0"/>
          </a:p>
          <a:p>
            <a:r>
              <a:rPr lang="zh-CN" altLang="zh-CN" dirty="0"/>
              <a:t>句法中</a:t>
            </a:r>
            <a:r>
              <a:rPr lang="en-US" altLang="zh-CN" dirty="0"/>
              <a:t>[ ]</a:t>
            </a:r>
            <a:r>
              <a:rPr lang="zh-CN" altLang="zh-CN" dirty="0"/>
              <a:t>表示该成分可有也可无。</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53</a:t>
            </a:fld>
            <a:endParaRPr lang="en-US" altLang="zh-CN"/>
          </a:p>
        </p:txBody>
      </p:sp>
    </p:spTree>
    <p:extLst>
      <p:ext uri="{BB962C8B-B14F-4D97-AF65-F5344CB8AC3E}">
        <p14:creationId xmlns:p14="http://schemas.microsoft.com/office/powerpoint/2010/main" val="130163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整个语句的执行过程如下：</a:t>
            </a:r>
          </a:p>
          <a:p>
            <a:r>
              <a:rPr lang="zh-CN" altLang="zh-CN" dirty="0"/>
              <a:t>读取</a:t>
            </a:r>
            <a:r>
              <a:rPr lang="en-US" altLang="zh-CN" dirty="0"/>
              <a:t>FROM</a:t>
            </a:r>
            <a:r>
              <a:rPr lang="zh-CN" altLang="zh-CN" dirty="0"/>
              <a:t>子句中基本表、视图的数据，执行笛卡尔积操作。</a:t>
            </a:r>
          </a:p>
          <a:p>
            <a:r>
              <a:rPr lang="zh-CN" altLang="zh-CN" dirty="0"/>
              <a:t>选取满足</a:t>
            </a:r>
            <a:r>
              <a:rPr lang="en-US" altLang="zh-CN" dirty="0"/>
              <a:t>WHERE</a:t>
            </a:r>
            <a:r>
              <a:rPr lang="zh-CN" altLang="zh-CN" dirty="0"/>
              <a:t>子句中给出的条件表达式的元组。</a:t>
            </a:r>
          </a:p>
          <a:p>
            <a:r>
              <a:rPr lang="zh-CN" altLang="zh-CN" dirty="0"/>
              <a:t>按</a:t>
            </a:r>
            <a:r>
              <a:rPr lang="en-US" altLang="zh-CN" dirty="0"/>
              <a:t>GROUP</a:t>
            </a:r>
            <a:r>
              <a:rPr lang="zh-CN" altLang="zh-CN" dirty="0"/>
              <a:t>子句中指定列的值分组，同时提取满足</a:t>
            </a:r>
            <a:r>
              <a:rPr lang="en-US" altLang="zh-CN" dirty="0"/>
              <a:t>HAVING</a:t>
            </a:r>
            <a:r>
              <a:rPr lang="zh-CN" altLang="zh-CN" dirty="0"/>
              <a:t>子句中组条件表达式的那些组。</a:t>
            </a:r>
          </a:p>
          <a:p>
            <a:r>
              <a:rPr lang="zh-CN" altLang="zh-CN" dirty="0"/>
              <a:t>按</a:t>
            </a:r>
            <a:r>
              <a:rPr lang="en-US" altLang="zh-CN" dirty="0"/>
              <a:t>SELECT</a:t>
            </a:r>
            <a:r>
              <a:rPr lang="zh-CN" altLang="zh-CN" dirty="0"/>
              <a:t>子句中给出的列名或列表达式求值输出。</a:t>
            </a:r>
          </a:p>
          <a:p>
            <a:r>
              <a:rPr lang="en-US" altLang="zh-CN" dirty="0"/>
              <a:t>ORDER</a:t>
            </a:r>
            <a:r>
              <a:rPr lang="zh-CN" altLang="zh-CN" dirty="0"/>
              <a:t>子句对输出的目标表进行排序，按附加说明</a:t>
            </a:r>
            <a:r>
              <a:rPr lang="en-US" altLang="zh-CN" dirty="0"/>
              <a:t>ASC</a:t>
            </a:r>
            <a:r>
              <a:rPr lang="zh-CN" altLang="zh-CN" dirty="0"/>
              <a:t>升序排列，或按</a:t>
            </a:r>
            <a:r>
              <a:rPr lang="en-US" altLang="zh-CN" dirty="0"/>
              <a:t>DESC</a:t>
            </a:r>
            <a:r>
              <a:rPr lang="zh-CN" altLang="zh-CN" dirty="0"/>
              <a:t>降序排列。</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54</a:t>
            </a:fld>
            <a:endParaRPr lang="en-US" altLang="zh-CN"/>
          </a:p>
        </p:txBody>
      </p:sp>
    </p:spTree>
    <p:extLst>
      <p:ext uri="{BB962C8B-B14F-4D97-AF65-F5344CB8AC3E}">
        <p14:creationId xmlns:p14="http://schemas.microsoft.com/office/powerpoint/2010/main" val="12879895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SELECT</a:t>
            </a:r>
            <a:r>
              <a:rPr lang="zh-CN" altLang="zh-CN" dirty="0"/>
              <a:t>语句中，</a:t>
            </a:r>
            <a:r>
              <a:rPr lang="en-US" altLang="zh-CN" dirty="0"/>
              <a:t>WHERE</a:t>
            </a:r>
            <a:r>
              <a:rPr lang="zh-CN" altLang="zh-CN" dirty="0"/>
              <a:t>子句称为“行条件子句”，</a:t>
            </a:r>
            <a:r>
              <a:rPr lang="en-US" altLang="zh-CN" dirty="0"/>
              <a:t>GROUP</a:t>
            </a:r>
            <a:r>
              <a:rPr lang="zh-CN" altLang="zh-CN" dirty="0"/>
              <a:t>子句称为“分组子句”，</a:t>
            </a:r>
            <a:r>
              <a:rPr lang="en-US" altLang="zh-CN" dirty="0"/>
              <a:t>HAVING</a:t>
            </a:r>
            <a:r>
              <a:rPr lang="zh-CN" altLang="zh-CN" dirty="0"/>
              <a:t>子句称为“组条件子句”，</a:t>
            </a:r>
            <a:r>
              <a:rPr lang="en-US" altLang="zh-CN" dirty="0"/>
              <a:t>ORDER</a:t>
            </a:r>
            <a:r>
              <a:rPr lang="zh-CN" altLang="zh-CN" dirty="0"/>
              <a:t>子句称为“排序子句”。下面举例说明分组子句和排序子句的用法。</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55</a:t>
            </a:fld>
            <a:endParaRPr lang="en-US" altLang="zh-CN"/>
          </a:p>
        </p:txBody>
      </p:sp>
    </p:spTree>
    <p:extLst>
      <p:ext uri="{BB962C8B-B14F-4D97-AF65-F5344CB8AC3E}">
        <p14:creationId xmlns:p14="http://schemas.microsoft.com/office/powerpoint/2010/main" val="2679815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9.11</a:t>
            </a:r>
            <a:r>
              <a:rPr lang="zh-CN" altLang="zh-CN" dirty="0"/>
              <a:t>：对教学数据库中四个基本表教师信息表、选课表、学生信息表、成绩表中数据进行查询和计算。</a:t>
            </a:r>
          </a:p>
          <a:p>
            <a:r>
              <a:rPr lang="zh-CN" altLang="zh-CN" dirty="0"/>
              <a:t>（</a:t>
            </a:r>
            <a:r>
              <a:rPr lang="en-US" altLang="zh-CN" dirty="0"/>
              <a:t>1</a:t>
            </a:r>
            <a:r>
              <a:rPr lang="zh-CN" altLang="zh-CN" dirty="0"/>
              <a:t>）统计每门课程的学生选修人数</a:t>
            </a:r>
          </a:p>
          <a:p>
            <a:r>
              <a:rPr lang="en-US" altLang="zh-CN" dirty="0"/>
              <a:t>SELECT </a:t>
            </a:r>
            <a:r>
              <a:rPr lang="zh-CN" altLang="zh-CN" dirty="0"/>
              <a:t>选课表</a:t>
            </a:r>
            <a:r>
              <a:rPr lang="en-US" altLang="zh-CN" dirty="0"/>
              <a:t>.</a:t>
            </a:r>
            <a:r>
              <a:rPr lang="zh-CN" altLang="zh-CN" dirty="0"/>
              <a:t>课程代码</a:t>
            </a:r>
            <a:r>
              <a:rPr lang="en-US" altLang="zh-CN" dirty="0"/>
              <a:t>, </a:t>
            </a:r>
            <a:r>
              <a:rPr lang="zh-CN" altLang="zh-CN" dirty="0"/>
              <a:t>课程名称，</a:t>
            </a:r>
            <a:r>
              <a:rPr lang="en-US" altLang="zh-CN" dirty="0"/>
              <a:t>COUNT(</a:t>
            </a:r>
            <a:r>
              <a:rPr lang="zh-CN" altLang="zh-CN" dirty="0"/>
              <a:t>学号</a:t>
            </a:r>
            <a:r>
              <a:rPr lang="en-US" altLang="zh-CN" dirty="0"/>
              <a:t>)</a:t>
            </a:r>
            <a:endParaRPr lang="zh-CN" altLang="zh-CN" dirty="0"/>
          </a:p>
          <a:p>
            <a:r>
              <a:rPr lang="en-US" altLang="zh-CN" dirty="0"/>
              <a:t>FROM  </a:t>
            </a:r>
            <a:r>
              <a:rPr lang="zh-CN" altLang="zh-CN" dirty="0"/>
              <a:t>选课表</a:t>
            </a:r>
            <a:r>
              <a:rPr lang="en-US" altLang="zh-CN" dirty="0"/>
              <a:t>,</a:t>
            </a:r>
            <a:r>
              <a:rPr lang="zh-CN" altLang="zh-CN" dirty="0"/>
              <a:t>成绩表</a:t>
            </a:r>
          </a:p>
          <a:p>
            <a:r>
              <a:rPr lang="en-US" altLang="zh-CN" dirty="0"/>
              <a:t>WHERE </a:t>
            </a:r>
            <a:r>
              <a:rPr lang="zh-CN" altLang="zh-CN" dirty="0"/>
              <a:t>选课表</a:t>
            </a:r>
            <a:r>
              <a:rPr lang="en-US" altLang="zh-CN" dirty="0"/>
              <a:t>.</a:t>
            </a:r>
            <a:r>
              <a:rPr lang="zh-CN" altLang="zh-CN" dirty="0"/>
              <a:t>课程代码</a:t>
            </a:r>
            <a:r>
              <a:rPr lang="en-US" altLang="zh-CN" dirty="0"/>
              <a:t> = </a:t>
            </a:r>
            <a:r>
              <a:rPr lang="zh-CN" altLang="zh-CN" dirty="0"/>
              <a:t>成绩表</a:t>
            </a:r>
            <a:r>
              <a:rPr lang="en-US" altLang="zh-CN" dirty="0"/>
              <a:t>.</a:t>
            </a:r>
            <a:r>
              <a:rPr lang="zh-CN" altLang="zh-CN" dirty="0"/>
              <a:t>课程代码 </a:t>
            </a:r>
          </a:p>
          <a:p>
            <a:r>
              <a:rPr lang="en-US" altLang="zh-CN" dirty="0"/>
              <a:t>GROUP BY </a:t>
            </a:r>
            <a:r>
              <a:rPr lang="zh-CN" altLang="zh-CN" dirty="0"/>
              <a:t>选课表</a:t>
            </a:r>
            <a:r>
              <a:rPr lang="en-US" altLang="zh-CN" dirty="0"/>
              <a:t>.</a:t>
            </a:r>
            <a:r>
              <a:rPr lang="zh-CN" altLang="zh-CN" dirty="0"/>
              <a:t>课程代码</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56</a:t>
            </a:fld>
            <a:endParaRPr lang="en-US" altLang="zh-CN"/>
          </a:p>
        </p:txBody>
      </p:sp>
    </p:spTree>
    <p:extLst>
      <p:ext uri="{BB962C8B-B14F-4D97-AF65-F5344CB8AC3E}">
        <p14:creationId xmlns:p14="http://schemas.microsoft.com/office/powerpoint/2010/main" val="38704585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由于要统计每一门课程的学生人数，因此要把满足</a:t>
            </a:r>
            <a:r>
              <a:rPr lang="en-US" altLang="zh-CN" dirty="0"/>
              <a:t>WHERE</a:t>
            </a:r>
            <a:r>
              <a:rPr lang="zh-CN" altLang="zh-CN" dirty="0"/>
              <a:t>子句种条件的查询结果按课程代码分组，在每一组中的课程代码相同。此时的</a:t>
            </a:r>
            <a:r>
              <a:rPr lang="en-US" altLang="zh-CN" dirty="0"/>
              <a:t>SELECT</a:t>
            </a:r>
            <a:r>
              <a:rPr lang="zh-CN" altLang="zh-CN" dirty="0"/>
              <a:t>子句应对每一分组进行操作，在每一组中，选课表</a:t>
            </a:r>
            <a:r>
              <a:rPr lang="en-US" altLang="zh-CN" dirty="0"/>
              <a:t>.</a:t>
            </a:r>
            <a:r>
              <a:rPr lang="zh-CN" altLang="zh-CN" dirty="0"/>
              <a:t>课程代码只有一个值，统计出的学号值个数就是这一组中的学生人数。</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57</a:t>
            </a:fld>
            <a:endParaRPr lang="en-US" altLang="zh-CN"/>
          </a:p>
        </p:txBody>
      </p:sp>
    </p:spTree>
    <p:extLst>
      <p:ext uri="{BB962C8B-B14F-4D97-AF65-F5344CB8AC3E}">
        <p14:creationId xmlns:p14="http://schemas.microsoft.com/office/powerpoint/2010/main" val="30785943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19626" y="854176"/>
            <a:ext cx="7801897" cy="4275649"/>
          </a:xfrm>
        </p:spPr>
        <p:txBody>
          <a:bodyPr/>
          <a:lstStyle/>
          <a:p>
            <a:r>
              <a:rPr lang="zh-CN" altLang="zh-CN" dirty="0"/>
              <a:t>（</a:t>
            </a:r>
            <a:r>
              <a:rPr lang="en-US" altLang="zh-CN" dirty="0"/>
              <a:t>2</a:t>
            </a:r>
            <a:r>
              <a:rPr lang="zh-CN" altLang="zh-CN" dirty="0"/>
              <a:t>）求每一教师每一课程的学生选修人数（超过</a:t>
            </a:r>
            <a:r>
              <a:rPr lang="en-US" altLang="zh-CN" dirty="0"/>
              <a:t>50</a:t>
            </a:r>
            <a:r>
              <a:rPr lang="zh-CN" altLang="zh-CN" dirty="0"/>
              <a:t>人），要求显示教师工号、课程代码和学生人数。显示时，查询结果按人数升序排序，人数相同按工号升序、课程代码降序排序。</a:t>
            </a:r>
          </a:p>
          <a:p>
            <a:r>
              <a:rPr lang="en-US" altLang="zh-CN" dirty="0"/>
              <a:t>SELECT </a:t>
            </a:r>
            <a:r>
              <a:rPr lang="zh-CN" altLang="zh-CN" dirty="0"/>
              <a:t>工号</a:t>
            </a:r>
            <a:r>
              <a:rPr lang="en-US" altLang="zh-CN" dirty="0"/>
              <a:t>, </a:t>
            </a:r>
            <a:r>
              <a:rPr lang="zh-CN" altLang="zh-CN" dirty="0"/>
              <a:t>课程信息表</a:t>
            </a:r>
            <a:r>
              <a:rPr lang="en-US" altLang="zh-CN" dirty="0"/>
              <a:t>.</a:t>
            </a:r>
            <a:r>
              <a:rPr lang="zh-CN" altLang="zh-CN" dirty="0"/>
              <a:t>课程代码</a:t>
            </a:r>
            <a:r>
              <a:rPr lang="en-US" altLang="zh-CN" dirty="0"/>
              <a:t>,COUNT(</a:t>
            </a:r>
            <a:r>
              <a:rPr lang="zh-CN" altLang="zh-CN" dirty="0"/>
              <a:t>学号</a:t>
            </a:r>
            <a:r>
              <a:rPr lang="en-US" altLang="zh-CN" dirty="0"/>
              <a:t>)</a:t>
            </a:r>
            <a:endParaRPr lang="zh-CN" altLang="zh-CN" dirty="0"/>
          </a:p>
          <a:p>
            <a:r>
              <a:rPr lang="en-US" altLang="zh-CN" dirty="0"/>
              <a:t>FROM </a:t>
            </a:r>
            <a:r>
              <a:rPr lang="zh-CN" altLang="zh-CN" dirty="0"/>
              <a:t>选课表，成绩表 </a:t>
            </a:r>
          </a:p>
          <a:p>
            <a:r>
              <a:rPr lang="en-US" altLang="zh-CN" dirty="0"/>
              <a:t>WHERE</a:t>
            </a:r>
            <a:r>
              <a:rPr lang="zh-CN" altLang="zh-CN" dirty="0"/>
              <a:t>选课表</a:t>
            </a:r>
            <a:r>
              <a:rPr lang="en-US" altLang="zh-CN" dirty="0"/>
              <a:t>.</a:t>
            </a:r>
            <a:r>
              <a:rPr lang="zh-CN" altLang="zh-CN" dirty="0"/>
              <a:t>课程代码</a:t>
            </a:r>
            <a:r>
              <a:rPr lang="en-US" altLang="zh-CN" dirty="0"/>
              <a:t> =</a:t>
            </a:r>
            <a:r>
              <a:rPr lang="zh-CN" altLang="zh-CN" dirty="0"/>
              <a:t>成绩表</a:t>
            </a:r>
            <a:r>
              <a:rPr lang="en-US" altLang="zh-CN" dirty="0"/>
              <a:t>.</a:t>
            </a:r>
            <a:r>
              <a:rPr lang="zh-CN" altLang="zh-CN" dirty="0"/>
              <a:t>课程代码</a:t>
            </a:r>
          </a:p>
          <a:p>
            <a:r>
              <a:rPr lang="en-US" altLang="zh-CN" dirty="0"/>
              <a:t>GROUP BY </a:t>
            </a:r>
            <a:r>
              <a:rPr lang="zh-CN" altLang="zh-CN" dirty="0"/>
              <a:t>工号</a:t>
            </a:r>
            <a:r>
              <a:rPr lang="en-US" altLang="zh-CN" dirty="0"/>
              <a:t>, </a:t>
            </a:r>
            <a:r>
              <a:rPr lang="zh-CN" altLang="zh-CN" dirty="0"/>
              <a:t>选课表</a:t>
            </a:r>
            <a:r>
              <a:rPr lang="en-US" altLang="zh-CN" dirty="0"/>
              <a:t>.</a:t>
            </a:r>
            <a:r>
              <a:rPr lang="zh-CN" altLang="zh-CN" dirty="0"/>
              <a:t>课程代码</a:t>
            </a:r>
          </a:p>
          <a:p>
            <a:r>
              <a:rPr lang="en-US" altLang="zh-CN" dirty="0"/>
              <a:t>      HAVING COUNT  (*)  &gt; 50</a:t>
            </a:r>
            <a:endParaRPr lang="zh-CN" altLang="zh-CN" dirty="0"/>
          </a:p>
          <a:p>
            <a:r>
              <a:rPr lang="en-US" altLang="zh-CN" dirty="0"/>
              <a:t>ORDER BY 3,</a:t>
            </a:r>
            <a:r>
              <a:rPr lang="zh-CN" altLang="zh-CN" dirty="0"/>
              <a:t>工号</a:t>
            </a:r>
            <a:r>
              <a:rPr lang="en-US" altLang="zh-CN" dirty="0"/>
              <a:t>, </a:t>
            </a:r>
            <a:r>
              <a:rPr lang="zh-CN" altLang="zh-CN" dirty="0"/>
              <a:t>选课表</a:t>
            </a:r>
            <a:r>
              <a:rPr lang="en-US" altLang="zh-CN" dirty="0"/>
              <a:t>.</a:t>
            </a:r>
            <a:r>
              <a:rPr lang="zh-CN" altLang="zh-CN" dirty="0"/>
              <a:t>课程代码</a:t>
            </a:r>
            <a:r>
              <a:rPr lang="en-US" altLang="zh-CN" dirty="0"/>
              <a:t> DESC;</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58</a:t>
            </a:fld>
            <a:endParaRPr lang="en-US" altLang="zh-CN"/>
          </a:p>
        </p:txBody>
      </p:sp>
    </p:spTree>
    <p:extLst>
      <p:ext uri="{BB962C8B-B14F-4D97-AF65-F5344CB8AC3E}">
        <p14:creationId xmlns:p14="http://schemas.microsoft.com/office/powerpoint/2010/main" val="31768563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该语句先求出选课表和成绩表中学生选修教师课程的那些元组，然后根据教师工号和课程代码分组，去掉小于等于</a:t>
            </a:r>
            <a:r>
              <a:rPr lang="en-US" altLang="zh-CN" dirty="0"/>
              <a:t>50</a:t>
            </a:r>
            <a:r>
              <a:rPr lang="zh-CN" altLang="zh-CN" dirty="0"/>
              <a:t>人的组，对余下的组统计元组个数，再显示余下组的教师工号、课程代码和人数。</a:t>
            </a:r>
            <a:r>
              <a:rPr lang="en-US" altLang="zh-CN" dirty="0"/>
              <a:t>ORDER BY</a:t>
            </a:r>
            <a:r>
              <a:rPr lang="zh-CN" altLang="zh-CN" dirty="0"/>
              <a:t>子句中数字</a:t>
            </a:r>
            <a:r>
              <a:rPr lang="en-US" altLang="zh-CN" dirty="0"/>
              <a:t>3</a:t>
            </a:r>
            <a:r>
              <a:rPr lang="zh-CN" altLang="zh-CN" dirty="0"/>
              <a:t>表示对</a:t>
            </a:r>
            <a:r>
              <a:rPr lang="en-US" altLang="zh-CN" dirty="0"/>
              <a:t>SELECT</a:t>
            </a:r>
            <a:r>
              <a:rPr lang="zh-CN" altLang="zh-CN" dirty="0"/>
              <a:t>子句中第</a:t>
            </a:r>
            <a:r>
              <a:rPr lang="en-US" altLang="zh-CN" dirty="0"/>
              <a:t>3</a:t>
            </a:r>
            <a:r>
              <a:rPr lang="zh-CN" altLang="zh-CN" dirty="0"/>
              <a:t>个列值（学生人数）进行升序排列，若人数相同，则按工号升序、课程号降序排列。</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59</a:t>
            </a:fld>
            <a:endParaRPr lang="en-US" altLang="zh-CN"/>
          </a:p>
        </p:txBody>
      </p:sp>
    </p:spTree>
    <p:extLst>
      <p:ext uri="{BB962C8B-B14F-4D97-AF65-F5344CB8AC3E}">
        <p14:creationId xmlns:p14="http://schemas.microsoft.com/office/powerpoint/2010/main" val="40631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5086" y="0"/>
            <a:ext cx="8686800" cy="1087438"/>
          </a:xfrm>
        </p:spPr>
        <p:txBody>
          <a:bodyPr/>
          <a:lstStyle/>
          <a:p>
            <a:r>
              <a:rPr lang="x-none" altLang="zh-CN" dirty="0"/>
              <a:t>9.1 SQL</a:t>
            </a:r>
            <a:r>
              <a:rPr lang="x-none" altLang="zh-CN" dirty="0" smtClean="0"/>
              <a:t>特点</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a:t>
            </a:fld>
            <a:endParaRPr lang="en-US" altLang="zh-CN"/>
          </a:p>
        </p:txBody>
      </p:sp>
      <p:sp>
        <p:nvSpPr>
          <p:cNvPr id="7" name="内容占位符 2"/>
          <p:cNvSpPr txBox="1">
            <a:spLocks/>
          </p:cNvSpPr>
          <p:nvPr/>
        </p:nvSpPr>
        <p:spPr bwMode="gray">
          <a:xfrm>
            <a:off x="861456" y="1008993"/>
            <a:ext cx="7801897" cy="4275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a:lstStyle>
          <a:p>
            <a:r>
              <a:rPr lang="en-US" altLang="zh-CN" sz="2000" kern="0" dirty="0" smtClean="0"/>
              <a:t>SQL</a:t>
            </a:r>
            <a:r>
              <a:rPr lang="zh-CN" altLang="zh-CN" sz="2000" kern="0" dirty="0" smtClean="0"/>
              <a:t>具有如下特点：</a:t>
            </a:r>
          </a:p>
          <a:p>
            <a:r>
              <a:rPr lang="zh-CN" altLang="zh-CN" sz="2000" kern="0" dirty="0" smtClean="0"/>
              <a:t>（</a:t>
            </a:r>
            <a:r>
              <a:rPr lang="en-US" altLang="zh-CN" sz="2000" kern="0" dirty="0" smtClean="0"/>
              <a:t>1</a:t>
            </a:r>
            <a:r>
              <a:rPr lang="zh-CN" altLang="zh-CN" sz="2000" kern="0" dirty="0" smtClean="0"/>
              <a:t>）</a:t>
            </a:r>
            <a:r>
              <a:rPr lang="en-US" altLang="zh-CN" sz="2000" kern="0" dirty="0" smtClean="0"/>
              <a:t>SQL</a:t>
            </a:r>
            <a:r>
              <a:rPr lang="zh-CN" altLang="zh-CN" sz="2000" kern="0" dirty="0" smtClean="0"/>
              <a:t>具有十分灵活和强大的查询功能，其</a:t>
            </a:r>
            <a:r>
              <a:rPr lang="en-US" altLang="zh-CN" sz="2000" kern="0" dirty="0" smtClean="0"/>
              <a:t>SELECT</a:t>
            </a:r>
            <a:r>
              <a:rPr lang="zh-CN" altLang="zh-CN" sz="2000" kern="0" dirty="0" smtClean="0"/>
              <a:t>语句能完成相当复杂的查询操作，包括各种关系代数操作、统计、排序等操作；</a:t>
            </a:r>
          </a:p>
          <a:p>
            <a:r>
              <a:rPr lang="zh-CN" altLang="zh-CN" sz="2000" kern="0" dirty="0" smtClean="0"/>
              <a:t>（</a:t>
            </a:r>
            <a:r>
              <a:rPr lang="en-US" altLang="zh-CN" sz="2000" kern="0" dirty="0" smtClean="0"/>
              <a:t>2</a:t>
            </a:r>
            <a:r>
              <a:rPr lang="zh-CN" altLang="zh-CN" sz="2000" kern="0" dirty="0" smtClean="0"/>
              <a:t>）</a:t>
            </a:r>
            <a:r>
              <a:rPr lang="en-US" altLang="zh-CN" sz="2000" kern="0" dirty="0" smtClean="0"/>
              <a:t>SQL</a:t>
            </a:r>
            <a:r>
              <a:rPr lang="zh-CN" altLang="zh-CN" sz="2000" kern="0" dirty="0" smtClean="0"/>
              <a:t>不是一个应用开发语言，它只提供对数据库的操作功能，不能完成屏幕控制、菜单管理、报表生成等功能，但</a:t>
            </a:r>
            <a:r>
              <a:rPr lang="en-US" altLang="zh-CN" sz="2000" kern="0" dirty="0" smtClean="0"/>
              <a:t>SQL</a:t>
            </a:r>
            <a:r>
              <a:rPr lang="zh-CN" altLang="zh-CN" sz="2000" kern="0" dirty="0" smtClean="0"/>
              <a:t>既可作为交互式语言独立使用，也可作为子语言嵌入在主语言中使用，成为应用开发语言的一部分；</a:t>
            </a:r>
          </a:p>
          <a:p>
            <a:r>
              <a:rPr lang="zh-CN" altLang="zh-CN" sz="2000" kern="0" dirty="0" smtClean="0"/>
              <a:t>（</a:t>
            </a:r>
            <a:r>
              <a:rPr lang="en-US" altLang="zh-CN" sz="2000" kern="0" dirty="0" smtClean="0"/>
              <a:t>3</a:t>
            </a:r>
            <a:r>
              <a:rPr lang="zh-CN" altLang="zh-CN" sz="2000" kern="0" dirty="0" smtClean="0"/>
              <a:t>）</a:t>
            </a:r>
            <a:r>
              <a:rPr lang="en-US" altLang="zh-CN" sz="2000" kern="0" dirty="0" smtClean="0"/>
              <a:t>SQL</a:t>
            </a:r>
            <a:r>
              <a:rPr lang="zh-CN" altLang="zh-CN" sz="2000" kern="0" dirty="0" smtClean="0"/>
              <a:t>是国际标准语言，有利于各种数据库之间交换数据，有利于程序的移植，有利于实现高度的数据独立性，有利于实现标准化；</a:t>
            </a:r>
          </a:p>
          <a:p>
            <a:r>
              <a:rPr lang="zh-CN" altLang="zh-CN" sz="2000" kern="0" dirty="0" smtClean="0"/>
              <a:t>（</a:t>
            </a:r>
            <a:r>
              <a:rPr lang="en-US" altLang="zh-CN" sz="2000" kern="0" dirty="0" smtClean="0"/>
              <a:t>4</a:t>
            </a:r>
            <a:r>
              <a:rPr lang="zh-CN" altLang="zh-CN" sz="2000" kern="0" dirty="0" smtClean="0"/>
              <a:t>）</a:t>
            </a:r>
            <a:r>
              <a:rPr lang="en-US" altLang="zh-CN" sz="2000" kern="0" dirty="0" smtClean="0"/>
              <a:t>SQL</a:t>
            </a:r>
            <a:r>
              <a:rPr lang="zh-CN" altLang="zh-CN" sz="2000" kern="0" dirty="0" smtClean="0"/>
              <a:t>的词汇不多，完成核心功能只用了</a:t>
            </a:r>
            <a:r>
              <a:rPr lang="en-US" altLang="zh-CN" sz="2000" kern="0" dirty="0" smtClean="0"/>
              <a:t>9</a:t>
            </a:r>
            <a:r>
              <a:rPr lang="zh-CN" altLang="zh-CN" sz="2000" kern="0" dirty="0" smtClean="0"/>
              <a:t>个英语动词，它的语法结构接近英语，因此容易学习和使用。</a:t>
            </a:r>
          </a:p>
          <a:p>
            <a:endParaRPr lang="zh-CN" altLang="en-US" sz="2000" kern="0" dirty="0"/>
          </a:p>
        </p:txBody>
      </p:sp>
      <p:sp>
        <p:nvSpPr>
          <p:cNvPr id="8" name="TextBox 7">
            <a:hlinkClick r:id="rId2" action="ppaction://hlinksldjump"/>
          </p:cNvPr>
          <p:cNvSpPr txBox="1"/>
          <p:nvPr/>
        </p:nvSpPr>
        <p:spPr>
          <a:xfrm>
            <a:off x="7577960" y="6262161"/>
            <a:ext cx="861848" cy="338554"/>
          </a:xfrm>
          <a:prstGeom prst="rect">
            <a:avLst/>
          </a:prstGeom>
          <a:noFill/>
        </p:spPr>
        <p:txBody>
          <a:bodyPr wrap="square" rtlCol="0">
            <a:spAutoFit/>
          </a:bodyPr>
          <a:lstStyle/>
          <a:p>
            <a:r>
              <a:rPr lang="zh-CN" altLang="en-US" sz="1600" dirty="0"/>
              <a:t>返回</a:t>
            </a:r>
          </a:p>
        </p:txBody>
      </p:sp>
    </p:spTree>
    <p:extLst>
      <p:ext uri="{BB962C8B-B14F-4D97-AF65-F5344CB8AC3E}">
        <p14:creationId xmlns:p14="http://schemas.microsoft.com/office/powerpoint/2010/main" val="36996862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15454" y="159695"/>
            <a:ext cx="7801897" cy="4275649"/>
          </a:xfrm>
        </p:spPr>
        <p:txBody>
          <a:bodyPr/>
          <a:lstStyle/>
          <a:p>
            <a:r>
              <a:rPr lang="zh-CN" altLang="zh-CN" dirty="0"/>
              <a:t>在</a:t>
            </a:r>
            <a:r>
              <a:rPr lang="en-US" altLang="zh-CN" dirty="0"/>
              <a:t>Access2010</a:t>
            </a:r>
            <a:r>
              <a:rPr lang="zh-CN" altLang="zh-CN" dirty="0"/>
              <a:t>数据库中，使用</a:t>
            </a:r>
            <a:r>
              <a:rPr lang="en-US" altLang="zh-CN" dirty="0"/>
              <a:t>SQL</a:t>
            </a:r>
            <a:r>
              <a:rPr lang="zh-CN" altLang="zh-CN" dirty="0"/>
              <a:t>查询功能的过程如图</a:t>
            </a:r>
            <a:r>
              <a:rPr lang="en-US" altLang="zh-CN" dirty="0"/>
              <a:t>9.1</a:t>
            </a:r>
            <a:r>
              <a:rPr lang="zh-CN" altLang="zh-CN" dirty="0"/>
              <a:t>所示。</a:t>
            </a:r>
          </a:p>
          <a:p>
            <a:r>
              <a:rPr lang="zh-CN" altLang="zh-CN" dirty="0"/>
              <a:t>（</a:t>
            </a:r>
            <a:r>
              <a:rPr lang="en-US" altLang="zh-CN" dirty="0"/>
              <a:t>1</a:t>
            </a:r>
            <a:r>
              <a:rPr lang="zh-CN" altLang="zh-CN" dirty="0"/>
              <a:t>）启动数据库：启动</a:t>
            </a:r>
            <a:r>
              <a:rPr lang="en-US" altLang="zh-CN" dirty="0"/>
              <a:t>Access 2010</a:t>
            </a:r>
            <a:r>
              <a:rPr lang="zh-CN" altLang="zh-CN" dirty="0"/>
              <a:t>，创建一个空的数据库，或者启动一个已经既存的数据库；</a:t>
            </a:r>
          </a:p>
          <a:p>
            <a:r>
              <a:rPr lang="zh-CN" altLang="zh-CN" dirty="0"/>
              <a:t>（</a:t>
            </a:r>
            <a:r>
              <a:rPr lang="en-US" altLang="zh-CN" dirty="0"/>
              <a:t>2</a:t>
            </a:r>
            <a:r>
              <a:rPr lang="zh-CN" altLang="zh-CN" dirty="0"/>
              <a:t>）创建查询：在“创建”选项卡中，单击“查询”组的“查询设计”按钮</a:t>
            </a:r>
            <a:r>
              <a:rPr lang="en-US" altLang="zh-CN" dirty="0"/>
              <a:t> </a:t>
            </a:r>
            <a:r>
              <a:rPr lang="zh-CN" altLang="zh-CN" dirty="0"/>
              <a:t>；</a:t>
            </a:r>
          </a:p>
          <a:p>
            <a:r>
              <a:rPr lang="zh-CN" altLang="zh-CN" dirty="0"/>
              <a:t>（</a:t>
            </a:r>
            <a:r>
              <a:rPr lang="en-US" altLang="zh-CN" dirty="0"/>
              <a:t>3</a:t>
            </a:r>
            <a:r>
              <a:rPr lang="zh-CN" altLang="zh-CN" dirty="0"/>
              <a:t>）创建</a:t>
            </a:r>
            <a:r>
              <a:rPr lang="en-US" altLang="zh-CN" dirty="0"/>
              <a:t>SQL</a:t>
            </a:r>
            <a:r>
              <a:rPr lang="zh-CN" altLang="zh-CN" dirty="0"/>
              <a:t>查询：在弹出的“显示表”对话框中，单击“关闭”按钮</a:t>
            </a:r>
            <a:r>
              <a:rPr lang="en-US" altLang="zh-CN" dirty="0"/>
              <a:t> </a:t>
            </a:r>
            <a:r>
              <a:rPr lang="zh-CN" altLang="zh-CN" dirty="0"/>
              <a:t>，这</a:t>
            </a:r>
          </a:p>
          <a:p>
            <a:r>
              <a:rPr lang="zh-CN" altLang="zh-CN" dirty="0"/>
              <a:t>时在“设计”选项卡中，出现“</a:t>
            </a:r>
            <a:r>
              <a:rPr lang="en-US" altLang="zh-CN" dirty="0"/>
              <a:t>SQL</a:t>
            </a:r>
            <a:r>
              <a:rPr lang="zh-CN" altLang="zh-CN" dirty="0"/>
              <a:t>视图”等选项，单击“</a:t>
            </a:r>
            <a:r>
              <a:rPr lang="en-US" altLang="zh-CN" dirty="0"/>
              <a:t>SQL</a:t>
            </a:r>
            <a:r>
              <a:rPr lang="zh-CN" altLang="zh-CN" dirty="0"/>
              <a:t>视图”按钮</a:t>
            </a:r>
            <a:r>
              <a:rPr lang="en-US" altLang="zh-CN" dirty="0"/>
              <a:t> </a:t>
            </a:r>
            <a:r>
              <a:rPr lang="zh-CN" altLang="zh-CN" dirty="0"/>
              <a:t>，就可以在</a:t>
            </a:r>
            <a:r>
              <a:rPr lang="en-US" altLang="zh-CN" dirty="0"/>
              <a:t>SQL</a:t>
            </a:r>
            <a:r>
              <a:rPr lang="zh-CN" altLang="zh-CN" dirty="0"/>
              <a:t>的输入区域中输入</a:t>
            </a:r>
            <a:r>
              <a:rPr lang="en-US" altLang="zh-CN" dirty="0"/>
              <a:t>SQL</a:t>
            </a:r>
            <a:r>
              <a:rPr lang="zh-CN" altLang="zh-CN" dirty="0"/>
              <a:t>语句；</a:t>
            </a:r>
          </a:p>
          <a:p>
            <a:r>
              <a:rPr lang="zh-CN" altLang="zh-CN" dirty="0"/>
              <a:t>（</a:t>
            </a:r>
            <a:r>
              <a:rPr lang="en-US" altLang="zh-CN" dirty="0"/>
              <a:t>4</a:t>
            </a:r>
            <a:r>
              <a:rPr lang="zh-CN" altLang="zh-CN" dirty="0"/>
              <a:t>）运行</a:t>
            </a:r>
            <a:r>
              <a:rPr lang="en-US" altLang="zh-CN" dirty="0"/>
              <a:t>SQL</a:t>
            </a:r>
            <a:r>
              <a:rPr lang="zh-CN" altLang="zh-CN" dirty="0"/>
              <a:t>：在输入区域中输入正确的</a:t>
            </a:r>
            <a:r>
              <a:rPr lang="en-US" altLang="zh-CN" dirty="0"/>
              <a:t>SQL</a:t>
            </a:r>
            <a:r>
              <a:rPr lang="zh-CN" altLang="zh-CN" dirty="0"/>
              <a:t>语句后，单击“运行”按钮</a:t>
            </a:r>
            <a:r>
              <a:rPr lang="en-US" altLang="zh-CN" dirty="0"/>
              <a:t> </a:t>
            </a:r>
            <a:r>
              <a:rPr lang="zh-CN" altLang="zh-CN" dirty="0"/>
              <a:t>，就执行所写的</a:t>
            </a:r>
            <a:r>
              <a:rPr lang="en-US" altLang="zh-CN" dirty="0"/>
              <a:t>SQL</a:t>
            </a:r>
            <a:r>
              <a:rPr lang="zh-CN" altLang="zh-CN" dirty="0"/>
              <a:t>语句。</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60</a:t>
            </a:fld>
            <a:endParaRPr lang="en-US" altLang="zh-CN"/>
          </a:p>
        </p:txBody>
      </p:sp>
    </p:spTree>
    <p:extLst>
      <p:ext uri="{BB962C8B-B14F-4D97-AF65-F5344CB8AC3E}">
        <p14:creationId xmlns:p14="http://schemas.microsoft.com/office/powerpoint/2010/main" val="11136670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61</a:t>
            </a:fld>
            <a:endParaRPr lang="en-US" altLang="zh-C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220" y="0"/>
            <a:ext cx="6394831" cy="6960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5253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9.3.4</a:t>
            </a:r>
            <a:r>
              <a:rPr lang="x-none" altLang="zh-CN" dirty="0" smtClean="0"/>
              <a:t>数据查询中的限制和规定</a:t>
            </a:r>
            <a:endParaRPr lang="zh-CN" altLang="en-US" dirty="0"/>
          </a:p>
        </p:txBody>
      </p:sp>
      <p:sp>
        <p:nvSpPr>
          <p:cNvPr id="3" name="内容占位符 2"/>
          <p:cNvSpPr>
            <a:spLocks noGrp="1"/>
          </p:cNvSpPr>
          <p:nvPr>
            <p:ph idx="1"/>
          </p:nvPr>
        </p:nvSpPr>
        <p:spPr/>
        <p:txBody>
          <a:bodyPr/>
          <a:lstStyle/>
          <a:p>
            <a:r>
              <a:rPr lang="zh-CN" altLang="zh-CN" dirty="0"/>
              <a:t>在</a:t>
            </a:r>
            <a:r>
              <a:rPr lang="en-US" altLang="zh-CN" dirty="0"/>
              <a:t>SELECT</a:t>
            </a:r>
            <a:r>
              <a:rPr lang="zh-CN" altLang="zh-CN" dirty="0"/>
              <a:t>语句具体使用时，还有许多限制和规定，下面分别叙述。</a:t>
            </a:r>
          </a:p>
          <a:p>
            <a:r>
              <a:rPr lang="en-US" altLang="zh-CN" dirty="0"/>
              <a:t>1.  SELECT</a:t>
            </a:r>
            <a:r>
              <a:rPr lang="zh-CN" altLang="zh-CN" dirty="0"/>
              <a:t>子句的规定</a:t>
            </a:r>
          </a:p>
          <a:p>
            <a:r>
              <a:rPr lang="en-US" altLang="zh-CN" dirty="0"/>
              <a:t>SELECT</a:t>
            </a:r>
            <a:r>
              <a:rPr lang="zh-CN" altLang="zh-CN" dirty="0"/>
              <a:t>子句用于描述查询输出的表格结构，即输出值的列名或表达式。其形式如下：</a:t>
            </a:r>
          </a:p>
          <a:p>
            <a:r>
              <a:rPr lang="en-US" altLang="zh-CN" dirty="0"/>
              <a:t>SELECT [ALL | DISTINCT] &lt;</a:t>
            </a:r>
            <a:r>
              <a:rPr lang="zh-CN" altLang="zh-CN" dirty="0"/>
              <a:t>列名或列表达式序列</a:t>
            </a:r>
            <a:r>
              <a:rPr lang="en-US" altLang="zh-CN" dirty="0"/>
              <a:t>&gt; | *</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62</a:t>
            </a:fld>
            <a:endParaRPr lang="en-US" altLang="zh-CN"/>
          </a:p>
        </p:txBody>
      </p:sp>
    </p:spTree>
    <p:extLst>
      <p:ext uri="{BB962C8B-B14F-4D97-AF65-F5344CB8AC3E}">
        <p14:creationId xmlns:p14="http://schemas.microsoft.com/office/powerpoint/2010/main" val="31391143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DISTINCT</a:t>
            </a:r>
            <a:r>
              <a:rPr lang="zh-CN" altLang="zh-CN" dirty="0"/>
              <a:t>选项保证重复的行将从结果中去除；而</a:t>
            </a:r>
            <a:r>
              <a:rPr lang="en-US" altLang="zh-CN" dirty="0"/>
              <a:t>ALL</a:t>
            </a:r>
            <a:r>
              <a:rPr lang="zh-CN" altLang="zh-CN" dirty="0"/>
              <a:t>选项是默认的，将保证重复的行留在结果中，一般就不必写出。</a:t>
            </a:r>
          </a:p>
          <a:p>
            <a:r>
              <a:rPr lang="zh-CN" altLang="zh-CN" dirty="0"/>
              <a:t>（</a:t>
            </a:r>
            <a:r>
              <a:rPr lang="en-US" altLang="zh-CN" dirty="0"/>
              <a:t>1</a:t>
            </a:r>
            <a:r>
              <a:rPr lang="zh-CN" altLang="zh-CN" dirty="0"/>
              <a:t>）星号</a:t>
            </a:r>
            <a:r>
              <a:rPr lang="en-US" altLang="zh-CN" dirty="0"/>
              <a:t>*</a:t>
            </a:r>
            <a:r>
              <a:rPr lang="zh-CN" altLang="zh-CN" dirty="0"/>
              <a:t>是对于在</a:t>
            </a:r>
            <a:r>
              <a:rPr lang="en-US" altLang="zh-CN" dirty="0"/>
              <a:t>FROM</a:t>
            </a:r>
            <a:r>
              <a:rPr lang="zh-CN" altLang="zh-CN" dirty="0"/>
              <a:t>子句中命名表的所有列的简写。</a:t>
            </a:r>
          </a:p>
          <a:p>
            <a:r>
              <a:rPr lang="zh-CN" altLang="zh-CN" dirty="0"/>
              <a:t>（</a:t>
            </a:r>
            <a:r>
              <a:rPr lang="en-US" altLang="zh-CN" dirty="0"/>
              <a:t>2</a:t>
            </a:r>
            <a:r>
              <a:rPr lang="zh-CN" altLang="zh-CN" dirty="0"/>
              <a:t>）列表达式是对于一个单列求聚合值的表达式。</a:t>
            </a:r>
          </a:p>
          <a:p>
            <a:r>
              <a:rPr lang="zh-CN" altLang="zh-CN" dirty="0"/>
              <a:t>（</a:t>
            </a:r>
            <a:r>
              <a:rPr lang="en-US" altLang="zh-CN" dirty="0"/>
              <a:t>3</a:t>
            </a:r>
            <a:r>
              <a:rPr lang="zh-CN" altLang="zh-CN" dirty="0"/>
              <a:t>）允许表达式中出现包含</a:t>
            </a:r>
            <a:r>
              <a:rPr lang="en-US" altLang="zh-CN" dirty="0"/>
              <a:t>+</a:t>
            </a:r>
            <a:r>
              <a:rPr lang="zh-CN" altLang="zh-CN" dirty="0"/>
              <a:t>、</a:t>
            </a:r>
            <a:r>
              <a:rPr lang="en-US" altLang="zh-CN" dirty="0"/>
              <a:t>-</a:t>
            </a:r>
            <a:r>
              <a:rPr lang="zh-CN" altLang="zh-CN" dirty="0"/>
              <a:t>、</a:t>
            </a:r>
            <a:r>
              <a:rPr lang="en-US" altLang="zh-CN" dirty="0"/>
              <a:t>*</a:t>
            </a:r>
            <a:r>
              <a:rPr lang="zh-CN" altLang="zh-CN" dirty="0"/>
              <a:t>和</a:t>
            </a:r>
            <a:r>
              <a:rPr lang="en-US" altLang="zh-CN" dirty="0"/>
              <a:t>/</a:t>
            </a:r>
            <a:r>
              <a:rPr lang="zh-CN" altLang="zh-CN" dirty="0"/>
              <a:t>以及列名、常数的算式术表达式。</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63</a:t>
            </a:fld>
            <a:endParaRPr lang="en-US" altLang="zh-CN"/>
          </a:p>
        </p:txBody>
      </p:sp>
    </p:spTree>
    <p:extLst>
      <p:ext uri="{BB962C8B-B14F-4D97-AF65-F5344CB8AC3E}">
        <p14:creationId xmlns:p14="http://schemas.microsoft.com/office/powerpoint/2010/main" val="42443527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7" y="807878"/>
            <a:ext cx="7801897" cy="4275649"/>
          </a:xfrm>
        </p:spPr>
        <p:txBody>
          <a:bodyPr/>
          <a:lstStyle/>
          <a:p>
            <a:r>
              <a:rPr lang="zh-CN" altLang="zh-CN" dirty="0"/>
              <a:t>例</a:t>
            </a:r>
            <a:r>
              <a:rPr lang="en-US" altLang="zh-CN" dirty="0"/>
              <a:t>9.12</a:t>
            </a:r>
            <a:r>
              <a:rPr lang="zh-CN" altLang="zh-CN" dirty="0"/>
              <a:t>：对基本表教师信息表、选课表、学生信息表、成绩表进行查询。</a:t>
            </a:r>
          </a:p>
          <a:p>
            <a:r>
              <a:rPr lang="zh-CN" altLang="zh-CN" dirty="0"/>
              <a:t>（</a:t>
            </a:r>
            <a:r>
              <a:rPr lang="en-US" altLang="zh-CN" dirty="0"/>
              <a:t>1</a:t>
            </a:r>
            <a:r>
              <a:rPr lang="zh-CN" altLang="zh-CN" dirty="0"/>
              <a:t>）在基本表成绩表中检索男同学选修的课程的课程代码</a:t>
            </a:r>
          </a:p>
          <a:p>
            <a:r>
              <a:rPr lang="en-US" altLang="zh-CN" dirty="0"/>
              <a:t>SELECT DISTINCT </a:t>
            </a:r>
            <a:r>
              <a:rPr lang="zh-CN" altLang="zh-CN" dirty="0"/>
              <a:t>课程代码</a:t>
            </a:r>
          </a:p>
          <a:p>
            <a:r>
              <a:rPr lang="en-US" altLang="zh-CN" dirty="0"/>
              <a:t>FROM </a:t>
            </a:r>
            <a:r>
              <a:rPr lang="zh-CN" altLang="zh-CN" dirty="0"/>
              <a:t>学生信息表</a:t>
            </a:r>
            <a:r>
              <a:rPr lang="en-US" altLang="zh-CN" dirty="0"/>
              <a:t>,</a:t>
            </a:r>
            <a:r>
              <a:rPr lang="zh-CN" altLang="zh-CN" dirty="0"/>
              <a:t>成绩表</a:t>
            </a:r>
          </a:p>
          <a:p>
            <a:r>
              <a:rPr lang="en-US" altLang="zh-CN" dirty="0"/>
              <a:t>WHERE  </a:t>
            </a:r>
            <a:r>
              <a:rPr lang="zh-CN" altLang="zh-CN" dirty="0"/>
              <a:t>学生信息表</a:t>
            </a:r>
            <a:r>
              <a:rPr lang="en-US" altLang="zh-CN" dirty="0"/>
              <a:t>.</a:t>
            </a:r>
            <a:r>
              <a:rPr lang="zh-CN" altLang="zh-CN" dirty="0"/>
              <a:t>学号</a:t>
            </a:r>
            <a:r>
              <a:rPr lang="en-US" altLang="zh-CN" dirty="0"/>
              <a:t> = </a:t>
            </a:r>
            <a:r>
              <a:rPr lang="zh-CN" altLang="zh-CN" dirty="0"/>
              <a:t>成绩表</a:t>
            </a:r>
            <a:r>
              <a:rPr lang="en-US" altLang="zh-CN" dirty="0"/>
              <a:t>.</a:t>
            </a:r>
            <a:r>
              <a:rPr lang="zh-CN" altLang="zh-CN" dirty="0"/>
              <a:t>学号</a:t>
            </a:r>
            <a:r>
              <a:rPr lang="en-US" altLang="zh-CN" dirty="0"/>
              <a:t> AND </a:t>
            </a:r>
            <a:r>
              <a:rPr lang="zh-CN" altLang="zh-CN" dirty="0"/>
              <a:t>性别</a:t>
            </a:r>
            <a:r>
              <a:rPr lang="en-US" altLang="zh-CN" dirty="0"/>
              <a:t> = ‘</a:t>
            </a:r>
            <a:r>
              <a:rPr lang="zh-CN" altLang="zh-CN" dirty="0"/>
              <a:t>男</a:t>
            </a:r>
            <a:r>
              <a:rPr lang="en-US" altLang="zh-CN" dirty="0"/>
              <a:t>’;</a:t>
            </a:r>
            <a:endParaRPr lang="zh-CN" altLang="zh-CN" dirty="0"/>
          </a:p>
          <a:p>
            <a:r>
              <a:rPr lang="zh-CN" altLang="zh-CN" dirty="0"/>
              <a:t>由于一门课程可以有许多男同学选修，因此为避免输出重复的课程代码，需在</a:t>
            </a:r>
            <a:r>
              <a:rPr lang="en-US" altLang="zh-CN" dirty="0"/>
              <a:t>SELECT</a:t>
            </a:r>
            <a:r>
              <a:rPr lang="zh-CN" altLang="zh-CN" dirty="0"/>
              <a:t>后面加上</a:t>
            </a:r>
            <a:r>
              <a:rPr lang="en-US" altLang="zh-CN" dirty="0"/>
              <a:t>DISTINCT</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64</a:t>
            </a:fld>
            <a:endParaRPr lang="en-US" altLang="zh-CN"/>
          </a:p>
        </p:txBody>
      </p:sp>
    </p:spTree>
    <p:extLst>
      <p:ext uri="{BB962C8B-B14F-4D97-AF65-F5344CB8AC3E}">
        <p14:creationId xmlns:p14="http://schemas.microsoft.com/office/powerpoint/2010/main" val="1132224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）检索每个教师的总工资</a:t>
            </a:r>
          </a:p>
          <a:p>
            <a:r>
              <a:rPr lang="en-US" altLang="zh-CN" dirty="0"/>
              <a:t>SELECT </a:t>
            </a:r>
            <a:r>
              <a:rPr lang="zh-CN" altLang="zh-CN" dirty="0"/>
              <a:t>工号</a:t>
            </a:r>
            <a:r>
              <a:rPr lang="en-US" altLang="zh-CN" dirty="0"/>
              <a:t>,</a:t>
            </a:r>
            <a:r>
              <a:rPr lang="zh-CN" altLang="zh-CN" dirty="0"/>
              <a:t>姓名</a:t>
            </a:r>
            <a:r>
              <a:rPr lang="en-US" altLang="zh-CN" dirty="0"/>
              <a:t>,</a:t>
            </a:r>
            <a:r>
              <a:rPr lang="zh-CN" altLang="zh-CN" dirty="0"/>
              <a:t>基本工资</a:t>
            </a:r>
            <a:r>
              <a:rPr lang="en-US" altLang="zh-CN" dirty="0"/>
              <a:t> + </a:t>
            </a:r>
            <a:r>
              <a:rPr lang="zh-CN" altLang="zh-CN" dirty="0"/>
              <a:t>岗位津贴</a:t>
            </a:r>
          </a:p>
          <a:p>
            <a:r>
              <a:rPr lang="en-US" altLang="zh-CN" dirty="0"/>
              <a:t>FROM </a:t>
            </a:r>
            <a:r>
              <a:rPr lang="zh-CN" altLang="zh-CN" dirty="0"/>
              <a:t>教师信息表</a:t>
            </a:r>
            <a:r>
              <a:rPr lang="en-US" altLang="zh-CN" dirty="0"/>
              <a:t>;</a:t>
            </a:r>
            <a:endParaRPr lang="zh-CN" altLang="zh-CN" dirty="0"/>
          </a:p>
          <a:p>
            <a:r>
              <a:rPr lang="zh-CN" altLang="zh-CN" dirty="0"/>
              <a:t>这里“基本工资</a:t>
            </a:r>
            <a:r>
              <a:rPr lang="en-US" altLang="zh-CN" dirty="0"/>
              <a:t> + </a:t>
            </a:r>
            <a:r>
              <a:rPr lang="zh-CN" altLang="zh-CN" dirty="0"/>
              <a:t>岗位津贴”不是列名，而是一个表达式。</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65</a:t>
            </a:fld>
            <a:endParaRPr lang="en-US" altLang="zh-CN"/>
          </a:p>
        </p:txBody>
      </p:sp>
    </p:spTree>
    <p:extLst>
      <p:ext uri="{BB962C8B-B14F-4D97-AF65-F5344CB8AC3E}">
        <p14:creationId xmlns:p14="http://schemas.microsoft.com/office/powerpoint/2010/main" val="30825044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a:t>
            </a:r>
            <a:r>
              <a:rPr lang="zh-CN" altLang="zh-CN" dirty="0"/>
              <a:t>列和基本表的改名操作</a:t>
            </a:r>
          </a:p>
          <a:p>
            <a:r>
              <a:rPr lang="zh-CN" altLang="zh-CN" dirty="0"/>
              <a:t>有时，一个基本表在</a:t>
            </a:r>
            <a:r>
              <a:rPr lang="en-US" altLang="zh-CN" dirty="0"/>
              <a:t>SELECT</a:t>
            </a:r>
            <a:r>
              <a:rPr lang="zh-CN" altLang="zh-CN" dirty="0"/>
              <a:t>语句中多次出现，即这个表被多次调用。为区别不同的引用，应给每次的引用标上不同的名字。</a:t>
            </a:r>
          </a:p>
          <a:p>
            <a:r>
              <a:rPr lang="zh-CN" altLang="zh-CN" dirty="0"/>
              <a:t>有时，用户也可以要求输出的列名和基本表的列名不一致，可在</a:t>
            </a:r>
            <a:r>
              <a:rPr lang="en-US" altLang="zh-CN" dirty="0"/>
              <a:t>SELECT</a:t>
            </a:r>
            <a:r>
              <a:rPr lang="zh-CN" altLang="zh-CN" dirty="0"/>
              <a:t>子句用“旧名</a:t>
            </a:r>
            <a:r>
              <a:rPr lang="en-US" altLang="zh-CN" dirty="0"/>
              <a:t> AS </a:t>
            </a:r>
            <a:r>
              <a:rPr lang="zh-CN" altLang="zh-CN" dirty="0"/>
              <a:t>新名”形式改名，下例说明了这点。</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66</a:t>
            </a:fld>
            <a:endParaRPr lang="en-US" altLang="zh-CN"/>
          </a:p>
        </p:txBody>
      </p:sp>
    </p:spTree>
    <p:extLst>
      <p:ext uri="{BB962C8B-B14F-4D97-AF65-F5344CB8AC3E}">
        <p14:creationId xmlns:p14="http://schemas.microsoft.com/office/powerpoint/2010/main" val="3254597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9.13</a:t>
            </a:r>
            <a:r>
              <a:rPr lang="zh-CN" altLang="zh-CN" dirty="0"/>
              <a:t>：在基本表学生信息表中检索每个学生的姓名和出生年月，输出的列名为</a:t>
            </a:r>
            <a:r>
              <a:rPr lang="en-US" altLang="zh-CN" dirty="0"/>
              <a:t>STUDENT_NAME</a:t>
            </a:r>
            <a:r>
              <a:rPr lang="zh-CN" altLang="zh-CN" dirty="0"/>
              <a:t>和</a:t>
            </a:r>
            <a:r>
              <a:rPr lang="en-US" altLang="zh-CN" dirty="0"/>
              <a:t>BIRTH_DAY</a:t>
            </a:r>
            <a:r>
              <a:rPr lang="zh-CN" altLang="zh-CN" dirty="0"/>
              <a:t>。</a:t>
            </a:r>
          </a:p>
          <a:p>
            <a:r>
              <a:rPr lang="en-US" altLang="zh-CN" dirty="0"/>
              <a:t>SELECT </a:t>
            </a:r>
            <a:r>
              <a:rPr lang="zh-CN" altLang="zh-CN" dirty="0"/>
              <a:t>姓名</a:t>
            </a:r>
            <a:r>
              <a:rPr lang="en-US" altLang="zh-CN" dirty="0"/>
              <a:t> AS STUDENT_NAME,</a:t>
            </a:r>
            <a:r>
              <a:rPr lang="zh-CN" altLang="zh-CN" dirty="0"/>
              <a:t>出生年月</a:t>
            </a:r>
            <a:r>
              <a:rPr lang="en-US" altLang="zh-CN" dirty="0"/>
              <a:t> AS BIRTH_DAY</a:t>
            </a:r>
            <a:endParaRPr lang="zh-CN" altLang="zh-CN" dirty="0"/>
          </a:p>
          <a:p>
            <a:r>
              <a:rPr lang="en-US" altLang="zh-CN" dirty="0"/>
              <a:t>FROM </a:t>
            </a:r>
            <a:r>
              <a:rPr lang="zh-CN" altLang="zh-CN" dirty="0"/>
              <a:t>学生信息表</a:t>
            </a:r>
            <a:r>
              <a:rPr lang="en-US" altLang="zh-CN" dirty="0"/>
              <a:t>;</a:t>
            </a:r>
            <a:endParaRPr lang="zh-CN" altLang="zh-CN" dirty="0"/>
          </a:p>
          <a:p>
            <a:r>
              <a:rPr lang="zh-CN" altLang="zh-CN" dirty="0"/>
              <a:t>在实际应用时，</a:t>
            </a:r>
            <a:r>
              <a:rPr lang="en-US" altLang="zh-CN" dirty="0"/>
              <a:t>AS</a:t>
            </a:r>
            <a:r>
              <a:rPr lang="zh-CN" altLang="zh-CN" dirty="0"/>
              <a:t>字样可省略。</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67</a:t>
            </a:fld>
            <a:endParaRPr lang="en-US" altLang="zh-CN"/>
          </a:p>
        </p:txBody>
      </p:sp>
    </p:spTree>
    <p:extLst>
      <p:ext uri="{BB962C8B-B14F-4D97-AF65-F5344CB8AC3E}">
        <p14:creationId xmlns:p14="http://schemas.microsoft.com/office/powerpoint/2010/main" val="16935241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3.  </a:t>
            </a:r>
            <a:r>
              <a:rPr lang="zh-CN" altLang="zh-CN" dirty="0"/>
              <a:t>集合的并、交、差操作</a:t>
            </a:r>
          </a:p>
          <a:p>
            <a:r>
              <a:rPr lang="zh-CN" altLang="zh-CN" dirty="0"/>
              <a:t>当两个子查询结果的结构完全一致时，可以让这两个子查询执行并、交、差操作。并、交、差的运算符为</a:t>
            </a:r>
            <a:r>
              <a:rPr lang="en-US" altLang="zh-CN" dirty="0"/>
              <a:t>UNION</a:t>
            </a:r>
            <a:r>
              <a:rPr lang="zh-CN" altLang="zh-CN" dirty="0"/>
              <a:t>、</a:t>
            </a:r>
            <a:r>
              <a:rPr lang="en-US" altLang="zh-CN" dirty="0"/>
              <a:t>INTERSECT</a:t>
            </a:r>
            <a:r>
              <a:rPr lang="zh-CN" altLang="zh-CN" dirty="0"/>
              <a:t>和</a:t>
            </a:r>
            <a:r>
              <a:rPr lang="en-US" altLang="zh-CN" dirty="0"/>
              <a:t>EXCEPT</a:t>
            </a:r>
            <a:r>
              <a:rPr lang="zh-CN" altLang="zh-CN" dirty="0"/>
              <a:t>。</a:t>
            </a:r>
          </a:p>
          <a:p>
            <a:r>
              <a:rPr lang="en-US" altLang="zh-CN" dirty="0"/>
              <a:t>(SELECT </a:t>
            </a:r>
            <a:r>
              <a:rPr lang="zh-CN" altLang="zh-CN" dirty="0"/>
              <a:t>查询语句</a:t>
            </a:r>
            <a:r>
              <a:rPr lang="en-US" altLang="zh-CN" dirty="0"/>
              <a:t>1)</a:t>
            </a:r>
            <a:endParaRPr lang="zh-CN" altLang="zh-CN" dirty="0"/>
          </a:p>
          <a:p>
            <a:r>
              <a:rPr lang="en-US" altLang="zh-CN" dirty="0"/>
              <a:t>UNION [ALL]</a:t>
            </a:r>
            <a:endParaRPr lang="zh-CN" altLang="zh-CN" dirty="0"/>
          </a:p>
          <a:p>
            <a:r>
              <a:rPr lang="en-US" altLang="zh-CN" dirty="0"/>
              <a:t>(SELECT</a:t>
            </a:r>
            <a:r>
              <a:rPr lang="zh-CN" altLang="zh-CN" dirty="0"/>
              <a:t>查询语句</a:t>
            </a:r>
            <a:r>
              <a:rPr lang="en-US" altLang="zh-CN" dirty="0"/>
              <a:t>2)</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68</a:t>
            </a:fld>
            <a:endParaRPr lang="en-US" altLang="zh-CN"/>
          </a:p>
        </p:txBody>
      </p:sp>
    </p:spTree>
    <p:extLst>
      <p:ext uri="{BB962C8B-B14F-4D97-AF65-F5344CB8AC3E}">
        <p14:creationId xmlns:p14="http://schemas.microsoft.com/office/powerpoint/2010/main" val="392505837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31201" y="715279"/>
            <a:ext cx="7801897" cy="4275649"/>
          </a:xfrm>
        </p:spPr>
        <p:txBody>
          <a:bodyPr/>
          <a:lstStyle/>
          <a:p>
            <a:r>
              <a:rPr lang="en-US" altLang="zh-CN" dirty="0"/>
              <a:t>(SELECT </a:t>
            </a:r>
            <a:r>
              <a:rPr lang="zh-CN" altLang="zh-CN" dirty="0"/>
              <a:t>查询语句</a:t>
            </a:r>
            <a:r>
              <a:rPr lang="en-US" altLang="zh-CN" dirty="0"/>
              <a:t>1)</a:t>
            </a:r>
            <a:endParaRPr lang="zh-CN" altLang="zh-CN" dirty="0"/>
          </a:p>
          <a:p>
            <a:r>
              <a:rPr lang="en-US" altLang="zh-CN" dirty="0"/>
              <a:t>INTERSECT [ALL]</a:t>
            </a:r>
            <a:endParaRPr lang="zh-CN" altLang="zh-CN" dirty="0"/>
          </a:p>
          <a:p>
            <a:r>
              <a:rPr lang="en-US" altLang="zh-CN" dirty="0"/>
              <a:t>(SELECT</a:t>
            </a:r>
            <a:r>
              <a:rPr lang="zh-CN" altLang="zh-CN" dirty="0"/>
              <a:t>查询语句</a:t>
            </a:r>
            <a:r>
              <a:rPr lang="en-US" altLang="zh-CN" dirty="0"/>
              <a:t>2)</a:t>
            </a:r>
            <a:endParaRPr lang="zh-CN" altLang="zh-CN" dirty="0"/>
          </a:p>
          <a:p>
            <a:r>
              <a:rPr lang="en-US" altLang="zh-CN" dirty="0"/>
              <a:t> </a:t>
            </a:r>
            <a:endParaRPr lang="zh-CN" altLang="zh-CN" dirty="0"/>
          </a:p>
          <a:p>
            <a:r>
              <a:rPr lang="en-US" altLang="zh-CN" dirty="0"/>
              <a:t>(SELECT </a:t>
            </a:r>
            <a:r>
              <a:rPr lang="zh-CN" altLang="zh-CN" dirty="0"/>
              <a:t>查询语句</a:t>
            </a:r>
            <a:r>
              <a:rPr lang="en-US" altLang="zh-CN" dirty="0"/>
              <a:t>1)</a:t>
            </a:r>
            <a:endParaRPr lang="zh-CN" altLang="zh-CN" dirty="0"/>
          </a:p>
          <a:p>
            <a:r>
              <a:rPr lang="en-US" altLang="zh-CN" dirty="0"/>
              <a:t>EXCEPT [ALL]</a:t>
            </a:r>
            <a:endParaRPr lang="zh-CN" altLang="zh-CN" dirty="0"/>
          </a:p>
          <a:p>
            <a:r>
              <a:rPr lang="en-US" altLang="zh-CN" dirty="0"/>
              <a:t>(SELECT</a:t>
            </a:r>
            <a:r>
              <a:rPr lang="zh-CN" altLang="zh-CN" dirty="0"/>
              <a:t>查询语句</a:t>
            </a:r>
            <a:r>
              <a:rPr lang="en-US" altLang="zh-CN" dirty="0"/>
              <a:t>2)</a:t>
            </a:r>
            <a:endParaRPr lang="zh-CN" altLang="zh-CN" dirty="0"/>
          </a:p>
          <a:p>
            <a:r>
              <a:rPr lang="en-US" altLang="zh-CN" dirty="0"/>
              <a:t> </a:t>
            </a:r>
            <a:endParaRPr lang="zh-CN" altLang="zh-CN" dirty="0"/>
          </a:p>
          <a:p>
            <a:r>
              <a:rPr lang="zh-CN" altLang="zh-CN" dirty="0"/>
              <a:t>上述操作中不带关键字</a:t>
            </a:r>
            <a:r>
              <a:rPr lang="en-US" altLang="zh-CN" dirty="0"/>
              <a:t>ALL</a:t>
            </a:r>
            <a:r>
              <a:rPr lang="zh-CN" altLang="zh-CN" dirty="0"/>
              <a:t>时，返回结果消除了重复元组；而带</a:t>
            </a:r>
            <a:r>
              <a:rPr lang="en-US" altLang="zh-CN" dirty="0"/>
              <a:t>ALL</a:t>
            </a:r>
            <a:r>
              <a:rPr lang="zh-CN" altLang="zh-CN" dirty="0"/>
              <a:t>时，返回结果中未消除重复元组。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69</a:t>
            </a:fld>
            <a:endParaRPr lang="en-US" altLang="zh-CN"/>
          </a:p>
        </p:txBody>
      </p:sp>
    </p:spTree>
    <p:extLst>
      <p:ext uri="{BB962C8B-B14F-4D97-AF65-F5344CB8AC3E}">
        <p14:creationId xmlns:p14="http://schemas.microsoft.com/office/powerpoint/2010/main" val="99043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9.2 SQL</a:t>
            </a:r>
            <a:r>
              <a:rPr lang="x-none" altLang="zh-CN" dirty="0" smtClean="0"/>
              <a:t>数据定义</a:t>
            </a:r>
            <a:endParaRPr lang="zh-CN" altLang="en-US" dirty="0"/>
          </a:p>
        </p:txBody>
      </p:sp>
      <p:sp>
        <p:nvSpPr>
          <p:cNvPr id="3" name="内容占位符 2"/>
          <p:cNvSpPr>
            <a:spLocks noGrp="1"/>
          </p:cNvSpPr>
          <p:nvPr>
            <p:ph idx="1"/>
          </p:nvPr>
        </p:nvSpPr>
        <p:spPr>
          <a:xfrm>
            <a:off x="873179" y="1821107"/>
            <a:ext cx="7801897" cy="4275649"/>
          </a:xfrm>
        </p:spPr>
        <p:txBody>
          <a:bodyPr/>
          <a:lstStyle/>
          <a:p>
            <a:r>
              <a:rPr lang="zh-CN" altLang="zh-CN" dirty="0"/>
              <a:t>本节介绍对</a:t>
            </a:r>
            <a:r>
              <a:rPr lang="en-US" altLang="zh-CN" dirty="0"/>
              <a:t>SQL</a:t>
            </a:r>
            <a:r>
              <a:rPr lang="zh-CN" altLang="zh-CN" dirty="0"/>
              <a:t>模式、基本表和索引的创建和撤销等操作。</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a:t>
            </a:fld>
            <a:endParaRPr lang="en-US" altLang="zh-CN"/>
          </a:p>
        </p:txBody>
      </p:sp>
    </p:spTree>
    <p:extLst>
      <p:ext uri="{BB962C8B-B14F-4D97-AF65-F5344CB8AC3E}">
        <p14:creationId xmlns:p14="http://schemas.microsoft.com/office/powerpoint/2010/main" val="27015444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4. </a:t>
            </a:r>
            <a:r>
              <a:rPr lang="zh-CN" altLang="zh-CN" dirty="0"/>
              <a:t>条件表达式中的比较操作</a:t>
            </a:r>
          </a:p>
          <a:p>
            <a:r>
              <a:rPr lang="zh-CN" altLang="zh-CN" dirty="0"/>
              <a:t>条件表达式可以用各种运算符组合而成，常用的比较运算符见表</a:t>
            </a:r>
            <a:r>
              <a:rPr lang="en-US" altLang="zh-CN" dirty="0"/>
              <a:t>9.1.</a:t>
            </a:r>
            <a:r>
              <a:rPr lang="zh-CN" altLang="zh-CN" dirty="0"/>
              <a:t>下面分别介绍。</a:t>
            </a:r>
          </a:p>
          <a:p>
            <a:r>
              <a:rPr lang="zh-CN" altLang="zh-CN" dirty="0"/>
              <a:t>（</a:t>
            </a:r>
            <a:r>
              <a:rPr lang="en-US" altLang="zh-CN" dirty="0"/>
              <a:t>1</a:t>
            </a:r>
            <a:r>
              <a:rPr lang="zh-CN" altLang="zh-CN" dirty="0"/>
              <a:t>）算术比较操作</a:t>
            </a:r>
          </a:p>
          <a:p>
            <a:r>
              <a:rPr lang="zh-CN" altLang="zh-CN" dirty="0"/>
              <a:t>条件表达式中可出现算术比较运算符</a:t>
            </a:r>
            <a:r>
              <a:rPr lang="en-US" altLang="zh-CN" dirty="0"/>
              <a:t>(&lt;</a:t>
            </a:r>
            <a:r>
              <a:rPr lang="zh-CN" altLang="zh-CN" dirty="0"/>
              <a:t>、</a:t>
            </a:r>
            <a:r>
              <a:rPr lang="en-US" altLang="zh-CN" dirty="0"/>
              <a:t>&lt; =</a:t>
            </a:r>
            <a:r>
              <a:rPr lang="zh-CN" altLang="zh-CN" dirty="0"/>
              <a:t>、</a:t>
            </a:r>
            <a:r>
              <a:rPr lang="en-US" altLang="zh-CN" dirty="0"/>
              <a:t>&gt;</a:t>
            </a:r>
            <a:r>
              <a:rPr lang="zh-CN" altLang="zh-CN" dirty="0"/>
              <a:t>、</a:t>
            </a:r>
            <a:r>
              <a:rPr lang="en-US" altLang="zh-CN" dirty="0"/>
              <a:t>&gt; =</a:t>
            </a:r>
            <a:r>
              <a:rPr lang="zh-CN" altLang="zh-CN" dirty="0"/>
              <a:t>、</a:t>
            </a:r>
            <a:r>
              <a:rPr lang="en-US" altLang="zh-CN" dirty="0"/>
              <a:t>=</a:t>
            </a:r>
            <a:r>
              <a:rPr lang="zh-CN" altLang="zh-CN" dirty="0"/>
              <a:t>、</a:t>
            </a:r>
            <a:r>
              <a:rPr lang="en-US" altLang="zh-CN" dirty="0"/>
              <a:t>!=)</a:t>
            </a:r>
            <a:r>
              <a:rPr lang="zh-CN" altLang="zh-CN" dirty="0"/>
              <a:t>，也可以用“</a:t>
            </a:r>
            <a:r>
              <a:rPr lang="en-US" altLang="zh-CN" dirty="0"/>
              <a:t>BETWEEN…AND…</a:t>
            </a:r>
            <a:r>
              <a:rPr lang="zh-CN" altLang="zh-CN" dirty="0"/>
              <a:t>”比较运算符限定一个范围。</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70</a:t>
            </a:fld>
            <a:endParaRPr lang="en-US" altLang="zh-CN"/>
          </a:p>
        </p:txBody>
      </p:sp>
    </p:spTree>
    <p:extLst>
      <p:ext uri="{BB962C8B-B14F-4D97-AF65-F5344CB8AC3E}">
        <p14:creationId xmlns:p14="http://schemas.microsoft.com/office/powerpoint/2010/main" val="26658663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9.14</a:t>
            </a:r>
            <a:r>
              <a:rPr lang="zh-CN" altLang="zh-CN" dirty="0"/>
              <a:t>：在基本表学生信息表中检索</a:t>
            </a:r>
            <a:r>
              <a:rPr lang="en-US" altLang="zh-CN" dirty="0"/>
              <a:t>1990</a:t>
            </a:r>
            <a:r>
              <a:rPr lang="zh-CN" altLang="zh-CN" dirty="0"/>
              <a:t>年到</a:t>
            </a:r>
            <a:r>
              <a:rPr lang="en-US" altLang="zh-CN" dirty="0"/>
              <a:t>1995</a:t>
            </a:r>
            <a:r>
              <a:rPr lang="zh-CN" altLang="zh-CN" dirty="0"/>
              <a:t>年出生的学生姓名，可用下列语句实现：</a:t>
            </a:r>
          </a:p>
          <a:p>
            <a:r>
              <a:rPr lang="en-US" altLang="zh-CN" dirty="0"/>
              <a:t>SELECT </a:t>
            </a:r>
            <a:r>
              <a:rPr lang="zh-CN" altLang="zh-CN" dirty="0"/>
              <a:t>姓名</a:t>
            </a:r>
          </a:p>
          <a:p>
            <a:r>
              <a:rPr lang="en-US" altLang="zh-CN" dirty="0"/>
              <a:t>FROM </a:t>
            </a:r>
            <a:r>
              <a:rPr lang="zh-CN" altLang="zh-CN" dirty="0"/>
              <a:t>学生信息表</a:t>
            </a:r>
          </a:p>
          <a:p>
            <a:r>
              <a:rPr lang="en-US" altLang="zh-CN" dirty="0"/>
              <a:t>WHERE </a:t>
            </a:r>
            <a:r>
              <a:rPr lang="zh-CN" altLang="zh-CN" dirty="0"/>
              <a:t>出生年月</a:t>
            </a:r>
            <a:r>
              <a:rPr lang="en-US" altLang="zh-CN" dirty="0"/>
              <a:t> &gt;=’1990-1-1’ AND </a:t>
            </a:r>
            <a:r>
              <a:rPr lang="zh-CN" altLang="zh-CN" dirty="0"/>
              <a:t>出生年月</a:t>
            </a:r>
            <a:r>
              <a:rPr lang="en-US" altLang="zh-CN" dirty="0"/>
              <a:t> &lt;= ‘1995-12-31’;</a:t>
            </a:r>
            <a:endParaRPr lang="zh-CN" altLang="zh-CN" dirty="0"/>
          </a:p>
          <a:p>
            <a:r>
              <a:rPr lang="zh-CN" altLang="zh-CN" dirty="0"/>
              <a:t>若使用“</a:t>
            </a:r>
            <a:r>
              <a:rPr lang="en-US" altLang="zh-CN" dirty="0"/>
              <a:t>BETWEEN…AND…</a:t>
            </a:r>
            <a:r>
              <a:rPr lang="zh-CN" altLang="zh-CN" dirty="0"/>
              <a:t>”，就更容易理解了</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71</a:t>
            </a:fld>
            <a:endParaRPr lang="en-US" altLang="zh-CN"/>
          </a:p>
        </p:txBody>
      </p:sp>
    </p:spTree>
    <p:extLst>
      <p:ext uri="{BB962C8B-B14F-4D97-AF65-F5344CB8AC3E}">
        <p14:creationId xmlns:p14="http://schemas.microsoft.com/office/powerpoint/2010/main" val="17150543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SELECT </a:t>
            </a:r>
            <a:r>
              <a:rPr lang="zh-CN" altLang="zh-CN" dirty="0"/>
              <a:t>姓名</a:t>
            </a:r>
          </a:p>
          <a:p>
            <a:r>
              <a:rPr lang="en-US" altLang="zh-CN" dirty="0"/>
              <a:t>FROM </a:t>
            </a:r>
            <a:r>
              <a:rPr lang="zh-CN" altLang="zh-CN" dirty="0"/>
              <a:t>学生信息表</a:t>
            </a:r>
          </a:p>
          <a:p>
            <a:r>
              <a:rPr lang="en-US" altLang="zh-CN" dirty="0"/>
              <a:t>WHERE </a:t>
            </a:r>
            <a:r>
              <a:rPr lang="zh-CN" altLang="zh-CN" dirty="0"/>
              <a:t>出生年月</a:t>
            </a:r>
            <a:r>
              <a:rPr lang="en-US" altLang="zh-CN" dirty="0"/>
              <a:t>BETWEEN ’1990-1-1’ AND ‘1995-12-31’;</a:t>
            </a:r>
            <a:endParaRPr lang="zh-CN" altLang="zh-CN" dirty="0"/>
          </a:p>
          <a:p>
            <a:r>
              <a:rPr lang="zh-CN" altLang="zh-CN" dirty="0"/>
              <a:t>类似的，不在某个范围内可用“</a:t>
            </a:r>
            <a:r>
              <a:rPr lang="en-US" altLang="zh-CN" dirty="0"/>
              <a:t>NOT BETWEEN…AND…</a:t>
            </a:r>
            <a:r>
              <a:rPr lang="zh-CN" altLang="zh-CN" dirty="0"/>
              <a:t>”比较运算符。</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72</a:t>
            </a:fld>
            <a:endParaRPr lang="en-US" altLang="zh-CN"/>
          </a:p>
        </p:txBody>
      </p:sp>
    </p:spTree>
    <p:extLst>
      <p:ext uri="{BB962C8B-B14F-4D97-AF65-F5344CB8AC3E}">
        <p14:creationId xmlns:p14="http://schemas.microsoft.com/office/powerpoint/2010/main" val="37402502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5" name="内容占位符 4"/>
          <p:cNvGraphicFramePr>
            <a:graphicFrameLocks noGrp="1"/>
          </p:cNvGraphicFramePr>
          <p:nvPr>
            <p:ph idx="1"/>
            <p:extLst>
              <p:ext uri="{D42A27DB-BD31-4B8C-83A1-F6EECF244321}">
                <p14:modId xmlns:p14="http://schemas.microsoft.com/office/powerpoint/2010/main" val="4187364381"/>
              </p:ext>
            </p:extLst>
          </p:nvPr>
        </p:nvGraphicFramePr>
        <p:xfrm>
          <a:off x="104172" y="787077"/>
          <a:ext cx="8877782" cy="4977114"/>
        </p:xfrm>
        <a:graphic>
          <a:graphicData uri="http://schemas.openxmlformats.org/drawingml/2006/table">
            <a:tbl>
              <a:tblPr firstRow="1" firstCol="1" bandRow="1">
                <a:tableStyleId>{5C22544A-7EE6-4342-B048-85BDC9FD1C3A}</a:tableStyleId>
              </a:tblPr>
              <a:tblGrid>
                <a:gridCol w="1441780"/>
                <a:gridCol w="4476394"/>
                <a:gridCol w="2959608"/>
              </a:tblGrid>
              <a:tr h="530106">
                <a:tc>
                  <a:txBody>
                    <a:bodyPr/>
                    <a:lstStyle/>
                    <a:p>
                      <a:pPr marL="63500" indent="266700">
                        <a:spcBef>
                          <a:spcPts val="600"/>
                        </a:spcBef>
                        <a:spcAft>
                          <a:spcPts val="0"/>
                        </a:spcAft>
                      </a:pPr>
                      <a:r>
                        <a:rPr lang="zh-CN" sz="1000" kern="100">
                          <a:effectLst/>
                        </a:rPr>
                        <a:t>运算符名称</a:t>
                      </a:r>
                      <a:endParaRPr lang="zh-CN" sz="1000" kern="100">
                        <a:effectLst/>
                        <a:latin typeface="Times New Roman"/>
                        <a:ea typeface="宋体"/>
                      </a:endParaRPr>
                    </a:p>
                  </a:txBody>
                  <a:tcPr marL="68580" marR="68580" marT="0" marB="0"/>
                </a:tc>
                <a:tc>
                  <a:txBody>
                    <a:bodyPr/>
                    <a:lstStyle/>
                    <a:p>
                      <a:pPr marL="133350" indent="266700">
                        <a:lnSpc>
                          <a:spcPts val="1200"/>
                        </a:lnSpc>
                        <a:spcBef>
                          <a:spcPts val="600"/>
                        </a:spcBef>
                        <a:spcAft>
                          <a:spcPts val="0"/>
                        </a:spcAft>
                      </a:pPr>
                      <a:r>
                        <a:rPr lang="zh-CN" sz="1000" kern="100">
                          <a:effectLst/>
                        </a:rPr>
                        <a:t>符号及格式</a:t>
                      </a:r>
                      <a:endParaRPr lang="zh-CN" sz="1000" kern="100">
                        <a:effectLst/>
                        <a:latin typeface="Times New Roman"/>
                        <a:ea typeface="宋体"/>
                      </a:endParaRPr>
                    </a:p>
                  </a:txBody>
                  <a:tcPr marL="68580" marR="68580" marT="0" marB="0"/>
                </a:tc>
                <a:tc>
                  <a:txBody>
                    <a:bodyPr/>
                    <a:lstStyle/>
                    <a:p>
                      <a:pPr marL="133350" indent="266700">
                        <a:lnSpc>
                          <a:spcPts val="1200"/>
                        </a:lnSpc>
                        <a:spcBef>
                          <a:spcPts val="600"/>
                        </a:spcBef>
                        <a:spcAft>
                          <a:spcPts val="0"/>
                        </a:spcAft>
                      </a:pPr>
                      <a:r>
                        <a:rPr lang="zh-CN" sz="1000" kern="100">
                          <a:effectLst/>
                        </a:rPr>
                        <a:t>说明</a:t>
                      </a:r>
                      <a:endParaRPr lang="zh-CN" sz="1000" kern="100">
                        <a:effectLst/>
                        <a:latin typeface="Times New Roman"/>
                        <a:ea typeface="宋体"/>
                      </a:endParaRPr>
                    </a:p>
                  </a:txBody>
                  <a:tcPr marL="68580" marR="68580" marT="0" marB="0"/>
                </a:tc>
              </a:tr>
              <a:tr h="530106">
                <a:tc>
                  <a:txBody>
                    <a:bodyPr/>
                    <a:lstStyle/>
                    <a:p>
                      <a:pPr marL="63500" indent="266700">
                        <a:spcBef>
                          <a:spcPts val="600"/>
                        </a:spcBef>
                        <a:spcAft>
                          <a:spcPts val="0"/>
                        </a:spcAft>
                      </a:pPr>
                      <a:r>
                        <a:rPr lang="zh-CN" sz="1000" kern="100">
                          <a:effectLst/>
                        </a:rPr>
                        <a:t>算术比较判断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&lt;</a:t>
                      </a:r>
                      <a:r>
                        <a:rPr lang="zh-CN" sz="1000" kern="100">
                          <a:effectLst/>
                        </a:rPr>
                        <a:t>表达式</a:t>
                      </a:r>
                      <a:r>
                        <a:rPr lang="en-US" sz="1000" kern="100">
                          <a:effectLst/>
                        </a:rPr>
                        <a:t>1&gt;</a:t>
                      </a:r>
                      <a:r>
                        <a:rPr lang="zh-CN" sz="1000" kern="100">
                          <a:effectLst/>
                        </a:rPr>
                        <a:t>θ</a:t>
                      </a:r>
                      <a:r>
                        <a:rPr lang="en-US" sz="1000" kern="100">
                          <a:effectLst/>
                        </a:rPr>
                        <a:t>&lt;</a:t>
                      </a:r>
                      <a:r>
                        <a:rPr lang="zh-CN" sz="1000" kern="100">
                          <a:effectLst/>
                        </a:rPr>
                        <a:t>表达式</a:t>
                      </a:r>
                      <a:r>
                        <a:rPr lang="en-US" sz="1000" kern="100">
                          <a:effectLst/>
                        </a:rPr>
                        <a:t>2&gt; </a:t>
                      </a:r>
                      <a:r>
                        <a:rPr lang="zh-CN" sz="1000" kern="100">
                          <a:effectLst/>
                        </a:rPr>
                        <a:t>θ为算术比较运算符</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比较两个表达式的值</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之间判断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&lt;</a:t>
                      </a:r>
                      <a:r>
                        <a:rPr lang="zh-CN" sz="1000" kern="100">
                          <a:effectLst/>
                        </a:rPr>
                        <a:t>表达式</a:t>
                      </a:r>
                      <a:r>
                        <a:rPr lang="en-US" sz="1000" kern="100">
                          <a:effectLst/>
                        </a:rPr>
                        <a:t>1&gt; [NOT] BETWEEN&lt;</a:t>
                      </a:r>
                      <a:r>
                        <a:rPr lang="zh-CN" sz="1000" kern="100">
                          <a:effectLst/>
                        </a:rPr>
                        <a:t>表达式</a:t>
                      </a:r>
                      <a:r>
                        <a:rPr lang="en-US" sz="1000" kern="100">
                          <a:effectLst/>
                        </a:rPr>
                        <a:t>2&gt;AND&lt;</a:t>
                      </a:r>
                      <a:r>
                        <a:rPr lang="zh-CN" sz="1000" kern="100">
                          <a:effectLst/>
                        </a:rPr>
                        <a:t>表达式</a:t>
                      </a:r>
                      <a:r>
                        <a:rPr lang="en-US" sz="1000" kern="100">
                          <a:effectLst/>
                        </a:rPr>
                        <a:t>3&gt;</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搜索（不）在给定范围内的数据</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相同判断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dirty="0">
                          <a:effectLst/>
                        </a:rPr>
                        <a:t>&lt;</a:t>
                      </a:r>
                      <a:r>
                        <a:rPr lang="zh-CN" sz="1000" kern="100" dirty="0">
                          <a:effectLst/>
                        </a:rPr>
                        <a:t>字符串</a:t>
                      </a:r>
                      <a:r>
                        <a:rPr lang="en-US" sz="1000" kern="100" dirty="0">
                          <a:effectLst/>
                        </a:rPr>
                        <a:t>&gt; [NOT] LIKE &lt;</a:t>
                      </a:r>
                      <a:r>
                        <a:rPr lang="zh-CN" sz="1000" kern="100" dirty="0">
                          <a:effectLst/>
                        </a:rPr>
                        <a:t>匹配模式</a:t>
                      </a:r>
                      <a:r>
                        <a:rPr lang="en-US" sz="1000" kern="100" dirty="0">
                          <a:effectLst/>
                        </a:rPr>
                        <a:t>&gt;</a:t>
                      </a:r>
                      <a:endParaRPr lang="zh-CN" sz="1000" kern="100" dirty="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查找（不）包含给定模式的值</a:t>
                      </a:r>
                      <a:endParaRPr lang="zh-CN" sz="1000" kern="100">
                        <a:effectLst/>
                        <a:latin typeface="Times New Roman"/>
                        <a:ea typeface="宋体"/>
                      </a:endParaRPr>
                    </a:p>
                  </a:txBody>
                  <a:tcPr marL="68580" marR="68580" marT="0" marB="0"/>
                </a:tc>
              </a:tr>
              <a:tr h="530106">
                <a:tc>
                  <a:txBody>
                    <a:bodyPr/>
                    <a:lstStyle/>
                    <a:p>
                      <a:pPr marL="63500" indent="266700">
                        <a:spcBef>
                          <a:spcPts val="600"/>
                        </a:spcBef>
                        <a:spcAft>
                          <a:spcPts val="0"/>
                        </a:spcAft>
                      </a:pPr>
                      <a:r>
                        <a:rPr lang="zh-CN" sz="1000" kern="100">
                          <a:effectLst/>
                        </a:rPr>
                        <a:t>空值判断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&lt;</a:t>
                      </a:r>
                      <a:r>
                        <a:rPr lang="zh-CN" sz="1000" kern="100">
                          <a:effectLst/>
                        </a:rPr>
                        <a:t>表达式</a:t>
                      </a:r>
                      <a:r>
                        <a:rPr lang="en-US" sz="1000" kern="100">
                          <a:effectLst/>
                        </a:rPr>
                        <a:t>&gt; IS [NOT] NULL</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判断某值是否为空值</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之内判断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&lt;</a:t>
                      </a:r>
                      <a:r>
                        <a:rPr lang="zh-CN" sz="1000" kern="100">
                          <a:effectLst/>
                        </a:rPr>
                        <a:t>元组</a:t>
                      </a:r>
                      <a:r>
                        <a:rPr lang="en-US" sz="1000" kern="100">
                          <a:effectLst/>
                        </a:rPr>
                        <a:t>&gt; [NOT] IN (&lt;</a:t>
                      </a:r>
                      <a:r>
                        <a:rPr lang="zh-CN" sz="1000" kern="100">
                          <a:effectLst/>
                        </a:rPr>
                        <a:t>集合</a:t>
                      </a:r>
                      <a:r>
                        <a:rPr lang="en-US" sz="1000" kern="100">
                          <a:effectLst/>
                        </a:rPr>
                        <a:t>&gt;)</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判断某元组是否在某集合内</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限定比较判断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&lt;</a:t>
                      </a:r>
                      <a:r>
                        <a:rPr lang="zh-CN" sz="1000" kern="100">
                          <a:effectLst/>
                        </a:rPr>
                        <a:t>元组</a:t>
                      </a:r>
                      <a:r>
                        <a:rPr lang="en-US" sz="1000" kern="100">
                          <a:effectLst/>
                        </a:rPr>
                        <a:t>&gt; </a:t>
                      </a:r>
                      <a:r>
                        <a:rPr lang="zh-CN" sz="1000" kern="100">
                          <a:effectLst/>
                        </a:rPr>
                        <a:t>θ</a:t>
                      </a:r>
                      <a:r>
                        <a:rPr lang="en-US" sz="1000" kern="100">
                          <a:effectLst/>
                        </a:rPr>
                        <a:t> ALL| SOME | ANY (&lt;</a:t>
                      </a:r>
                      <a:r>
                        <a:rPr lang="zh-CN" sz="1000" kern="100">
                          <a:effectLst/>
                        </a:rPr>
                        <a:t>集合</a:t>
                      </a:r>
                      <a:r>
                        <a:rPr lang="en-US" sz="1000" kern="100">
                          <a:effectLst/>
                        </a:rPr>
                        <a:t>&gt;)</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元组与集合中每（某）一个元组满足θ比较</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存在判断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[NOT] EXISTS (&lt;</a:t>
                      </a:r>
                      <a:r>
                        <a:rPr lang="zh-CN" sz="1000" kern="100">
                          <a:effectLst/>
                        </a:rPr>
                        <a:t>集合</a:t>
                      </a:r>
                      <a:r>
                        <a:rPr lang="en-US" sz="1000" kern="100">
                          <a:effectLst/>
                        </a:rPr>
                        <a:t>&gt;)</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a:effectLst/>
                        </a:rPr>
                        <a:t>判断集合是否至少存在一个元组</a:t>
                      </a:r>
                      <a:endParaRPr lang="zh-CN" sz="1000" kern="100">
                        <a:effectLst/>
                        <a:latin typeface="Times New Roman"/>
                        <a:ea typeface="宋体"/>
                      </a:endParaRPr>
                    </a:p>
                  </a:txBody>
                  <a:tcPr marL="68580" marR="68580" marT="0" marB="0"/>
                </a:tc>
              </a:tr>
              <a:tr h="564466">
                <a:tc>
                  <a:txBody>
                    <a:bodyPr/>
                    <a:lstStyle/>
                    <a:p>
                      <a:pPr marL="63500" indent="266700">
                        <a:spcBef>
                          <a:spcPts val="600"/>
                        </a:spcBef>
                        <a:spcAft>
                          <a:spcPts val="0"/>
                        </a:spcAft>
                      </a:pPr>
                      <a:r>
                        <a:rPr lang="zh-CN" sz="1000" kern="100">
                          <a:effectLst/>
                        </a:rPr>
                        <a:t>唯一判断</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en-US" sz="1000" kern="100">
                          <a:effectLst/>
                        </a:rPr>
                        <a:t>[NOT] UNIQUE (&lt;</a:t>
                      </a:r>
                      <a:r>
                        <a:rPr lang="zh-CN" sz="1000" kern="100">
                          <a:effectLst/>
                        </a:rPr>
                        <a:t>集合</a:t>
                      </a:r>
                      <a:r>
                        <a:rPr lang="en-US" sz="1000" kern="100">
                          <a:effectLst/>
                        </a:rPr>
                        <a:t>&gt;)</a:t>
                      </a:r>
                      <a:endParaRPr lang="zh-CN" sz="1000" kern="100">
                        <a:effectLst/>
                        <a:latin typeface="Times New Roman"/>
                        <a:ea typeface="宋体"/>
                      </a:endParaRPr>
                    </a:p>
                  </a:txBody>
                  <a:tcPr marL="68580" marR="68580" marT="0" marB="0"/>
                </a:tc>
                <a:tc>
                  <a:txBody>
                    <a:bodyPr/>
                    <a:lstStyle/>
                    <a:p>
                      <a:pPr marL="63500" indent="266700">
                        <a:lnSpc>
                          <a:spcPts val="1200"/>
                        </a:lnSpc>
                        <a:spcBef>
                          <a:spcPts val="600"/>
                        </a:spcBef>
                        <a:spcAft>
                          <a:spcPts val="0"/>
                        </a:spcAft>
                      </a:pPr>
                      <a:r>
                        <a:rPr lang="zh-CN" sz="1000" kern="100" dirty="0">
                          <a:effectLst/>
                        </a:rPr>
                        <a:t>判断集合是否没有重复元组</a:t>
                      </a:r>
                      <a:endParaRPr lang="zh-CN" sz="1000" kern="100" dirty="0">
                        <a:effectLst/>
                        <a:latin typeface="Times New Roman"/>
                        <a:ea typeface="宋体"/>
                      </a:endParaRPr>
                    </a:p>
                  </a:txBody>
                  <a:tcPr marL="68580" marR="68580" marT="0" marB="0"/>
                </a:tc>
              </a:tr>
            </a:tbl>
          </a:graphicData>
        </a:graphic>
      </p:graphicFrame>
      <p:sp>
        <p:nvSpPr>
          <p:cNvPr id="4" name="灯片编号占位符 3"/>
          <p:cNvSpPr>
            <a:spLocks noGrp="1"/>
          </p:cNvSpPr>
          <p:nvPr>
            <p:ph type="sldNum" sz="quarter" idx="11"/>
          </p:nvPr>
        </p:nvSpPr>
        <p:spPr/>
        <p:txBody>
          <a:bodyPr/>
          <a:lstStyle/>
          <a:p>
            <a:fld id="{7CD82B1B-DD1F-4340-B57E-734052DD5567}" type="slidenum">
              <a:rPr lang="en-US" altLang="zh-CN" smtClean="0"/>
              <a:pPr/>
              <a:t>73</a:t>
            </a:fld>
            <a:endParaRPr lang="en-US" altLang="zh-CN"/>
          </a:p>
        </p:txBody>
      </p:sp>
    </p:spTree>
    <p:extLst>
      <p:ext uri="{BB962C8B-B14F-4D97-AF65-F5344CB8AC3E}">
        <p14:creationId xmlns:p14="http://schemas.microsoft.com/office/powerpoint/2010/main" val="22447519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61752" y="1039371"/>
            <a:ext cx="7801897" cy="4275649"/>
          </a:xfrm>
        </p:spPr>
        <p:txBody>
          <a:bodyPr/>
          <a:lstStyle/>
          <a:p>
            <a:r>
              <a:rPr lang="zh-CN" altLang="zh-CN" dirty="0"/>
              <a:t>字符串的匹配操作</a:t>
            </a:r>
          </a:p>
          <a:p>
            <a:r>
              <a:rPr lang="zh-CN" altLang="zh-CN" dirty="0"/>
              <a:t>条件表达式中字符串匹配操作符是“</a:t>
            </a:r>
            <a:r>
              <a:rPr lang="en-US" altLang="zh-CN" dirty="0"/>
              <a:t>LIKE</a:t>
            </a:r>
            <a:r>
              <a:rPr lang="zh-CN" altLang="zh-CN" dirty="0"/>
              <a:t>”。在表达式中可使用两个通配符：</a:t>
            </a:r>
          </a:p>
          <a:p>
            <a:r>
              <a:rPr lang="zh-CN" altLang="zh-CN" dirty="0"/>
              <a:t>百分号（</a:t>
            </a:r>
            <a:r>
              <a:rPr lang="en-US" altLang="zh-CN" dirty="0"/>
              <a:t>%</a:t>
            </a:r>
            <a:r>
              <a:rPr lang="zh-CN" altLang="zh-CN" dirty="0"/>
              <a:t>）</a:t>
            </a:r>
            <a:r>
              <a:rPr lang="en-US" altLang="zh-CN" dirty="0"/>
              <a:t>:</a:t>
            </a:r>
            <a:r>
              <a:rPr lang="zh-CN" altLang="zh-CN" dirty="0"/>
              <a:t>与零个或多个字符组成的字符串匹配。</a:t>
            </a:r>
          </a:p>
          <a:p>
            <a:r>
              <a:rPr lang="zh-CN" altLang="zh-CN" dirty="0"/>
              <a:t>下划线（</a:t>
            </a:r>
            <a:r>
              <a:rPr lang="en-US" altLang="zh-CN" dirty="0"/>
              <a:t>_</a:t>
            </a:r>
            <a:r>
              <a:rPr lang="zh-CN" altLang="zh-CN" dirty="0"/>
              <a:t>）</a:t>
            </a:r>
            <a:r>
              <a:rPr lang="en-US" altLang="zh-CN" dirty="0"/>
              <a:t>:</a:t>
            </a:r>
            <a:r>
              <a:rPr lang="zh-CN" altLang="zh-CN" dirty="0"/>
              <a:t>与单个字符匹配。</a:t>
            </a:r>
          </a:p>
          <a:p>
            <a:r>
              <a:rPr lang="zh-CN" altLang="zh-CN" dirty="0"/>
              <a:t>例</a:t>
            </a:r>
            <a:r>
              <a:rPr lang="en-US" altLang="zh-CN" dirty="0"/>
              <a:t>9.15</a:t>
            </a:r>
            <a:r>
              <a:rPr lang="zh-CN" altLang="zh-CN" dirty="0"/>
              <a:t>：在基本表学生信息表中检索姓名以‘张’打头的学生姓名。</a:t>
            </a:r>
          </a:p>
          <a:p>
            <a:r>
              <a:rPr lang="en-US" altLang="zh-CN" dirty="0"/>
              <a:t>SELECT </a:t>
            </a:r>
            <a:r>
              <a:rPr lang="zh-CN" altLang="zh-CN" dirty="0"/>
              <a:t>姓名</a:t>
            </a:r>
          </a:p>
          <a:p>
            <a:r>
              <a:rPr lang="en-US" altLang="zh-CN" dirty="0"/>
              <a:t>FROM </a:t>
            </a:r>
            <a:r>
              <a:rPr lang="zh-CN" altLang="zh-CN" dirty="0"/>
              <a:t>学生信息表</a:t>
            </a:r>
          </a:p>
          <a:p>
            <a:r>
              <a:rPr lang="en-US" altLang="zh-CN" dirty="0"/>
              <a:t>WHERE </a:t>
            </a:r>
            <a:r>
              <a:rPr lang="zh-CN" altLang="zh-CN" dirty="0"/>
              <a:t>姓名</a:t>
            </a:r>
            <a:r>
              <a:rPr lang="en-US" altLang="zh-CN" dirty="0"/>
              <a:t> LIKE ‘</a:t>
            </a:r>
            <a:r>
              <a:rPr lang="zh-CN" altLang="zh-CN" dirty="0"/>
              <a:t>张</a:t>
            </a:r>
            <a:r>
              <a:rPr lang="en-US" altLang="zh-CN" dirty="0"/>
              <a:t>%’;</a:t>
            </a:r>
            <a:endParaRPr lang="zh-CN" altLang="zh-CN" dirty="0"/>
          </a:p>
          <a:p>
            <a:r>
              <a:rPr lang="zh-CN" altLang="zh-CN" dirty="0"/>
              <a:t>在需要时，也可使用“</a:t>
            </a:r>
            <a:r>
              <a:rPr lang="en-US" altLang="zh-CN" dirty="0"/>
              <a:t>NOT LIKE</a:t>
            </a:r>
            <a:r>
              <a:rPr lang="zh-CN" altLang="zh-CN" dirty="0"/>
              <a:t>”比较运算符。</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74</a:t>
            </a:fld>
            <a:endParaRPr lang="en-US" altLang="zh-CN"/>
          </a:p>
        </p:txBody>
      </p:sp>
    </p:spTree>
    <p:extLst>
      <p:ext uri="{BB962C8B-B14F-4D97-AF65-F5344CB8AC3E}">
        <p14:creationId xmlns:p14="http://schemas.microsoft.com/office/powerpoint/2010/main" val="36384242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84902" y="703705"/>
            <a:ext cx="7801897" cy="4275649"/>
          </a:xfrm>
        </p:spPr>
        <p:txBody>
          <a:bodyPr/>
          <a:lstStyle/>
          <a:p>
            <a:r>
              <a:rPr lang="zh-CN" altLang="zh-CN" dirty="0"/>
              <a:t>为了使字符串中包含特殊字符（即</a:t>
            </a:r>
            <a:r>
              <a:rPr lang="en-US" altLang="zh-CN" dirty="0"/>
              <a:t>%</a:t>
            </a:r>
            <a:r>
              <a:rPr lang="zh-CN" altLang="zh-CN" dirty="0"/>
              <a:t>和</a:t>
            </a:r>
            <a:r>
              <a:rPr lang="en-US" altLang="zh-CN" dirty="0"/>
              <a:t>_</a:t>
            </a:r>
            <a:r>
              <a:rPr lang="zh-CN" altLang="zh-CN" dirty="0"/>
              <a:t>），</a:t>
            </a:r>
            <a:r>
              <a:rPr lang="en-US" altLang="zh-CN" dirty="0"/>
              <a:t>SQL</a:t>
            </a:r>
            <a:r>
              <a:rPr lang="zh-CN" altLang="zh-CN" dirty="0"/>
              <a:t>允许定义转义字符。转义字符紧靠特殊字符并放在它前面，表示该特殊字符将被当成普通字符。在</a:t>
            </a:r>
            <a:r>
              <a:rPr lang="en-US" altLang="zh-CN" dirty="0"/>
              <a:t>LIKE</a:t>
            </a:r>
            <a:r>
              <a:rPr lang="zh-CN" altLang="zh-CN" dirty="0"/>
              <a:t>比较中使用</a:t>
            </a:r>
            <a:r>
              <a:rPr lang="en-US" altLang="zh-CN" dirty="0"/>
              <a:t>ESCAPE</a:t>
            </a:r>
            <a:r>
              <a:rPr lang="zh-CN" altLang="zh-CN" dirty="0"/>
              <a:t>保留字来定义转义字符。如果使用反斜线</a:t>
            </a:r>
            <a:r>
              <a:rPr lang="en-US" altLang="zh-CN" dirty="0"/>
              <a:t>(\)</a:t>
            </a:r>
            <a:r>
              <a:rPr lang="zh-CN" altLang="zh-CN" dirty="0"/>
              <a:t>作为转义字符，那么：</a:t>
            </a:r>
          </a:p>
          <a:p>
            <a:r>
              <a:rPr lang="en-US" altLang="zh-CN" dirty="0"/>
              <a:t>LIKE ‘</a:t>
            </a:r>
            <a:r>
              <a:rPr lang="en-US" altLang="zh-CN" dirty="0" err="1"/>
              <a:t>ab</a:t>
            </a:r>
            <a:r>
              <a:rPr lang="en-US" altLang="zh-CN" dirty="0"/>
              <a:t>\ %cd% ‘ESCAPE’\’  </a:t>
            </a:r>
            <a:r>
              <a:rPr lang="zh-CN" altLang="zh-CN" dirty="0"/>
              <a:t>匹配所有以“</a:t>
            </a:r>
            <a:r>
              <a:rPr lang="en-US" altLang="zh-CN" dirty="0" err="1"/>
              <a:t>ab%cd</a:t>
            </a:r>
            <a:r>
              <a:rPr lang="zh-CN" altLang="zh-CN" dirty="0"/>
              <a:t>”开头的字符串。</a:t>
            </a:r>
          </a:p>
          <a:p>
            <a:r>
              <a:rPr lang="en-US" altLang="zh-CN" dirty="0"/>
              <a:t>LIKE ‘</a:t>
            </a:r>
            <a:r>
              <a:rPr lang="en-US" altLang="zh-CN" dirty="0" err="1"/>
              <a:t>ab</a:t>
            </a:r>
            <a:r>
              <a:rPr lang="en-US" altLang="zh-CN" dirty="0"/>
              <a:t>\\</a:t>
            </a:r>
            <a:r>
              <a:rPr lang="en-US" altLang="zh-CN" dirty="0" err="1"/>
              <a:t>cd%‘ESCAPE</a:t>
            </a:r>
            <a:r>
              <a:rPr lang="en-US" altLang="zh-CN" dirty="0"/>
              <a:t>’\’   </a:t>
            </a:r>
            <a:r>
              <a:rPr lang="zh-CN" altLang="zh-CN" dirty="0"/>
              <a:t>匹配所有以“</a:t>
            </a:r>
            <a:r>
              <a:rPr lang="en-US" altLang="zh-CN" dirty="0" err="1"/>
              <a:t>ab</a:t>
            </a:r>
            <a:r>
              <a:rPr lang="en-US" altLang="zh-CN" dirty="0"/>
              <a:t>\cd</a:t>
            </a:r>
            <a:r>
              <a:rPr lang="zh-CN" altLang="zh-CN" dirty="0"/>
              <a:t>”开头的字符串。</a:t>
            </a:r>
          </a:p>
          <a:p>
            <a:r>
              <a:rPr lang="en-US" altLang="zh-CN" dirty="0"/>
              <a:t>SQL</a:t>
            </a:r>
            <a:r>
              <a:rPr lang="zh-CN" altLang="zh-CN" dirty="0"/>
              <a:t>允许使用</a:t>
            </a:r>
            <a:r>
              <a:rPr lang="en-US" altLang="zh-CN" dirty="0"/>
              <a:t>NOT LIKE</a:t>
            </a:r>
            <a:r>
              <a:rPr lang="zh-CN" altLang="zh-CN" dirty="0"/>
              <a:t>比较运算符搜寻不匹配项。</a:t>
            </a:r>
          </a:p>
          <a:p>
            <a:r>
              <a:rPr lang="en-US" altLang="zh-CN" dirty="0"/>
              <a:t>SQL</a:t>
            </a:r>
            <a:r>
              <a:rPr lang="zh-CN" altLang="zh-CN" dirty="0"/>
              <a:t>还允许在字符上使用多种函数，例如连接（“</a:t>
            </a:r>
            <a:r>
              <a:rPr lang="en-US" altLang="zh-CN" dirty="0"/>
              <a:t>||</a:t>
            </a:r>
            <a:r>
              <a:rPr lang="zh-CN" altLang="zh-CN" dirty="0"/>
              <a:t>”）、提取子串、计算字符串长度、大小写转换操作。</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75</a:t>
            </a:fld>
            <a:endParaRPr lang="en-US" altLang="zh-CN"/>
          </a:p>
        </p:txBody>
      </p:sp>
    </p:spTree>
    <p:extLst>
      <p:ext uri="{BB962C8B-B14F-4D97-AF65-F5344CB8AC3E}">
        <p14:creationId xmlns:p14="http://schemas.microsoft.com/office/powerpoint/2010/main" val="26216223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）空值的比较操作</a:t>
            </a:r>
          </a:p>
          <a:p>
            <a:r>
              <a:rPr lang="en-US" altLang="zh-CN" dirty="0"/>
              <a:t>SQL</a:t>
            </a:r>
            <a:r>
              <a:rPr lang="zh-CN" altLang="zh-CN" dirty="0"/>
              <a:t>中允许列值为空，空值用保留字</a:t>
            </a:r>
            <a:r>
              <a:rPr lang="en-US" altLang="zh-CN" dirty="0"/>
              <a:t>NULL</a:t>
            </a:r>
            <a:r>
              <a:rPr lang="zh-CN" altLang="zh-CN" dirty="0"/>
              <a:t>表示。</a:t>
            </a:r>
          </a:p>
          <a:p>
            <a:r>
              <a:rPr lang="zh-CN" altLang="zh-CN" dirty="0"/>
              <a:t>例</a:t>
            </a:r>
            <a:r>
              <a:rPr lang="en-US" altLang="zh-CN" dirty="0"/>
              <a:t>9.16</a:t>
            </a:r>
            <a:r>
              <a:rPr lang="zh-CN" altLang="zh-CN" dirty="0"/>
              <a:t>：在基本表学生信息表中搜索出生年月为空值的学生姓名。</a:t>
            </a:r>
          </a:p>
          <a:p>
            <a:r>
              <a:rPr lang="en-US" altLang="zh-CN" dirty="0"/>
              <a:t>SELECT </a:t>
            </a:r>
            <a:r>
              <a:rPr lang="zh-CN" altLang="zh-CN" dirty="0"/>
              <a:t>姓名</a:t>
            </a:r>
          </a:p>
          <a:p>
            <a:r>
              <a:rPr lang="en-US" altLang="zh-CN" dirty="0"/>
              <a:t>FROM </a:t>
            </a:r>
            <a:r>
              <a:rPr lang="zh-CN" altLang="zh-CN" dirty="0"/>
              <a:t>学生信息表</a:t>
            </a:r>
          </a:p>
          <a:p>
            <a:r>
              <a:rPr lang="en-US" altLang="zh-CN" dirty="0"/>
              <a:t>WHERE </a:t>
            </a:r>
            <a:r>
              <a:rPr lang="zh-CN" altLang="zh-CN" dirty="0"/>
              <a:t>出生年月</a:t>
            </a:r>
            <a:r>
              <a:rPr lang="en-US" altLang="zh-CN" dirty="0"/>
              <a:t> IS NULL;</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76</a:t>
            </a:fld>
            <a:endParaRPr lang="en-US" altLang="zh-CN"/>
          </a:p>
        </p:txBody>
      </p:sp>
    </p:spTree>
    <p:extLst>
      <p:ext uri="{BB962C8B-B14F-4D97-AF65-F5344CB8AC3E}">
        <p14:creationId xmlns:p14="http://schemas.microsoft.com/office/powerpoint/2010/main" val="10651047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这里“</a:t>
            </a:r>
            <a:r>
              <a:rPr lang="en-US" altLang="zh-CN" dirty="0"/>
              <a:t>IS NULL</a:t>
            </a:r>
            <a:r>
              <a:rPr lang="zh-CN" altLang="zh-CN" dirty="0"/>
              <a:t>”测试列值是否为空。如果要测试非空值，可用短语“</a:t>
            </a:r>
            <a:r>
              <a:rPr lang="en-US" altLang="zh-CN" dirty="0"/>
              <a:t>IS NOT NULL</a:t>
            </a:r>
            <a:r>
              <a:rPr lang="zh-CN" altLang="zh-CN" dirty="0"/>
              <a:t>”。</a:t>
            </a:r>
          </a:p>
          <a:p>
            <a:r>
              <a:rPr lang="zh-CN" altLang="zh-CN" dirty="0"/>
              <a:t>空值的存在增加了算术操作和比较操作的复杂性。</a:t>
            </a:r>
            <a:r>
              <a:rPr lang="en-US" altLang="zh-CN" dirty="0"/>
              <a:t>SQL</a:t>
            </a:r>
            <a:r>
              <a:rPr lang="zh-CN" altLang="zh-CN" dirty="0"/>
              <a:t>中规定，涉及到</a:t>
            </a:r>
            <a:r>
              <a:rPr lang="en-US" altLang="zh-CN" dirty="0"/>
              <a:t>+</a:t>
            </a:r>
            <a:r>
              <a:rPr lang="zh-CN" altLang="zh-CN" dirty="0"/>
              <a:t>、</a:t>
            </a:r>
            <a:r>
              <a:rPr lang="en-US" altLang="zh-CN" dirty="0"/>
              <a:t>-</a:t>
            </a:r>
            <a:r>
              <a:rPr lang="zh-CN" altLang="zh-CN" dirty="0"/>
              <a:t>、</a:t>
            </a:r>
            <a:r>
              <a:rPr lang="en-US" altLang="zh-CN" dirty="0"/>
              <a:t>*</a:t>
            </a:r>
            <a:r>
              <a:rPr lang="zh-CN" altLang="zh-CN" dirty="0"/>
              <a:t>、</a:t>
            </a:r>
            <a:r>
              <a:rPr lang="en-US" altLang="zh-CN" dirty="0"/>
              <a:t>/ </a:t>
            </a:r>
            <a:r>
              <a:rPr lang="zh-CN" altLang="zh-CN" dirty="0"/>
              <a:t>的算术表达式中有一个值是空值时，表达式的值也是空值。涉及到空值的比较操作的结果认为是“</a:t>
            </a:r>
            <a:r>
              <a:rPr lang="en-US" altLang="zh-CN" dirty="0"/>
              <a:t>false</a:t>
            </a:r>
            <a:r>
              <a:rPr lang="zh-CN" altLang="zh-CN" dirty="0"/>
              <a:t>”。</a:t>
            </a:r>
          </a:p>
          <a:p>
            <a:r>
              <a:rPr lang="zh-CN" altLang="zh-CN" dirty="0"/>
              <a:t>在聚合函数中遇到空值，除了</a:t>
            </a:r>
            <a:r>
              <a:rPr lang="en-US" altLang="zh-CN" dirty="0"/>
              <a:t>COUNT(*)</a:t>
            </a:r>
            <a:r>
              <a:rPr lang="zh-CN" altLang="zh-CN" dirty="0"/>
              <a:t>外，都跳过空值而去处理非空值。</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77</a:t>
            </a:fld>
            <a:endParaRPr lang="en-US" altLang="zh-CN"/>
          </a:p>
        </p:txBody>
      </p:sp>
    </p:spTree>
    <p:extLst>
      <p:ext uri="{BB962C8B-B14F-4D97-AF65-F5344CB8AC3E}">
        <p14:creationId xmlns:p14="http://schemas.microsoft.com/office/powerpoint/2010/main" val="23331364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）集合成员资格的比较</a:t>
            </a:r>
          </a:p>
          <a:p>
            <a:r>
              <a:rPr lang="en-US" altLang="zh-CN" dirty="0"/>
              <a:t>SQL</a:t>
            </a:r>
            <a:r>
              <a:rPr lang="zh-CN" altLang="zh-CN" dirty="0"/>
              <a:t>提供</a:t>
            </a:r>
            <a:r>
              <a:rPr lang="en-US" altLang="zh-CN" dirty="0"/>
              <a:t>SELECT</a:t>
            </a:r>
            <a:r>
              <a:rPr lang="zh-CN" altLang="zh-CN" dirty="0"/>
              <a:t>语句的嵌套子查询机制。子查询是嵌套在另一个查询中的</a:t>
            </a:r>
            <a:r>
              <a:rPr lang="en-US" altLang="zh-CN" dirty="0"/>
              <a:t>SELECT</a:t>
            </a:r>
            <a:r>
              <a:rPr lang="zh-CN" altLang="zh-CN" dirty="0"/>
              <a:t>语句。</a:t>
            </a:r>
          </a:p>
          <a:p>
            <a:r>
              <a:rPr lang="zh-CN" altLang="zh-CN" dirty="0"/>
              <a:t>判断元组是否在子查询的结果（即集合）中的操作，称为“集合成员资格比较”。其形式如下：</a:t>
            </a:r>
          </a:p>
          <a:p>
            <a:r>
              <a:rPr lang="en-US" altLang="zh-CN" dirty="0"/>
              <a:t>&lt;</a:t>
            </a:r>
            <a:r>
              <a:rPr lang="zh-CN" altLang="zh-CN" dirty="0"/>
              <a:t>元组</a:t>
            </a:r>
            <a:r>
              <a:rPr lang="en-US" altLang="zh-CN" dirty="0"/>
              <a:t>&gt; [NOT] IN (&lt;</a:t>
            </a:r>
            <a:r>
              <a:rPr lang="zh-CN" altLang="zh-CN" dirty="0"/>
              <a:t>集合</a:t>
            </a:r>
            <a:r>
              <a:rPr lang="en-US" altLang="zh-CN" dirty="0"/>
              <a:t>&gt;)</a:t>
            </a:r>
            <a:endParaRPr lang="zh-CN" altLang="zh-CN" dirty="0"/>
          </a:p>
          <a:p>
            <a:r>
              <a:rPr lang="zh-CN" altLang="zh-CN" dirty="0"/>
              <a:t>这里的集合可以是一个</a:t>
            </a:r>
            <a:r>
              <a:rPr lang="en-US" altLang="zh-CN" dirty="0"/>
              <a:t>SELECT</a:t>
            </a:r>
            <a:r>
              <a:rPr lang="zh-CN" altLang="zh-CN" dirty="0"/>
              <a:t>查询语句，或者是元组的集合，但其结构应与前面元组的结构相同。</a:t>
            </a:r>
            <a:r>
              <a:rPr lang="en-US" altLang="zh-CN" dirty="0"/>
              <a:t>IN</a:t>
            </a:r>
            <a:r>
              <a:rPr lang="zh-CN" altLang="zh-CN" dirty="0"/>
              <a:t>操作符表示：如果元组在集合内，那么其逻辑值为</a:t>
            </a:r>
            <a:r>
              <a:rPr lang="en-US" altLang="zh-CN" dirty="0"/>
              <a:t>true</a:t>
            </a:r>
            <a:r>
              <a:rPr lang="zh-CN" altLang="zh-CN" dirty="0"/>
              <a:t>，否则为</a:t>
            </a:r>
            <a:r>
              <a:rPr lang="en-US" altLang="zh-CN" dirty="0"/>
              <a:t>false</a:t>
            </a:r>
            <a:r>
              <a:rPr lang="zh-CN" altLang="zh-CN" dirty="0"/>
              <a:t>。</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78</a:t>
            </a:fld>
            <a:endParaRPr lang="en-US" altLang="zh-CN"/>
          </a:p>
        </p:txBody>
      </p:sp>
    </p:spTree>
    <p:extLst>
      <p:ext uri="{BB962C8B-B14F-4D97-AF65-F5344CB8AC3E}">
        <p14:creationId xmlns:p14="http://schemas.microsoft.com/office/powerpoint/2010/main" val="32469710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8" y="379614"/>
            <a:ext cx="7801897" cy="4275649"/>
          </a:xfrm>
        </p:spPr>
        <p:txBody>
          <a:bodyPr/>
          <a:lstStyle/>
          <a:p>
            <a:r>
              <a:rPr lang="zh-CN" altLang="zh-CN" dirty="0"/>
              <a:t>例</a:t>
            </a:r>
            <a:r>
              <a:rPr lang="en-US" altLang="zh-CN" dirty="0"/>
              <a:t>9.17</a:t>
            </a:r>
            <a:r>
              <a:rPr lang="zh-CN" altLang="zh-CN" dirty="0"/>
              <a:t>：在基本表学生信息表和成绩表中检索至少不学</a:t>
            </a:r>
            <a:r>
              <a:rPr lang="en-US" altLang="zh-CN" dirty="0"/>
              <a:t>PEDU11009.01</a:t>
            </a:r>
            <a:r>
              <a:rPr lang="zh-CN" altLang="zh-CN" dirty="0"/>
              <a:t>和</a:t>
            </a:r>
            <a:r>
              <a:rPr lang="en-US" altLang="zh-CN" dirty="0"/>
              <a:t>COMP11003.02</a:t>
            </a:r>
            <a:r>
              <a:rPr lang="zh-CN" altLang="zh-CN" dirty="0"/>
              <a:t>两门课程的学生学号，可用下列形式表示：</a:t>
            </a:r>
          </a:p>
          <a:p>
            <a:r>
              <a:rPr lang="en-US" altLang="zh-CN" dirty="0"/>
              <a:t>SELECT </a:t>
            </a:r>
            <a:r>
              <a:rPr lang="zh-CN" altLang="zh-CN" dirty="0"/>
              <a:t>学号</a:t>
            </a:r>
          </a:p>
          <a:p>
            <a:r>
              <a:rPr lang="en-US" altLang="zh-CN" dirty="0"/>
              <a:t>FROM </a:t>
            </a:r>
            <a:r>
              <a:rPr lang="zh-CN" altLang="zh-CN" dirty="0"/>
              <a:t>学生信息表</a:t>
            </a:r>
          </a:p>
          <a:p>
            <a:r>
              <a:rPr lang="en-US" altLang="zh-CN" dirty="0"/>
              <a:t>WHERE </a:t>
            </a:r>
            <a:r>
              <a:rPr lang="zh-CN" altLang="zh-CN" dirty="0"/>
              <a:t>学号</a:t>
            </a:r>
            <a:r>
              <a:rPr lang="en-US" altLang="zh-CN" dirty="0"/>
              <a:t> NOT IN(SELECT </a:t>
            </a:r>
            <a:r>
              <a:rPr lang="zh-CN" altLang="zh-CN" dirty="0"/>
              <a:t>学号 </a:t>
            </a:r>
          </a:p>
          <a:p>
            <a:r>
              <a:rPr lang="en-US" altLang="zh-CN" dirty="0"/>
              <a:t>FROM </a:t>
            </a:r>
            <a:r>
              <a:rPr lang="zh-CN" altLang="zh-CN" dirty="0"/>
              <a:t>成绩表</a:t>
            </a:r>
          </a:p>
          <a:p>
            <a:r>
              <a:rPr lang="en-US" altLang="zh-CN" dirty="0"/>
              <a:t>WHERE </a:t>
            </a:r>
            <a:r>
              <a:rPr lang="zh-CN" altLang="zh-CN" dirty="0"/>
              <a:t>课程代码</a:t>
            </a:r>
            <a:r>
              <a:rPr lang="en-US" altLang="zh-CN" dirty="0"/>
              <a:t> IN (‘PEDU11009.01’,’ COMP11003.02’))</a:t>
            </a:r>
            <a:endParaRPr lang="zh-CN" altLang="zh-CN" dirty="0"/>
          </a:p>
          <a:p>
            <a:r>
              <a:rPr lang="zh-CN" altLang="zh-CN" dirty="0"/>
              <a:t>上式中子查询表示选修</a:t>
            </a:r>
            <a:r>
              <a:rPr lang="en-US" altLang="zh-CN" dirty="0"/>
              <a:t>PEDU11009.01</a:t>
            </a:r>
            <a:r>
              <a:rPr lang="zh-CN" altLang="zh-CN" dirty="0"/>
              <a:t>和</a:t>
            </a:r>
            <a:r>
              <a:rPr lang="en-US" altLang="zh-CN" dirty="0"/>
              <a:t>COMP11003.02</a:t>
            </a:r>
            <a:r>
              <a:rPr lang="zh-CN" altLang="zh-CN" dirty="0"/>
              <a:t>课程的学生学号。这个查询的否定是表示至少不学</a:t>
            </a:r>
            <a:r>
              <a:rPr lang="en-US" altLang="zh-CN" dirty="0"/>
              <a:t>PEDU11009.01</a:t>
            </a:r>
            <a:r>
              <a:rPr lang="zh-CN" altLang="zh-CN" dirty="0"/>
              <a:t>和</a:t>
            </a:r>
            <a:r>
              <a:rPr lang="en-US" altLang="zh-CN" dirty="0"/>
              <a:t>COMP11003.02</a:t>
            </a:r>
            <a:r>
              <a:rPr lang="zh-CN" altLang="zh-CN" dirty="0"/>
              <a:t>两门课程的学生学号，就是外层查询的形式。</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79</a:t>
            </a:fld>
            <a:endParaRPr lang="en-US" altLang="zh-CN"/>
          </a:p>
        </p:txBody>
      </p:sp>
    </p:spTree>
    <p:extLst>
      <p:ext uri="{BB962C8B-B14F-4D97-AF65-F5344CB8AC3E}">
        <p14:creationId xmlns:p14="http://schemas.microsoft.com/office/powerpoint/2010/main" val="396510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9.2.1SQL</a:t>
            </a:r>
            <a:r>
              <a:rPr lang="x-none" altLang="zh-CN" dirty="0" smtClean="0"/>
              <a:t>模式的创建和撤销</a:t>
            </a:r>
            <a:endParaRPr lang="zh-CN" altLang="en-US" dirty="0"/>
          </a:p>
        </p:txBody>
      </p:sp>
      <p:sp>
        <p:nvSpPr>
          <p:cNvPr id="3" name="内容占位符 2"/>
          <p:cNvSpPr>
            <a:spLocks noGrp="1"/>
          </p:cNvSpPr>
          <p:nvPr>
            <p:ph idx="1"/>
          </p:nvPr>
        </p:nvSpPr>
        <p:spPr>
          <a:xfrm>
            <a:off x="1072471" y="1610091"/>
            <a:ext cx="7801897" cy="4275649"/>
          </a:xfrm>
        </p:spPr>
        <p:txBody>
          <a:bodyPr/>
          <a:lstStyle/>
          <a:p>
            <a:r>
              <a:rPr lang="en-US" altLang="zh-CN" dirty="0"/>
              <a:t>SQL</a:t>
            </a:r>
            <a:r>
              <a:rPr lang="zh-CN" altLang="zh-CN" dirty="0"/>
              <a:t>模式的创建</a:t>
            </a:r>
          </a:p>
          <a:p>
            <a:r>
              <a:rPr lang="zh-CN" altLang="zh-CN" dirty="0"/>
              <a:t>在</a:t>
            </a:r>
            <a:r>
              <a:rPr lang="en-US" altLang="zh-CN" dirty="0"/>
              <a:t>SQL</a:t>
            </a:r>
            <a:r>
              <a:rPr lang="zh-CN" altLang="zh-CN" dirty="0"/>
              <a:t>中，一个</a:t>
            </a:r>
            <a:r>
              <a:rPr lang="en-US" altLang="zh-CN" dirty="0"/>
              <a:t>SQL</a:t>
            </a:r>
            <a:r>
              <a:rPr lang="zh-CN" altLang="zh-CN" dirty="0"/>
              <a:t>模式定义为基本表的集合。一个</a:t>
            </a:r>
            <a:r>
              <a:rPr lang="en-US" altLang="zh-CN" dirty="0"/>
              <a:t>SQL</a:t>
            </a:r>
            <a:r>
              <a:rPr lang="zh-CN" altLang="zh-CN" dirty="0"/>
              <a:t>模式由模式名和模式拥有者的用户名或账号来确定，并包含模式中每一个元素（基本表、视图、索引等）的定义。创建</a:t>
            </a:r>
            <a:r>
              <a:rPr lang="en-US" altLang="zh-CN" dirty="0"/>
              <a:t>SQL</a:t>
            </a:r>
            <a:r>
              <a:rPr lang="zh-CN" altLang="zh-CN" dirty="0"/>
              <a:t>模式，就是定义了一个存储空间。</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a:t>
            </a:fld>
            <a:endParaRPr lang="en-US" altLang="zh-CN"/>
          </a:p>
        </p:txBody>
      </p:sp>
    </p:spTree>
    <p:extLst>
      <p:ext uri="{BB962C8B-B14F-4D97-AF65-F5344CB8AC3E}">
        <p14:creationId xmlns:p14="http://schemas.microsoft.com/office/powerpoint/2010/main" val="16599396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61753" y="611108"/>
            <a:ext cx="7801897" cy="4275649"/>
          </a:xfrm>
        </p:spPr>
        <p:txBody>
          <a:bodyPr/>
          <a:lstStyle/>
          <a:p>
            <a:r>
              <a:rPr lang="zh-CN" altLang="zh-CN" dirty="0"/>
              <a:t>（</a:t>
            </a:r>
            <a:r>
              <a:rPr lang="en-US" altLang="zh-CN" dirty="0"/>
              <a:t>5</a:t>
            </a:r>
            <a:r>
              <a:rPr lang="zh-CN" altLang="zh-CN" dirty="0"/>
              <a:t>）集合成员的算数比较</a:t>
            </a:r>
          </a:p>
          <a:p>
            <a:r>
              <a:rPr lang="zh-CN" altLang="zh-CN" dirty="0"/>
              <a:t>其形式如下</a:t>
            </a:r>
          </a:p>
          <a:p>
            <a:r>
              <a:rPr lang="en-US" altLang="zh-CN" dirty="0"/>
              <a:t>&lt;</a:t>
            </a:r>
            <a:r>
              <a:rPr lang="zh-CN" altLang="zh-CN" dirty="0"/>
              <a:t>元组</a:t>
            </a:r>
            <a:r>
              <a:rPr lang="en-US" altLang="zh-CN" dirty="0"/>
              <a:t>&gt; θ ALL| SOME | ANY (&lt;</a:t>
            </a:r>
            <a:r>
              <a:rPr lang="zh-CN" altLang="zh-CN" dirty="0"/>
              <a:t>集合</a:t>
            </a:r>
            <a:r>
              <a:rPr lang="en-US" altLang="zh-CN" dirty="0"/>
              <a:t>&gt;)</a:t>
            </a:r>
            <a:endParaRPr lang="zh-CN" altLang="zh-CN" dirty="0"/>
          </a:p>
          <a:p>
            <a:r>
              <a:rPr lang="zh-CN" altLang="zh-CN" dirty="0"/>
              <a:t>这里要求“元组”与集合中“元组”的结构一致。θ是算数比较运算符，“</a:t>
            </a:r>
            <a:r>
              <a:rPr lang="en-US" altLang="zh-CN" dirty="0"/>
              <a:t>θ ALL</a:t>
            </a:r>
            <a:r>
              <a:rPr lang="zh-CN" altLang="zh-CN" dirty="0"/>
              <a:t>”操作表示左边那个元组与右边集合中每一个元组满足</a:t>
            </a:r>
            <a:r>
              <a:rPr lang="en-US" altLang="zh-CN" dirty="0"/>
              <a:t>θ</a:t>
            </a:r>
            <a:r>
              <a:rPr lang="zh-CN" altLang="zh-CN" dirty="0"/>
              <a:t>运算，“</a:t>
            </a:r>
            <a:r>
              <a:rPr lang="en-US" altLang="zh-CN" dirty="0"/>
              <a:t>θ SOME</a:t>
            </a:r>
            <a:r>
              <a:rPr lang="zh-CN" altLang="zh-CN" dirty="0"/>
              <a:t>”操作表示左边那个元组与右边集合中至少一个元组满足</a:t>
            </a:r>
            <a:r>
              <a:rPr lang="en-US" altLang="zh-CN" dirty="0"/>
              <a:t>θ</a:t>
            </a:r>
            <a:r>
              <a:rPr lang="zh-CN" altLang="zh-CN" dirty="0"/>
              <a:t>运算。</a:t>
            </a:r>
            <a:r>
              <a:rPr lang="en-US" altLang="zh-CN" dirty="0"/>
              <a:t>ANY</a:t>
            </a:r>
            <a:r>
              <a:rPr lang="zh-CN" altLang="zh-CN" dirty="0"/>
              <a:t>和</a:t>
            </a:r>
            <a:r>
              <a:rPr lang="en-US" altLang="zh-CN" dirty="0"/>
              <a:t>SOME</a:t>
            </a:r>
            <a:r>
              <a:rPr lang="zh-CN" altLang="zh-CN" dirty="0"/>
              <a:t>是同义词，早期的</a:t>
            </a:r>
            <a:r>
              <a:rPr lang="en-US" altLang="zh-CN" dirty="0"/>
              <a:t>SQL</a:t>
            </a:r>
            <a:r>
              <a:rPr lang="zh-CN" altLang="zh-CN" dirty="0"/>
              <a:t>标准用</a:t>
            </a:r>
            <a:r>
              <a:rPr lang="en-US" altLang="zh-CN" dirty="0"/>
              <a:t>ANY</a:t>
            </a:r>
            <a:r>
              <a:rPr lang="zh-CN" altLang="zh-CN" dirty="0"/>
              <a:t>，为避免与英语中</a:t>
            </a:r>
            <a:r>
              <a:rPr lang="en-US" altLang="zh-CN" dirty="0"/>
              <a:t>ANY</a:t>
            </a:r>
            <a:r>
              <a:rPr lang="zh-CN" altLang="zh-CN" dirty="0"/>
              <a:t>意思混淆，后来的标准都改为</a:t>
            </a:r>
            <a:r>
              <a:rPr lang="en-US" altLang="zh-CN" dirty="0"/>
              <a:t>SOME</a:t>
            </a:r>
            <a:r>
              <a:rPr lang="zh-CN" altLang="zh-CN" dirty="0"/>
              <a:t>。</a:t>
            </a:r>
          </a:p>
          <a:p>
            <a:r>
              <a:rPr lang="zh-CN" altLang="zh-CN" dirty="0"/>
              <a:t>这里应该注意，元组比较操作与字符串比较类似。例如</a:t>
            </a:r>
            <a:r>
              <a:rPr lang="en-US" altLang="zh-CN" dirty="0"/>
              <a:t>(a</a:t>
            </a:r>
            <a:r>
              <a:rPr lang="en-US" altLang="zh-CN" baseline="-25000" dirty="0"/>
              <a:t>1</a:t>
            </a:r>
            <a:r>
              <a:rPr lang="en-US" altLang="zh-CN" dirty="0"/>
              <a:t>,a</a:t>
            </a:r>
            <a:r>
              <a:rPr lang="en-US" altLang="zh-CN" baseline="-25000" dirty="0"/>
              <a:t>2</a:t>
            </a:r>
            <a:r>
              <a:rPr lang="en-US" altLang="zh-CN" dirty="0"/>
              <a:t>) &lt; = (b</a:t>
            </a:r>
            <a:r>
              <a:rPr lang="en-US" altLang="zh-CN" baseline="-25000" dirty="0"/>
              <a:t>1</a:t>
            </a:r>
            <a:r>
              <a:rPr lang="en-US" altLang="zh-CN" dirty="0"/>
              <a:t>,b</a:t>
            </a:r>
            <a:r>
              <a:rPr lang="en-US" altLang="zh-CN" baseline="-25000" dirty="0"/>
              <a:t>2</a:t>
            </a:r>
            <a:r>
              <a:rPr lang="en-US" altLang="zh-CN" dirty="0"/>
              <a:t>)</a:t>
            </a:r>
            <a:r>
              <a:rPr lang="zh-CN" altLang="zh-CN" dirty="0"/>
              <a:t>，其意义与</a:t>
            </a:r>
            <a:r>
              <a:rPr lang="en-US" altLang="zh-CN" dirty="0"/>
              <a:t>a</a:t>
            </a:r>
            <a:r>
              <a:rPr lang="en-US" altLang="zh-CN" baseline="-25000" dirty="0"/>
              <a:t>1</a:t>
            </a:r>
            <a:r>
              <a:rPr lang="en-US" altLang="zh-CN" dirty="0"/>
              <a:t>&lt; b</a:t>
            </a:r>
            <a:r>
              <a:rPr lang="en-US" altLang="zh-CN" baseline="-25000" dirty="0"/>
              <a:t>1 </a:t>
            </a:r>
            <a:r>
              <a:rPr lang="en-US" altLang="zh-CN" dirty="0"/>
              <a:t>OR ( (a</a:t>
            </a:r>
            <a:r>
              <a:rPr lang="en-US" altLang="zh-CN" baseline="-25000" dirty="0"/>
              <a:t>1 </a:t>
            </a:r>
            <a:r>
              <a:rPr lang="en-US" altLang="zh-CN" dirty="0"/>
              <a:t>= b</a:t>
            </a:r>
            <a:r>
              <a:rPr lang="en-US" altLang="zh-CN" baseline="-25000" dirty="0"/>
              <a:t>1</a:t>
            </a:r>
            <a:r>
              <a:rPr lang="en-US" altLang="zh-CN" dirty="0"/>
              <a:t> ) AND (a</a:t>
            </a:r>
            <a:r>
              <a:rPr lang="en-US" altLang="zh-CN" baseline="-25000" dirty="0"/>
              <a:t>2 </a:t>
            </a:r>
            <a:r>
              <a:rPr lang="en-US" altLang="zh-CN" dirty="0"/>
              <a:t>&lt; = b</a:t>
            </a:r>
            <a:r>
              <a:rPr lang="en-US" altLang="zh-CN" baseline="-25000" dirty="0"/>
              <a:t>2</a:t>
            </a:r>
            <a:r>
              <a:rPr lang="en-US" altLang="zh-CN" dirty="0"/>
              <a:t>))</a:t>
            </a:r>
            <a:r>
              <a:rPr lang="zh-CN" altLang="zh-CN" dirty="0"/>
              <a:t>等价。两个元组相等，则要求其对应的列值都相等。</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80</a:t>
            </a:fld>
            <a:endParaRPr lang="en-US" altLang="zh-CN"/>
          </a:p>
        </p:txBody>
      </p:sp>
    </p:spTree>
    <p:extLst>
      <p:ext uri="{BB962C8B-B14F-4D97-AF65-F5344CB8AC3E}">
        <p14:creationId xmlns:p14="http://schemas.microsoft.com/office/powerpoint/2010/main" val="902930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919626" y="726854"/>
            <a:ext cx="7801897" cy="4275649"/>
          </a:xfrm>
        </p:spPr>
        <p:txBody>
          <a:bodyPr/>
          <a:lstStyle/>
          <a:p>
            <a:r>
              <a:rPr lang="zh-CN" altLang="zh-CN" dirty="0"/>
              <a:t>例</a:t>
            </a:r>
            <a:r>
              <a:rPr lang="en-US" altLang="zh-CN" dirty="0"/>
              <a:t>9.18</a:t>
            </a:r>
            <a:r>
              <a:rPr lang="zh-CN" altLang="zh-CN" dirty="0"/>
              <a:t>：对基本表教师信息表、选课表、学生信息表、成绩表进行检索。</a:t>
            </a:r>
          </a:p>
          <a:p>
            <a:r>
              <a:rPr lang="zh-CN" altLang="zh-CN" dirty="0"/>
              <a:t>（</a:t>
            </a:r>
            <a:r>
              <a:rPr lang="en-US" altLang="zh-CN" dirty="0"/>
              <a:t>1</a:t>
            </a:r>
            <a:r>
              <a:rPr lang="zh-CN" altLang="zh-CN" dirty="0"/>
              <a:t>）检索学习课程代码为</a:t>
            </a:r>
            <a:r>
              <a:rPr lang="en-US" altLang="zh-CN" dirty="0"/>
              <a:t>COMP11003.02</a:t>
            </a:r>
            <a:r>
              <a:rPr lang="zh-CN" altLang="zh-CN" dirty="0"/>
              <a:t>课程的学生学号和姓名。</a:t>
            </a:r>
          </a:p>
          <a:p>
            <a:r>
              <a:rPr lang="zh-CN" altLang="zh-CN" dirty="0"/>
              <a:t>此查询在例</a:t>
            </a:r>
            <a:r>
              <a:rPr lang="en-US" altLang="zh-CN" dirty="0"/>
              <a:t>9.8</a:t>
            </a:r>
            <a:r>
              <a:rPr lang="zh-CN" altLang="zh-CN" dirty="0"/>
              <a:t>中用</a:t>
            </a:r>
            <a:r>
              <a:rPr lang="en-US" altLang="zh-CN" dirty="0"/>
              <a:t>IN</a:t>
            </a:r>
            <a:r>
              <a:rPr lang="zh-CN" altLang="zh-CN" dirty="0"/>
              <a:t>表达。实际上</a:t>
            </a:r>
            <a:r>
              <a:rPr lang="en-US" altLang="zh-CN" dirty="0"/>
              <a:t>IN</a:t>
            </a:r>
            <a:r>
              <a:rPr lang="zh-CN" altLang="zh-CN" dirty="0"/>
              <a:t>可用“</a:t>
            </a:r>
            <a:r>
              <a:rPr lang="en-US" altLang="zh-CN" dirty="0"/>
              <a:t>=SOME</a:t>
            </a:r>
            <a:r>
              <a:rPr lang="zh-CN" altLang="zh-CN" dirty="0"/>
              <a:t>”代替：</a:t>
            </a:r>
          </a:p>
          <a:p>
            <a:r>
              <a:rPr lang="en-US" altLang="zh-CN" dirty="0"/>
              <a:t>SELECT </a:t>
            </a:r>
            <a:r>
              <a:rPr lang="zh-CN" altLang="zh-CN" dirty="0"/>
              <a:t>学号</a:t>
            </a:r>
            <a:r>
              <a:rPr lang="en-US" altLang="zh-CN" dirty="0"/>
              <a:t>,</a:t>
            </a:r>
            <a:r>
              <a:rPr lang="zh-CN" altLang="zh-CN" dirty="0"/>
              <a:t>姓名</a:t>
            </a:r>
          </a:p>
          <a:p>
            <a:r>
              <a:rPr lang="en-US" altLang="zh-CN" dirty="0"/>
              <a:t>FROM </a:t>
            </a:r>
            <a:r>
              <a:rPr lang="zh-CN" altLang="zh-CN" dirty="0"/>
              <a:t>学生信息表</a:t>
            </a:r>
          </a:p>
          <a:p>
            <a:r>
              <a:rPr lang="en-US" altLang="zh-CN" dirty="0"/>
              <a:t>WHERE </a:t>
            </a:r>
            <a:r>
              <a:rPr lang="zh-CN" altLang="zh-CN" dirty="0"/>
              <a:t>学号</a:t>
            </a:r>
            <a:r>
              <a:rPr lang="en-US" altLang="zh-CN" dirty="0"/>
              <a:t> = SOME(SELECT </a:t>
            </a:r>
            <a:r>
              <a:rPr lang="zh-CN" altLang="zh-CN" dirty="0"/>
              <a:t>学号</a:t>
            </a:r>
          </a:p>
          <a:p>
            <a:r>
              <a:rPr lang="en-US" altLang="zh-CN" dirty="0"/>
              <a:t>FROM  </a:t>
            </a:r>
            <a:r>
              <a:rPr lang="zh-CN" altLang="zh-CN" dirty="0"/>
              <a:t>成绩表</a:t>
            </a:r>
          </a:p>
          <a:p>
            <a:r>
              <a:rPr lang="en-US" altLang="zh-CN" dirty="0"/>
              <a:t>WHERE </a:t>
            </a:r>
            <a:r>
              <a:rPr lang="zh-CN" altLang="zh-CN" dirty="0"/>
              <a:t>课程代码</a:t>
            </a:r>
            <a:r>
              <a:rPr lang="en-US" altLang="zh-CN" dirty="0"/>
              <a:t> = ‘COMP11003.02’);</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81</a:t>
            </a:fld>
            <a:endParaRPr lang="en-US" altLang="zh-CN"/>
          </a:p>
        </p:txBody>
      </p:sp>
    </p:spTree>
    <p:extLst>
      <p:ext uri="{BB962C8B-B14F-4D97-AF65-F5344CB8AC3E}">
        <p14:creationId xmlns:p14="http://schemas.microsoft.com/office/powerpoint/2010/main" val="18006821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2</a:t>
            </a:r>
            <a:r>
              <a:rPr lang="zh-CN" altLang="zh-CN" dirty="0"/>
              <a:t>）检索至少有一门成绩超过学生</a:t>
            </a:r>
            <a:r>
              <a:rPr lang="en-US" altLang="zh-CN" dirty="0"/>
              <a:t>00006</a:t>
            </a:r>
            <a:r>
              <a:rPr lang="zh-CN" altLang="zh-CN" dirty="0"/>
              <a:t>一门成绩的学生学号。</a:t>
            </a:r>
          </a:p>
          <a:p>
            <a:r>
              <a:rPr lang="en-US" altLang="zh-CN" dirty="0"/>
              <a:t>SELECT DISTINCT </a:t>
            </a:r>
            <a:r>
              <a:rPr lang="zh-CN" altLang="zh-CN" dirty="0"/>
              <a:t>学号</a:t>
            </a:r>
          </a:p>
          <a:p>
            <a:r>
              <a:rPr lang="en-US" altLang="zh-CN" dirty="0"/>
              <a:t>FROM </a:t>
            </a:r>
            <a:r>
              <a:rPr lang="zh-CN" altLang="zh-CN" dirty="0"/>
              <a:t>成绩表</a:t>
            </a:r>
          </a:p>
          <a:p>
            <a:r>
              <a:rPr lang="en-US" altLang="zh-CN" dirty="0"/>
              <a:t>WHERE </a:t>
            </a:r>
            <a:r>
              <a:rPr lang="zh-CN" altLang="zh-CN" dirty="0"/>
              <a:t>成绩</a:t>
            </a:r>
            <a:r>
              <a:rPr lang="en-US" altLang="zh-CN" dirty="0"/>
              <a:t> &gt;= SOME(SELECT </a:t>
            </a:r>
            <a:r>
              <a:rPr lang="zh-CN" altLang="zh-CN" dirty="0"/>
              <a:t>成绩</a:t>
            </a:r>
          </a:p>
          <a:p>
            <a:r>
              <a:rPr lang="en-US" altLang="zh-CN" dirty="0"/>
              <a:t>FROM </a:t>
            </a:r>
            <a:r>
              <a:rPr lang="zh-CN" altLang="zh-CN" dirty="0"/>
              <a:t>成绩表</a:t>
            </a:r>
          </a:p>
          <a:p>
            <a:r>
              <a:rPr lang="en-US" altLang="zh-CN" dirty="0"/>
              <a:t>WHERE </a:t>
            </a:r>
            <a:r>
              <a:rPr lang="zh-CN" altLang="zh-CN" dirty="0"/>
              <a:t>学号</a:t>
            </a:r>
            <a:r>
              <a:rPr lang="en-US" altLang="zh-CN" dirty="0"/>
              <a:t> = ‘00006’);</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82</a:t>
            </a:fld>
            <a:endParaRPr lang="en-US" altLang="zh-CN"/>
          </a:p>
        </p:txBody>
      </p:sp>
    </p:spTree>
    <p:extLst>
      <p:ext uri="{BB962C8B-B14F-4D97-AF65-F5344CB8AC3E}">
        <p14:creationId xmlns:p14="http://schemas.microsoft.com/office/powerpoint/2010/main" val="42525148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3</a:t>
            </a:r>
            <a:r>
              <a:rPr lang="zh-CN" altLang="zh-CN" dirty="0"/>
              <a:t>）索不学</a:t>
            </a:r>
            <a:r>
              <a:rPr lang="en-US" altLang="zh-CN" dirty="0"/>
              <a:t>COMP11003.02</a:t>
            </a:r>
            <a:r>
              <a:rPr lang="zh-CN" altLang="zh-CN" dirty="0"/>
              <a:t>课程的学生姓名和出生年月。</a:t>
            </a:r>
          </a:p>
          <a:p>
            <a:r>
              <a:rPr lang="en-US" altLang="zh-CN" dirty="0"/>
              <a:t>SELECT </a:t>
            </a:r>
            <a:r>
              <a:rPr lang="zh-CN" altLang="zh-CN" dirty="0"/>
              <a:t>学生姓名</a:t>
            </a:r>
            <a:r>
              <a:rPr lang="en-US" altLang="zh-CN" dirty="0"/>
              <a:t>,</a:t>
            </a:r>
            <a:r>
              <a:rPr lang="zh-CN" altLang="zh-CN" dirty="0"/>
              <a:t>出生年月</a:t>
            </a:r>
          </a:p>
          <a:p>
            <a:r>
              <a:rPr lang="en-US" altLang="zh-CN" dirty="0"/>
              <a:t>FROM </a:t>
            </a:r>
            <a:r>
              <a:rPr lang="zh-CN" altLang="zh-CN" dirty="0"/>
              <a:t>学生信息表</a:t>
            </a:r>
          </a:p>
          <a:p>
            <a:r>
              <a:rPr lang="en-US" altLang="zh-CN" dirty="0"/>
              <a:t>WHERE </a:t>
            </a:r>
            <a:r>
              <a:rPr lang="zh-CN" altLang="zh-CN" dirty="0"/>
              <a:t>学号</a:t>
            </a:r>
            <a:r>
              <a:rPr lang="en-US" altLang="zh-CN" dirty="0"/>
              <a:t> &lt;&gt; ALL (SELECT </a:t>
            </a:r>
            <a:r>
              <a:rPr lang="zh-CN" altLang="zh-CN" dirty="0"/>
              <a:t>学号</a:t>
            </a:r>
          </a:p>
          <a:p>
            <a:r>
              <a:rPr lang="en-US" altLang="zh-CN" dirty="0"/>
              <a:t>FROM </a:t>
            </a:r>
            <a:r>
              <a:rPr lang="zh-CN" altLang="zh-CN" dirty="0"/>
              <a:t>成绩表</a:t>
            </a:r>
          </a:p>
          <a:p>
            <a:r>
              <a:rPr lang="en-US" altLang="zh-CN" dirty="0"/>
              <a:t>WHERE </a:t>
            </a:r>
            <a:r>
              <a:rPr lang="zh-CN" altLang="zh-CN" dirty="0"/>
              <a:t>课程代码</a:t>
            </a:r>
            <a:r>
              <a:rPr lang="en-US" altLang="zh-CN" dirty="0"/>
              <a:t> = ‘COMP11003.02’);</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83</a:t>
            </a:fld>
            <a:endParaRPr lang="en-US" altLang="zh-CN"/>
          </a:p>
        </p:txBody>
      </p:sp>
    </p:spTree>
    <p:extLst>
      <p:ext uri="{BB962C8B-B14F-4D97-AF65-F5344CB8AC3E}">
        <p14:creationId xmlns:p14="http://schemas.microsoft.com/office/powerpoint/2010/main" val="348538016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4</a:t>
            </a:r>
            <a:r>
              <a:rPr lang="zh-CN" altLang="zh-CN" dirty="0"/>
              <a:t>）检索平均成绩最高的学生学号</a:t>
            </a:r>
          </a:p>
          <a:p>
            <a:r>
              <a:rPr lang="en-US" altLang="zh-CN" dirty="0"/>
              <a:t>SELECT </a:t>
            </a:r>
            <a:r>
              <a:rPr lang="zh-CN" altLang="zh-CN" dirty="0"/>
              <a:t>学号</a:t>
            </a:r>
          </a:p>
          <a:p>
            <a:r>
              <a:rPr lang="en-US" altLang="zh-CN" dirty="0"/>
              <a:t>FROM </a:t>
            </a:r>
            <a:r>
              <a:rPr lang="zh-CN" altLang="zh-CN" dirty="0"/>
              <a:t>成绩表</a:t>
            </a:r>
          </a:p>
          <a:p>
            <a:r>
              <a:rPr lang="en-US" altLang="zh-CN" dirty="0"/>
              <a:t>GROUP BY </a:t>
            </a:r>
            <a:r>
              <a:rPr lang="zh-CN" altLang="zh-CN" dirty="0"/>
              <a:t>学号</a:t>
            </a:r>
          </a:p>
          <a:p>
            <a:r>
              <a:rPr lang="en-US" altLang="zh-CN" dirty="0"/>
              <a:t>HAVING AVG(</a:t>
            </a:r>
            <a:r>
              <a:rPr lang="zh-CN" altLang="zh-CN" dirty="0"/>
              <a:t>成绩</a:t>
            </a:r>
            <a:r>
              <a:rPr lang="en-US" altLang="zh-CN" dirty="0"/>
              <a:t>) &gt;= ALL (SELECT AVG(</a:t>
            </a:r>
            <a:r>
              <a:rPr lang="zh-CN" altLang="zh-CN" dirty="0"/>
              <a:t>成绩</a:t>
            </a:r>
            <a:r>
              <a:rPr lang="en-US" altLang="zh-CN" dirty="0"/>
              <a:t>)</a:t>
            </a:r>
            <a:endParaRPr lang="zh-CN" altLang="zh-CN" dirty="0"/>
          </a:p>
          <a:p>
            <a:r>
              <a:rPr lang="en-US" altLang="zh-CN" dirty="0"/>
              <a:t>FROM </a:t>
            </a:r>
            <a:r>
              <a:rPr lang="zh-CN" altLang="zh-CN" dirty="0"/>
              <a:t>成绩表</a:t>
            </a:r>
          </a:p>
          <a:p>
            <a:r>
              <a:rPr lang="en-US" altLang="zh-CN" dirty="0"/>
              <a:t>GROUP BY </a:t>
            </a:r>
            <a:r>
              <a:rPr lang="zh-CN" altLang="zh-CN" dirty="0"/>
              <a:t>学号</a:t>
            </a:r>
            <a:r>
              <a:rPr lang="en-US" altLang="zh-CN" dirty="0"/>
              <a:t>);</a:t>
            </a:r>
            <a:endParaRPr lang="zh-CN" altLang="zh-CN" dirty="0"/>
          </a:p>
          <a:p>
            <a:r>
              <a:rPr lang="zh-CN" altLang="zh-CN" dirty="0"/>
              <a:t>在</a:t>
            </a:r>
            <a:r>
              <a:rPr lang="en-US" altLang="zh-CN" dirty="0"/>
              <a:t>SQL</a:t>
            </a:r>
            <a:r>
              <a:rPr lang="zh-CN" altLang="zh-CN" dirty="0"/>
              <a:t>中，不允许对聚合函数进行复合运算，因此不能写成“</a:t>
            </a:r>
            <a:r>
              <a:rPr lang="en-US" altLang="zh-CN" dirty="0"/>
              <a:t>SELECT MAX(AVG(</a:t>
            </a:r>
            <a:r>
              <a:rPr lang="zh-CN" altLang="zh-CN" dirty="0"/>
              <a:t>成绩</a:t>
            </a:r>
            <a:r>
              <a:rPr lang="en-US" altLang="zh-CN" dirty="0"/>
              <a:t>))</a:t>
            </a:r>
            <a:r>
              <a:rPr lang="zh-CN" altLang="zh-CN" dirty="0"/>
              <a:t>”形式。</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84</a:t>
            </a:fld>
            <a:endParaRPr lang="en-US" altLang="zh-CN"/>
          </a:p>
        </p:txBody>
      </p:sp>
    </p:spTree>
    <p:extLst>
      <p:ext uri="{BB962C8B-B14F-4D97-AF65-F5344CB8AC3E}">
        <p14:creationId xmlns:p14="http://schemas.microsoft.com/office/powerpoint/2010/main" val="5913403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6</a:t>
            </a:r>
            <a:r>
              <a:rPr lang="zh-CN" altLang="zh-CN" dirty="0"/>
              <a:t>）集合空否的测试</a:t>
            </a:r>
          </a:p>
          <a:p>
            <a:r>
              <a:rPr lang="zh-CN" altLang="zh-CN" dirty="0"/>
              <a:t>可以用谓词</a:t>
            </a:r>
            <a:r>
              <a:rPr lang="en-US" altLang="zh-CN" dirty="0"/>
              <a:t>EXISTS</a:t>
            </a:r>
            <a:r>
              <a:rPr lang="zh-CN" altLang="zh-CN" dirty="0"/>
              <a:t>来测试一个集合是否为非空，或空。其形式如下：</a:t>
            </a:r>
          </a:p>
          <a:p>
            <a:r>
              <a:rPr lang="en-US" altLang="zh-CN" dirty="0"/>
              <a:t>[NOT] EXISTS (&lt;</a:t>
            </a:r>
            <a:r>
              <a:rPr lang="zh-CN" altLang="zh-CN" dirty="0"/>
              <a:t>集合</a:t>
            </a:r>
            <a:r>
              <a:rPr lang="en-US" altLang="zh-CN" dirty="0"/>
              <a:t>&gt;)</a:t>
            </a:r>
            <a:endParaRPr lang="zh-CN" altLang="zh-CN" dirty="0"/>
          </a:p>
          <a:p>
            <a:r>
              <a:rPr lang="zh-CN" altLang="zh-CN" dirty="0"/>
              <a:t>不带</a:t>
            </a:r>
            <a:r>
              <a:rPr lang="en-US" altLang="zh-CN" dirty="0"/>
              <a:t>NOT</a:t>
            </a:r>
            <a:r>
              <a:rPr lang="zh-CN" altLang="zh-CN" dirty="0"/>
              <a:t>的操作，当集合非空时（即至少存在一个元组），其逻辑值为</a:t>
            </a:r>
            <a:r>
              <a:rPr lang="en-US" altLang="zh-CN" dirty="0"/>
              <a:t>true</a:t>
            </a:r>
            <a:r>
              <a:rPr lang="zh-CN" altLang="zh-CN" dirty="0"/>
              <a:t>，否则为</a:t>
            </a:r>
            <a:r>
              <a:rPr lang="en-US" altLang="zh-CN" dirty="0"/>
              <a:t>false</a:t>
            </a:r>
            <a:r>
              <a:rPr lang="zh-CN" altLang="zh-CN" dirty="0"/>
              <a:t>。带</a:t>
            </a:r>
            <a:r>
              <a:rPr lang="en-US" altLang="zh-CN" dirty="0"/>
              <a:t>NOT</a:t>
            </a:r>
            <a:r>
              <a:rPr lang="zh-CN" altLang="zh-CN" dirty="0"/>
              <a:t>的操作，当集合为空时，其值为</a:t>
            </a:r>
            <a:r>
              <a:rPr lang="en-US" altLang="zh-CN" dirty="0"/>
              <a:t>true</a:t>
            </a:r>
            <a:r>
              <a:rPr lang="zh-CN" altLang="zh-CN" dirty="0"/>
              <a:t>，否则为</a:t>
            </a:r>
            <a:r>
              <a:rPr lang="en-US" altLang="zh-CN" dirty="0"/>
              <a:t>false</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85</a:t>
            </a:fld>
            <a:endParaRPr lang="en-US" altLang="zh-CN"/>
          </a:p>
        </p:txBody>
      </p:sp>
    </p:spTree>
    <p:extLst>
      <p:ext uri="{BB962C8B-B14F-4D97-AF65-F5344CB8AC3E}">
        <p14:creationId xmlns:p14="http://schemas.microsoft.com/office/powerpoint/2010/main" val="11868722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a:t>
            </a:r>
            <a:r>
              <a:rPr lang="en-US" altLang="zh-CN" dirty="0"/>
              <a:t>7</a:t>
            </a:r>
            <a:r>
              <a:rPr lang="zh-CN" altLang="zh-CN" dirty="0"/>
              <a:t>） 集合中重复元组存在与否的测试</a:t>
            </a:r>
          </a:p>
          <a:p>
            <a:r>
              <a:rPr lang="zh-CN" altLang="zh-CN" dirty="0"/>
              <a:t>可以用谓词</a:t>
            </a:r>
            <a:r>
              <a:rPr lang="en-US" altLang="zh-CN" dirty="0"/>
              <a:t>UNIQUE</a:t>
            </a:r>
            <a:r>
              <a:rPr lang="zh-CN" altLang="zh-CN" dirty="0"/>
              <a:t>来测试一个集合里是否有重复元组存在。形式如下：</a:t>
            </a:r>
          </a:p>
          <a:p>
            <a:r>
              <a:rPr lang="en-US" altLang="zh-CN" dirty="0"/>
              <a:t>[NOT] UNIQUE (&lt;</a:t>
            </a:r>
            <a:r>
              <a:rPr lang="zh-CN" altLang="zh-CN" dirty="0"/>
              <a:t>集合</a:t>
            </a:r>
            <a:r>
              <a:rPr lang="en-US" altLang="zh-CN" dirty="0"/>
              <a:t>&gt;)</a:t>
            </a:r>
            <a:endParaRPr lang="zh-CN" altLang="zh-CN" dirty="0"/>
          </a:p>
          <a:p>
            <a:r>
              <a:rPr lang="zh-CN" altLang="zh-CN" dirty="0"/>
              <a:t>不带</a:t>
            </a:r>
            <a:r>
              <a:rPr lang="en-US" altLang="zh-CN" dirty="0"/>
              <a:t>NOT</a:t>
            </a:r>
            <a:r>
              <a:rPr lang="zh-CN" altLang="zh-CN" dirty="0"/>
              <a:t>的操作，当集合中不存在重复元组时，其逻辑值为</a:t>
            </a:r>
            <a:r>
              <a:rPr lang="en-US" altLang="zh-CN" dirty="0"/>
              <a:t>true</a:t>
            </a:r>
            <a:r>
              <a:rPr lang="zh-CN" altLang="zh-CN" dirty="0"/>
              <a:t>，否则为</a:t>
            </a:r>
            <a:r>
              <a:rPr lang="en-US" altLang="zh-CN" dirty="0"/>
              <a:t>false</a:t>
            </a:r>
            <a:r>
              <a:rPr lang="zh-CN" altLang="zh-CN" dirty="0"/>
              <a:t>。带</a:t>
            </a:r>
            <a:r>
              <a:rPr lang="en-US" altLang="zh-CN" dirty="0"/>
              <a:t>NOT</a:t>
            </a:r>
            <a:r>
              <a:rPr lang="zh-CN" altLang="zh-CN" dirty="0"/>
              <a:t>的操作，当集合中存在重复元组时，其逻辑值为</a:t>
            </a:r>
            <a:r>
              <a:rPr lang="en-US" altLang="zh-CN" dirty="0"/>
              <a:t>true</a:t>
            </a:r>
            <a:r>
              <a:rPr lang="zh-CN" altLang="zh-CN" dirty="0"/>
              <a:t>，否则为</a:t>
            </a:r>
            <a:r>
              <a:rPr lang="en-US" altLang="zh-CN" dirty="0"/>
              <a:t>false</a:t>
            </a:r>
            <a:r>
              <a:rPr lang="zh-CN" altLang="zh-CN" dirty="0"/>
              <a:t>。</a:t>
            </a: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86</a:t>
            </a:fld>
            <a:endParaRPr lang="en-US" altLang="zh-CN"/>
          </a:p>
        </p:txBody>
      </p:sp>
    </p:spTree>
    <p:extLst>
      <p:ext uri="{BB962C8B-B14F-4D97-AF65-F5344CB8AC3E}">
        <p14:creationId xmlns:p14="http://schemas.microsoft.com/office/powerpoint/2010/main" val="4981699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9.19</a:t>
            </a:r>
            <a:r>
              <a:rPr lang="zh-CN" altLang="zh-CN" dirty="0"/>
              <a:t>：在基本表教师信息表和选课表中检索只开设了一门课程的教师工号和姓名。</a:t>
            </a:r>
          </a:p>
          <a:p>
            <a:r>
              <a:rPr lang="en-US" altLang="zh-CN" dirty="0"/>
              <a:t>SELECT </a:t>
            </a:r>
            <a:r>
              <a:rPr lang="zh-CN" altLang="zh-CN" dirty="0"/>
              <a:t>教师工号</a:t>
            </a:r>
            <a:r>
              <a:rPr lang="en-US" altLang="zh-CN" dirty="0"/>
              <a:t>,</a:t>
            </a:r>
            <a:r>
              <a:rPr lang="zh-CN" altLang="zh-CN" dirty="0"/>
              <a:t>姓名</a:t>
            </a:r>
          </a:p>
          <a:p>
            <a:r>
              <a:rPr lang="en-US" altLang="zh-CN" dirty="0"/>
              <a:t>FROM </a:t>
            </a:r>
            <a:r>
              <a:rPr lang="zh-CN" altLang="zh-CN" dirty="0"/>
              <a:t>教师信息表</a:t>
            </a:r>
          </a:p>
          <a:p>
            <a:r>
              <a:rPr lang="en-US" altLang="zh-CN" dirty="0"/>
              <a:t>WHERE UNIQUE(SELECT </a:t>
            </a:r>
            <a:r>
              <a:rPr lang="zh-CN" altLang="zh-CN" dirty="0"/>
              <a:t>工号</a:t>
            </a:r>
          </a:p>
          <a:p>
            <a:r>
              <a:rPr lang="en-US" altLang="zh-CN" dirty="0"/>
              <a:t>FROM</a:t>
            </a:r>
            <a:r>
              <a:rPr lang="zh-CN" altLang="zh-CN" dirty="0"/>
              <a:t>选课表</a:t>
            </a:r>
          </a:p>
          <a:p>
            <a:r>
              <a:rPr lang="en-US" altLang="zh-CN" dirty="0"/>
              <a:t>WHERE</a:t>
            </a:r>
            <a:r>
              <a:rPr lang="zh-CN" altLang="zh-CN" dirty="0"/>
              <a:t>选课表</a:t>
            </a:r>
            <a:r>
              <a:rPr lang="en-US" altLang="zh-CN" dirty="0"/>
              <a:t>.</a:t>
            </a:r>
            <a:r>
              <a:rPr lang="zh-CN" altLang="zh-CN" dirty="0"/>
              <a:t>工号</a:t>
            </a:r>
            <a:r>
              <a:rPr lang="en-US" altLang="zh-CN" dirty="0"/>
              <a:t> = </a:t>
            </a:r>
            <a:r>
              <a:rPr lang="zh-CN" altLang="zh-CN" dirty="0"/>
              <a:t>教师信息表</a:t>
            </a:r>
            <a:r>
              <a:rPr lang="en-US" altLang="zh-CN" dirty="0"/>
              <a:t>.</a:t>
            </a:r>
            <a:r>
              <a:rPr lang="zh-CN" altLang="zh-CN" dirty="0"/>
              <a:t>工号</a:t>
            </a:r>
            <a:r>
              <a:rPr lang="en-US" altLang="zh-CN" dirty="0"/>
              <a:t>);</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87</a:t>
            </a:fld>
            <a:endParaRPr lang="en-US" altLang="zh-CN"/>
          </a:p>
        </p:txBody>
      </p:sp>
    </p:spTree>
    <p:extLst>
      <p:ext uri="{BB962C8B-B14F-4D97-AF65-F5344CB8AC3E}">
        <p14:creationId xmlns:p14="http://schemas.microsoft.com/office/powerpoint/2010/main" val="33636011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9.3.5</a:t>
            </a:r>
            <a:r>
              <a:rPr lang="x-none" altLang="zh-CN" dirty="0" smtClean="0"/>
              <a:t>嵌套查询的改进写法</a:t>
            </a:r>
            <a:endParaRPr lang="zh-CN" altLang="en-US" dirty="0"/>
          </a:p>
        </p:txBody>
      </p:sp>
      <p:sp>
        <p:nvSpPr>
          <p:cNvPr id="3" name="内容占位符 2"/>
          <p:cNvSpPr>
            <a:spLocks noGrp="1"/>
          </p:cNvSpPr>
          <p:nvPr>
            <p:ph idx="1"/>
          </p:nvPr>
        </p:nvSpPr>
        <p:spPr/>
        <p:txBody>
          <a:bodyPr/>
          <a:lstStyle/>
          <a:p>
            <a:r>
              <a:rPr lang="zh-CN" altLang="zh-CN" dirty="0"/>
              <a:t>由于</a:t>
            </a:r>
            <a:r>
              <a:rPr lang="en-US" altLang="zh-CN" dirty="0"/>
              <a:t>SELECT</a:t>
            </a:r>
            <a:r>
              <a:rPr lang="zh-CN" altLang="zh-CN" dirty="0"/>
              <a:t>语句中可以嵌套，使得查询非常复杂，并且难于理解。为降低复杂度，</a:t>
            </a:r>
            <a:r>
              <a:rPr lang="en-US" altLang="zh-CN" dirty="0"/>
              <a:t>SQL</a:t>
            </a:r>
            <a:r>
              <a:rPr lang="zh-CN" altLang="zh-CN" dirty="0"/>
              <a:t>标准提供了两个方法来改进：导出表和临时视图。这两种数据结构只在自身的语句中有效。</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88</a:t>
            </a:fld>
            <a:endParaRPr lang="en-US" altLang="zh-CN"/>
          </a:p>
        </p:txBody>
      </p:sp>
    </p:spTree>
    <p:extLst>
      <p:ext uri="{BB962C8B-B14F-4D97-AF65-F5344CB8AC3E}">
        <p14:creationId xmlns:p14="http://schemas.microsoft.com/office/powerpoint/2010/main" val="14737998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1. </a:t>
            </a:r>
            <a:r>
              <a:rPr lang="zh-CN" altLang="zh-CN" dirty="0"/>
              <a:t>导出表的使用</a:t>
            </a:r>
          </a:p>
          <a:p>
            <a:r>
              <a:rPr lang="en-US" altLang="zh-CN" dirty="0"/>
              <a:t>SQL2</a:t>
            </a:r>
            <a:r>
              <a:rPr lang="zh-CN" altLang="zh-CN" dirty="0"/>
              <a:t>允许在</a:t>
            </a:r>
            <a:r>
              <a:rPr lang="en-US" altLang="zh-CN" dirty="0"/>
              <a:t>FROM</a:t>
            </a:r>
            <a:r>
              <a:rPr lang="zh-CN" altLang="zh-CN" dirty="0"/>
              <a:t>子句中使用子查询。如果在</a:t>
            </a:r>
            <a:r>
              <a:rPr lang="en-US" altLang="zh-CN" dirty="0"/>
              <a:t>FROM</a:t>
            </a:r>
            <a:r>
              <a:rPr lang="zh-CN" altLang="zh-CN" dirty="0"/>
              <a:t>子句中使用了子查询，那么要给子查询的结果起个表名和相应的列名。</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89</a:t>
            </a:fld>
            <a:endParaRPr lang="en-US" altLang="zh-CN"/>
          </a:p>
        </p:txBody>
      </p:sp>
    </p:spTree>
    <p:extLst>
      <p:ext uri="{BB962C8B-B14F-4D97-AF65-F5344CB8AC3E}">
        <p14:creationId xmlns:p14="http://schemas.microsoft.com/office/powerpoint/2010/main" val="2313920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791117" y="1035661"/>
            <a:ext cx="7801897" cy="4275649"/>
          </a:xfrm>
        </p:spPr>
        <p:txBody>
          <a:bodyPr/>
          <a:lstStyle/>
          <a:p>
            <a:r>
              <a:rPr lang="en-US" altLang="zh-CN" dirty="0"/>
              <a:t>SQL</a:t>
            </a:r>
            <a:r>
              <a:rPr lang="zh-CN" altLang="zh-CN" dirty="0"/>
              <a:t>模式的创建可用</a:t>
            </a:r>
            <a:r>
              <a:rPr lang="en-US" altLang="zh-CN" dirty="0"/>
              <a:t>CREATE SCHEMA</a:t>
            </a:r>
            <a:r>
              <a:rPr lang="zh-CN" altLang="zh-CN" dirty="0"/>
              <a:t>语句定义，其基本语法如下：</a:t>
            </a:r>
          </a:p>
          <a:p>
            <a:r>
              <a:rPr lang="en-US" altLang="zh-CN" dirty="0"/>
              <a:t>CREATE SCHEMA  &lt;</a:t>
            </a:r>
            <a:r>
              <a:rPr lang="zh-CN" altLang="zh-CN" dirty="0"/>
              <a:t>模式名</a:t>
            </a:r>
            <a:r>
              <a:rPr lang="en-US" altLang="zh-CN" dirty="0"/>
              <a:t>&gt;  AUTHORIZATION &lt;</a:t>
            </a:r>
            <a:r>
              <a:rPr lang="zh-CN" altLang="zh-CN" dirty="0"/>
              <a:t>用户名</a:t>
            </a:r>
            <a:r>
              <a:rPr lang="en-US" altLang="zh-CN" dirty="0"/>
              <a:t>&gt;</a:t>
            </a:r>
            <a:endParaRPr lang="zh-CN" altLang="zh-CN" dirty="0"/>
          </a:p>
          <a:p>
            <a:r>
              <a:rPr lang="zh-CN" altLang="zh-CN" dirty="0"/>
              <a:t>例如，下面语句定义了教学数据库的</a:t>
            </a:r>
            <a:r>
              <a:rPr lang="en-US" altLang="zh-CN" dirty="0"/>
              <a:t>SQL</a:t>
            </a:r>
            <a:r>
              <a:rPr lang="zh-CN" altLang="zh-CN" dirty="0"/>
              <a:t>模式：</a:t>
            </a:r>
          </a:p>
          <a:p>
            <a:r>
              <a:rPr lang="en-US" altLang="zh-CN" dirty="0"/>
              <a:t>CREATE SCHEMA ST_CO AUTHORIZATION LISMITH;</a:t>
            </a:r>
            <a:endParaRPr lang="zh-CN" altLang="zh-CN" dirty="0"/>
          </a:p>
          <a:p>
            <a:r>
              <a:rPr lang="zh-CN" altLang="zh-CN" dirty="0"/>
              <a:t>该模式名为</a:t>
            </a:r>
            <a:r>
              <a:rPr lang="en-US" altLang="zh-CN" dirty="0"/>
              <a:t>ST_CO</a:t>
            </a:r>
            <a:r>
              <a:rPr lang="zh-CN" altLang="zh-CN" dirty="0"/>
              <a:t>，拥有者为</a:t>
            </a:r>
            <a:r>
              <a:rPr lang="en-US" altLang="zh-CN" dirty="0"/>
              <a:t>LISMITH</a:t>
            </a:r>
            <a:r>
              <a:rPr lang="zh-CN" altLang="zh-CN" dirty="0"/>
              <a:t>。</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a:t>
            </a:fld>
            <a:endParaRPr lang="en-US" altLang="zh-CN"/>
          </a:p>
        </p:txBody>
      </p:sp>
    </p:spTree>
    <p:extLst>
      <p:ext uri="{BB962C8B-B14F-4D97-AF65-F5344CB8AC3E}">
        <p14:creationId xmlns:p14="http://schemas.microsoft.com/office/powerpoint/2010/main" val="81796859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081672" y="576383"/>
            <a:ext cx="7801897" cy="4275649"/>
          </a:xfrm>
        </p:spPr>
        <p:txBody>
          <a:bodyPr/>
          <a:lstStyle/>
          <a:p>
            <a:r>
              <a:rPr lang="zh-CN" altLang="zh-CN" dirty="0"/>
              <a:t>例</a:t>
            </a:r>
            <a:r>
              <a:rPr lang="en-US" altLang="zh-CN" dirty="0"/>
              <a:t>9.20</a:t>
            </a:r>
            <a:r>
              <a:rPr lang="zh-CN" altLang="zh-CN" dirty="0"/>
              <a:t>：在基本表成绩表中检索平均成绩最高的学生学号。</a:t>
            </a:r>
          </a:p>
          <a:p>
            <a:r>
              <a:rPr lang="zh-CN" altLang="zh-CN" dirty="0"/>
              <a:t>这个查询在例</a:t>
            </a:r>
            <a:r>
              <a:rPr lang="en-US" altLang="zh-CN" dirty="0"/>
              <a:t>9.18(4)</a:t>
            </a:r>
            <a:r>
              <a:rPr lang="zh-CN" altLang="zh-CN" dirty="0"/>
              <a:t>中使用嵌套的方法书写。现在可以把子查询定义为导出表（命名为</a:t>
            </a:r>
            <a:r>
              <a:rPr lang="en-US" altLang="zh-CN" dirty="0"/>
              <a:t>RESULT</a:t>
            </a:r>
            <a:r>
              <a:rPr lang="zh-CN" altLang="zh-CN" dirty="0"/>
              <a:t>），移到外层查询的</a:t>
            </a:r>
            <a:r>
              <a:rPr lang="en-US" altLang="zh-CN" dirty="0"/>
              <a:t>FROM</a:t>
            </a:r>
            <a:r>
              <a:rPr lang="zh-CN" altLang="zh-CN" dirty="0"/>
              <a:t>子句，得到如下形式：</a:t>
            </a:r>
          </a:p>
          <a:p>
            <a:r>
              <a:rPr lang="en-US" altLang="zh-CN" dirty="0"/>
              <a:t>SELECT </a:t>
            </a:r>
            <a:r>
              <a:rPr lang="zh-CN" altLang="zh-CN" dirty="0"/>
              <a:t>成绩表</a:t>
            </a:r>
            <a:r>
              <a:rPr lang="en-US" altLang="zh-CN" dirty="0"/>
              <a:t>.</a:t>
            </a:r>
            <a:r>
              <a:rPr lang="zh-CN" altLang="zh-CN" dirty="0"/>
              <a:t>学号</a:t>
            </a:r>
          </a:p>
          <a:p>
            <a:r>
              <a:rPr lang="en-US" altLang="zh-CN" dirty="0"/>
              <a:t>FROM </a:t>
            </a:r>
            <a:r>
              <a:rPr lang="zh-CN" altLang="zh-CN" dirty="0"/>
              <a:t>成绩表</a:t>
            </a:r>
            <a:r>
              <a:rPr lang="en-US" altLang="zh-CN" dirty="0"/>
              <a:t>,(SELECT AVG(</a:t>
            </a:r>
            <a:r>
              <a:rPr lang="zh-CN" altLang="zh-CN" dirty="0"/>
              <a:t>成绩</a:t>
            </a:r>
            <a:r>
              <a:rPr lang="en-US" altLang="zh-CN" dirty="0"/>
              <a:t>)</a:t>
            </a:r>
            <a:endParaRPr lang="zh-CN" altLang="zh-CN" dirty="0"/>
          </a:p>
          <a:p>
            <a:r>
              <a:rPr lang="en-US" altLang="zh-CN" dirty="0"/>
              <a:t>FROM </a:t>
            </a:r>
            <a:r>
              <a:rPr lang="zh-CN" altLang="zh-CN" dirty="0"/>
              <a:t>成绩表</a:t>
            </a:r>
          </a:p>
          <a:p>
            <a:r>
              <a:rPr lang="en-US" altLang="zh-CN" dirty="0"/>
              <a:t>GROUP BY </a:t>
            </a:r>
            <a:r>
              <a:rPr lang="zh-CN" altLang="zh-CN" dirty="0"/>
              <a:t>学号</a:t>
            </a:r>
            <a:r>
              <a:rPr lang="en-US" altLang="zh-CN" dirty="0"/>
              <a:t>) AS RESULT(AVG_SCORE)</a:t>
            </a:r>
            <a:endParaRPr lang="zh-CN" altLang="zh-CN" dirty="0"/>
          </a:p>
          <a:p>
            <a:r>
              <a:rPr lang="en-US" altLang="zh-CN" dirty="0"/>
              <a:t>GROUP BY </a:t>
            </a:r>
            <a:r>
              <a:rPr lang="zh-CN" altLang="zh-CN" dirty="0"/>
              <a:t>成绩表</a:t>
            </a:r>
            <a:r>
              <a:rPr lang="en-US" altLang="zh-CN" dirty="0"/>
              <a:t>.</a:t>
            </a:r>
            <a:r>
              <a:rPr lang="zh-CN" altLang="zh-CN" dirty="0"/>
              <a:t>学号</a:t>
            </a:r>
          </a:p>
          <a:p>
            <a:r>
              <a:rPr lang="en-US" altLang="zh-CN" dirty="0"/>
              <a:t>HAVING AVG(</a:t>
            </a:r>
            <a:r>
              <a:rPr lang="zh-CN" altLang="zh-CN" dirty="0"/>
              <a:t>成绩</a:t>
            </a:r>
            <a:r>
              <a:rPr lang="en-US" altLang="zh-CN" dirty="0"/>
              <a:t>) &gt;= ALL(RESULT. AVG_SCORE);</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90</a:t>
            </a:fld>
            <a:endParaRPr lang="en-US" altLang="zh-CN"/>
          </a:p>
        </p:txBody>
      </p:sp>
    </p:spTree>
    <p:extLst>
      <p:ext uri="{BB962C8B-B14F-4D97-AF65-F5344CB8AC3E}">
        <p14:creationId xmlns:p14="http://schemas.microsoft.com/office/powerpoint/2010/main" val="27054818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a:t>2. WITH</a:t>
            </a:r>
            <a:r>
              <a:rPr lang="zh-CN" altLang="zh-CN" dirty="0"/>
              <a:t>子句和临时视图</a:t>
            </a:r>
          </a:p>
          <a:p>
            <a:r>
              <a:rPr lang="en-US" altLang="zh-CN" dirty="0"/>
              <a:t>SQL3</a:t>
            </a:r>
            <a:r>
              <a:rPr lang="zh-CN" altLang="zh-CN" dirty="0"/>
              <a:t>允许用户用</a:t>
            </a:r>
            <a:r>
              <a:rPr lang="en-US" altLang="zh-CN" dirty="0"/>
              <a:t>WITH</a:t>
            </a:r>
            <a:r>
              <a:rPr lang="zh-CN" altLang="zh-CN" dirty="0"/>
              <a:t>子句定义一个临时视图（即子查询），置于</a:t>
            </a:r>
            <a:r>
              <a:rPr lang="en-US" altLang="zh-CN" dirty="0"/>
              <a:t>SELECT</a:t>
            </a:r>
            <a:r>
              <a:rPr lang="zh-CN" altLang="zh-CN" dirty="0"/>
              <a:t>语句的开始处。而临时视图本身是用</a:t>
            </a:r>
            <a:r>
              <a:rPr lang="en-US" altLang="zh-CN" dirty="0"/>
              <a:t>SELECT</a:t>
            </a:r>
            <a:r>
              <a:rPr lang="zh-CN" altLang="zh-CN" dirty="0"/>
              <a:t>语句定义的。</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91</a:t>
            </a:fld>
            <a:endParaRPr lang="en-US" altLang="zh-CN"/>
          </a:p>
        </p:txBody>
      </p:sp>
    </p:spTree>
    <p:extLst>
      <p:ext uri="{BB962C8B-B14F-4D97-AF65-F5344CB8AC3E}">
        <p14:creationId xmlns:p14="http://schemas.microsoft.com/office/powerpoint/2010/main" val="26056362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035373" y="0"/>
            <a:ext cx="7801897" cy="4275649"/>
          </a:xfrm>
        </p:spPr>
        <p:txBody>
          <a:bodyPr/>
          <a:lstStyle/>
          <a:p>
            <a:r>
              <a:rPr lang="zh-CN" altLang="zh-CN" dirty="0"/>
              <a:t>例</a:t>
            </a:r>
            <a:r>
              <a:rPr lang="en-US" altLang="zh-CN" dirty="0"/>
              <a:t>9.21</a:t>
            </a:r>
            <a:r>
              <a:rPr lang="zh-CN" altLang="zh-CN" dirty="0"/>
              <a:t>：例</a:t>
            </a:r>
            <a:r>
              <a:rPr lang="en-US" altLang="zh-CN" dirty="0"/>
              <a:t>9.20</a:t>
            </a:r>
            <a:r>
              <a:rPr lang="zh-CN" altLang="zh-CN" dirty="0"/>
              <a:t>的</a:t>
            </a:r>
            <a:r>
              <a:rPr lang="en-US" altLang="zh-CN" dirty="0"/>
              <a:t>SELECT</a:t>
            </a:r>
            <a:r>
              <a:rPr lang="zh-CN" altLang="zh-CN" dirty="0"/>
              <a:t>语句还可以改写成使用</a:t>
            </a:r>
            <a:r>
              <a:rPr lang="en-US" altLang="zh-CN" dirty="0"/>
              <a:t>WITH</a:t>
            </a:r>
            <a:r>
              <a:rPr lang="zh-CN" altLang="zh-CN" dirty="0"/>
              <a:t>子句的形式。也就是把子查询定义成临时视图（</a:t>
            </a:r>
            <a:r>
              <a:rPr lang="en-US" altLang="zh-CN" dirty="0"/>
              <a:t>RESULT</a:t>
            </a:r>
            <a:r>
              <a:rPr lang="zh-CN" altLang="zh-CN" dirty="0"/>
              <a:t>），置于</a:t>
            </a:r>
            <a:r>
              <a:rPr lang="en-US" altLang="zh-CN" dirty="0"/>
              <a:t>SELECT</a:t>
            </a:r>
            <a:r>
              <a:rPr lang="zh-CN" altLang="zh-CN" dirty="0"/>
              <a:t>语句的开始处，得到如下形式：</a:t>
            </a:r>
          </a:p>
          <a:p>
            <a:r>
              <a:rPr lang="en-US" altLang="zh-CN" dirty="0"/>
              <a:t>WITH RESULT(AVG_SCORE) AS </a:t>
            </a:r>
            <a:endParaRPr lang="zh-CN" altLang="zh-CN" dirty="0"/>
          </a:p>
          <a:p>
            <a:r>
              <a:rPr lang="en-US" altLang="zh-CN" dirty="0"/>
              <a:t>      SELECT AVG(</a:t>
            </a:r>
            <a:r>
              <a:rPr lang="zh-CN" altLang="zh-CN" dirty="0"/>
              <a:t>成绩</a:t>
            </a:r>
            <a:r>
              <a:rPr lang="en-US" altLang="zh-CN" dirty="0"/>
              <a:t>)</a:t>
            </a:r>
            <a:endParaRPr lang="zh-CN" altLang="zh-CN" dirty="0"/>
          </a:p>
          <a:p>
            <a:r>
              <a:rPr lang="en-US" altLang="zh-CN" dirty="0"/>
              <a:t>      FROM </a:t>
            </a:r>
            <a:r>
              <a:rPr lang="zh-CN" altLang="zh-CN" dirty="0"/>
              <a:t>成绩表</a:t>
            </a:r>
          </a:p>
          <a:p>
            <a:r>
              <a:rPr lang="en-US" altLang="zh-CN" dirty="0"/>
              <a:t>      GROUP BY </a:t>
            </a:r>
            <a:r>
              <a:rPr lang="zh-CN" altLang="zh-CN" dirty="0"/>
              <a:t>学号</a:t>
            </a:r>
          </a:p>
          <a:p>
            <a:r>
              <a:rPr lang="en-US" altLang="zh-CN" dirty="0"/>
              <a:t>SELECT </a:t>
            </a:r>
            <a:r>
              <a:rPr lang="zh-CN" altLang="zh-CN" dirty="0"/>
              <a:t>学号</a:t>
            </a:r>
          </a:p>
          <a:p>
            <a:r>
              <a:rPr lang="en-US" altLang="zh-CN" dirty="0"/>
              <a:t>FROM </a:t>
            </a:r>
            <a:r>
              <a:rPr lang="zh-CN" altLang="zh-CN" dirty="0"/>
              <a:t>成绩表</a:t>
            </a:r>
            <a:r>
              <a:rPr lang="en-US" altLang="zh-CN" dirty="0"/>
              <a:t>,RESULT</a:t>
            </a:r>
            <a:endParaRPr lang="zh-CN" altLang="zh-CN" dirty="0"/>
          </a:p>
          <a:p>
            <a:r>
              <a:rPr lang="en-US" altLang="zh-CN" dirty="0"/>
              <a:t>GROUP BY </a:t>
            </a:r>
            <a:r>
              <a:rPr lang="zh-CN" altLang="zh-CN" dirty="0"/>
              <a:t>学号</a:t>
            </a:r>
          </a:p>
          <a:p>
            <a:r>
              <a:rPr lang="en-US" altLang="zh-CN" dirty="0"/>
              <a:t>HAVING AVG(</a:t>
            </a:r>
            <a:r>
              <a:rPr lang="zh-CN" altLang="zh-CN" dirty="0"/>
              <a:t>成绩</a:t>
            </a:r>
            <a:r>
              <a:rPr lang="en-US" altLang="zh-CN" dirty="0"/>
              <a:t>) &gt;= ALL(RESULT. AVG_SCORE);</a:t>
            </a:r>
            <a:endParaRPr lang="zh-CN" altLang="zh-CN" dirty="0"/>
          </a:p>
          <a:p>
            <a:r>
              <a:rPr lang="zh-CN" altLang="zh-CN" dirty="0"/>
              <a:t>用</a:t>
            </a:r>
            <a:r>
              <a:rPr lang="en-US" altLang="zh-CN" dirty="0"/>
              <a:t>FROM</a:t>
            </a:r>
            <a:r>
              <a:rPr lang="zh-CN" altLang="zh-CN" dirty="0"/>
              <a:t>子句或</a:t>
            </a:r>
            <a:r>
              <a:rPr lang="en-US" altLang="zh-CN" dirty="0"/>
              <a:t>WHERE</a:t>
            </a:r>
            <a:r>
              <a:rPr lang="zh-CN" altLang="zh-CN" dirty="0"/>
              <a:t>子句中的嵌套子查询，在阅读时有些难懂。把子查询组织成</a:t>
            </a:r>
            <a:r>
              <a:rPr lang="en-US" altLang="zh-CN" dirty="0"/>
              <a:t>WITH</a:t>
            </a:r>
            <a:r>
              <a:rPr lang="zh-CN" altLang="zh-CN" dirty="0"/>
              <a:t>子句可以使查询在逻辑上更加清晰。</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92</a:t>
            </a:fld>
            <a:endParaRPr lang="en-US" altLang="zh-CN"/>
          </a:p>
        </p:txBody>
      </p:sp>
    </p:spTree>
    <p:extLst>
      <p:ext uri="{BB962C8B-B14F-4D97-AF65-F5344CB8AC3E}">
        <p14:creationId xmlns:p14="http://schemas.microsoft.com/office/powerpoint/2010/main" val="7609526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9.3.6</a:t>
            </a:r>
            <a:r>
              <a:rPr lang="x-none" altLang="zh-CN" dirty="0" smtClean="0"/>
              <a:t>基本表的连接操作</a:t>
            </a:r>
            <a:endParaRPr lang="zh-CN" altLang="en-US" dirty="0"/>
          </a:p>
        </p:txBody>
      </p:sp>
      <p:sp>
        <p:nvSpPr>
          <p:cNvPr id="3" name="内容占位符 2"/>
          <p:cNvSpPr>
            <a:spLocks noGrp="1"/>
          </p:cNvSpPr>
          <p:nvPr>
            <p:ph idx="1"/>
          </p:nvPr>
        </p:nvSpPr>
        <p:spPr/>
        <p:txBody>
          <a:bodyPr/>
          <a:lstStyle/>
          <a:p>
            <a:r>
              <a:rPr lang="zh-CN" altLang="zh-CN" dirty="0"/>
              <a:t>现在的</a:t>
            </a:r>
            <a:r>
              <a:rPr lang="en-US" altLang="zh-CN" dirty="0"/>
              <a:t>SQL</a:t>
            </a:r>
            <a:r>
              <a:rPr lang="zh-CN" altLang="zh-CN" dirty="0"/>
              <a:t>标准可以用较为直接的形式表示各式各样的连接操作（包括自然连接操作），这些操作可在</a:t>
            </a:r>
            <a:r>
              <a:rPr lang="en-US" altLang="zh-CN" dirty="0"/>
              <a:t>FROM</a:t>
            </a:r>
            <a:r>
              <a:rPr lang="zh-CN" altLang="zh-CN" dirty="0"/>
              <a:t>子句中以直接的形式指出。</a:t>
            </a:r>
          </a:p>
          <a:p>
            <a:r>
              <a:rPr lang="zh-CN" altLang="zh-CN" dirty="0"/>
              <a:t>在书写两个关系的连接操作时，</a:t>
            </a:r>
            <a:r>
              <a:rPr lang="en-US" altLang="zh-CN" dirty="0"/>
              <a:t>SQL2</a:t>
            </a:r>
            <a:r>
              <a:rPr lang="zh-CN" altLang="zh-CN" dirty="0"/>
              <a:t>把连接操作符分成连接类型和连接条件两部分（如表</a:t>
            </a:r>
            <a:r>
              <a:rPr lang="en-US" altLang="zh-CN" dirty="0"/>
              <a:t>9.2</a:t>
            </a:r>
            <a:r>
              <a:rPr lang="zh-CN" altLang="zh-CN" dirty="0"/>
              <a:t>）。连接类型决定了如何处理连接条件中不匹配的元组。连接条件决定了两个关系中哪些元组应该匹配，以及连接结果中出现哪些属性。</a:t>
            </a: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93</a:t>
            </a:fld>
            <a:endParaRPr lang="en-US" altLang="zh-CN"/>
          </a:p>
        </p:txBody>
      </p:sp>
    </p:spTree>
    <p:extLst>
      <p:ext uri="{BB962C8B-B14F-4D97-AF65-F5344CB8AC3E}">
        <p14:creationId xmlns:p14="http://schemas.microsoft.com/office/powerpoint/2010/main" val="2545387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5" name="内容占位符 4"/>
          <p:cNvGraphicFramePr>
            <a:graphicFrameLocks noGrp="1"/>
          </p:cNvGraphicFramePr>
          <p:nvPr>
            <p:ph idx="1"/>
            <p:extLst>
              <p:ext uri="{D42A27DB-BD31-4B8C-83A1-F6EECF244321}">
                <p14:modId xmlns:p14="http://schemas.microsoft.com/office/powerpoint/2010/main" val="4150705209"/>
              </p:ext>
            </p:extLst>
          </p:nvPr>
        </p:nvGraphicFramePr>
        <p:xfrm>
          <a:off x="1574157" y="2294547"/>
          <a:ext cx="7051025" cy="1501949"/>
        </p:xfrm>
        <a:graphic>
          <a:graphicData uri="http://schemas.openxmlformats.org/drawingml/2006/table">
            <a:tbl>
              <a:tblPr firstRow="1" firstCol="1" bandRow="1">
                <a:tableStyleId>{5C22544A-7EE6-4342-B048-85BDC9FD1C3A}</a:tableStyleId>
              </a:tblPr>
              <a:tblGrid>
                <a:gridCol w="3970902"/>
                <a:gridCol w="3080123"/>
              </a:tblGrid>
              <a:tr h="195788">
                <a:tc gridSpan="2">
                  <a:txBody>
                    <a:bodyPr/>
                    <a:lstStyle/>
                    <a:p>
                      <a:pPr marL="63500" indent="266700">
                        <a:spcBef>
                          <a:spcPts val="600"/>
                        </a:spcBef>
                        <a:spcAft>
                          <a:spcPts val="0"/>
                        </a:spcAft>
                      </a:pPr>
                      <a:r>
                        <a:rPr lang="zh-CN" sz="1200" b="1" kern="100" dirty="0">
                          <a:effectLst/>
                        </a:rPr>
                        <a:t>连接类型</a:t>
                      </a:r>
                      <a:endParaRPr lang="zh-CN" sz="1200" b="1" kern="100" dirty="0">
                        <a:effectLst/>
                        <a:latin typeface="Times New Roman"/>
                        <a:ea typeface="宋体"/>
                      </a:endParaRPr>
                    </a:p>
                  </a:txBody>
                  <a:tcPr marL="68580" marR="68580" marT="0" marB="0"/>
                </a:tc>
                <a:tc hMerge="1">
                  <a:txBody>
                    <a:bodyPr/>
                    <a:lstStyle/>
                    <a:p>
                      <a:endParaRPr lang="zh-CN" altLang="en-US"/>
                    </a:p>
                  </a:txBody>
                  <a:tcPr/>
                </a:tc>
              </a:tr>
              <a:tr h="195788">
                <a:tc>
                  <a:txBody>
                    <a:bodyPr/>
                    <a:lstStyle/>
                    <a:p>
                      <a:pPr marL="63500" indent="266700">
                        <a:spcBef>
                          <a:spcPts val="600"/>
                        </a:spcBef>
                        <a:spcAft>
                          <a:spcPts val="0"/>
                        </a:spcAft>
                      </a:pPr>
                      <a:r>
                        <a:rPr lang="en-US" sz="1200" b="1" kern="100">
                          <a:effectLst/>
                        </a:rPr>
                        <a:t>INNER JOIN</a:t>
                      </a:r>
                      <a:endParaRPr lang="zh-CN" sz="1200" b="1" kern="100">
                        <a:effectLst/>
                        <a:latin typeface="Times New Roman"/>
                        <a:ea typeface="宋体"/>
                      </a:endParaRPr>
                    </a:p>
                  </a:txBody>
                  <a:tcPr marL="68580" marR="68580" marT="0" marB="0"/>
                </a:tc>
                <a:tc>
                  <a:txBody>
                    <a:bodyPr/>
                    <a:lstStyle/>
                    <a:p>
                      <a:pPr marL="63500" indent="266700">
                        <a:spcBef>
                          <a:spcPts val="600"/>
                        </a:spcBef>
                        <a:spcAft>
                          <a:spcPts val="0"/>
                        </a:spcAft>
                      </a:pPr>
                      <a:r>
                        <a:rPr lang="zh-CN" sz="1200" b="1" kern="100">
                          <a:effectLst/>
                        </a:rPr>
                        <a:t>（内连接）</a:t>
                      </a:r>
                      <a:endParaRPr lang="zh-CN" sz="1200" b="1" kern="100">
                        <a:effectLst/>
                        <a:latin typeface="Times New Roman"/>
                        <a:ea typeface="宋体"/>
                      </a:endParaRPr>
                    </a:p>
                  </a:txBody>
                  <a:tcPr marL="68580" marR="68580" marT="0" marB="0"/>
                </a:tc>
              </a:tr>
              <a:tr h="195788">
                <a:tc>
                  <a:txBody>
                    <a:bodyPr/>
                    <a:lstStyle/>
                    <a:p>
                      <a:pPr marL="63500" indent="266700">
                        <a:spcBef>
                          <a:spcPts val="600"/>
                        </a:spcBef>
                        <a:spcAft>
                          <a:spcPts val="0"/>
                        </a:spcAft>
                      </a:pPr>
                      <a:r>
                        <a:rPr lang="en-US" sz="1200" b="1" kern="100">
                          <a:effectLst/>
                        </a:rPr>
                        <a:t>LEFT OUTER JOIN</a:t>
                      </a:r>
                      <a:endParaRPr lang="zh-CN" sz="1200" b="1" kern="100">
                        <a:effectLst/>
                        <a:latin typeface="Times New Roman"/>
                        <a:ea typeface="宋体"/>
                      </a:endParaRPr>
                    </a:p>
                  </a:txBody>
                  <a:tcPr marL="68580" marR="68580" marT="0" marB="0"/>
                </a:tc>
                <a:tc>
                  <a:txBody>
                    <a:bodyPr/>
                    <a:lstStyle/>
                    <a:p>
                      <a:pPr marL="63500" indent="266700">
                        <a:spcBef>
                          <a:spcPts val="600"/>
                        </a:spcBef>
                        <a:spcAft>
                          <a:spcPts val="0"/>
                        </a:spcAft>
                      </a:pPr>
                      <a:r>
                        <a:rPr lang="zh-CN" sz="1200" b="1" kern="100">
                          <a:effectLst/>
                        </a:rPr>
                        <a:t>（左外连接）</a:t>
                      </a:r>
                      <a:endParaRPr lang="zh-CN" sz="1200" b="1" kern="100">
                        <a:effectLst/>
                        <a:latin typeface="Times New Roman"/>
                        <a:ea typeface="宋体"/>
                      </a:endParaRPr>
                    </a:p>
                  </a:txBody>
                  <a:tcPr marL="68580" marR="68580" marT="0" marB="0"/>
                </a:tc>
              </a:tr>
              <a:tr h="391576">
                <a:tc>
                  <a:txBody>
                    <a:bodyPr/>
                    <a:lstStyle/>
                    <a:p>
                      <a:pPr marL="63500" indent="266700">
                        <a:spcBef>
                          <a:spcPts val="600"/>
                        </a:spcBef>
                        <a:spcAft>
                          <a:spcPts val="0"/>
                        </a:spcAft>
                      </a:pPr>
                      <a:r>
                        <a:rPr lang="en-US" sz="1200" b="1" kern="100">
                          <a:effectLst/>
                        </a:rPr>
                        <a:t>RIGHT OUTER JOIN</a:t>
                      </a:r>
                      <a:endParaRPr lang="zh-CN" sz="1200" b="1" kern="100">
                        <a:effectLst/>
                        <a:latin typeface="Times New Roman"/>
                        <a:ea typeface="宋体"/>
                      </a:endParaRPr>
                    </a:p>
                  </a:txBody>
                  <a:tcPr marL="68580" marR="68580" marT="0" marB="0"/>
                </a:tc>
                <a:tc>
                  <a:txBody>
                    <a:bodyPr/>
                    <a:lstStyle/>
                    <a:p>
                      <a:pPr marL="63500" indent="266700">
                        <a:spcBef>
                          <a:spcPts val="600"/>
                        </a:spcBef>
                        <a:spcAft>
                          <a:spcPts val="0"/>
                        </a:spcAft>
                      </a:pPr>
                      <a:r>
                        <a:rPr lang="zh-CN" sz="1200" b="1" kern="100">
                          <a:effectLst/>
                        </a:rPr>
                        <a:t>（右外连接）</a:t>
                      </a:r>
                      <a:endParaRPr lang="zh-CN" sz="1200" b="1" kern="100">
                        <a:effectLst/>
                        <a:latin typeface="Times New Roman"/>
                        <a:ea typeface="宋体"/>
                      </a:endParaRPr>
                    </a:p>
                  </a:txBody>
                  <a:tcPr marL="68580" marR="68580" marT="0" marB="0"/>
                </a:tc>
              </a:tr>
              <a:tr h="523009">
                <a:tc>
                  <a:txBody>
                    <a:bodyPr/>
                    <a:lstStyle/>
                    <a:p>
                      <a:pPr marL="63500" indent="266700">
                        <a:spcBef>
                          <a:spcPts val="600"/>
                        </a:spcBef>
                        <a:spcAft>
                          <a:spcPts val="0"/>
                        </a:spcAft>
                      </a:pPr>
                      <a:r>
                        <a:rPr lang="en-US" sz="1200" b="1" kern="100" dirty="0">
                          <a:effectLst/>
                        </a:rPr>
                        <a:t>FULL OUTER JOIN</a:t>
                      </a:r>
                      <a:endParaRPr lang="zh-CN" sz="1200" b="1" kern="100" dirty="0">
                        <a:effectLst/>
                        <a:latin typeface="Times New Roman"/>
                        <a:ea typeface="宋体"/>
                      </a:endParaRPr>
                    </a:p>
                  </a:txBody>
                  <a:tcPr marL="68580" marR="68580" marT="0" marB="0"/>
                </a:tc>
                <a:tc>
                  <a:txBody>
                    <a:bodyPr/>
                    <a:lstStyle/>
                    <a:p>
                      <a:pPr marL="63500" indent="266700">
                        <a:spcBef>
                          <a:spcPts val="600"/>
                        </a:spcBef>
                        <a:spcAft>
                          <a:spcPts val="0"/>
                        </a:spcAft>
                      </a:pPr>
                      <a:r>
                        <a:rPr lang="zh-CN" sz="1200" b="1" kern="100" dirty="0">
                          <a:effectLst/>
                        </a:rPr>
                        <a:t>（完全外连接）</a:t>
                      </a:r>
                      <a:endParaRPr lang="zh-CN" sz="1200" b="1" kern="100" dirty="0">
                        <a:effectLst/>
                        <a:latin typeface="Times New Roman"/>
                        <a:ea typeface="宋体"/>
                      </a:endParaRPr>
                    </a:p>
                  </a:txBody>
                  <a:tcPr marL="68580" marR="68580" marT="0" marB="0"/>
                </a:tc>
              </a:tr>
            </a:tbl>
          </a:graphicData>
        </a:graphic>
      </p:graphicFrame>
      <p:sp>
        <p:nvSpPr>
          <p:cNvPr id="4" name="灯片编号占位符 3"/>
          <p:cNvSpPr>
            <a:spLocks noGrp="1"/>
          </p:cNvSpPr>
          <p:nvPr>
            <p:ph type="sldNum" sz="quarter" idx="11"/>
          </p:nvPr>
        </p:nvSpPr>
        <p:spPr/>
        <p:txBody>
          <a:bodyPr/>
          <a:lstStyle/>
          <a:p>
            <a:fld id="{7CD82B1B-DD1F-4340-B57E-734052DD5567}" type="slidenum">
              <a:rPr lang="en-US" altLang="zh-CN" smtClean="0"/>
              <a:pPr/>
              <a:t>94</a:t>
            </a:fld>
            <a:endParaRPr lang="en-US" altLang="zh-CN"/>
          </a:p>
        </p:txBody>
      </p:sp>
      <p:graphicFrame>
        <p:nvGraphicFramePr>
          <p:cNvPr id="6" name="表格 5"/>
          <p:cNvGraphicFramePr>
            <a:graphicFrameLocks noGrp="1"/>
          </p:cNvGraphicFramePr>
          <p:nvPr>
            <p:extLst>
              <p:ext uri="{D42A27DB-BD31-4B8C-83A1-F6EECF244321}">
                <p14:modId xmlns:p14="http://schemas.microsoft.com/office/powerpoint/2010/main" val="1231606773"/>
              </p:ext>
            </p:extLst>
          </p:nvPr>
        </p:nvGraphicFramePr>
        <p:xfrm>
          <a:off x="1797235" y="3912243"/>
          <a:ext cx="6085123" cy="1944548"/>
        </p:xfrm>
        <a:graphic>
          <a:graphicData uri="http://schemas.openxmlformats.org/drawingml/2006/table">
            <a:tbl>
              <a:tblPr firstRow="1" firstCol="1" bandRow="1">
                <a:tableStyleId>{5C22544A-7EE6-4342-B048-85BDC9FD1C3A}</a:tableStyleId>
              </a:tblPr>
              <a:tblGrid>
                <a:gridCol w="2655086"/>
                <a:gridCol w="3430037"/>
              </a:tblGrid>
              <a:tr h="265668">
                <a:tc gridSpan="2">
                  <a:txBody>
                    <a:bodyPr/>
                    <a:lstStyle/>
                    <a:p>
                      <a:pPr marL="63500" indent="266700" algn="l">
                        <a:spcBef>
                          <a:spcPts val="600"/>
                        </a:spcBef>
                        <a:spcAft>
                          <a:spcPts val="0"/>
                        </a:spcAft>
                      </a:pPr>
                      <a:r>
                        <a:rPr lang="zh-CN" sz="1600" b="1" kern="100" dirty="0">
                          <a:effectLst/>
                        </a:rPr>
                        <a:t>连接条件</a:t>
                      </a:r>
                      <a:endParaRPr lang="zh-CN" sz="1600" b="1" kern="100" dirty="0">
                        <a:effectLst/>
                        <a:latin typeface="Times New Roman"/>
                        <a:ea typeface="宋体"/>
                      </a:endParaRPr>
                    </a:p>
                  </a:txBody>
                  <a:tcPr marL="68580" marR="68580" marT="0" marB="0"/>
                </a:tc>
                <a:tc hMerge="1">
                  <a:txBody>
                    <a:bodyPr/>
                    <a:lstStyle/>
                    <a:p>
                      <a:endParaRPr lang="zh-CN" altLang="en-US"/>
                    </a:p>
                  </a:txBody>
                  <a:tcPr/>
                </a:tc>
              </a:tr>
              <a:tr h="616204">
                <a:tc>
                  <a:txBody>
                    <a:bodyPr/>
                    <a:lstStyle/>
                    <a:p>
                      <a:pPr marL="63500" indent="266700" algn="r">
                        <a:spcBef>
                          <a:spcPts val="600"/>
                        </a:spcBef>
                        <a:spcAft>
                          <a:spcPts val="0"/>
                        </a:spcAft>
                      </a:pPr>
                      <a:r>
                        <a:rPr lang="en-US" sz="1600" b="1" kern="100">
                          <a:effectLst/>
                        </a:rPr>
                        <a:t>NATURAL</a:t>
                      </a:r>
                      <a:endParaRPr lang="zh-CN" sz="1600" b="1" kern="100">
                        <a:effectLst/>
                        <a:latin typeface="Times New Roman"/>
                        <a:ea typeface="宋体"/>
                      </a:endParaRPr>
                    </a:p>
                  </a:txBody>
                  <a:tcPr marL="68580" marR="68580" marT="0" marB="0"/>
                </a:tc>
                <a:tc>
                  <a:txBody>
                    <a:bodyPr/>
                    <a:lstStyle/>
                    <a:p>
                      <a:pPr marL="63500" indent="266700" algn="r">
                        <a:spcBef>
                          <a:spcPts val="600"/>
                        </a:spcBef>
                        <a:spcAft>
                          <a:spcPts val="0"/>
                        </a:spcAft>
                      </a:pPr>
                      <a:r>
                        <a:rPr lang="zh-CN" sz="1600" b="1" kern="100">
                          <a:effectLst/>
                        </a:rPr>
                        <a:t>（应写在连接类型的左边）</a:t>
                      </a:r>
                      <a:endParaRPr lang="zh-CN" sz="1600" b="1" kern="100">
                        <a:effectLst/>
                        <a:latin typeface="Times New Roman"/>
                        <a:ea typeface="宋体"/>
                      </a:endParaRPr>
                    </a:p>
                  </a:txBody>
                  <a:tcPr marL="68580" marR="68580" marT="0" marB="0"/>
                </a:tc>
              </a:tr>
              <a:tr h="531338">
                <a:tc>
                  <a:txBody>
                    <a:bodyPr/>
                    <a:lstStyle/>
                    <a:p>
                      <a:pPr marL="63500" indent="266700" algn="r">
                        <a:spcBef>
                          <a:spcPts val="600"/>
                        </a:spcBef>
                        <a:spcAft>
                          <a:spcPts val="0"/>
                        </a:spcAft>
                      </a:pPr>
                      <a:r>
                        <a:rPr lang="en-US" sz="1600" b="1" kern="100" dirty="0">
                          <a:effectLst/>
                        </a:rPr>
                        <a:t>ON</a:t>
                      </a:r>
                      <a:r>
                        <a:rPr lang="zh-CN" sz="1600" b="1" kern="100" dirty="0">
                          <a:effectLst/>
                        </a:rPr>
                        <a:t>等值连接条件</a:t>
                      </a:r>
                      <a:endParaRPr lang="zh-CN" sz="1600" b="1" kern="100" dirty="0">
                        <a:effectLst/>
                        <a:latin typeface="Times New Roman"/>
                        <a:ea typeface="宋体"/>
                      </a:endParaRPr>
                    </a:p>
                  </a:txBody>
                  <a:tcPr marL="68580" marR="68580" marT="0" marB="0"/>
                </a:tc>
                <a:tc>
                  <a:txBody>
                    <a:bodyPr/>
                    <a:lstStyle/>
                    <a:p>
                      <a:pPr marL="63500" indent="266700" algn="r">
                        <a:spcBef>
                          <a:spcPts val="600"/>
                        </a:spcBef>
                        <a:spcAft>
                          <a:spcPts val="0"/>
                        </a:spcAft>
                      </a:pPr>
                      <a:r>
                        <a:rPr lang="zh-CN" sz="1600" b="1" kern="100">
                          <a:effectLst/>
                        </a:rPr>
                        <a:t>（应写在连接类型的右边）</a:t>
                      </a:r>
                      <a:endParaRPr lang="zh-CN" sz="1600" b="1" kern="100">
                        <a:effectLst/>
                        <a:latin typeface="Times New Roman"/>
                        <a:ea typeface="宋体"/>
                      </a:endParaRPr>
                    </a:p>
                  </a:txBody>
                  <a:tcPr marL="68580" marR="68580" marT="0" marB="0"/>
                </a:tc>
              </a:tr>
              <a:tr h="531338">
                <a:tc>
                  <a:txBody>
                    <a:bodyPr/>
                    <a:lstStyle/>
                    <a:p>
                      <a:pPr marL="63500" indent="266700" algn="r">
                        <a:spcBef>
                          <a:spcPts val="600"/>
                        </a:spcBef>
                        <a:spcAft>
                          <a:spcPts val="0"/>
                        </a:spcAft>
                      </a:pPr>
                      <a:r>
                        <a:rPr lang="en-US" sz="1600" b="1" kern="100">
                          <a:effectLst/>
                        </a:rPr>
                        <a:t>USING</a:t>
                      </a:r>
                      <a:r>
                        <a:rPr lang="zh-CN" sz="1600" b="1" kern="100">
                          <a:effectLst/>
                        </a:rPr>
                        <a:t>（</a:t>
                      </a:r>
                      <a:r>
                        <a:rPr lang="en-US" sz="1600" b="1" kern="100">
                          <a:effectLst/>
                        </a:rPr>
                        <a:t>A1,A2,…An</a:t>
                      </a:r>
                      <a:r>
                        <a:rPr lang="zh-CN" sz="1600" b="1" kern="100">
                          <a:effectLst/>
                        </a:rPr>
                        <a:t>）</a:t>
                      </a:r>
                      <a:endParaRPr lang="zh-CN" sz="1600" b="1" kern="100">
                        <a:effectLst/>
                        <a:latin typeface="Times New Roman"/>
                        <a:ea typeface="宋体"/>
                      </a:endParaRPr>
                    </a:p>
                  </a:txBody>
                  <a:tcPr marL="68580" marR="68580" marT="0" marB="0"/>
                </a:tc>
                <a:tc>
                  <a:txBody>
                    <a:bodyPr/>
                    <a:lstStyle/>
                    <a:p>
                      <a:pPr marL="63500" indent="266700" algn="r">
                        <a:spcBef>
                          <a:spcPts val="600"/>
                        </a:spcBef>
                        <a:spcAft>
                          <a:spcPts val="0"/>
                        </a:spcAft>
                      </a:pPr>
                      <a:r>
                        <a:rPr lang="zh-CN" sz="1600" b="1" kern="100" dirty="0">
                          <a:effectLst/>
                        </a:rPr>
                        <a:t>（应写在连接类型的右边）</a:t>
                      </a:r>
                      <a:endParaRPr lang="zh-CN" sz="1600" b="1" kern="100" dirty="0">
                        <a:effectLst/>
                        <a:latin typeface="Times New Roman"/>
                        <a:ea typeface="宋体"/>
                      </a:endParaRPr>
                    </a:p>
                  </a:txBody>
                  <a:tcPr marL="68580" marR="68580" marT="0" marB="0"/>
                </a:tc>
              </a:tr>
            </a:tbl>
          </a:graphicData>
        </a:graphic>
      </p:graphicFrame>
      <p:sp>
        <p:nvSpPr>
          <p:cNvPr id="7" name="Rectangle 1"/>
          <p:cNvSpPr>
            <a:spLocks noChangeArrowheads="1"/>
          </p:cNvSpPr>
          <p:nvPr/>
        </p:nvSpPr>
        <p:spPr bwMode="auto">
          <a:xfrm>
            <a:off x="96074" y="966101"/>
            <a:ext cx="658545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i="0" u="none" strike="noStrike" cap="none" normalizeH="0" baseline="0" dirty="0" smtClean="0">
                <a:ln>
                  <a:noFill/>
                </a:ln>
                <a:solidFill>
                  <a:srgbClr val="FF0000"/>
                </a:solidFill>
                <a:effectLst/>
                <a:latin typeface="Times New Roman" pitchFamily="18" charset="0"/>
                <a:ea typeface="宋体" pitchFamily="2" charset="-122"/>
                <a:cs typeface="Times New Roman" pitchFamily="18" charset="0"/>
              </a:rPr>
              <a:t>表</a:t>
            </a:r>
            <a:r>
              <a:rPr kumimoji="0" lang="en-US" altLang="zh-CN" i="0" u="none" strike="noStrike" cap="none" normalizeH="0" baseline="0" dirty="0" smtClean="0">
                <a:ln>
                  <a:noFill/>
                </a:ln>
                <a:solidFill>
                  <a:srgbClr val="FF0000"/>
                </a:solidFill>
                <a:effectLst/>
                <a:latin typeface="Times New Roman" pitchFamily="18" charset="0"/>
                <a:ea typeface="宋体" pitchFamily="2" charset="-122"/>
                <a:cs typeface="Times New Roman" pitchFamily="18" charset="0"/>
              </a:rPr>
              <a:t>9.2  </a:t>
            </a:r>
            <a:r>
              <a:rPr kumimoji="0" lang="zh-CN" altLang="en-US" i="0" u="none" strike="noStrike" cap="none" normalizeH="0" baseline="0" dirty="0" smtClean="0">
                <a:ln>
                  <a:noFill/>
                </a:ln>
                <a:solidFill>
                  <a:srgbClr val="FF0000"/>
                </a:solidFill>
                <a:effectLst/>
                <a:latin typeface="Times New Roman" pitchFamily="18" charset="0"/>
                <a:ea typeface="宋体" pitchFamily="2" charset="-122"/>
                <a:cs typeface="Times New Roman" pitchFamily="18" charset="0"/>
              </a:rPr>
              <a:t>连接类型和连接条件</a:t>
            </a:r>
            <a:r>
              <a:rPr lang="zh-CN" altLang="en-US" dirty="0">
                <a:solidFill>
                  <a:srgbClr val="FF0000"/>
                </a:solidFill>
                <a:latin typeface="Arial" pitchFamily="34" charset="0"/>
                <a:ea typeface="宋体" pitchFamily="2" charset="-122"/>
                <a:cs typeface="Times New Roman" pitchFamily="18" charset="0"/>
              </a:rPr>
              <a:t> </a:t>
            </a:r>
            <a:endParaRPr lang="en-US" altLang="zh-CN" dirty="0" smtClean="0">
              <a:solidFill>
                <a:srgbClr val="FF0000"/>
              </a:solidFill>
              <a:latin typeface="Arial" pitchFamily="34" charset="0"/>
              <a:ea typeface="宋体" pitchFamily="2" charset="-122"/>
              <a:cs typeface="Times New Roman" pitchFamily="18" charset="0"/>
            </a:endParaRPr>
          </a:p>
          <a:p>
            <a:pPr marL="0" marR="0" lvl="0" indent="266700" algn="l" defTabSz="914400" rtl="0" eaLnBrk="1" fontAlgn="base" latinLnBrk="0" hangingPunct="1">
              <a:lnSpc>
                <a:spcPct val="100000"/>
              </a:lnSpc>
              <a:spcBef>
                <a:spcPct val="0"/>
              </a:spcBef>
              <a:spcAft>
                <a:spcPct val="0"/>
              </a:spcAft>
              <a:buClrTx/>
              <a:buSzTx/>
              <a:buFontTx/>
              <a:buNone/>
              <a:tabLst/>
            </a:pPr>
            <a:endParaRPr kumimoji="0" lang="en-US" altLang="zh-CN" i="0" u="none" strike="noStrike" cap="none" normalizeH="0" baseline="0" dirty="0">
              <a:ln>
                <a:noFill/>
              </a:ln>
              <a:solidFill>
                <a:srgbClr val="FF0000"/>
              </a:solidFill>
              <a:effectLst/>
              <a:latin typeface="Arial" pitchFamily="34" charset="0"/>
              <a:ea typeface="宋体" pitchFamily="2" charset="-122"/>
              <a:cs typeface="Times New Roman" pitchFamily="18" charset="0"/>
            </a:endParaRPr>
          </a:p>
          <a:p>
            <a:pPr marL="0" marR="0" lvl="0" indent="266700" algn="l" defTabSz="914400" rtl="0" eaLnBrk="1" fontAlgn="base" latinLnBrk="0" hangingPunct="1">
              <a:lnSpc>
                <a:spcPct val="100000"/>
              </a:lnSpc>
              <a:spcBef>
                <a:spcPct val="0"/>
              </a:spcBef>
              <a:spcAft>
                <a:spcPct val="0"/>
              </a:spcAft>
              <a:buClrTx/>
              <a:buSzTx/>
              <a:buFontTx/>
              <a:buNone/>
              <a:tabLst/>
            </a:pPr>
            <a:r>
              <a:rPr lang="en-US" altLang="zh-CN" dirty="0" smtClean="0">
                <a:solidFill>
                  <a:srgbClr val="FF0000"/>
                </a:solidFill>
                <a:latin typeface="Arial" pitchFamily="34" charset="0"/>
                <a:ea typeface="宋体" pitchFamily="2" charset="-122"/>
                <a:cs typeface="Times New Roman" pitchFamily="18" charset="0"/>
              </a:rPr>
              <a:t>                                  </a:t>
            </a:r>
            <a:r>
              <a:rPr kumimoji="0" lang="zh-CN" altLang="en-US" i="0" u="none" strike="noStrike" cap="none" normalizeH="0" baseline="0" dirty="0" smtClean="0">
                <a:ln>
                  <a:noFill/>
                </a:ln>
                <a:solidFill>
                  <a:srgbClr val="FF0000"/>
                </a:solidFill>
                <a:effectLst/>
                <a:latin typeface="Times New Roman" pitchFamily="18" charset="0"/>
                <a:ea typeface="宋体" pitchFamily="2" charset="-122"/>
                <a:cs typeface="Times New Roman" pitchFamily="18" charset="0"/>
              </a:rPr>
              <a:t>下面是与连接操作有关的解释和说明：</a:t>
            </a:r>
            <a:endParaRPr kumimoji="0" lang="zh-CN" altLang="en-US" i="0" u="none" strike="noStrike" cap="none" normalizeH="0" baseline="0" dirty="0" smtClean="0">
              <a:ln>
                <a:noFill/>
              </a:ln>
              <a:solidFill>
                <a:srgbClr val="FF0000"/>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8839916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73327" y="599533"/>
            <a:ext cx="7801897" cy="4275649"/>
          </a:xfrm>
        </p:spPr>
        <p:txBody>
          <a:bodyPr/>
          <a:lstStyle/>
          <a:p>
            <a:r>
              <a:rPr lang="zh-CN" altLang="zh-CN" dirty="0"/>
              <a:t>连接类型分成内连接和外连接两种。内连接是等值连接，外连接又分成左、右、完全外连接三种。连接类型中</a:t>
            </a:r>
            <a:r>
              <a:rPr lang="en-US" altLang="zh-CN" dirty="0"/>
              <a:t>INNER</a:t>
            </a:r>
            <a:r>
              <a:rPr lang="zh-CN" altLang="zh-CN" dirty="0"/>
              <a:t>、</a:t>
            </a:r>
            <a:r>
              <a:rPr lang="en-US" altLang="zh-CN" dirty="0"/>
              <a:t>OUTER</a:t>
            </a:r>
            <a:r>
              <a:rPr lang="zh-CN" altLang="zh-CN" dirty="0"/>
              <a:t>字样可不写。</a:t>
            </a:r>
          </a:p>
          <a:p>
            <a:r>
              <a:rPr lang="zh-CN" altLang="zh-CN" dirty="0"/>
              <a:t>连接条件分成三种：</a:t>
            </a:r>
          </a:p>
          <a:p>
            <a:r>
              <a:rPr lang="zh-CN" altLang="zh-CN" dirty="0"/>
              <a:t>（</a:t>
            </a:r>
            <a:r>
              <a:rPr lang="en-US" altLang="zh-CN" dirty="0"/>
              <a:t>1</a:t>
            </a:r>
            <a:r>
              <a:rPr lang="zh-CN" altLang="zh-CN" dirty="0"/>
              <a:t>）</a:t>
            </a:r>
            <a:r>
              <a:rPr lang="en-US" altLang="zh-CN" dirty="0"/>
              <a:t>NATURAL</a:t>
            </a:r>
            <a:r>
              <a:rPr lang="zh-CN" altLang="zh-CN" dirty="0"/>
              <a:t>：表示两个关系执行自然连接操作，即在两个关系的公共属性上作等值连接，运算结果中公共属性只出现一次。</a:t>
            </a:r>
          </a:p>
          <a:p>
            <a:r>
              <a:rPr lang="zh-CN" altLang="zh-CN" dirty="0"/>
              <a:t>（</a:t>
            </a:r>
            <a:r>
              <a:rPr lang="en-US" altLang="zh-CN" dirty="0"/>
              <a:t>2</a:t>
            </a:r>
            <a:r>
              <a:rPr lang="zh-CN" altLang="zh-CN" dirty="0"/>
              <a:t>）</a:t>
            </a:r>
            <a:r>
              <a:rPr lang="en-US" altLang="zh-CN" dirty="0"/>
              <a:t>ON</a:t>
            </a:r>
            <a:r>
              <a:rPr lang="zh-CN" altLang="zh-CN" dirty="0"/>
              <a:t>等值连接条件：具体列出两个关系在哪些相应属性上做等值连接。</a:t>
            </a:r>
          </a:p>
          <a:p>
            <a:r>
              <a:rPr lang="zh-CN" altLang="zh-CN" dirty="0"/>
              <a:t>（</a:t>
            </a:r>
            <a:r>
              <a:rPr lang="en-US" altLang="zh-CN" dirty="0"/>
              <a:t>3</a:t>
            </a:r>
            <a:r>
              <a:rPr lang="zh-CN" altLang="zh-CN" dirty="0"/>
              <a:t>）</a:t>
            </a:r>
            <a:r>
              <a:rPr lang="en-US" altLang="zh-CN" dirty="0"/>
              <a:t>USING</a:t>
            </a:r>
            <a:r>
              <a:rPr lang="zh-CN" altLang="zh-CN" dirty="0"/>
              <a:t>（</a:t>
            </a:r>
            <a:r>
              <a:rPr lang="en-US" altLang="zh-CN" dirty="0"/>
              <a:t>A1,A2,</a:t>
            </a:r>
            <a:r>
              <a:rPr lang="zh-CN" altLang="zh-CN" dirty="0"/>
              <a:t>…</a:t>
            </a:r>
            <a:r>
              <a:rPr lang="en-US" altLang="zh-CN" dirty="0"/>
              <a:t>An</a:t>
            </a:r>
            <a:r>
              <a:rPr lang="zh-CN" altLang="zh-CN" dirty="0"/>
              <a:t>）：类似于</a:t>
            </a:r>
            <a:r>
              <a:rPr lang="en-US" altLang="zh-CN" dirty="0"/>
              <a:t>NATURAL</a:t>
            </a:r>
            <a:r>
              <a:rPr lang="zh-CN" altLang="zh-CN" dirty="0"/>
              <a:t>形式，这里</a:t>
            </a:r>
            <a:r>
              <a:rPr lang="en-US" altLang="zh-CN" dirty="0"/>
              <a:t>A1,A2,</a:t>
            </a:r>
            <a:r>
              <a:rPr lang="zh-CN" altLang="zh-CN" dirty="0"/>
              <a:t>…</a:t>
            </a:r>
            <a:r>
              <a:rPr lang="en-US" altLang="zh-CN" dirty="0"/>
              <a:t>An</a:t>
            </a:r>
            <a:r>
              <a:rPr lang="zh-CN" altLang="zh-CN" dirty="0"/>
              <a:t>是两个关系上的公共属性，但可以不是全部公共属性。在连接的结果中，公共属性</a:t>
            </a:r>
            <a:r>
              <a:rPr lang="en-US" altLang="zh-CN" dirty="0"/>
              <a:t>A1,A2,</a:t>
            </a:r>
            <a:r>
              <a:rPr lang="zh-CN" altLang="zh-CN" dirty="0"/>
              <a:t>…</a:t>
            </a:r>
            <a:r>
              <a:rPr lang="en-US" altLang="zh-CN" dirty="0"/>
              <a:t>An</a:t>
            </a:r>
            <a:r>
              <a:rPr lang="zh-CN" altLang="zh-CN" dirty="0"/>
              <a:t>只出现一次。</a:t>
            </a:r>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95</a:t>
            </a:fld>
            <a:endParaRPr lang="en-US" altLang="zh-CN"/>
          </a:p>
        </p:txBody>
      </p:sp>
    </p:spTree>
    <p:extLst>
      <p:ext uri="{BB962C8B-B14F-4D97-AF65-F5344CB8AC3E}">
        <p14:creationId xmlns:p14="http://schemas.microsoft.com/office/powerpoint/2010/main" val="41020366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若连接操作是“</a:t>
            </a:r>
            <a:r>
              <a:rPr lang="en-US" altLang="zh-CN" dirty="0"/>
              <a:t>INNER JOIN</a:t>
            </a:r>
            <a:r>
              <a:rPr lang="zh-CN" altLang="zh-CN" dirty="0"/>
              <a:t>”，未提及连接条件，那么这个操作等价于笛卡儿积，</a:t>
            </a:r>
            <a:r>
              <a:rPr lang="en-US" altLang="zh-CN" dirty="0"/>
              <a:t>SQL2</a:t>
            </a:r>
            <a:r>
              <a:rPr lang="zh-CN" altLang="zh-CN" dirty="0"/>
              <a:t>把此操作定义为“</a:t>
            </a:r>
            <a:r>
              <a:rPr lang="en-US" altLang="zh-CN" dirty="0"/>
              <a:t>CROSS JOIN</a:t>
            </a:r>
            <a:r>
              <a:rPr lang="zh-CN" altLang="zh-CN" dirty="0"/>
              <a:t>”操作。</a:t>
            </a:r>
          </a:p>
          <a:p>
            <a:r>
              <a:rPr lang="zh-CN" altLang="zh-CN" dirty="0"/>
              <a:t>若连接操作是“</a:t>
            </a:r>
            <a:r>
              <a:rPr lang="en-US" altLang="zh-CN" dirty="0"/>
              <a:t>FULL OUTER JOIN ON false</a:t>
            </a:r>
            <a:r>
              <a:rPr lang="zh-CN" altLang="zh-CN" dirty="0"/>
              <a:t>”，这里连接的条件总是</a:t>
            </a:r>
            <a:r>
              <a:rPr lang="en-US" altLang="zh-CN" dirty="0"/>
              <a:t>false</a:t>
            </a:r>
            <a:r>
              <a:rPr lang="zh-CN" altLang="zh-CN" dirty="0"/>
              <a:t>，操作结果要把两个关系的属性全部包括进去。</a:t>
            </a:r>
            <a:r>
              <a:rPr lang="en-US" altLang="zh-CN" dirty="0"/>
              <a:t>SQL2</a:t>
            </a:r>
            <a:r>
              <a:rPr lang="zh-CN" altLang="zh-CN" dirty="0"/>
              <a:t>把此操作定义为“</a:t>
            </a:r>
            <a:r>
              <a:rPr lang="en-US" altLang="zh-CN" dirty="0"/>
              <a:t>UNION JOIN</a:t>
            </a:r>
            <a:r>
              <a:rPr lang="zh-CN" altLang="zh-CN" dirty="0"/>
              <a:t>”操作。</a:t>
            </a:r>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96</a:t>
            </a:fld>
            <a:endParaRPr lang="en-US" altLang="zh-CN"/>
          </a:p>
        </p:txBody>
      </p:sp>
    </p:spTree>
    <p:extLst>
      <p:ext uri="{BB962C8B-B14F-4D97-AF65-F5344CB8AC3E}">
        <p14:creationId xmlns:p14="http://schemas.microsoft.com/office/powerpoint/2010/main" val="3975906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a:t>例</a:t>
            </a:r>
            <a:r>
              <a:rPr lang="en-US" altLang="zh-CN" dirty="0"/>
              <a:t>9.22</a:t>
            </a:r>
            <a:r>
              <a:rPr lang="zh-CN" altLang="zh-CN" dirty="0"/>
              <a:t>：设有关系</a:t>
            </a:r>
            <a:r>
              <a:rPr lang="en-US" altLang="zh-CN" dirty="0"/>
              <a:t>R</a:t>
            </a:r>
            <a:r>
              <a:rPr lang="zh-CN" altLang="zh-CN" dirty="0"/>
              <a:t>和</a:t>
            </a:r>
            <a:r>
              <a:rPr lang="en-US" altLang="zh-CN" dirty="0"/>
              <a:t>S</a:t>
            </a:r>
            <a:r>
              <a:rPr lang="zh-CN" altLang="zh-CN" dirty="0"/>
              <a:t>（表</a:t>
            </a:r>
            <a:r>
              <a:rPr lang="en-US" altLang="zh-CN" dirty="0"/>
              <a:t>9.3</a:t>
            </a:r>
            <a:r>
              <a:rPr lang="zh-CN" altLang="zh-CN" dirty="0"/>
              <a:t>的</a:t>
            </a:r>
            <a:r>
              <a:rPr lang="en-US" altLang="zh-CN" dirty="0"/>
              <a:t>(a)</a:t>
            </a:r>
            <a:r>
              <a:rPr lang="zh-CN" altLang="zh-CN" dirty="0"/>
              <a:t>和</a:t>
            </a:r>
            <a:r>
              <a:rPr lang="en-US" altLang="zh-CN" dirty="0"/>
              <a:t>(b)</a:t>
            </a:r>
            <a:r>
              <a:rPr lang="zh-CN" altLang="zh-CN" dirty="0"/>
              <a:t>）。表</a:t>
            </a:r>
            <a:r>
              <a:rPr lang="en-US" altLang="zh-CN" dirty="0"/>
              <a:t>9.3</a:t>
            </a:r>
            <a:r>
              <a:rPr lang="zh-CN" altLang="zh-CN" dirty="0"/>
              <a:t>的</a:t>
            </a:r>
            <a:r>
              <a:rPr lang="en-US" altLang="zh-CN" dirty="0"/>
              <a:t>(c)</a:t>
            </a:r>
            <a:r>
              <a:rPr lang="zh-CN" altLang="zh-CN" dirty="0"/>
              <a:t>，</a:t>
            </a:r>
            <a:r>
              <a:rPr lang="en-US" altLang="zh-CN" dirty="0"/>
              <a:t>(d)</a:t>
            </a:r>
            <a:r>
              <a:rPr lang="zh-CN" altLang="zh-CN" dirty="0"/>
              <a:t>，</a:t>
            </a:r>
            <a:r>
              <a:rPr lang="en-US" altLang="zh-CN" dirty="0"/>
              <a:t>(e)</a:t>
            </a:r>
            <a:r>
              <a:rPr lang="zh-CN" altLang="zh-CN" dirty="0"/>
              <a:t>分别表示下面三个连接操作的结果：</a:t>
            </a:r>
          </a:p>
          <a:p>
            <a:r>
              <a:rPr lang="en-US" altLang="zh-CN" dirty="0"/>
              <a:t>E1</a:t>
            </a:r>
            <a:r>
              <a:rPr lang="zh-CN" altLang="zh-CN" dirty="0"/>
              <a:t>：</a:t>
            </a:r>
            <a:r>
              <a:rPr lang="en-US" altLang="zh-CN" dirty="0"/>
              <a:t>R NATURAL LEFT OUTER JOIN S</a:t>
            </a:r>
            <a:endParaRPr lang="zh-CN" altLang="zh-CN" dirty="0"/>
          </a:p>
          <a:p>
            <a:r>
              <a:rPr lang="en-US" altLang="zh-CN" dirty="0"/>
              <a:t>E2</a:t>
            </a:r>
            <a:r>
              <a:rPr lang="zh-CN" altLang="zh-CN" dirty="0"/>
              <a:t>：</a:t>
            </a:r>
            <a:r>
              <a:rPr lang="en-US" altLang="zh-CN" dirty="0"/>
              <a:t>R LEFT OUTER JOIN S ON R.B = S.B AND R.C = S.C</a:t>
            </a:r>
            <a:endParaRPr lang="zh-CN" altLang="zh-CN" dirty="0"/>
          </a:p>
          <a:p>
            <a:r>
              <a:rPr lang="en-US" altLang="zh-CN" dirty="0"/>
              <a:t>E3</a:t>
            </a:r>
            <a:r>
              <a:rPr lang="zh-CN" altLang="zh-CN" dirty="0"/>
              <a:t>：</a:t>
            </a:r>
            <a:r>
              <a:rPr lang="en-US" altLang="zh-CN" dirty="0"/>
              <a:t>R LEFT OUTER JOIN S USING (B)</a:t>
            </a:r>
            <a:endParaRPr lang="zh-CN" altLang="zh-CN" dirty="0"/>
          </a:p>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97</a:t>
            </a:fld>
            <a:endParaRPr lang="en-US" altLang="zh-CN"/>
          </a:p>
        </p:txBody>
      </p:sp>
    </p:spTree>
    <p:extLst>
      <p:ext uri="{BB962C8B-B14F-4D97-AF65-F5344CB8AC3E}">
        <p14:creationId xmlns:p14="http://schemas.microsoft.com/office/powerpoint/2010/main" val="2943726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98</a:t>
            </a:fld>
            <a:endParaRPr lang="en-US" altLang="zh-CN"/>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195" y="275080"/>
            <a:ext cx="7528206" cy="5176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000548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x-none" altLang="zh-CN" dirty="0"/>
              <a:t>9.4 SQL</a:t>
            </a:r>
            <a:r>
              <a:rPr lang="x-none" altLang="zh-CN" dirty="0" smtClean="0"/>
              <a:t>数据更新</a:t>
            </a:r>
            <a:endParaRPr lang="zh-CN" altLang="en-US" dirty="0"/>
          </a:p>
        </p:txBody>
      </p:sp>
      <p:sp>
        <p:nvSpPr>
          <p:cNvPr id="3" name="内容占位符 2"/>
          <p:cNvSpPr>
            <a:spLocks noGrp="1"/>
          </p:cNvSpPr>
          <p:nvPr>
            <p:ph idx="1"/>
          </p:nvPr>
        </p:nvSpPr>
        <p:spPr>
          <a:xfrm>
            <a:off x="896476" y="1675978"/>
            <a:ext cx="7801897" cy="4275649"/>
          </a:xfrm>
        </p:spPr>
        <p:txBody>
          <a:bodyPr/>
          <a:lstStyle/>
          <a:p>
            <a:r>
              <a:rPr lang="en-US" altLang="zh-CN" dirty="0"/>
              <a:t>SQL</a:t>
            </a:r>
            <a:r>
              <a:rPr lang="zh-CN" altLang="zh-CN" dirty="0"/>
              <a:t>的数据更新包括数据插入、删除和修改等三种操作，下面分别介绍。</a:t>
            </a:r>
          </a:p>
        </p:txBody>
      </p:sp>
      <p:sp>
        <p:nvSpPr>
          <p:cNvPr id="4" name="灯片编号占位符 3"/>
          <p:cNvSpPr>
            <a:spLocks noGrp="1"/>
          </p:cNvSpPr>
          <p:nvPr>
            <p:ph type="sldNum" sz="quarter" idx="11"/>
          </p:nvPr>
        </p:nvSpPr>
        <p:spPr/>
        <p:txBody>
          <a:bodyPr/>
          <a:lstStyle/>
          <a:p>
            <a:fld id="{7CD82B1B-DD1F-4340-B57E-734052DD5567}" type="slidenum">
              <a:rPr lang="en-US" altLang="zh-CN" smtClean="0"/>
              <a:pPr/>
              <a:t>99</a:t>
            </a:fld>
            <a:endParaRPr lang="en-US" altLang="zh-CN"/>
          </a:p>
        </p:txBody>
      </p:sp>
    </p:spTree>
    <p:extLst>
      <p:ext uri="{BB962C8B-B14F-4D97-AF65-F5344CB8AC3E}">
        <p14:creationId xmlns:p14="http://schemas.microsoft.com/office/powerpoint/2010/main" val="1321436201"/>
      </p:ext>
    </p:extLst>
  </p:cSld>
  <p:clrMapOvr>
    <a:masterClrMapping/>
  </p:clrMapOvr>
</p:sld>
</file>

<file path=ppt/theme/theme1.xml><?xml version="1.0" encoding="utf-8"?>
<a:theme xmlns:a="http://schemas.openxmlformats.org/drawingml/2006/main" name="38">
  <a:themeElements>
    <a:clrScheme name="1_Default Design 1">
      <a:dk1>
        <a:srgbClr val="1C1C1C"/>
      </a:dk1>
      <a:lt1>
        <a:srgbClr val="FFFFFF"/>
      </a:lt1>
      <a:dk2>
        <a:srgbClr val="080808"/>
      </a:dk2>
      <a:lt2>
        <a:srgbClr val="DDDDDD"/>
      </a:lt2>
      <a:accent1>
        <a:srgbClr val="EE3516"/>
      </a:accent1>
      <a:accent2>
        <a:srgbClr val="F3BD33"/>
      </a:accent2>
      <a:accent3>
        <a:srgbClr val="FFFFFF"/>
      </a:accent3>
      <a:accent4>
        <a:srgbClr val="161616"/>
      </a:accent4>
      <a:accent5>
        <a:srgbClr val="F5AEAB"/>
      </a:accent5>
      <a:accent6>
        <a:srgbClr val="DCAB2D"/>
      </a:accent6>
      <a:hlink>
        <a:srgbClr val="AED925"/>
      </a:hlink>
      <a:folHlink>
        <a:srgbClr val="4E9D4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alpha val="0"/>
          </a:srgbClr>
        </a:solidFill>
        <a:ln w="9525">
          <a:solidFill>
            <a:srgbClr val="000000"/>
          </a:solidFill>
          <a:round/>
          <a:headEnd/>
          <a:tailEnd/>
        </a:ln>
      </a:spPr>
      <a:bodyPr vert="horz" wrap="square" lIns="0" tIns="0" rIns="0" bIns="0" numCol="1" anchor="ctr" anchorCtr="0" compatLnSpc="1">
        <a:prstTxWarp prst="textNoShape">
          <a:avLst/>
        </a:prstTxWarp>
      </a:bodyPr>
      <a:lstStyle>
        <a:defPPr marL="0" marR="0" defTabSz="914400" rtl="0" eaLnBrk="1" fontAlgn="base" latinLnBrk="0" hangingPunct="1">
          <a:lnSpc>
            <a:spcPct val="100000"/>
          </a:lnSpc>
          <a:spcBef>
            <a:spcPct val="0"/>
          </a:spcBef>
          <a:spcAft>
            <a:spcPct val="0"/>
          </a:spcAft>
          <a:buClrTx/>
          <a:buSzTx/>
          <a:buFontTx/>
          <a:buNone/>
          <a:tabLst/>
          <a:defRPr kumimoji="0" sz="105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defRPr>
        </a:defPPr>
      </a:lstStyle>
    </a:spDef>
    <a:lnDef>
      <a:spPr bwMode="auto">
        <a:xfrm>
          <a:off x="0" y="0"/>
          <a:ext cx="1" cy="1"/>
        </a:xfrm>
        <a:custGeom>
          <a:avLst/>
          <a:gdLst/>
          <a:ahLst/>
          <a:cxnLst/>
          <a:rect l="0" t="0" r="0" b="0"/>
          <a:pathLst/>
        </a:custGeom>
        <a:gradFill rotWithShape="1">
          <a:gsLst>
            <a:gs pos="0">
              <a:schemeClr val="accent2"/>
            </a:gs>
            <a:gs pos="100000">
              <a:schemeClr val="accent2">
                <a:gamma/>
                <a:tint val="73725"/>
                <a:invGamma/>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1C1C1C"/>
        </a:dk1>
        <a:lt1>
          <a:srgbClr val="FFFFFF"/>
        </a:lt1>
        <a:dk2>
          <a:srgbClr val="080808"/>
        </a:dk2>
        <a:lt2>
          <a:srgbClr val="DDDDDD"/>
        </a:lt2>
        <a:accent1>
          <a:srgbClr val="EE3516"/>
        </a:accent1>
        <a:accent2>
          <a:srgbClr val="F3BD33"/>
        </a:accent2>
        <a:accent3>
          <a:srgbClr val="FFFFFF"/>
        </a:accent3>
        <a:accent4>
          <a:srgbClr val="161616"/>
        </a:accent4>
        <a:accent5>
          <a:srgbClr val="F5AEAB"/>
        </a:accent5>
        <a:accent6>
          <a:srgbClr val="DCAB2D"/>
        </a:accent6>
        <a:hlink>
          <a:srgbClr val="AED925"/>
        </a:hlink>
        <a:folHlink>
          <a:srgbClr val="4E9D41"/>
        </a:folHlink>
      </a:clrScheme>
      <a:clrMap bg1="lt1" tx1="dk1" bg2="lt2" tx2="dk2" accent1="accent1" accent2="accent2" accent3="accent3" accent4="accent4" accent5="accent5" accent6="accent6" hlink="hlink" folHlink="folHlink"/>
    </a:extraClrScheme>
    <a:extraClrScheme>
      <a:clrScheme name="1_Default Design 2">
        <a:dk1>
          <a:srgbClr val="1C1C1C"/>
        </a:dk1>
        <a:lt1>
          <a:srgbClr val="FFFFFF"/>
        </a:lt1>
        <a:dk2>
          <a:srgbClr val="080808"/>
        </a:dk2>
        <a:lt2>
          <a:srgbClr val="DDDDDD"/>
        </a:lt2>
        <a:accent1>
          <a:srgbClr val="25A757"/>
        </a:accent1>
        <a:accent2>
          <a:srgbClr val="8DA955"/>
        </a:accent2>
        <a:accent3>
          <a:srgbClr val="FFFFFF"/>
        </a:accent3>
        <a:accent4>
          <a:srgbClr val="161616"/>
        </a:accent4>
        <a:accent5>
          <a:srgbClr val="ACD0B4"/>
        </a:accent5>
        <a:accent6>
          <a:srgbClr val="7F994C"/>
        </a:accent6>
        <a:hlink>
          <a:srgbClr val="D5B35D"/>
        </a:hlink>
        <a:folHlink>
          <a:srgbClr val="B86A2A"/>
        </a:folHlink>
      </a:clrScheme>
      <a:clrMap bg1="lt1" tx1="dk1" bg2="lt2" tx2="dk2" accent1="accent1" accent2="accent2" accent3="accent3" accent4="accent4" accent5="accent5" accent6="accent6" hlink="hlink" folHlink="folHlink"/>
    </a:extraClrScheme>
    <a:extraClrScheme>
      <a:clrScheme name="1_Default Design 3">
        <a:dk1>
          <a:srgbClr val="1C1C1C"/>
        </a:dk1>
        <a:lt1>
          <a:srgbClr val="FFFFFF"/>
        </a:lt1>
        <a:dk2>
          <a:srgbClr val="080808"/>
        </a:dk2>
        <a:lt2>
          <a:srgbClr val="DDDDDD"/>
        </a:lt2>
        <a:accent1>
          <a:srgbClr val="EFC119"/>
        </a:accent1>
        <a:accent2>
          <a:srgbClr val="8CCF49"/>
        </a:accent2>
        <a:accent3>
          <a:srgbClr val="FFFFFF"/>
        </a:accent3>
        <a:accent4>
          <a:srgbClr val="161616"/>
        </a:accent4>
        <a:accent5>
          <a:srgbClr val="F6DDAB"/>
        </a:accent5>
        <a:accent6>
          <a:srgbClr val="7EBB41"/>
        </a:accent6>
        <a:hlink>
          <a:srgbClr val="74D3FE"/>
        </a:hlink>
        <a:folHlink>
          <a:srgbClr val="3075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38</Template>
  <TotalTime>1480</TotalTime>
  <Words>11602</Words>
  <Application>Microsoft Office PowerPoint</Application>
  <PresentationFormat>全屏显示(4:3)</PresentationFormat>
  <Paragraphs>975</Paragraphs>
  <Slides>151</Slides>
  <Notes>0</Notes>
  <HiddenSlides>0</HiddenSlides>
  <MMClips>0</MMClips>
  <ScaleCrop>false</ScaleCrop>
  <HeadingPairs>
    <vt:vector size="4" baseType="variant">
      <vt:variant>
        <vt:lpstr>主题</vt:lpstr>
      </vt:variant>
      <vt:variant>
        <vt:i4>1</vt:i4>
      </vt:variant>
      <vt:variant>
        <vt:lpstr>幻灯片标题</vt:lpstr>
      </vt:variant>
      <vt:variant>
        <vt:i4>151</vt:i4>
      </vt:variant>
    </vt:vector>
  </HeadingPairs>
  <TitlesOfParts>
    <vt:vector size="152" baseType="lpstr">
      <vt:lpstr>38</vt:lpstr>
      <vt:lpstr>PowerPoint 演示文稿</vt:lpstr>
      <vt:lpstr>第9章 数据库语言SQL</vt:lpstr>
      <vt:lpstr>PowerPoint 演示文稿</vt:lpstr>
      <vt:lpstr>PowerPoint 演示文稿</vt:lpstr>
      <vt:lpstr>第9章  数据库语言SQL</vt:lpstr>
      <vt:lpstr>9.1 SQL特点</vt:lpstr>
      <vt:lpstr>9.2 SQL数据定义</vt:lpstr>
      <vt:lpstr>9.2.1SQL模式的创建和撤销</vt:lpstr>
      <vt:lpstr>PowerPoint 演示文稿</vt:lpstr>
      <vt:lpstr>PowerPoint 演示文稿</vt:lpstr>
      <vt:lpstr>PowerPoint 演示文稿</vt:lpstr>
      <vt:lpstr>9.2.2SQL的基本数据类型</vt:lpstr>
      <vt:lpstr>PowerPoint 演示文稿</vt:lpstr>
      <vt:lpstr>PowerPoint 演示文稿</vt:lpstr>
      <vt:lpstr>9.2.3基本表的创建和撤销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9.2.4索引的创建和撤销 </vt:lpstr>
      <vt:lpstr>PowerPoint 演示文稿</vt:lpstr>
      <vt:lpstr>PowerPoint 演示文稿</vt:lpstr>
      <vt:lpstr>PowerPoint 演示文稿</vt:lpstr>
      <vt:lpstr>PowerPoint 演示文稿</vt:lpstr>
      <vt:lpstr>9.3.1SELECT基本句型</vt:lpstr>
      <vt:lpstr>PowerPoint 演示文稿</vt:lpstr>
      <vt:lpstr>9.3.2SELECT语句的使用技术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9.3.3SELECT语句完整的结构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9.3.4数据查询中的限制和规定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9.3.5嵌套查询的改进写法</vt:lpstr>
      <vt:lpstr>PowerPoint 演示文稿</vt:lpstr>
      <vt:lpstr>PowerPoint 演示文稿</vt:lpstr>
      <vt:lpstr>PowerPoint 演示文稿</vt:lpstr>
      <vt:lpstr>PowerPoint 演示文稿</vt:lpstr>
      <vt:lpstr>9.3.6基本表的连接操作</vt:lpstr>
      <vt:lpstr>PowerPoint 演示文稿</vt:lpstr>
      <vt:lpstr>PowerPoint 演示文稿</vt:lpstr>
      <vt:lpstr>PowerPoint 演示文稿</vt:lpstr>
      <vt:lpstr>PowerPoint 演示文稿</vt:lpstr>
      <vt:lpstr>PowerPoint 演示文稿</vt:lpstr>
      <vt:lpstr>9.4 SQL数据更新</vt:lpstr>
      <vt:lpstr>9.4.1数据插入</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9.4.2数据删除</vt:lpstr>
      <vt:lpstr>PowerPoint 演示文稿</vt:lpstr>
      <vt:lpstr>PowerPoint 演示文稿</vt:lpstr>
      <vt:lpstr>PowerPoint 演示文稿</vt:lpstr>
      <vt:lpstr>9.4.3数据修改</vt:lpstr>
      <vt:lpstr>PowerPoint 演示文稿</vt:lpstr>
      <vt:lpstr>PowerPoint 演示文稿</vt:lpstr>
      <vt:lpstr>PowerPoint 演示文稿</vt:lpstr>
      <vt:lpstr>PowerPoint 演示文稿</vt:lpstr>
      <vt:lpstr>9.5.1视图的创建和撤销</vt:lpstr>
      <vt:lpstr>PowerPoint 演示文稿</vt:lpstr>
      <vt:lpstr>PowerPoint 演示文稿</vt:lpstr>
      <vt:lpstr>PowerPoint 演示文稿</vt:lpstr>
      <vt:lpstr>PowerPoint 演示文稿</vt:lpstr>
      <vt:lpstr>9.5.2对视图的操作</vt:lpstr>
      <vt:lpstr>PowerPoint 演示文稿</vt:lpstr>
      <vt:lpstr>PowerPoint 演示文稿</vt:lpstr>
      <vt:lpstr>PowerPoint 演示文稿</vt:lpstr>
      <vt:lpstr>9.6 嵌入式SQL</vt:lpstr>
      <vt:lpstr>9.6.1嵌入式SQL的实现方式</vt:lpstr>
      <vt:lpstr>PowerPoint 演示文稿</vt:lpstr>
      <vt:lpstr>PowerPoint 演示文稿</vt:lpstr>
      <vt:lpstr>PowerPoint 演示文稿</vt:lpstr>
      <vt:lpstr>9.6.2嵌入式SQL的使用规定</vt:lpstr>
      <vt:lpstr>PowerPoint 演示文稿</vt:lpstr>
      <vt:lpstr>PowerPoint 演示文稿</vt:lpstr>
      <vt:lpstr>9.6.3SQL的集合处理方式与主语言单记录处理方式之间的协调</vt:lpstr>
      <vt:lpstr>PowerPoint 演示文稿</vt:lpstr>
      <vt:lpstr>PowerPoint 演示文稿</vt:lpstr>
      <vt:lpstr>PowerPoint 演示文稿</vt:lpstr>
      <vt:lpstr>PowerPoint 演示文稿</vt:lpstr>
      <vt:lpstr>9.6.4嵌入式SQL的使用技术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MyQ</dc:creator>
  <cp:lastModifiedBy>ning</cp:lastModifiedBy>
  <cp:revision>101</cp:revision>
  <dcterms:created xsi:type="dcterms:W3CDTF">2013-04-26T08:48:44Z</dcterms:created>
  <dcterms:modified xsi:type="dcterms:W3CDTF">2014-01-21T01:52:15Z</dcterms:modified>
</cp:coreProperties>
</file>