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75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167EC-9F3D-4C50-90C9-5B4CFCDBEDD0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B9314-30B0-46EF-A0A4-49646D9EA3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37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095076-B2A8-468D-9D64-D7ED38E2BF1B}" type="slidenum">
              <a:rPr lang="zh-CN" altLang="en-US" smtClean="0">
                <a:ea typeface="宋体" charset="-122"/>
              </a:rPr>
              <a:pPr/>
              <a:t>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A6F2-7F21-4E40-8E39-FE67CF035FEE}" type="datetimeFigureOut">
              <a:rPr lang="zh-CN" altLang="en-US" smtClean="0"/>
              <a:pPr/>
              <a:t>2018/11/15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1642-8CA9-4F8E-8EC2-0489141A8C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中宋" pitchFamily="2" charset="-122"/>
              </a:rPr>
              <a:t>《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中宋" pitchFamily="2" charset="-122"/>
              </a:rPr>
              <a:t>國語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中宋" pitchFamily="2" charset="-122"/>
              </a:rPr>
              <a:t>·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中宋" pitchFamily="2" charset="-122"/>
              </a:rPr>
              <a:t>句踐滅吳</a:t>
            </a:r>
            <a:r>
              <a:rPr lang="en-US"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华文中宋" pitchFamily="2" charset="-122"/>
              </a:rPr>
              <a:t>》</a:t>
            </a: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夫越国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，吾攻而胜之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夫鲁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，齐晋之唇。（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哀公八年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夫州吁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，阻兵而安忍。（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隐公四年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）阻兵，依仗武力。安忍，安于残忍。</a:t>
            </a: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小子何莫学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alt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</a:t>
            </a:r>
            <a:r>
              <a:rPr lang="zh-CN" alt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可以兴，可以观，可以群，可以怨。（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论语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阳货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英语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sun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moon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Pacific Ocean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Bible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Lord</a:t>
            </a:r>
            <a:endParaRPr lang="zh-CN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王独不见夫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蜻蛉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乎？（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战国策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楚策四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子独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不见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狸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狌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乎？（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逍遥游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）狸，猫。</a:t>
            </a:r>
            <a:r>
              <a:rPr 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</a:rPr>
              <a:t>狌，同“鼪”，黄鼠狼。</a:t>
            </a:r>
            <a:endParaRPr 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</a:endParaRPr>
          </a:p>
          <a:p>
            <a:pPr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子犯请击之。公曰：“不可。微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夫人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之力不及此。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……”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僖公三十年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民死亡者，非其父兄，即其子弟。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夫人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愁痛，不知所庇。（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襄公八年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西晋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杜预注：“夫人，犹人人也。”王引之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经传释词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：“夫，犹凡也；众也。”</a:t>
            </a:r>
          </a:p>
          <a:p>
            <a:pPr>
              <a:defRPr/>
            </a:pPr>
            <a:endParaRPr lang="zh-CN" altLang="en-US" sz="2800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生</a:t>
            </a:r>
            <a:r>
              <a:rPr lang="zh-CN" alt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丈夫</a:t>
            </a: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，二壶酒</a:t>
            </a:r>
            <a:endParaRPr lang="zh-CN" altLang="zh-CN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丈夫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二十不娶，其父母有罪。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丈夫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，二壶酒，一犬。</a:t>
            </a:r>
          </a:p>
          <a:p>
            <a:pPr eaLnBrk="1" hangingPunct="1">
              <a:lnSpc>
                <a:spcPct val="80000"/>
              </a:lnSpc>
              <a:defRPr/>
            </a:pPr>
            <a:endPara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男子二十而冠，冠而列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丈夫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。（谷梁传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文公十二年）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凡食盐之数，一月：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丈夫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五升少半，妇人三升少半，婴儿二升少半。（管子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地数）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昔吾年三十八无子，吾母为吾更取室。夫子使吾之齐，母欲请留吾。夫子曰：“无忧也，瞿过四十当有五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丈夫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。”今果然。（孔子家语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七十二弟子）</a:t>
            </a:r>
          </a:p>
        </p:txBody>
      </p:sp>
      <p:sp>
        <p:nvSpPr>
          <p:cNvPr id="128000" name="Text Box 0"/>
          <p:cNvSpPr txBox="1">
            <a:spLocks noChangeArrowheads="1"/>
          </p:cNvSpPr>
          <p:nvPr/>
        </p:nvSpPr>
        <p:spPr bwMode="auto">
          <a:xfrm>
            <a:off x="5219700" y="1484313"/>
            <a:ext cx="2327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/>
              <a:t>（成年男子）</a:t>
            </a:r>
          </a:p>
        </p:txBody>
      </p:sp>
      <p:sp>
        <p:nvSpPr>
          <p:cNvPr id="128001" name="Text Box 1"/>
          <p:cNvSpPr txBox="1">
            <a:spLocks noChangeArrowheads="1"/>
          </p:cNvSpPr>
          <p:nvPr/>
        </p:nvSpPr>
        <p:spPr bwMode="auto">
          <a:xfrm>
            <a:off x="4572000" y="2009775"/>
            <a:ext cx="171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b="1"/>
              <a:t>（男孩 ）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四方之士</a:t>
            </a:r>
            <a:r>
              <a:rPr lang="zh-CN" altLang="en-US" sz="3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来者</a:t>
            </a:r>
            <a:r>
              <a:rPr lang="zh-CN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，</a:t>
            </a:r>
            <a:r>
              <a:rPr lang="en-US" altLang="zh-CN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……</a:t>
            </a:r>
            <a:r>
              <a:rPr lang="zh-CN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国之孺子</a:t>
            </a:r>
            <a:r>
              <a:rPr lang="zh-CN" altLang="en-US" sz="3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之游者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定语后置结构。</a:t>
            </a:r>
          </a:p>
          <a:p>
            <a:pPr eaLnBrk="1" hangingPunct="1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君子曰：“恃陋而不备，罪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之大者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也；备豫不虞，善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之大者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也。（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成公九年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eaLnBrk="1" hangingPunct="1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孟氏选圉人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之壮者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三百人以为公期筑室于门外。（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定公八年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九月，葬齐归，公不慼。晋士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之送葬者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，归以语史赵。（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昭公十一年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eaLnBrk="1" hangingPunct="1"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求人</a:t>
            </a:r>
            <a:r>
              <a:rPr lang="zh-CN" alt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可使报秦者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史记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</a:rPr>
              <a:t>·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廉颇蔺相如列传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eaLnBrk="1" hangingPunct="1">
              <a:defRPr/>
            </a:pP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四方之士来者，必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庙礼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之。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  <a:defRPr/>
            </a:pP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在现代汉语里，名词作状语的现象很少见（时间词作状语除外），但在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古汉语中，由于介词系统不发达，因而将名词直接放在动词之前而充当状语的用法很常见。</a:t>
            </a:r>
            <a:endParaRPr lang="en-US" altLang="zh-CN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1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）表示方位或处所。</a:t>
            </a:r>
          </a:p>
          <a:p>
            <a:pPr>
              <a:defRPr/>
            </a:pP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河渭不足，</a:t>
            </a:r>
            <a:r>
              <a:rPr lang="zh-CN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北饮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大泽。（山海经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海外北经）</a:t>
            </a:r>
          </a:p>
          <a:p>
            <a:pPr>
              <a:defRPr/>
            </a:pP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舜勤于民事而</a:t>
            </a:r>
            <a:r>
              <a:rPr lang="zh-CN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野死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。（国语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鲁语上）</a:t>
            </a:r>
          </a:p>
          <a:p>
            <a:pPr>
              <a:defRPr/>
            </a:pP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范睢至秦，秦王</a:t>
            </a:r>
            <a:r>
              <a:rPr lang="zh-CN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庭迎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战国策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秦策三</a:t>
            </a:r>
            <a:r>
              <a:rPr lang="zh-CN" alt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0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2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）表示工具或依据。</a:t>
            </a: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伍子胥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橐载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而出昭关。（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战国策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秦策三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</a:p>
          <a:p>
            <a:pPr>
              <a:defRPr/>
            </a:pP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箕畚运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于渤海之尾。（列子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汤问）</a:t>
            </a: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失期，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法皆斩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史记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陈涉世家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，陈涉起义）</a:t>
            </a:r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1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3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）表示对人的态度。</a:t>
            </a: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君为我呼入，吾得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兄事之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。（史记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项羽本纪，鸿门宴）</a:t>
            </a:r>
          </a:p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齐将田忌善而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客待之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史记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孙子吴起列传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）之，指孙膑。</a:t>
            </a:r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4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2" charset="-122"/>
                <a:ea typeface="黑体" pitchFamily="2" charset="-122"/>
              </a:rPr>
              <a:t>）表示比喻。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豕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人立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而啼。（左传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庄公八年）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嫂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蛇行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匍伏。（战国策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秦策一）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子产治郑二十六年而死，丁壮号哭，老人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儿啼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。（史记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循吏列传）</a:t>
            </a:r>
          </a:p>
          <a:p>
            <a:pPr>
              <a:defRPr/>
            </a:pP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狐鸣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呼曰：“大楚兴，陈胜王。”（史记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陈涉世家）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少时，一狼径去，其一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犬坐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于前。（聊斋志异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狼）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成语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“狼吞虎咽”、“星罗棋布”、“土崩瓦解”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。</a:t>
            </a:r>
            <a:endParaRPr 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昔者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夫差耻吾君于诸侯之国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l"/>
              <a:defRPr/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古汉语中的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“时间词词根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+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者”式合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成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词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今者</a:t>
            </a: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诗经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秦风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车邻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古者</a:t>
            </a: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商君书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君臣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）、“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向者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吕氏春秋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观表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、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曩者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”（《左传·定公九年》）、“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乃者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”（《战国策·赵策一》）、“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”（《汉书·高帝纪》）、“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向者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”（《吕氏春秋·观表》）、“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间者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”（《史记·孝文本纪》）、“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夜者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”（《晏子春秋·内篇杂下》）、“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往者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”（《梁书·周舍列传》）、“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近者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”（曹操《与孙权书》）、“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”（应璩《与从弟君苗君胃书》）、“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”（《陈书·宣帝纪》）、“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顷者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”（刘长卿《客舍赠别韦九建赴任河南韦十七造赴任郑县就便觐省》）、“</a:t>
            </a:r>
            <a:r>
              <a:rPr 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昨者</a:t>
            </a:r>
            <a:r>
              <a:rPr 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”（韩愈《归彭城》）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暮春者</a:t>
            </a:r>
            <a:r>
              <a:rPr lang="en-US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（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论语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先进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zh-CN" alt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其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有敢不尽力者乎？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其”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表疑问语气。</a:t>
            </a: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王送知罃，曰：“子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其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怨我乎？”（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成公三年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今天以吴赐越，越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其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可逆天乎？（史记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越王勾践世家）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越王句践</a:t>
            </a:r>
            <a:r>
              <a:rPr lang="zh-CN" alt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棲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於会稽之上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棲：本指鸟类停留，歇宿。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君子于役，不知其期。曷至哉？鸡</a:t>
            </a:r>
            <a:r>
              <a:rPr lang="zh-CN" alt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棲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于埘，日之夕矣，羊牛下来。君子于役，如之何勿思！（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诗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王风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君子于役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霜黄碧梧白鹤</a:t>
            </a:r>
            <a:r>
              <a:rPr lang="zh-CN" altLang="zh-CN" b="1" dirty="0" smtClean="0">
                <a:solidFill>
                  <a:srgbClr val="0000CC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棲</a:t>
            </a:r>
            <a:r>
              <a:rPr lang="zh-CN" alt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，城上击柝复乌啼。（杜甫</a:t>
            </a:r>
            <a:r>
              <a:rPr lang="en-US" altLang="zh-CN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暮归</a:t>
            </a:r>
            <a:r>
              <a:rPr lang="en-US" altLang="zh-CN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楷体" pitchFamily="49" charset="-122"/>
                <a:ea typeface="楷体" pitchFamily="49" charset="-122"/>
              </a:rPr>
              <a:t>诗）</a:t>
            </a:r>
            <a:endParaRPr lang="en-US" altLang="zh-CN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buFont typeface="Wingdings" pitchFamily="2" charset="2"/>
              <a:buChar char="n"/>
            </a:pPr>
            <a:r>
              <a:rPr lang="zh-CN" altLang="en-US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黑体" pitchFamily="49" charset="-122"/>
                <a:ea typeface="黑体" pitchFamily="49" charset="-122"/>
              </a:rPr>
              <a:t>后泛指停留，居住。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昔天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以越予吴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隶书" pitchFamily="49" charset="-122"/>
              </a:rPr>
              <a:t>，而吴不受命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2" charset="-122"/>
              </a:rPr>
              <a:t>广义处置式。</a:t>
            </a: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万章曰：“尧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以天下与舜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，有诸？”孟子曰：“否。天子不能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以天下与人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。”（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孟子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万章上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於齐国之士，吾必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以仲子为巨擘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焉。（孟子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滕文公上）</a:t>
            </a:r>
          </a:p>
          <a:p>
            <a:pPr eaLnBrk="1" hangingPunct="1"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复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以弟子一人投河中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。（史记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滑稽列传）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臣闻</a:t>
            </a:r>
            <a:r>
              <a:rPr lang="zh-CN" alt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：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……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古代汉语中，指示代词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所复指的内容一般位于它的前面，所复指的内容位于它后面的用法不多见。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0"/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a. 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齐宣王问曰：“文王之囿方七十里，有诸？”孟子对曰：“于传</a:t>
            </a:r>
            <a:r>
              <a:rPr lang="zh-CN" altLang="zh-CN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有之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。”（《孟子·梁惠王下》）</a:t>
            </a:r>
          </a:p>
          <a:p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b.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《周志》</a:t>
            </a:r>
            <a:r>
              <a:rPr lang="zh-CN" altLang="zh-CN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有之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：“勇则害上，不登于明堂。”（《左传·文公二年》）</a:t>
            </a: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5936" y="3212976"/>
            <a:ext cx="2808312" cy="432048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211960" y="4581128"/>
            <a:ext cx="3528392" cy="432048"/>
          </a:xfrm>
          <a:prstGeom prst="rect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夫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虽无四方之忧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这种用法的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“夫”，古代训诂学家和古汉语语法著作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把它称作“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发语词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”（郭璞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尔雅序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刑昺疏）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，或称作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提起发端之辞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”（马建忠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马氏文通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提起连字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”（杨树达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词诠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句首语气词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”（王力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古代汉语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句首助词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”（何乐士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左传虚词研究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）、“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提挈助词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”（杨伯峻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古汉语虚词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）等。现代有的语法著作把它称作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zh-CN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提顿语气词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”。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69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zh-CN" altLang="zh-C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国君好仁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，天下无敌。（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孟子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离娄上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德不称位，能不称官，赏不当功，罚不当罪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，不祥莫大焉。（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荀子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正论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知伯之为人也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，好利而鸷復（愎），来请地不与，必加兵于韩矣。（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战国策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赵策一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天下同心而苦秦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久矣。（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史记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张耳陈余列传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妇人与政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，乱之本也。（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三国志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魏书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文帝纪</a:t>
            </a:r>
            <a:r>
              <a:rPr lang="zh-CN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endParaRPr lang="zh-CN" alt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800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</a:p>
          <a:p>
            <a:pPr>
              <a:defRPr/>
            </a:pP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故先王圣人为之不然。知夫</a:t>
            </a:r>
            <a:r>
              <a:rPr lang="zh-CN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为人主上者不美不饰之不足以一民也，不富不厚之不足以管下也，不威不强之不足以禁暴胜悍也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荀子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富国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defRPr/>
            </a:pP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吾昏（闻）夫</a:t>
            </a:r>
            <a:r>
              <a:rPr lang="zh-CN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舜其幼也，每以孝侍其亲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。（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上海博物馆藏战国楚竹书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子羔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，第二册，第四简）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zh-CN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人之情，食欲有刍豢，衣欲有文绣，行欲有舆焉，又欲夫</a:t>
            </a:r>
            <a:r>
              <a:rPr lang="zh-CN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余财蓄积之富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也。（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荀子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荣辱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 </a:t>
            </a: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zh-CN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夫子曰：“予乡者入而哭之，遇于一哀而出涕。予恶夫</a:t>
            </a:r>
            <a:r>
              <a:rPr lang="zh-CN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涕之无从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也，小子行之。”（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礼记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檀弓上</a:t>
            </a:r>
            <a:r>
              <a:rPr lang="zh-CN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CN" altLang="en-US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从句法上看，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组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“夫”所引导的小句作整个句子（母句）的主语，或者话题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；如果引导的是分句，该分句可视为后面主句的话题。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从句法上看，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组的“夫”字所引导的小句作整个句子的宾语。由于不太常见，不太为学者所重视。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过去之所以把“夫”看作“发语词”或“语首语气词”等，主要是针对它丧失了词汇意义，经常出现在句首来说的，其实这个虚化的“夫”能够出现的位置并不限于句首，也可以出现在句中（如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组例子所示），所以这个“夫”字显然不能解释为“发语词”或“句首语气词”。</a:t>
            </a:r>
            <a:endParaRPr lang="zh-CN" alt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谋臣与</a:t>
            </a:r>
            <a:r>
              <a:rPr lang="zh-CN" alt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爪牙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之士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</a:pPr>
            <a:r>
              <a:rPr lang="zh-CN" altLang="zh-CN" sz="35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爪牙</a:t>
            </a:r>
            <a:r>
              <a:rPr lang="zh-CN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：“</a:t>
            </a:r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爪”是鸟兽的爪子，“牙”是牙齿，都是禽兽觅食的工具，也是搏击自卫的武器，因用以比喻保卫国家的武臣、勇士。又比喻某些派别或集团首领下面的追随者。</a:t>
            </a:r>
            <a:endParaRPr lang="en-US" altLang="zh-CN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祈父，予王之</a:t>
            </a:r>
            <a:r>
              <a:rPr lang="zh-CN" altLang="zh-CN" b="1" cap="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爪牙</a:t>
            </a:r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。胡转予于恤？靡所止居。（《诗·小雅·祈父》）</a:t>
            </a:r>
            <a:endParaRPr lang="en-US" altLang="zh-CN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将军者，国之</a:t>
            </a:r>
            <a:r>
              <a:rPr lang="zh-CN" altLang="zh-CN" b="1" cap="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爪牙</a:t>
            </a:r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也。（《汉书·李广传》）</a:t>
            </a:r>
            <a:endParaRPr lang="en-US" altLang="zh-CN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宪既平匈奴，威名大振，以耿夔、任尚等为</a:t>
            </a:r>
            <a:r>
              <a:rPr lang="zh-CN" altLang="zh-CN" b="1" cap="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爪牙</a:t>
            </a:r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zh-CN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《后汉书·窦宪传》</a:t>
            </a:r>
            <a:r>
              <a:rPr lang="zh-CN" altLang="en-US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无乃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后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乎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l"/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无乃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是语气副词，表示揣测、估计，义为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恐怕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”、“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岂不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”。“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无乃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和语气词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乎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前后呼应，表示推测语气，相当于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莫不是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……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吧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”、“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大致（恐怕）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……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吧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等。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劳师以袭远，非所闻也。师劳力竭，远主备之，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无乃不可乎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？（左传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僖公三十年）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列御寇，盖有道之士也。居君之国而穷，君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无乃不好士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乎？（庄子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让王）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1916</Words>
  <Application>Microsoft Office PowerPoint</Application>
  <PresentationFormat>全屏显示(4:3)</PresentationFormat>
  <Paragraphs>92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《國語·句踐滅吳》</vt:lpstr>
      <vt:lpstr>越王句践棲於会稽之上</vt:lpstr>
      <vt:lpstr>臣闻之：……</vt:lpstr>
      <vt:lpstr>夫虽无四方之忧</vt:lpstr>
      <vt:lpstr>幻灯片 5</vt:lpstr>
      <vt:lpstr>幻灯片 6</vt:lpstr>
      <vt:lpstr>幻灯片 7</vt:lpstr>
      <vt:lpstr>谋臣与爪牙之士</vt:lpstr>
      <vt:lpstr>无乃后乎？</vt:lpstr>
      <vt:lpstr>夫越国，吾攻而胜之</vt:lpstr>
      <vt:lpstr>幻灯片 11</vt:lpstr>
      <vt:lpstr>生丈夫，二壶酒</vt:lpstr>
      <vt:lpstr>四方之士来者，……国之孺子之游者</vt:lpstr>
      <vt:lpstr>四方之士来者，必庙礼之。</vt:lpstr>
      <vt:lpstr>幻灯片 15</vt:lpstr>
      <vt:lpstr>幻灯片 16</vt:lpstr>
      <vt:lpstr>幻灯片 17</vt:lpstr>
      <vt:lpstr>昔者夫差耻吾君于诸侯之国</vt:lpstr>
      <vt:lpstr>其有敢不尽力者乎？ </vt:lpstr>
      <vt:lpstr>昔天以越予吴，而吴不受命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《國語·句踐滅吳》</dc:title>
  <dc:creator>dz</dc:creator>
  <cp:lastModifiedBy>dz</cp:lastModifiedBy>
  <cp:revision>34</cp:revision>
  <dcterms:created xsi:type="dcterms:W3CDTF">2018-11-07T14:50:24Z</dcterms:created>
  <dcterms:modified xsi:type="dcterms:W3CDTF">2018-11-15T02:27:27Z</dcterms:modified>
</cp:coreProperties>
</file>