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7" r:id="rId2"/>
    <p:sldId id="286" r:id="rId3"/>
    <p:sldId id="287" r:id="rId4"/>
    <p:sldId id="281" r:id="rId5"/>
    <p:sldId id="263" r:id="rId6"/>
    <p:sldId id="260" r:id="rId7"/>
    <p:sldId id="269" r:id="rId8"/>
    <p:sldId id="265" r:id="rId9"/>
    <p:sldId id="283" r:id="rId10"/>
    <p:sldId id="268" r:id="rId11"/>
    <p:sldId id="277" r:id="rId12"/>
    <p:sldId id="270" r:id="rId13"/>
    <p:sldId id="271" r:id="rId14"/>
    <p:sldId id="272" r:id="rId15"/>
    <p:sldId id="273" r:id="rId16"/>
    <p:sldId id="276" r:id="rId17"/>
    <p:sldId id="280" r:id="rId18"/>
    <p:sldId id="27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EED4"/>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343" autoAdjust="0"/>
  </p:normalViewPr>
  <p:slideViewPr>
    <p:cSldViewPr>
      <p:cViewPr varScale="1">
        <p:scale>
          <a:sx n="99" d="100"/>
          <a:sy n="99" d="100"/>
        </p:scale>
        <p:origin x="-189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21BEBE0-E86F-48F8-95DE-E3A36B143660}" type="datetimeFigureOut">
              <a:rPr lang="en-US" smtClean="0"/>
              <a:t>6/7/2017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48BA318-5B4D-4DE7-B4CF-CF00187D486F}" type="slidenum">
              <a:rPr lang="en-US" smtClean="0"/>
              <a:t>‹#›</a:t>
            </a:fld>
            <a:endParaRPr lang="en-US"/>
          </a:p>
        </p:txBody>
      </p:sp>
    </p:spTree>
    <p:extLst>
      <p:ext uri="{BB962C8B-B14F-4D97-AF65-F5344CB8AC3E}">
        <p14:creationId xmlns:p14="http://schemas.microsoft.com/office/powerpoint/2010/main" val="1835985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0A8BA48-CB8B-4B5A-B85F-9BE10564898F}" type="datetimeFigureOut">
              <a:rPr lang="en-US" smtClean="0"/>
              <a:t>6/7/2017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42BDC31-A954-40E3-ACF8-153DC5D291D5}" type="slidenum">
              <a:rPr lang="en-US" smtClean="0"/>
              <a:t>‹#›</a:t>
            </a:fld>
            <a:endParaRPr lang="en-US"/>
          </a:p>
        </p:txBody>
      </p:sp>
    </p:spTree>
    <p:extLst>
      <p:ext uri="{BB962C8B-B14F-4D97-AF65-F5344CB8AC3E}">
        <p14:creationId xmlns:p14="http://schemas.microsoft.com/office/powerpoint/2010/main" val="414313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1</a:t>
            </a:fld>
            <a:endParaRPr lang="en-US"/>
          </a:p>
        </p:txBody>
      </p:sp>
    </p:spTree>
    <p:extLst>
      <p:ext uri="{BB962C8B-B14F-4D97-AF65-F5344CB8AC3E}">
        <p14:creationId xmlns:p14="http://schemas.microsoft.com/office/powerpoint/2010/main" val="2541994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3379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3379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AC3D0F65-14DD-45D4-BE19-074216FA0D26}" type="slidenum">
              <a:rPr lang="en-US" altLang="zh-CN" sz="1200"/>
              <a:pPr/>
              <a:t>10</a:t>
            </a:fld>
            <a:endParaRPr lang="en-US" altLang="zh-CN" sz="1200"/>
          </a:p>
        </p:txBody>
      </p:sp>
      <p:sp>
        <p:nvSpPr>
          <p:cNvPr id="33797" name="Rectangle 2"/>
          <p:cNvSpPr>
            <a:spLocks noGrp="1" noRot="1" noChangeAspect="1" noChangeArrowheads="1" noTextEdit="1"/>
          </p:cNvSpPr>
          <p:nvPr>
            <p:ph type="sldImg"/>
          </p:nvPr>
        </p:nvSpPr>
        <p:spPr>
          <a:ln/>
        </p:spPr>
      </p:sp>
      <p:sp>
        <p:nvSpPr>
          <p:cNvPr id="3379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smtClean="0"/>
              <a:t>Notes:</a:t>
            </a:r>
          </a:p>
          <a:p>
            <a:pPr marL="230383" indent="-230383">
              <a:buFontTx/>
              <a:buAutoNum type="arabicPeriod"/>
            </a:pPr>
            <a:r>
              <a:rPr lang="en-US" altLang="zh-CN" smtClean="0"/>
              <a:t>The three basic functions performed by intermediaries are shown in Exhibit 12.3.  </a:t>
            </a:r>
          </a:p>
          <a:p>
            <a:pPr marL="230383" indent="-230383">
              <a:buFontTx/>
              <a:buAutoNum type="arabicPeriod"/>
            </a:pPr>
            <a:endParaRPr lang="en-US" altLang="zh-CN" smtClean="0"/>
          </a:p>
          <a:p>
            <a:pPr marL="230383" indent="-230383"/>
            <a:endParaRPr lang="en-US" altLang="zh-CN"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push strategy uses the manufacturer’s sales force,</a:t>
            </a:r>
            <a:r>
              <a:rPr lang="en-US" baseline="0" dirty="0" smtClean="0"/>
              <a:t> trade promotion money, or other means to induce intermediaries to carry, promote, and sell the product to end user. (appropriate when brand loyalty is low, brand choice made in the store, the product is impulsive item, etc.)</a:t>
            </a:r>
          </a:p>
          <a:p>
            <a:endParaRPr lang="en-US" baseline="0" dirty="0" smtClean="0"/>
          </a:p>
          <a:p>
            <a:r>
              <a:rPr lang="en-US" baseline="0" dirty="0" smtClean="0"/>
              <a:t>In a pull strategy, a manufacturer uses advertising, promotion, and other forms of communication to persuade consumers to demand the product from the intermediaries, thus inducing the intermediaries to order it. (appropriate when brand loyalty is high, high involvement, consumers are able to perceive the differences between brands, consumers choose brand before they go to the store.)</a:t>
            </a:r>
          </a:p>
          <a:p>
            <a:endParaRPr lang="en-US" baseline="0" dirty="0" smtClean="0"/>
          </a:p>
          <a:p>
            <a:r>
              <a:rPr lang="en-US" baseline="0" dirty="0" smtClean="0"/>
              <a:t>Many companies use a combination of two. A push strategy is more effective when accompanied by a well-designed and well-executed pull strategy that activates consumer demand.</a:t>
            </a:r>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11</a:t>
            </a:fld>
            <a:endParaRPr lang="en-US"/>
          </a:p>
        </p:txBody>
      </p:sp>
    </p:spTree>
    <p:extLst>
      <p:ext uri="{BB962C8B-B14F-4D97-AF65-F5344CB8AC3E}">
        <p14:creationId xmlns:p14="http://schemas.microsoft.com/office/powerpoint/2010/main" val="1258551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41987"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4198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093749BE-78F7-447F-BB11-110B4CAF1431}" type="slidenum">
              <a:rPr lang="en-US" altLang="zh-CN" sz="1200"/>
              <a:pPr/>
              <a:t>12</a:t>
            </a:fld>
            <a:endParaRPr lang="en-US" altLang="zh-CN" sz="1200"/>
          </a:p>
        </p:txBody>
      </p:sp>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dirty="0" smtClean="0"/>
              <a:t>Notes:</a:t>
            </a:r>
          </a:p>
          <a:p>
            <a:pPr marL="230383" indent="-230383">
              <a:buFontTx/>
              <a:buAutoNum type="arabicPeriod"/>
            </a:pPr>
            <a:r>
              <a:rPr lang="en-US" altLang="zh-CN" dirty="0" smtClean="0"/>
              <a:t>Before choosing a marketing channel, supply chain managers must analyze several factors, which often interact. These factors can be grouped as market factors, product factors, and producer factors.  An explanation follows.</a:t>
            </a:r>
          </a:p>
          <a:p>
            <a:pPr marL="230383" indent="-230383">
              <a:buFontTx/>
              <a:buAutoNum type="arabicPeriod"/>
            </a:pPr>
            <a:endParaRPr lang="en-US" altLang="zh-CN" dirty="0" smtClean="0"/>
          </a:p>
          <a:p>
            <a:pPr marL="230383" indent="-230383">
              <a:buFontTx/>
              <a:buAutoNum type="arabicPeriod"/>
            </a:pPr>
            <a:r>
              <a:rPr lang="en-US" altLang="zh-CN" dirty="0" smtClean="0"/>
              <a:t>Organizations have three options for intensity of distribution:  intensive, selective, or exclusive distribution.  An explanation follows.</a:t>
            </a:r>
          </a:p>
          <a:p>
            <a:pPr marL="230383" indent="-230383">
              <a:buFontTx/>
              <a:buAutoNum type="arabicPeriod"/>
            </a:pPr>
            <a:endParaRPr lang="en-US" altLang="zh-CN" dirty="0" smtClean="0"/>
          </a:p>
          <a:p>
            <a:pPr marL="230383" indent="-230383">
              <a:buFontTx/>
              <a:buAutoNum type="arabicPeriod"/>
            </a:pPr>
            <a:endParaRPr lang="en-US" altLang="zh-CN"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44035"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4403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8B75B606-6FE5-4789-8425-129F90781ABE}" type="slidenum">
              <a:rPr lang="en-US" altLang="zh-CN" sz="1200"/>
              <a:pPr/>
              <a:t>13</a:t>
            </a:fld>
            <a:endParaRPr lang="en-US" altLang="zh-CN" sz="1200"/>
          </a:p>
        </p:txBody>
      </p:sp>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dirty="0" smtClean="0"/>
              <a:t>Notes:</a:t>
            </a:r>
          </a:p>
          <a:p>
            <a:pPr marL="230383" indent="-230383">
              <a:buFontTx/>
              <a:buAutoNum type="arabicPeriod"/>
            </a:pPr>
            <a:r>
              <a:rPr lang="en-US" altLang="zh-CN" dirty="0" smtClean="0"/>
              <a:t>Market factors include the target customer considerations, such as these questions:  Who are the potential customers?  What/where/when/how do they buy?</a:t>
            </a:r>
          </a:p>
          <a:p>
            <a:pPr marL="230383" indent="-230383">
              <a:buFontTx/>
              <a:buAutoNum type="arabicPeriod"/>
            </a:pPr>
            <a:endParaRPr lang="en-US" altLang="zh-CN" dirty="0" smtClean="0"/>
          </a:p>
          <a:p>
            <a:pPr marL="230383" indent="-230383">
              <a:buFontTx/>
              <a:buAutoNum type="arabicPeriod"/>
            </a:pPr>
            <a:r>
              <a:rPr lang="en-US" altLang="zh-CN" dirty="0" smtClean="0"/>
              <a:t>Also important to channel selection is the distinction between consumer or industrial customers.  Consumer buy in small quantities and don’t require much service, whereas industrial customers purchase in larger quantities and require more customer service.</a:t>
            </a:r>
          </a:p>
          <a:p>
            <a:pPr marL="230383" indent="-230383">
              <a:buFontTx/>
              <a:buAutoNum type="arabicPeriod"/>
            </a:pPr>
            <a:endParaRPr lang="en-US" altLang="zh-CN" dirty="0" smtClean="0"/>
          </a:p>
          <a:p>
            <a:pPr marL="230383" marR="0" indent="-230383" algn="l" defTabSz="914400" rtl="0" eaLnBrk="1" fontAlgn="auto" latinLnBrk="0" hangingPunct="1">
              <a:lnSpc>
                <a:spcPct val="100000"/>
              </a:lnSpc>
              <a:spcBef>
                <a:spcPts val="0"/>
              </a:spcBef>
              <a:spcAft>
                <a:spcPts val="0"/>
              </a:spcAft>
              <a:buClrTx/>
              <a:buSzTx/>
              <a:buFontTx/>
              <a:buAutoNum type="arabicPeriod"/>
              <a:tabLst/>
              <a:defRPr/>
            </a:pPr>
            <a:r>
              <a:rPr lang="en-US" altLang="zh-CN" dirty="0" smtClean="0"/>
              <a:t>A large market requires more intermediaries.</a:t>
            </a:r>
          </a:p>
          <a:p>
            <a:pPr marL="230383" marR="0" indent="-230383" algn="l" defTabSz="914400" rtl="0" eaLnBrk="1" fontAlgn="auto" latinLnBrk="0" hangingPunct="1">
              <a:lnSpc>
                <a:spcPct val="100000"/>
              </a:lnSpc>
              <a:spcBef>
                <a:spcPts val="0"/>
              </a:spcBef>
              <a:spcAft>
                <a:spcPts val="0"/>
              </a:spcAft>
              <a:buClrTx/>
              <a:buSzTx/>
              <a:buFontTx/>
              <a:buAutoNum type="arabicPeriod"/>
              <a:tabLst/>
              <a:defRPr/>
            </a:pPr>
            <a:endParaRPr lang="en-US" altLang="zh-CN" dirty="0" smtClean="0"/>
          </a:p>
          <a:p>
            <a:pPr marL="230383" indent="-230383">
              <a:buFontTx/>
              <a:buAutoNum type="arabicPeriod"/>
            </a:pPr>
            <a:r>
              <a:rPr lang="en-US" altLang="zh-CN" dirty="0" smtClean="0"/>
              <a:t>If the target market is concentrated in specific areas, direct selling is appropriate.  If widely dispersed, intermediaries would be less expensive.  </a:t>
            </a:r>
          </a:p>
          <a:p>
            <a:pPr marL="230383" indent="-230383">
              <a:buFontTx/>
              <a:buAutoNum type="arabicPeriod"/>
            </a:pPr>
            <a:endParaRPr lang="en-US" altLang="zh-CN"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46083"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4608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87A7401D-1399-4C6A-8BBA-3BF0F46DEA26}" type="slidenum">
              <a:rPr lang="en-US" altLang="zh-CN" sz="1200"/>
              <a:pPr/>
              <a:t>14</a:t>
            </a:fld>
            <a:endParaRPr lang="en-US" altLang="zh-CN" sz="1200"/>
          </a:p>
        </p:txBody>
      </p:sp>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dirty="0" smtClean="0"/>
              <a:t>Notes:</a:t>
            </a:r>
          </a:p>
          <a:p>
            <a:pPr marL="230383" indent="-230383">
              <a:buFontTx/>
              <a:buAutoNum type="arabicPeriod"/>
            </a:pPr>
            <a:r>
              <a:rPr lang="en-US" altLang="zh-CN" dirty="0" smtClean="0"/>
              <a:t>Products that are more complex, customized, and expensive benefit from shorter and more direct marketing channels and through a direct sales force.  Standardized products can be sold through longer distribution channels with greater numbers of intermediaries.</a:t>
            </a:r>
          </a:p>
          <a:p>
            <a:pPr marL="230383" indent="-230383">
              <a:buFontTx/>
              <a:buAutoNum type="arabicPeriod"/>
            </a:pPr>
            <a:endParaRPr lang="en-US" altLang="zh-CN" dirty="0" smtClean="0"/>
          </a:p>
          <a:p>
            <a:pPr marL="230383" indent="-230383">
              <a:buFontTx/>
              <a:buAutoNum type="arabicPeriod"/>
            </a:pPr>
            <a:r>
              <a:rPr lang="en-US" altLang="zh-CN" dirty="0" smtClean="0"/>
              <a:t>The choice of channel may change over the life of the product.  As products become more common, producers turn from a direct channel to more alternative channels.  </a:t>
            </a:r>
          </a:p>
          <a:p>
            <a:pPr marL="230383" indent="-230383">
              <a:buFontTx/>
              <a:buAutoNum type="arabicPeriod"/>
            </a:pPr>
            <a:endParaRPr lang="en-US" altLang="zh-CN" dirty="0" smtClean="0"/>
          </a:p>
          <a:p>
            <a:pPr marL="230383" indent="-230383">
              <a:buFontTx/>
              <a:buAutoNum type="arabicPeriod"/>
            </a:pPr>
            <a:r>
              <a:rPr lang="en-US" altLang="zh-CN" dirty="0" smtClean="0"/>
              <a:t>Perishable items and fragile products require fairly short marketing channels.</a:t>
            </a:r>
          </a:p>
          <a:p>
            <a:pPr marL="230383" indent="-230383">
              <a:buFontTx/>
              <a:buAutoNum type="arabicPeriod"/>
            </a:pPr>
            <a:endParaRPr lang="en-US" altLang="zh-CN" dirty="0" smtClean="0"/>
          </a:p>
          <a:p>
            <a:pPr marL="230383" indent="-230383">
              <a:buFontTx/>
              <a:buAutoNum type="arabicPeriod"/>
            </a:pPr>
            <a:endParaRPr lang="en-US" altLang="zh-CN"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48131"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4813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6C425ADE-3C4B-4F3C-BD25-B926899B1C13}" type="slidenum">
              <a:rPr lang="en-US" altLang="zh-CN" sz="1200"/>
              <a:pPr/>
              <a:t>15</a:t>
            </a:fld>
            <a:endParaRPr lang="en-US" altLang="zh-CN" sz="1200"/>
          </a:p>
        </p:txBody>
      </p:sp>
      <p:sp>
        <p:nvSpPr>
          <p:cNvPr id="48133" name="Rectangle 2"/>
          <p:cNvSpPr>
            <a:spLocks noGrp="1" noRot="1" noChangeAspect="1" noChangeArrowheads="1" noTextEdit="1"/>
          </p:cNvSpPr>
          <p:nvPr>
            <p:ph type="sldImg"/>
          </p:nvPr>
        </p:nvSpPr>
        <p:spPr>
          <a:ln/>
        </p:spPr>
      </p:sp>
      <p:sp>
        <p:nvSpPr>
          <p:cNvPr id="4813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smtClean="0"/>
              <a:t>Notes:</a:t>
            </a:r>
          </a:p>
          <a:p>
            <a:pPr marL="230383" indent="-230383">
              <a:buFontTx/>
              <a:buAutoNum type="arabicPeriod"/>
            </a:pPr>
            <a:r>
              <a:rPr lang="en-US" altLang="zh-CN" smtClean="0"/>
              <a:t>Producers with larger financial, managerial, and marketing resources are able to use more direct channels. </a:t>
            </a:r>
          </a:p>
          <a:p>
            <a:pPr marL="230383" indent="-230383">
              <a:buFontTx/>
              <a:buAutoNum type="arabicPeriod"/>
            </a:pPr>
            <a:endParaRPr lang="en-US" altLang="zh-CN" smtClean="0"/>
          </a:p>
          <a:p>
            <a:pPr marL="230383" indent="-230383">
              <a:buFontTx/>
              <a:buAutoNum type="arabicPeriod"/>
            </a:pPr>
            <a:r>
              <a:rPr lang="en-US" altLang="zh-CN" smtClean="0"/>
              <a:t>Producers with several products in a related area choose channels that are more direct, and sales expenses can be spread over more products.</a:t>
            </a:r>
          </a:p>
          <a:p>
            <a:pPr marL="230383" indent="-230383">
              <a:buFontTx/>
              <a:buAutoNum type="arabicPeriod"/>
            </a:pPr>
            <a:endParaRPr lang="en-US" altLang="zh-CN" smtClean="0"/>
          </a:p>
          <a:p>
            <a:pPr marL="230383" indent="-230383">
              <a:buFontTx/>
              <a:buAutoNum type="arabicPeriod"/>
            </a:pPr>
            <a:r>
              <a:rPr lang="en-US" altLang="zh-CN" smtClean="0"/>
              <a:t>A producer’s desire to control pricing, positioning, brand image, and customer support may avoid channels in which discount retailers are present.  Furthermore, manufacturers of upscale products may sell only in expensive stores to maintain an image of exclusivity.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2605876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ko-KR" altLang="ko-KR"/>
          </a:p>
        </p:txBody>
      </p:sp>
    </p:spTree>
    <p:extLst>
      <p:ext uri="{BB962C8B-B14F-4D97-AF65-F5344CB8AC3E}">
        <p14:creationId xmlns:p14="http://schemas.microsoft.com/office/powerpoint/2010/main" val="1367675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132">
              <a:defRPr sz="3000">
                <a:solidFill>
                  <a:srgbClr val="CDD37B"/>
                </a:solidFill>
                <a:latin typeface="Century Gothic" pitchFamily="34" charset="0"/>
                <a:ea typeface="MS PGothic" pitchFamily="34" charset="-128"/>
              </a:defRPr>
            </a:lvl1pPr>
            <a:lvl2pPr marL="748745" indent="-287979" defTabSz="939132">
              <a:defRPr sz="3000">
                <a:solidFill>
                  <a:srgbClr val="CDD37B"/>
                </a:solidFill>
                <a:latin typeface="Century Gothic" pitchFamily="34" charset="0"/>
                <a:ea typeface="MS PGothic" pitchFamily="34" charset="-128"/>
              </a:defRPr>
            </a:lvl2pPr>
            <a:lvl3pPr marL="1151915" indent="-230383" defTabSz="939132">
              <a:defRPr sz="3000">
                <a:solidFill>
                  <a:srgbClr val="CDD37B"/>
                </a:solidFill>
                <a:latin typeface="Century Gothic" pitchFamily="34" charset="0"/>
                <a:ea typeface="MS PGothic" pitchFamily="34" charset="-128"/>
              </a:defRPr>
            </a:lvl3pPr>
            <a:lvl4pPr marL="1612682" indent="-230383" defTabSz="939132">
              <a:defRPr sz="3000">
                <a:solidFill>
                  <a:srgbClr val="CDD37B"/>
                </a:solidFill>
                <a:latin typeface="Century Gothic" pitchFamily="34" charset="0"/>
                <a:ea typeface="MS PGothic" pitchFamily="34" charset="-128"/>
              </a:defRPr>
            </a:lvl4pPr>
            <a:lvl5pPr marL="2073448" indent="-230383" defTabSz="939132">
              <a:defRPr sz="3000">
                <a:solidFill>
                  <a:srgbClr val="CDD37B"/>
                </a:solidFill>
                <a:latin typeface="Century Gothic" pitchFamily="34" charset="0"/>
                <a:ea typeface="MS PGothic" pitchFamily="34" charset="-128"/>
              </a:defRPr>
            </a:lvl5pPr>
            <a:lvl6pPr marL="2534214" indent="-230383" defTabSz="939132"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defTabSz="939132"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defTabSz="939132"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defTabSz="939132"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F009784C-CA0C-4A60-ACBD-67AB16E437A1}" type="slidenum">
              <a:rPr lang="en-US" altLang="zh-CN" sz="1200">
                <a:solidFill>
                  <a:schemeClr val="tx1"/>
                </a:solidFill>
                <a:latin typeface="Arial" charset="0"/>
              </a:rPr>
              <a:pPr/>
              <a:t>18</a:t>
            </a:fld>
            <a:endParaRPr lang="en-US" altLang="zh-CN" sz="1200">
              <a:solidFill>
                <a:schemeClr val="tx1"/>
              </a:solidFill>
              <a:latin typeface="Arial" charset="0"/>
            </a:endParaRPr>
          </a:p>
        </p:txBody>
      </p:sp>
      <p:sp>
        <p:nvSpPr>
          <p:cNvPr id="52227" name="Rectangle 2"/>
          <p:cNvSpPr>
            <a:spLocks noGrp="1" noRot="1" noChangeAspect="1" noChangeArrowheads="1" noTextEdit="1"/>
          </p:cNvSpPr>
          <p:nvPr>
            <p:ph type="sldImg"/>
          </p:nvPr>
        </p:nvSpPr>
        <p:spPr>
          <a:xfrm>
            <a:off x="1206500" y="708025"/>
            <a:ext cx="4662488" cy="3497263"/>
          </a:xfrm>
          <a:ln/>
        </p:spPr>
      </p:sp>
      <p:sp>
        <p:nvSpPr>
          <p:cNvPr id="52228" name="Rectangle 3"/>
          <p:cNvSpPr>
            <a:spLocks noGrp="1" noChangeArrowheads="1"/>
          </p:cNvSpPr>
          <p:nvPr>
            <p:ph type="body" idx="1"/>
          </p:nvPr>
        </p:nvSpPr>
        <p:spPr>
          <a:xfrm>
            <a:off x="943585" y="4446800"/>
            <a:ext cx="5187312" cy="421183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lnSpc>
                <a:spcPct val="90000"/>
              </a:lnSpc>
            </a:pPr>
            <a:r>
              <a:rPr lang="en-US" altLang="zh-CN" smtClean="0"/>
              <a:t>Computers: Dell</a:t>
            </a:r>
          </a:p>
          <a:p>
            <a:pPr lvl="1" eaLnBrk="1" hangingPunct="1">
              <a:lnSpc>
                <a:spcPct val="90000"/>
              </a:lnSpc>
            </a:pPr>
            <a:r>
              <a:rPr lang="en-US" altLang="zh-CN" smtClean="0"/>
              <a:t>Airline Tickets: Southwest</a:t>
            </a:r>
          </a:p>
          <a:p>
            <a:pPr lvl="1" eaLnBrk="1" hangingPunct="1">
              <a:lnSpc>
                <a:spcPct val="90000"/>
              </a:lnSpc>
            </a:pPr>
            <a:r>
              <a:rPr lang="en-US" altLang="zh-CN" smtClean="0"/>
              <a:t>Music: iTunes, MusicMatch</a:t>
            </a:r>
          </a:p>
          <a:p>
            <a:pPr eaLnBrk="1" hangingPunct="1"/>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Good use of search engine advertising</a:t>
            </a:r>
            <a:endParaRPr lang="zh-CN" altLang="en-US" dirty="0"/>
          </a:p>
        </p:txBody>
      </p:sp>
      <p:sp>
        <p:nvSpPr>
          <p:cNvPr id="4" name="Slide Number Placeholder 3"/>
          <p:cNvSpPr>
            <a:spLocks noGrp="1"/>
          </p:cNvSpPr>
          <p:nvPr>
            <p:ph type="sldNum" sz="quarter" idx="10"/>
          </p:nvPr>
        </p:nvSpPr>
        <p:spPr/>
        <p:txBody>
          <a:bodyPr/>
          <a:lstStyle/>
          <a:p>
            <a:fld id="{D0DA5498-C027-4A49-A8B1-25795004A89B}" type="slidenum">
              <a:rPr lang="en-US" smtClean="0"/>
              <a:pPr/>
              <a:t>2</a:t>
            </a:fld>
            <a:endParaRPr lang="en-US"/>
          </a:p>
        </p:txBody>
      </p:sp>
    </p:spTree>
    <p:extLst>
      <p:ext uri="{BB962C8B-B14F-4D97-AF65-F5344CB8AC3E}">
        <p14:creationId xmlns:p14="http://schemas.microsoft.com/office/powerpoint/2010/main" val="157671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3</a:t>
            </a:fld>
            <a:endParaRPr lang="en-US"/>
          </a:p>
        </p:txBody>
      </p:sp>
    </p:spTree>
    <p:extLst>
      <p:ext uri="{BB962C8B-B14F-4D97-AF65-F5344CB8AC3E}">
        <p14:creationId xmlns:p14="http://schemas.microsoft.com/office/powerpoint/2010/main" val="203546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Transmission of</a:t>
            </a:r>
            <a:r>
              <a:rPr lang="en-US" baseline="0" dirty="0" smtClean="0"/>
              <a:t> three things: logistics of real products from seller to buyer; transmission of order information between buyer and seller, what product, how much quantity, deliver to whom and where; and transmission of money from buyer to seller.</a:t>
            </a:r>
          </a:p>
        </p:txBody>
      </p:sp>
      <p:sp>
        <p:nvSpPr>
          <p:cNvPr id="4" name="Slide Number Placeholder 3"/>
          <p:cNvSpPr>
            <a:spLocks noGrp="1"/>
          </p:cNvSpPr>
          <p:nvPr>
            <p:ph type="sldNum" sz="quarter" idx="10"/>
          </p:nvPr>
        </p:nvSpPr>
        <p:spPr/>
        <p:txBody>
          <a:bodyPr/>
          <a:lstStyle/>
          <a:p>
            <a:fld id="{D0DA5498-C027-4A49-A8B1-25795004A89B}" type="slidenum">
              <a:rPr lang="en-US" smtClean="0"/>
              <a:t>4</a:t>
            </a:fld>
            <a:endParaRPr lang="en-US"/>
          </a:p>
        </p:txBody>
      </p:sp>
    </p:spTree>
    <p:extLst>
      <p:ext uri="{BB962C8B-B14F-4D97-AF65-F5344CB8AC3E}">
        <p14:creationId xmlns:p14="http://schemas.microsoft.com/office/powerpoint/2010/main" val="137787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dirty="0" smtClean="0"/>
              <a:t>Efficiency in Exchanges Provided by an Intermediary</a:t>
            </a:r>
            <a:endParaRPr lang="en-US" dirty="0"/>
          </a:p>
        </p:txBody>
      </p:sp>
      <p:sp>
        <p:nvSpPr>
          <p:cNvPr id="4" name="Slide Number Placeholder 3"/>
          <p:cNvSpPr>
            <a:spLocks noGrp="1"/>
          </p:cNvSpPr>
          <p:nvPr>
            <p:ph type="sldNum" sz="quarter" idx="10"/>
          </p:nvPr>
        </p:nvSpPr>
        <p:spPr/>
        <p:txBody>
          <a:bodyPr/>
          <a:lstStyle/>
          <a:p>
            <a:fld id="{B42BDC31-A954-40E3-ACF8-153DC5D291D5}" type="slidenum">
              <a:rPr lang="en-US" smtClean="0"/>
              <a:t>5</a:t>
            </a:fld>
            <a:endParaRPr lang="en-US"/>
          </a:p>
        </p:txBody>
      </p:sp>
    </p:spTree>
    <p:extLst>
      <p:ext uri="{BB962C8B-B14F-4D97-AF65-F5344CB8AC3E}">
        <p14:creationId xmlns:p14="http://schemas.microsoft.com/office/powerpoint/2010/main" val="64523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6</a:t>
            </a:fld>
            <a:endParaRPr lang="en-US"/>
          </a:p>
        </p:txBody>
      </p:sp>
    </p:spTree>
    <p:extLst>
      <p:ext uri="{BB962C8B-B14F-4D97-AF65-F5344CB8AC3E}">
        <p14:creationId xmlns:p14="http://schemas.microsoft.com/office/powerpoint/2010/main" val="194491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35843"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3584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32C09B5A-55C8-40E6-8FDB-86BB2565DEA6}" type="slidenum">
              <a:rPr lang="en-US" altLang="zh-CN" sz="1200"/>
              <a:pPr/>
              <a:t>7</a:t>
            </a:fld>
            <a:endParaRPr lang="en-US" altLang="zh-CN" sz="1200"/>
          </a:p>
        </p:txBody>
      </p:sp>
      <p:sp>
        <p:nvSpPr>
          <p:cNvPr id="35845" name="Rectangle 2"/>
          <p:cNvSpPr>
            <a:spLocks noGrp="1" noRot="1" noChangeAspect="1" noChangeArrowheads="1" noTextEdit="1"/>
          </p:cNvSpPr>
          <p:nvPr>
            <p:ph type="sldImg"/>
          </p:nvPr>
        </p:nvSpPr>
        <p:spPr>
          <a:ln/>
        </p:spPr>
      </p:sp>
      <p:sp>
        <p:nvSpPr>
          <p:cNvPr id="3584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dirty="0" smtClean="0"/>
              <a:t>Notes:</a:t>
            </a:r>
          </a:p>
          <a:p>
            <a:pPr marL="230383" indent="-230383"/>
            <a:r>
              <a:rPr lang="en-US" altLang="zh-CN" i="1" dirty="0" smtClean="0"/>
              <a:t>Exhibit  illustrates the four ways manufacturers can route products to consumers.  </a:t>
            </a:r>
          </a:p>
          <a:p>
            <a:pPr marL="230383" indent="-230383">
              <a:buFontTx/>
              <a:buAutoNum type="arabicPeriod"/>
            </a:pPr>
            <a:r>
              <a:rPr lang="en-US" altLang="zh-CN" dirty="0" smtClean="0"/>
              <a:t>Direct channel is used to sell products directly to consumers.  No intermediaries are used.  Examples are telemarketing, catalog shopping, on-line shopping, and television shopping networks.  </a:t>
            </a:r>
            <a:br>
              <a:rPr lang="en-US" altLang="zh-CN" dirty="0" smtClean="0"/>
            </a:br>
            <a:endParaRPr lang="en-US" altLang="zh-CN" dirty="0" smtClean="0"/>
          </a:p>
          <a:p>
            <a:pPr marL="230383" indent="-230383">
              <a:buFontTx/>
              <a:buAutoNum type="arabicPeriod"/>
            </a:pPr>
            <a:r>
              <a:rPr lang="en-US" altLang="zh-CN" dirty="0" smtClean="0"/>
              <a:t>At the other end of the spectrum, an agent/broker channel may be used in markets with small manufacturers/retailers that lack the resources to find each other.  The agents or brokers bring the manufacturers and wholesalers together for negotiations, but they do not take title to merchandise.</a:t>
            </a:r>
          </a:p>
          <a:p>
            <a:pPr marL="230383" indent="-230383">
              <a:buFontTx/>
              <a:buAutoNum type="arabicPeriod"/>
            </a:pPr>
            <a:endParaRPr lang="en-US" altLang="zh-CN" dirty="0" smtClean="0"/>
          </a:p>
          <a:p>
            <a:pPr marL="230383" indent="-230383">
              <a:buFontTx/>
              <a:buAutoNum type="arabicPeriod"/>
            </a:pPr>
            <a:r>
              <a:rPr lang="en-US" altLang="zh-CN" dirty="0" smtClean="0"/>
              <a:t>Most consumer products are sold through distribution channels similar to the retailer channel and the wholesaler channel.  </a:t>
            </a:r>
          </a:p>
          <a:p>
            <a:pPr marL="230383" indent="-230383">
              <a:buFontTx/>
              <a:buAutoNum type="arabicPeriod"/>
            </a:pPr>
            <a:endParaRPr lang="en-US" altLang="zh-CN" dirty="0" smtClean="0"/>
          </a:p>
          <a:p>
            <a:pPr marL="0" indent="0">
              <a:buFontTx/>
              <a:buNone/>
            </a:pPr>
            <a:r>
              <a:rPr lang="en-US" altLang="zh-CN" dirty="0" smtClean="0"/>
              <a:t>Direct Channel: Boutique stores, </a:t>
            </a:r>
          </a:p>
          <a:p>
            <a:pPr marL="230383" indent="-230383">
              <a:buFontTx/>
              <a:buChar char="•"/>
            </a:pPr>
            <a:endParaRPr lang="en-US" altLang="zh-CN" dirty="0" smtClean="0"/>
          </a:p>
          <a:p>
            <a:pPr marL="230383" indent="-230383">
              <a:buFontTx/>
              <a:buChar char="•"/>
            </a:pPr>
            <a:endParaRPr lang="en-US" altLang="zh-CN"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Chapter 12</a:t>
            </a:r>
          </a:p>
        </p:txBody>
      </p:sp>
      <p:sp>
        <p:nvSpPr>
          <p:cNvPr id="30723"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r>
              <a:rPr lang="en-US" altLang="zh-CN" sz="1200"/>
              <a:t>Marketing Channels and Supply Chain Management</a:t>
            </a:r>
          </a:p>
        </p:txBody>
      </p:sp>
      <p:sp>
        <p:nvSpPr>
          <p:cNvPr id="3072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000">
                <a:solidFill>
                  <a:srgbClr val="CDD37B"/>
                </a:solidFill>
                <a:latin typeface="Century Gothic" pitchFamily="34" charset="0"/>
                <a:ea typeface="MS PGothic" pitchFamily="34" charset="-128"/>
              </a:defRPr>
            </a:lvl1pPr>
            <a:lvl2pPr marL="748745" indent="-287979">
              <a:defRPr sz="3000">
                <a:solidFill>
                  <a:srgbClr val="CDD37B"/>
                </a:solidFill>
                <a:latin typeface="Century Gothic" pitchFamily="34" charset="0"/>
                <a:ea typeface="MS PGothic" pitchFamily="34" charset="-128"/>
              </a:defRPr>
            </a:lvl2pPr>
            <a:lvl3pPr marL="1151915" indent="-230383">
              <a:defRPr sz="3000">
                <a:solidFill>
                  <a:srgbClr val="CDD37B"/>
                </a:solidFill>
                <a:latin typeface="Century Gothic" pitchFamily="34" charset="0"/>
                <a:ea typeface="MS PGothic" pitchFamily="34" charset="-128"/>
              </a:defRPr>
            </a:lvl3pPr>
            <a:lvl4pPr marL="1612682" indent="-230383">
              <a:defRPr sz="3000">
                <a:solidFill>
                  <a:srgbClr val="CDD37B"/>
                </a:solidFill>
                <a:latin typeface="Century Gothic" pitchFamily="34" charset="0"/>
                <a:ea typeface="MS PGothic" pitchFamily="34" charset="-128"/>
              </a:defRPr>
            </a:lvl4pPr>
            <a:lvl5pPr marL="2073448" indent="-230383">
              <a:defRPr sz="3000">
                <a:solidFill>
                  <a:srgbClr val="CDD37B"/>
                </a:solidFill>
                <a:latin typeface="Century Gothic" pitchFamily="34" charset="0"/>
                <a:ea typeface="MS PGothic" pitchFamily="34" charset="-128"/>
              </a:defRPr>
            </a:lvl5pPr>
            <a:lvl6pPr marL="2534214" indent="-230383"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94980" indent="-230383"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55746" indent="-230383"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916512" indent="-230383"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fld id="{EA9DC149-508F-4F92-B91B-5F2D28DEE391}" type="slidenum">
              <a:rPr lang="en-US" altLang="zh-CN" sz="1200"/>
              <a:pPr/>
              <a:t>8</a:t>
            </a:fld>
            <a:endParaRPr lang="en-US" altLang="zh-CN" sz="120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383" indent="-230383"/>
            <a:r>
              <a:rPr lang="en-US" altLang="zh-CN" b="1" dirty="0" smtClean="0"/>
              <a:t>Notes:</a:t>
            </a:r>
          </a:p>
          <a:p>
            <a:pPr marL="230383" indent="-230383">
              <a:buFontTx/>
              <a:buAutoNum type="arabicPeriod"/>
            </a:pPr>
            <a:r>
              <a:rPr lang="en-US" altLang="zh-CN" dirty="0" smtClean="0"/>
              <a:t>Intermediaries in a channel negotiate with one another, facilitate the change of ownership between buyers and sellers, and physically move products from the manufacturer to the final end user.</a:t>
            </a:r>
          </a:p>
          <a:p>
            <a:pPr marL="230383" indent="-230383">
              <a:buFontTx/>
              <a:buAutoNum type="arabicPeriod"/>
            </a:pPr>
            <a:endParaRPr lang="en-US" altLang="zh-CN" dirty="0" smtClean="0"/>
          </a:p>
          <a:p>
            <a:pPr marL="230383" indent="-230383"/>
            <a:r>
              <a:rPr lang="en-US" altLang="zh-CN" b="1" dirty="0" smtClean="0"/>
              <a:t>Notes:</a:t>
            </a:r>
          </a:p>
          <a:p>
            <a:pPr marL="230383" indent="-230383">
              <a:buFontTx/>
              <a:buAutoNum type="arabicPeriod"/>
            </a:pPr>
            <a:r>
              <a:rPr lang="en-US" altLang="zh-CN" dirty="0" smtClean="0"/>
              <a:t>The most prominent difference separating intermediaries is whether or not they take title to the product.  Taking title means they own the merchandise and control the terms of the sale.</a:t>
            </a:r>
          </a:p>
          <a:p>
            <a:pPr marL="230383" indent="-230383"/>
            <a:endParaRPr lang="en-US" altLang="zh-CN"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42BDC31-A954-40E3-ACF8-153DC5D291D5}" type="slidenum">
              <a:rPr lang="en-US" smtClean="0"/>
              <a:t>9</a:t>
            </a:fld>
            <a:endParaRPr lang="en-US"/>
          </a:p>
        </p:txBody>
      </p:sp>
    </p:spTree>
    <p:extLst>
      <p:ext uri="{BB962C8B-B14F-4D97-AF65-F5344CB8AC3E}">
        <p14:creationId xmlns:p14="http://schemas.microsoft.com/office/powerpoint/2010/main" val="1944910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6FB15F-8F1C-4BCF-B110-4B2079D4B6F2}"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415948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416AD2-F855-4BEB-A542-B52E369B024E}"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940283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EF8D340-CD79-433C-B9D5-2DC351F6E073}"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521678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ADA3-F38A-4D8C-B47D-0922FC19A5E2}"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163901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5BB605-2527-4351-BD01-82EC0D3330AD}" type="datetime1">
              <a:rPr lang="en-US" smtClean="0"/>
              <a:t>6/7/2017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536627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C160F6-3C1D-4E9B-9710-1020F8788B87}"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353091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9E1BA-4619-4D6D-B6A9-2EFAC193A0CF}" type="datetime1">
              <a:rPr lang="en-US" smtClean="0"/>
              <a:t>6/7/2017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432418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32D38B-D414-4AE9-BD6E-3531EC35F9B9}" type="datetime1">
              <a:rPr lang="en-US" smtClean="0"/>
              <a:t>6/7/2017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928940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AA71C-B2EF-46D4-A647-4D84187394BB}" type="datetime1">
              <a:rPr lang="en-US" smtClean="0"/>
              <a:t>6/7/2017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076049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56900D-0961-46E4-A291-EB2FEC5EE6F2}"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278766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130126-8D76-4F65-A60C-2CE875F54217}" type="datetime1">
              <a:rPr lang="en-US" smtClean="0"/>
              <a:t>6/7/2017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2F3AF-EEFA-4172-A112-2C3C41C7DCCF}" type="slidenum">
              <a:rPr lang="en-US" smtClean="0"/>
              <a:t>‹#›</a:t>
            </a:fld>
            <a:endParaRPr lang="en-US"/>
          </a:p>
        </p:txBody>
      </p:sp>
    </p:spTree>
    <p:extLst>
      <p:ext uri="{BB962C8B-B14F-4D97-AF65-F5344CB8AC3E}">
        <p14:creationId xmlns:p14="http://schemas.microsoft.com/office/powerpoint/2010/main" val="34509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FFF343-06BA-4AEB-8F74-EFFAF7CDD56A}" type="datetime1">
              <a:rPr lang="en-US" smtClean="0"/>
              <a:t>6/7/2017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E2F3AF-EEFA-4172-A112-2C3C41C7DCCF}" type="slidenum">
              <a:rPr lang="en-US" smtClean="0"/>
              <a:t>‹#›</a:t>
            </a:fld>
            <a:endParaRPr lang="en-US"/>
          </a:p>
        </p:txBody>
      </p:sp>
    </p:spTree>
    <p:extLst>
      <p:ext uri="{BB962C8B-B14F-4D97-AF65-F5344CB8AC3E}">
        <p14:creationId xmlns:p14="http://schemas.microsoft.com/office/powerpoint/2010/main" val="1956134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1"/>
            <a:ext cx="9144000" cy="1295400"/>
          </a:xfrm>
        </p:spPr>
        <p:txBody>
          <a:bodyPr>
            <a:normAutofit/>
          </a:bodyPr>
          <a:lstStyle/>
          <a:p>
            <a:r>
              <a:rPr lang="en-US" sz="3800" dirty="0" smtClean="0"/>
              <a:t>Session 9</a:t>
            </a:r>
            <a:endParaRPr lang="en-US" sz="3800" dirty="0"/>
          </a:p>
        </p:txBody>
      </p:sp>
      <p:sp>
        <p:nvSpPr>
          <p:cNvPr id="3" name="Subtitle 2"/>
          <p:cNvSpPr>
            <a:spLocks noGrp="1"/>
          </p:cNvSpPr>
          <p:nvPr>
            <p:ph type="subTitle" idx="1"/>
          </p:nvPr>
        </p:nvSpPr>
        <p:spPr>
          <a:xfrm>
            <a:off x="1409700" y="6096000"/>
            <a:ext cx="1981200" cy="609600"/>
          </a:xfrm>
        </p:spPr>
        <p:txBody>
          <a:bodyPr>
            <a:normAutofit/>
          </a:bodyPr>
          <a:lstStyle/>
          <a:p>
            <a:r>
              <a:rPr lang="en-US" sz="2800" dirty="0" smtClean="0"/>
              <a:t>Chapter 15</a:t>
            </a:r>
            <a:endParaRPr lang="en-US" sz="2800" dirty="0"/>
          </a:p>
        </p:txBody>
      </p:sp>
      <p:sp>
        <p:nvSpPr>
          <p:cNvPr id="4" name="TextBox 3"/>
          <p:cNvSpPr txBox="1"/>
          <p:nvPr/>
        </p:nvSpPr>
        <p:spPr>
          <a:xfrm>
            <a:off x="5181600" y="2753142"/>
            <a:ext cx="3566864" cy="1446550"/>
          </a:xfrm>
          <a:prstGeom prst="rect">
            <a:avLst/>
          </a:prstGeom>
          <a:noFill/>
        </p:spPr>
        <p:txBody>
          <a:bodyPr wrap="square" rtlCol="0">
            <a:spAutoFit/>
          </a:bodyPr>
          <a:lstStyle/>
          <a:p>
            <a:pPr algn="ctr"/>
            <a:r>
              <a:rPr lang="en-US" sz="4400" dirty="0" smtClean="0">
                <a:solidFill>
                  <a:srgbClr val="0070C0"/>
                </a:solidFill>
              </a:rPr>
              <a:t>Channel Strategy</a:t>
            </a:r>
            <a:endParaRPr lang="en-US" sz="4400" dirty="0">
              <a:solidFill>
                <a:srgbClr val="0070C0"/>
              </a:solidFill>
            </a:endParaRPr>
          </a:p>
        </p:txBody>
      </p:sp>
      <p:pic>
        <p:nvPicPr>
          <p:cNvPr id="7" name="Picture 2" descr="https://images-cn.ssl-images-amazon.com/images/I/61OUSioAd5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47800"/>
            <a:ext cx="3409950" cy="454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8949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829028" y="304067"/>
            <a:ext cx="7485944" cy="1143000"/>
          </a:xfrm>
        </p:spPr>
        <p:txBody>
          <a:bodyPr>
            <a:normAutofit fontScale="90000"/>
          </a:bodyPr>
          <a:lstStyle/>
          <a:p>
            <a:r>
              <a:rPr lang="en-US" altLang="zh-CN" smtClean="0">
                <a:ea typeface="宋体" pitchFamily="2" charset="-122"/>
              </a:rPr>
              <a:t>Channel Functions </a:t>
            </a:r>
            <a:br>
              <a:rPr lang="en-US" altLang="zh-CN" smtClean="0">
                <a:ea typeface="宋体" pitchFamily="2" charset="-122"/>
              </a:rPr>
            </a:br>
            <a:r>
              <a:rPr lang="en-US" altLang="zh-CN" smtClean="0">
                <a:ea typeface="宋体" pitchFamily="2" charset="-122"/>
              </a:rPr>
              <a:t>Performed by Intermediaries</a:t>
            </a:r>
          </a:p>
        </p:txBody>
      </p:sp>
      <p:grpSp>
        <p:nvGrpSpPr>
          <p:cNvPr id="32771" name="Group 28"/>
          <p:cNvGrpSpPr>
            <a:grpSpLocks/>
          </p:cNvGrpSpPr>
          <p:nvPr/>
        </p:nvGrpSpPr>
        <p:grpSpPr bwMode="auto">
          <a:xfrm>
            <a:off x="1377598" y="1447067"/>
            <a:ext cx="7272513" cy="4852255"/>
            <a:chOff x="714" y="864"/>
            <a:chExt cx="4758" cy="3056"/>
          </a:xfrm>
        </p:grpSpPr>
        <p:sp>
          <p:nvSpPr>
            <p:cNvPr id="32772" name="Freeform 4"/>
            <p:cNvSpPr>
              <a:spLocks/>
            </p:cNvSpPr>
            <p:nvPr/>
          </p:nvSpPr>
          <p:spPr bwMode="auto">
            <a:xfrm>
              <a:off x="2593" y="1012"/>
              <a:ext cx="428" cy="676"/>
            </a:xfrm>
            <a:custGeom>
              <a:avLst/>
              <a:gdLst>
                <a:gd name="T0" fmla="*/ 33935 w 229"/>
                <a:gd name="T1" fmla="*/ 0 h 1177"/>
                <a:gd name="T2" fmla="*/ 0 w 229"/>
                <a:gd name="T3" fmla="*/ 0 h 1177"/>
                <a:gd name="T4" fmla="*/ 0 w 229"/>
                <a:gd name="T5" fmla="*/ 14 h 1177"/>
                <a:gd name="T6" fmla="*/ 32913 w 229"/>
                <a:gd name="T7" fmla="*/ 14 h 1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9" h="1177">
                  <a:moveTo>
                    <a:pt x="228" y="0"/>
                  </a:moveTo>
                  <a:lnTo>
                    <a:pt x="0" y="0"/>
                  </a:lnTo>
                  <a:lnTo>
                    <a:pt x="0" y="1176"/>
                  </a:lnTo>
                  <a:lnTo>
                    <a:pt x="221" y="1176"/>
                  </a:lnTo>
                </a:path>
              </a:pathLst>
            </a:custGeom>
            <a:noFill/>
            <a:ln w="38100" cap="rnd"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endParaRPr lang="en-US"/>
            </a:p>
          </p:txBody>
        </p:sp>
        <p:sp>
          <p:nvSpPr>
            <p:cNvPr id="625669" name="Rectangle 5"/>
            <p:cNvSpPr>
              <a:spLocks noChangeArrowheads="1"/>
            </p:cNvSpPr>
            <p:nvPr/>
          </p:nvSpPr>
          <p:spPr bwMode="auto">
            <a:xfrm>
              <a:off x="2884" y="864"/>
              <a:ext cx="2573" cy="292"/>
            </a:xfrm>
            <a:prstGeom prst="rect">
              <a:avLst/>
            </a:prstGeom>
            <a:solidFill>
              <a:srgbClr val="C2E0FC"/>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Contacting/Promotion</a:t>
              </a:r>
            </a:p>
          </p:txBody>
        </p:sp>
        <p:sp>
          <p:nvSpPr>
            <p:cNvPr id="625670" name="Rectangle 6"/>
            <p:cNvSpPr>
              <a:spLocks noChangeArrowheads="1"/>
            </p:cNvSpPr>
            <p:nvPr/>
          </p:nvSpPr>
          <p:spPr bwMode="auto">
            <a:xfrm>
              <a:off x="2884" y="1196"/>
              <a:ext cx="2573" cy="292"/>
            </a:xfrm>
            <a:prstGeom prst="rect">
              <a:avLst/>
            </a:prstGeom>
            <a:solidFill>
              <a:srgbClr val="C2E0FC"/>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Negotiating</a:t>
              </a:r>
            </a:p>
          </p:txBody>
        </p:sp>
        <p:sp>
          <p:nvSpPr>
            <p:cNvPr id="625671" name="Rectangle 7"/>
            <p:cNvSpPr>
              <a:spLocks noChangeArrowheads="1"/>
            </p:cNvSpPr>
            <p:nvPr/>
          </p:nvSpPr>
          <p:spPr bwMode="auto">
            <a:xfrm>
              <a:off x="2899" y="1543"/>
              <a:ext cx="2573" cy="293"/>
            </a:xfrm>
            <a:prstGeom prst="rect">
              <a:avLst/>
            </a:prstGeom>
            <a:solidFill>
              <a:srgbClr val="C2E0FC"/>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Risk Taking</a:t>
              </a:r>
            </a:p>
          </p:txBody>
        </p:sp>
        <p:sp>
          <p:nvSpPr>
            <p:cNvPr id="32776" name="Line 8"/>
            <p:cNvSpPr>
              <a:spLocks noChangeShapeType="1"/>
            </p:cNvSpPr>
            <p:nvPr/>
          </p:nvSpPr>
          <p:spPr bwMode="auto">
            <a:xfrm flipH="1">
              <a:off x="2349" y="1348"/>
              <a:ext cx="27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32777" name="Line 9"/>
            <p:cNvSpPr>
              <a:spLocks noChangeShapeType="1"/>
            </p:cNvSpPr>
            <p:nvPr/>
          </p:nvSpPr>
          <p:spPr bwMode="auto">
            <a:xfrm flipH="1">
              <a:off x="2583" y="1342"/>
              <a:ext cx="301"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32778" name="Freeform 13"/>
            <p:cNvSpPr>
              <a:spLocks/>
            </p:cNvSpPr>
            <p:nvPr/>
          </p:nvSpPr>
          <p:spPr bwMode="auto">
            <a:xfrm>
              <a:off x="2655" y="3464"/>
              <a:ext cx="428" cy="284"/>
            </a:xfrm>
            <a:custGeom>
              <a:avLst/>
              <a:gdLst>
                <a:gd name="T0" fmla="*/ 33935 w 229"/>
                <a:gd name="T1" fmla="*/ 0 h 1177"/>
                <a:gd name="T2" fmla="*/ 0 w 229"/>
                <a:gd name="T3" fmla="*/ 0 h 1177"/>
                <a:gd name="T4" fmla="*/ 0 w 229"/>
                <a:gd name="T5" fmla="*/ 0 h 1177"/>
                <a:gd name="T6" fmla="*/ 32913 w 229"/>
                <a:gd name="T7" fmla="*/ 0 h 1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9" h="1177">
                  <a:moveTo>
                    <a:pt x="228" y="0"/>
                  </a:moveTo>
                  <a:lnTo>
                    <a:pt x="0" y="0"/>
                  </a:lnTo>
                  <a:lnTo>
                    <a:pt x="0" y="1176"/>
                  </a:lnTo>
                  <a:lnTo>
                    <a:pt x="221" y="1176"/>
                  </a:lnTo>
                </a:path>
              </a:pathLst>
            </a:custGeom>
            <a:noFill/>
            <a:ln w="38100" cap="rnd"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endParaRPr lang="en-US"/>
            </a:p>
          </p:txBody>
        </p:sp>
        <p:sp>
          <p:nvSpPr>
            <p:cNvPr id="625678" name="Rectangle 14"/>
            <p:cNvSpPr>
              <a:spLocks noChangeArrowheads="1"/>
            </p:cNvSpPr>
            <p:nvPr/>
          </p:nvSpPr>
          <p:spPr bwMode="auto">
            <a:xfrm>
              <a:off x="2884" y="3268"/>
              <a:ext cx="2573" cy="292"/>
            </a:xfrm>
            <a:prstGeom prst="rect">
              <a:avLst/>
            </a:prstGeom>
            <a:solidFill>
              <a:srgbClr val="ACE0EC"/>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Researching</a:t>
              </a:r>
            </a:p>
          </p:txBody>
        </p:sp>
        <p:sp>
          <p:nvSpPr>
            <p:cNvPr id="625679" name="Rectangle 15"/>
            <p:cNvSpPr>
              <a:spLocks noChangeArrowheads="1"/>
            </p:cNvSpPr>
            <p:nvPr/>
          </p:nvSpPr>
          <p:spPr bwMode="auto">
            <a:xfrm>
              <a:off x="2899" y="3615"/>
              <a:ext cx="2573" cy="293"/>
            </a:xfrm>
            <a:prstGeom prst="rect">
              <a:avLst/>
            </a:prstGeom>
            <a:solidFill>
              <a:srgbClr val="ACE0EC"/>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Financing</a:t>
              </a:r>
            </a:p>
          </p:txBody>
        </p:sp>
        <p:sp>
          <p:nvSpPr>
            <p:cNvPr id="32781" name="Line 16"/>
            <p:cNvSpPr>
              <a:spLocks noChangeShapeType="1"/>
            </p:cNvSpPr>
            <p:nvPr/>
          </p:nvSpPr>
          <p:spPr bwMode="auto">
            <a:xfrm flipH="1">
              <a:off x="2349" y="3604"/>
              <a:ext cx="306"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32782" name="Freeform 17"/>
            <p:cNvSpPr>
              <a:spLocks/>
            </p:cNvSpPr>
            <p:nvPr/>
          </p:nvSpPr>
          <p:spPr bwMode="auto">
            <a:xfrm>
              <a:off x="2593" y="2200"/>
              <a:ext cx="428" cy="676"/>
            </a:xfrm>
            <a:custGeom>
              <a:avLst/>
              <a:gdLst>
                <a:gd name="T0" fmla="*/ 33935 w 229"/>
                <a:gd name="T1" fmla="*/ 0 h 1177"/>
                <a:gd name="T2" fmla="*/ 0 w 229"/>
                <a:gd name="T3" fmla="*/ 0 h 1177"/>
                <a:gd name="T4" fmla="*/ 0 w 229"/>
                <a:gd name="T5" fmla="*/ 14 h 1177"/>
                <a:gd name="T6" fmla="*/ 32913 w 229"/>
                <a:gd name="T7" fmla="*/ 14 h 117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9" h="1177">
                  <a:moveTo>
                    <a:pt x="228" y="0"/>
                  </a:moveTo>
                  <a:lnTo>
                    <a:pt x="0" y="0"/>
                  </a:lnTo>
                  <a:lnTo>
                    <a:pt x="0" y="1176"/>
                  </a:lnTo>
                  <a:lnTo>
                    <a:pt x="221" y="1176"/>
                  </a:lnTo>
                </a:path>
              </a:pathLst>
            </a:custGeom>
            <a:noFill/>
            <a:ln w="38100" cap="rnd" cmpd="sng">
              <a:solidFill>
                <a:schemeClr val="fo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a:lstStyle/>
            <a:p>
              <a:endParaRPr lang="en-US"/>
            </a:p>
          </p:txBody>
        </p:sp>
        <p:sp>
          <p:nvSpPr>
            <p:cNvPr id="625682" name="Rectangle 18"/>
            <p:cNvSpPr>
              <a:spLocks noChangeArrowheads="1"/>
            </p:cNvSpPr>
            <p:nvPr/>
          </p:nvSpPr>
          <p:spPr bwMode="auto">
            <a:xfrm>
              <a:off x="2884" y="2052"/>
              <a:ext cx="2573" cy="292"/>
            </a:xfrm>
            <a:prstGeom prst="rect">
              <a:avLst/>
            </a:prstGeom>
            <a:solidFill>
              <a:srgbClr val="FCC6D0"/>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Physically distributing</a:t>
              </a:r>
            </a:p>
          </p:txBody>
        </p:sp>
        <p:sp>
          <p:nvSpPr>
            <p:cNvPr id="625683" name="Rectangle 19"/>
            <p:cNvSpPr>
              <a:spLocks noChangeArrowheads="1"/>
            </p:cNvSpPr>
            <p:nvPr/>
          </p:nvSpPr>
          <p:spPr bwMode="auto">
            <a:xfrm>
              <a:off x="2884" y="2385"/>
              <a:ext cx="2573" cy="293"/>
            </a:xfrm>
            <a:prstGeom prst="rect">
              <a:avLst/>
            </a:prstGeom>
            <a:solidFill>
              <a:srgbClr val="FCC6D0"/>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Storing</a:t>
              </a:r>
            </a:p>
          </p:txBody>
        </p:sp>
        <p:sp>
          <p:nvSpPr>
            <p:cNvPr id="625684" name="Rectangle 20"/>
            <p:cNvSpPr>
              <a:spLocks noChangeArrowheads="1"/>
            </p:cNvSpPr>
            <p:nvPr/>
          </p:nvSpPr>
          <p:spPr bwMode="auto">
            <a:xfrm>
              <a:off x="2899" y="2732"/>
              <a:ext cx="2573" cy="292"/>
            </a:xfrm>
            <a:prstGeom prst="rect">
              <a:avLst/>
            </a:prstGeom>
            <a:solidFill>
              <a:srgbClr val="FCC6D0"/>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Sorting</a:t>
              </a:r>
            </a:p>
          </p:txBody>
        </p:sp>
        <p:sp>
          <p:nvSpPr>
            <p:cNvPr id="32786" name="Line 21"/>
            <p:cNvSpPr>
              <a:spLocks noChangeShapeType="1"/>
            </p:cNvSpPr>
            <p:nvPr/>
          </p:nvSpPr>
          <p:spPr bwMode="auto">
            <a:xfrm flipH="1">
              <a:off x="2349" y="2536"/>
              <a:ext cx="27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32787" name="Line 22"/>
            <p:cNvSpPr>
              <a:spLocks noChangeShapeType="1"/>
            </p:cNvSpPr>
            <p:nvPr/>
          </p:nvSpPr>
          <p:spPr bwMode="auto">
            <a:xfrm flipH="1">
              <a:off x="2583" y="2530"/>
              <a:ext cx="301"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anchor="ctr"/>
            <a:lstStyle/>
            <a:p>
              <a:endParaRPr lang="en-US"/>
            </a:p>
          </p:txBody>
        </p:sp>
        <p:sp>
          <p:nvSpPr>
            <p:cNvPr id="625674" name="Rectangle 10"/>
            <p:cNvSpPr>
              <a:spLocks noChangeArrowheads="1"/>
            </p:cNvSpPr>
            <p:nvPr/>
          </p:nvSpPr>
          <p:spPr bwMode="auto">
            <a:xfrm>
              <a:off x="714" y="3268"/>
              <a:ext cx="1686" cy="652"/>
            </a:xfrm>
            <a:prstGeom prst="rect">
              <a:avLst/>
            </a:prstGeom>
            <a:solidFill>
              <a:srgbClr val="ACE0EC"/>
            </a:solidFill>
            <a:ln w="6350">
              <a:solidFill>
                <a:srgbClr val="000000"/>
              </a:solidFill>
              <a:miter lim="800000"/>
              <a:headEnd/>
              <a:tailEnd/>
            </a:ln>
            <a:effectLst>
              <a:outerShdw dist="107763" dir="2700000" algn="ctr" rotWithShape="0">
                <a:schemeClr val="bg2"/>
              </a:outerShdw>
            </a:effectLst>
          </p:spPr>
          <p:txBody>
            <a:bodyPr wrap="none" lIns="78423" tIns="38523" rIns="78423" bIns="38523" anchor="ctr"/>
            <a:lstStyle/>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Facilitating</a:t>
              </a:r>
              <a:br>
                <a:rPr lang="en-US" altLang="zh-CN" sz="2700">
                  <a:solidFill>
                    <a:srgbClr val="000000"/>
                  </a:solidFill>
                  <a:latin typeface="Arial" panose="020B0604020202020204" pitchFamily="34" charset="0"/>
                  <a:ea typeface="宋体" panose="02010600030101010101" pitchFamily="2" charset="-122"/>
                </a:rPr>
              </a:br>
              <a:r>
                <a:rPr lang="en-US" altLang="zh-CN" sz="2700">
                  <a:solidFill>
                    <a:srgbClr val="000000"/>
                  </a:solidFill>
                  <a:latin typeface="Arial" panose="020B0604020202020204" pitchFamily="34" charset="0"/>
                  <a:ea typeface="宋体" panose="02010600030101010101" pitchFamily="2" charset="-122"/>
                </a:rPr>
                <a:t>Function</a:t>
              </a:r>
              <a:endParaRPr lang="en-US" altLang="zh-CN" sz="2400">
                <a:solidFill>
                  <a:srgbClr val="000000"/>
                </a:solidFill>
                <a:latin typeface="Arial" panose="020B0604020202020204" pitchFamily="34" charset="0"/>
                <a:ea typeface="宋体" panose="02010600030101010101" pitchFamily="2" charset="-122"/>
              </a:endParaRPr>
            </a:p>
          </p:txBody>
        </p:sp>
        <p:sp>
          <p:nvSpPr>
            <p:cNvPr id="625675" name="Rectangle 11"/>
            <p:cNvSpPr>
              <a:spLocks noChangeArrowheads="1"/>
            </p:cNvSpPr>
            <p:nvPr/>
          </p:nvSpPr>
          <p:spPr bwMode="auto">
            <a:xfrm>
              <a:off x="714" y="1016"/>
              <a:ext cx="1686" cy="652"/>
            </a:xfrm>
            <a:prstGeom prst="rect">
              <a:avLst/>
            </a:prstGeom>
            <a:solidFill>
              <a:srgbClr val="C2E0FC"/>
            </a:solidFill>
            <a:ln w="6350">
              <a:solidFill>
                <a:srgbClr val="000000"/>
              </a:solidFill>
              <a:miter lim="800000"/>
              <a:headEnd/>
              <a:tailEnd/>
            </a:ln>
            <a:effectLst>
              <a:outerShdw dist="107763" dir="2700000" algn="ctr" rotWithShape="0">
                <a:schemeClr val="bg2"/>
              </a:outerShdw>
            </a:effectLst>
          </p:spPr>
          <p:txBody>
            <a:bodyPr wrap="none" lIns="78423" tIns="38523" rIns="78423" bIns="38523" anchor="ctr"/>
            <a:lstStyle/>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Transactional</a:t>
              </a:r>
              <a:br>
                <a:rPr lang="en-US" altLang="zh-CN" sz="2700">
                  <a:solidFill>
                    <a:srgbClr val="000000"/>
                  </a:solidFill>
                  <a:latin typeface="Arial" panose="020B0604020202020204" pitchFamily="34" charset="0"/>
                  <a:ea typeface="宋体" panose="02010600030101010101" pitchFamily="2" charset="-122"/>
                </a:rPr>
              </a:br>
              <a:r>
                <a:rPr lang="en-US" altLang="zh-CN" sz="2700">
                  <a:solidFill>
                    <a:srgbClr val="000000"/>
                  </a:solidFill>
                  <a:latin typeface="Arial" panose="020B0604020202020204" pitchFamily="34" charset="0"/>
                  <a:ea typeface="宋体" panose="02010600030101010101" pitchFamily="2" charset="-122"/>
                </a:rPr>
                <a:t>Functions</a:t>
              </a:r>
              <a:endParaRPr lang="en-US" altLang="zh-CN" sz="2400">
                <a:solidFill>
                  <a:srgbClr val="000000"/>
                </a:solidFill>
                <a:latin typeface="Arial" panose="020B0604020202020204" pitchFamily="34" charset="0"/>
                <a:ea typeface="宋体" panose="02010600030101010101" pitchFamily="2" charset="-122"/>
              </a:endParaRPr>
            </a:p>
          </p:txBody>
        </p:sp>
        <p:sp>
          <p:nvSpPr>
            <p:cNvPr id="625676" name="Rectangle 12"/>
            <p:cNvSpPr>
              <a:spLocks noChangeArrowheads="1"/>
            </p:cNvSpPr>
            <p:nvPr/>
          </p:nvSpPr>
          <p:spPr bwMode="auto">
            <a:xfrm>
              <a:off x="714" y="2222"/>
              <a:ext cx="1686" cy="652"/>
            </a:xfrm>
            <a:prstGeom prst="rect">
              <a:avLst/>
            </a:prstGeom>
            <a:solidFill>
              <a:srgbClr val="FCC6D0"/>
            </a:solidFill>
            <a:ln w="6350">
              <a:solidFill>
                <a:srgbClr val="000000"/>
              </a:solidFill>
              <a:miter lim="800000"/>
              <a:headEnd/>
              <a:tailEnd/>
            </a:ln>
            <a:effectLst>
              <a:outerShdw dist="107763" dir="2700000" algn="ctr" rotWithShape="0">
                <a:schemeClr val="bg2"/>
              </a:outerShdw>
            </a:effectLst>
          </p:spPr>
          <p:txBody>
            <a:bodyPr wrap="none" lIns="78423" tIns="38523" rIns="78423" bIns="38523" anchor="ctr"/>
            <a:lstStyle/>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Logistical </a:t>
              </a:r>
            </a:p>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Functions</a:t>
              </a:r>
              <a:endParaRPr lang="en-US" altLang="zh-CN" sz="2400">
                <a:solidFill>
                  <a:srgbClr val="000000"/>
                </a:solidFill>
                <a:latin typeface="Arial" panose="020B0604020202020204" pitchFamily="34" charset="0"/>
                <a:ea typeface="宋体" panose="02010600030101010101" pitchFamily="2" charset="-122"/>
              </a:endParaRPr>
            </a:p>
          </p:txBody>
        </p:sp>
      </p:grpSp>
      <p:sp>
        <p:nvSpPr>
          <p:cNvPr id="2" name="Slide Number Placeholder 1"/>
          <p:cNvSpPr>
            <a:spLocks noGrp="1"/>
          </p:cNvSpPr>
          <p:nvPr>
            <p:ph type="sldNum" sz="quarter" idx="12"/>
          </p:nvPr>
        </p:nvSpPr>
        <p:spPr/>
        <p:txBody>
          <a:bodyPr/>
          <a:lstStyle/>
          <a:p>
            <a:fld id="{D7E2F3AF-EEFA-4172-A112-2C3C41C7DCCF}" type="slidenum">
              <a:rPr lang="en-US" smtClean="0"/>
              <a:t>10</a:t>
            </a:fld>
            <a:endParaRPr lang="en-US"/>
          </a:p>
        </p:txBody>
      </p:sp>
    </p:spTree>
    <p:extLst>
      <p:ext uri="{BB962C8B-B14F-4D97-AF65-F5344CB8AC3E}">
        <p14:creationId xmlns:p14="http://schemas.microsoft.com/office/powerpoint/2010/main" val="1877647614"/>
      </p:ext>
    </p:extLst>
  </p:cSld>
  <p:clrMapOvr>
    <a:masterClrMapping/>
  </p:clrMapOvr>
  <p:transition spd="slow" advTm="10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Push vs. Pull Strategy</a:t>
            </a:r>
            <a:endParaRPr lang="en-US" dirty="0"/>
          </a:p>
        </p:txBody>
      </p:sp>
      <p:sp>
        <p:nvSpPr>
          <p:cNvPr id="3" name="Slide Number Placeholder 2"/>
          <p:cNvSpPr>
            <a:spLocks noGrp="1"/>
          </p:cNvSpPr>
          <p:nvPr>
            <p:ph type="sldNum" sz="quarter" idx="12"/>
          </p:nvPr>
        </p:nvSpPr>
        <p:spPr/>
        <p:txBody>
          <a:bodyPr/>
          <a:lstStyle/>
          <a:p>
            <a:fld id="{D7E2F3AF-EEFA-4172-A112-2C3C41C7DCCF}" type="slidenum">
              <a:rPr lang="en-US" smtClean="0"/>
              <a:t>11</a:t>
            </a:fld>
            <a:endParaRPr lang="en-US"/>
          </a:p>
        </p:txBody>
      </p:sp>
      <p:pic>
        <p:nvPicPr>
          <p:cNvPr id="23554" name="Picture 2" descr="D:\Teaching\Marketing Management\Spring 2015\Lectures\Lecture9\push vs. pull strateg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608" y="1628800"/>
            <a:ext cx="8207147" cy="476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36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zh-CN" smtClean="0">
                <a:ea typeface="宋体" pitchFamily="2" charset="-122"/>
              </a:rPr>
              <a:t>Channel Strategy Decisions</a:t>
            </a:r>
          </a:p>
        </p:txBody>
      </p:sp>
      <p:grpSp>
        <p:nvGrpSpPr>
          <p:cNvPr id="40963" name="Group 19"/>
          <p:cNvGrpSpPr>
            <a:grpSpLocks/>
          </p:cNvGrpSpPr>
          <p:nvPr/>
        </p:nvGrpSpPr>
        <p:grpSpPr bwMode="auto">
          <a:xfrm>
            <a:off x="756709" y="1752967"/>
            <a:ext cx="8071556" cy="3624995"/>
            <a:chOff x="384" y="1104"/>
            <a:chExt cx="5280" cy="2284"/>
          </a:xfrm>
        </p:grpSpPr>
        <p:sp>
          <p:nvSpPr>
            <p:cNvPr id="40965" name="Rectangle 5"/>
            <p:cNvSpPr>
              <a:spLocks noChangeArrowheads="1"/>
            </p:cNvSpPr>
            <p:nvPr/>
          </p:nvSpPr>
          <p:spPr bwMode="auto">
            <a:xfrm>
              <a:off x="384" y="3141"/>
              <a:ext cx="2457" cy="247"/>
            </a:xfrm>
            <a:prstGeom prst="rect">
              <a:avLst/>
            </a:prstGeom>
            <a:solidFill>
              <a:srgbClr val="F65674"/>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lnSpc>
                  <a:spcPct val="90000"/>
                </a:lnSpc>
              </a:pPr>
              <a:r>
                <a:rPr lang="en-US" altLang="zh-CN" sz="2400" dirty="0" smtClean="0">
                  <a:solidFill>
                    <a:srgbClr val="000000"/>
                  </a:solidFill>
                  <a:latin typeface="Arial" charset="0"/>
                  <a:ea typeface="宋体" pitchFamily="2" charset="-122"/>
                </a:rPr>
                <a:t>Manufacturer </a:t>
              </a:r>
              <a:r>
                <a:rPr lang="en-US" altLang="zh-CN" sz="2400" dirty="0" smtClean="0">
                  <a:solidFill>
                    <a:srgbClr val="000000"/>
                  </a:solidFill>
                  <a:latin typeface="Arial" charset="0"/>
                  <a:ea typeface="宋体" pitchFamily="2" charset="-122"/>
                </a:rPr>
                <a:t>Factors</a:t>
              </a:r>
              <a:endParaRPr lang="en-US" altLang="zh-CN" sz="2400" dirty="0">
                <a:solidFill>
                  <a:srgbClr val="000000"/>
                </a:solidFill>
                <a:latin typeface="Arial" charset="0"/>
                <a:ea typeface="宋体" pitchFamily="2" charset="-122"/>
              </a:endParaRPr>
            </a:p>
          </p:txBody>
        </p:sp>
        <p:sp>
          <p:nvSpPr>
            <p:cNvPr id="40966" name="Rectangle 6"/>
            <p:cNvSpPr>
              <a:spLocks noChangeArrowheads="1"/>
            </p:cNvSpPr>
            <p:nvPr/>
          </p:nvSpPr>
          <p:spPr bwMode="auto">
            <a:xfrm>
              <a:off x="384" y="2786"/>
              <a:ext cx="2457" cy="248"/>
            </a:xfrm>
            <a:prstGeom prst="rect">
              <a:avLst/>
            </a:prstGeom>
            <a:solidFill>
              <a:srgbClr val="F98FA3"/>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lnSpc>
                  <a:spcPct val="90000"/>
                </a:lnSpc>
              </a:pPr>
              <a:r>
                <a:rPr lang="en-US" altLang="zh-CN" sz="2900">
                  <a:solidFill>
                    <a:srgbClr val="000000"/>
                  </a:solidFill>
                  <a:latin typeface="Arial" charset="0"/>
                  <a:ea typeface="宋体" pitchFamily="2" charset="-122"/>
                </a:rPr>
                <a:t>Product Factors</a:t>
              </a:r>
            </a:p>
          </p:txBody>
        </p:sp>
        <p:sp>
          <p:nvSpPr>
            <p:cNvPr id="40967" name="Rectangle 7"/>
            <p:cNvSpPr>
              <a:spLocks noChangeArrowheads="1"/>
            </p:cNvSpPr>
            <p:nvPr/>
          </p:nvSpPr>
          <p:spPr bwMode="auto">
            <a:xfrm>
              <a:off x="384" y="2432"/>
              <a:ext cx="2457" cy="247"/>
            </a:xfrm>
            <a:prstGeom prst="rect">
              <a:avLst/>
            </a:prstGeom>
            <a:solidFill>
              <a:srgbClr val="FCC6D0"/>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lnSpc>
                  <a:spcPct val="90000"/>
                </a:lnSpc>
              </a:pPr>
              <a:r>
                <a:rPr lang="en-US" altLang="zh-CN" sz="2900">
                  <a:solidFill>
                    <a:srgbClr val="000000"/>
                  </a:solidFill>
                  <a:latin typeface="Arial" charset="0"/>
                  <a:ea typeface="宋体" pitchFamily="2" charset="-122"/>
                </a:rPr>
                <a:t>Market Factors</a:t>
              </a:r>
            </a:p>
          </p:txBody>
        </p:sp>
        <p:sp>
          <p:nvSpPr>
            <p:cNvPr id="640008" name="Oval 8"/>
            <p:cNvSpPr>
              <a:spLocks noChangeArrowheads="1"/>
            </p:cNvSpPr>
            <p:nvPr/>
          </p:nvSpPr>
          <p:spPr bwMode="auto">
            <a:xfrm>
              <a:off x="956" y="1104"/>
              <a:ext cx="1314" cy="1264"/>
            </a:xfrm>
            <a:prstGeom prst="ellipse">
              <a:avLst/>
            </a:prstGeom>
            <a:solidFill>
              <a:srgbClr val="DDDDDD"/>
            </a:solidFill>
            <a:ln w="12700">
              <a:solidFill>
                <a:srgbClr val="000000"/>
              </a:solidFill>
              <a:round/>
              <a:headEnd/>
              <a:tailEnd/>
            </a:ln>
            <a:effectLst>
              <a:outerShdw dist="89803" dir="2700000" algn="ctr" rotWithShape="0">
                <a:schemeClr val="bg2"/>
              </a:outerShdw>
            </a:effectLst>
          </p:spPr>
          <p:txBody>
            <a:bodyPr wrap="none" lIns="78423" tIns="38523" rIns="78423" bIns="38523" anchor="ctr"/>
            <a:lstStyle/>
            <a:p>
              <a:pPr algn="ctr">
                <a:lnSpc>
                  <a:spcPct val="90000"/>
                </a:lnSpc>
                <a:defRPr/>
              </a:pP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Factors </a:t>
              </a:r>
            </a:p>
            <a:p>
              <a:pPr algn="ctr">
                <a:lnSpc>
                  <a:spcPct val="90000"/>
                </a:lnSpc>
                <a:defRPr/>
              </a:pP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Affecting </a:t>
              </a:r>
            </a:p>
            <a:p>
              <a:pPr algn="ctr">
                <a:lnSpc>
                  <a:spcPct val="90000"/>
                </a:lnSpc>
                <a:defRPr/>
              </a:pP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Channel </a:t>
              </a:r>
            </a:p>
            <a:p>
              <a:pPr algn="ctr">
                <a:lnSpc>
                  <a:spcPct val="90000"/>
                </a:lnSpc>
                <a:defRPr/>
              </a:pP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Choice</a:t>
              </a:r>
            </a:p>
          </p:txBody>
        </p:sp>
        <p:sp>
          <p:nvSpPr>
            <p:cNvPr id="40969" name="Rectangle 9"/>
            <p:cNvSpPr>
              <a:spLocks noChangeArrowheads="1"/>
            </p:cNvSpPr>
            <p:nvPr/>
          </p:nvSpPr>
          <p:spPr bwMode="auto">
            <a:xfrm>
              <a:off x="3207" y="3141"/>
              <a:ext cx="2457" cy="247"/>
            </a:xfrm>
            <a:prstGeom prst="rect">
              <a:avLst/>
            </a:prstGeom>
            <a:solidFill>
              <a:srgbClr val="809AE2"/>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lnSpc>
                  <a:spcPct val="90000"/>
                </a:lnSpc>
              </a:pPr>
              <a:r>
                <a:rPr lang="en-US" altLang="zh-CN" sz="2900">
                  <a:solidFill>
                    <a:srgbClr val="000000"/>
                  </a:solidFill>
                  <a:latin typeface="Arial" charset="0"/>
                  <a:ea typeface="宋体" pitchFamily="2" charset="-122"/>
                </a:rPr>
                <a:t>Exclusive Distribution</a:t>
              </a:r>
            </a:p>
          </p:txBody>
        </p:sp>
        <p:sp>
          <p:nvSpPr>
            <p:cNvPr id="40970" name="Rectangle 10"/>
            <p:cNvSpPr>
              <a:spLocks noChangeArrowheads="1"/>
            </p:cNvSpPr>
            <p:nvPr/>
          </p:nvSpPr>
          <p:spPr bwMode="auto">
            <a:xfrm>
              <a:off x="3207" y="2786"/>
              <a:ext cx="2457" cy="248"/>
            </a:xfrm>
            <a:prstGeom prst="rect">
              <a:avLst/>
            </a:prstGeom>
            <a:solidFill>
              <a:srgbClr val="95AAE7"/>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lnSpc>
                  <a:spcPct val="90000"/>
                </a:lnSpc>
              </a:pPr>
              <a:r>
                <a:rPr lang="en-US" altLang="zh-CN" sz="2900">
                  <a:solidFill>
                    <a:srgbClr val="000000"/>
                  </a:solidFill>
                  <a:latin typeface="Arial" charset="0"/>
                  <a:ea typeface="宋体" pitchFamily="2" charset="-122"/>
                </a:rPr>
                <a:t>Selective Distribution</a:t>
              </a:r>
            </a:p>
          </p:txBody>
        </p:sp>
        <p:sp>
          <p:nvSpPr>
            <p:cNvPr id="40971" name="Rectangle 11"/>
            <p:cNvSpPr>
              <a:spLocks noChangeArrowheads="1"/>
            </p:cNvSpPr>
            <p:nvPr/>
          </p:nvSpPr>
          <p:spPr bwMode="auto">
            <a:xfrm>
              <a:off x="3207" y="2432"/>
              <a:ext cx="2457" cy="247"/>
            </a:xfrm>
            <a:prstGeom prst="rect">
              <a:avLst/>
            </a:prstGeom>
            <a:solidFill>
              <a:srgbClr val="B4C3EE"/>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lnSpc>
                  <a:spcPct val="90000"/>
                </a:lnSpc>
              </a:pPr>
              <a:r>
                <a:rPr lang="en-US" altLang="zh-CN" sz="2900">
                  <a:solidFill>
                    <a:srgbClr val="000000"/>
                  </a:solidFill>
                  <a:latin typeface="Arial" charset="0"/>
                  <a:ea typeface="宋体" pitchFamily="2" charset="-122"/>
                </a:rPr>
                <a:t>Intensive Distribution</a:t>
              </a:r>
            </a:p>
          </p:txBody>
        </p:sp>
        <p:sp>
          <p:nvSpPr>
            <p:cNvPr id="640012" name="Oval 12"/>
            <p:cNvSpPr>
              <a:spLocks noChangeArrowheads="1"/>
            </p:cNvSpPr>
            <p:nvPr/>
          </p:nvSpPr>
          <p:spPr bwMode="auto">
            <a:xfrm>
              <a:off x="3777" y="1104"/>
              <a:ext cx="1313" cy="1264"/>
            </a:xfrm>
            <a:prstGeom prst="ellipse">
              <a:avLst/>
            </a:prstGeom>
            <a:solidFill>
              <a:srgbClr val="DDDDDD"/>
            </a:solidFill>
            <a:ln w="12700">
              <a:solidFill>
                <a:srgbClr val="000000"/>
              </a:solidFill>
              <a:round/>
              <a:headEnd/>
              <a:tailEnd/>
            </a:ln>
            <a:effectLst>
              <a:outerShdw dist="89803" dir="2700000" algn="ctr" rotWithShape="0">
                <a:schemeClr val="bg2"/>
              </a:outerShdw>
            </a:effectLst>
          </p:spPr>
          <p:txBody>
            <a:bodyPr wrap="none" lIns="78423" tIns="38523" rIns="78423" bIns="38523" anchor="ctr"/>
            <a:lstStyle/>
            <a:p>
              <a:pPr algn="ctr">
                <a:lnSpc>
                  <a:spcPct val="90000"/>
                </a:lnSpc>
                <a:defRPr/>
              </a:pP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Level of</a:t>
              </a:r>
              <a:b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Distribution</a:t>
              </a:r>
              <a:b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9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Intensity</a:t>
              </a:r>
            </a:p>
          </p:txBody>
        </p:sp>
      </p:grpSp>
      <p:sp>
        <p:nvSpPr>
          <p:cNvPr id="40964" name="AutoShape 16"/>
          <p:cNvSpPr>
            <a:spLocks noChangeArrowheads="1"/>
          </p:cNvSpPr>
          <p:nvPr/>
        </p:nvSpPr>
        <p:spPr bwMode="auto">
          <a:xfrm>
            <a:off x="7948083" y="3352068"/>
            <a:ext cx="952500" cy="30590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CC99"/>
          </a:solidFill>
          <a:ln w="12700">
            <a:solidFill>
              <a:srgbClr val="000000"/>
            </a:solidFill>
            <a:miter lim="800000"/>
            <a:headEnd/>
            <a:tailEnd/>
          </a:ln>
          <a:effectLst>
            <a:outerShdw dist="107763" dir="2700000" algn="ctr" rotWithShape="0">
              <a:schemeClr val="bg2"/>
            </a:outerShdw>
          </a:effectLst>
        </p:spPr>
        <p:txBody>
          <a:bodyPr wrap="none" lIns="80772" tIns="40387" rIns="80772" bIns="40387" anchor="ctr"/>
          <a:lstStyle/>
          <a:p>
            <a:endParaRPr lang="en-US"/>
          </a:p>
        </p:txBody>
      </p:sp>
      <p:sp>
        <p:nvSpPr>
          <p:cNvPr id="2" name="Slide Number Placeholder 1"/>
          <p:cNvSpPr>
            <a:spLocks noGrp="1"/>
          </p:cNvSpPr>
          <p:nvPr>
            <p:ph type="sldNum" sz="quarter" idx="12"/>
          </p:nvPr>
        </p:nvSpPr>
        <p:spPr/>
        <p:txBody>
          <a:bodyPr/>
          <a:lstStyle/>
          <a:p>
            <a:fld id="{D7E2F3AF-EEFA-4172-A112-2C3C41C7DCCF}" type="slidenum">
              <a:rPr lang="en-US" smtClean="0"/>
              <a:t>12</a:t>
            </a:fld>
            <a:endParaRPr lang="en-US"/>
          </a:p>
        </p:txBody>
      </p:sp>
    </p:spTree>
    <p:extLst>
      <p:ext uri="{BB962C8B-B14F-4D97-AF65-F5344CB8AC3E}">
        <p14:creationId xmlns:p14="http://schemas.microsoft.com/office/powerpoint/2010/main" val="4068042109"/>
      </p:ext>
    </p:extLst>
  </p:cSld>
  <p:clrMapOvr>
    <a:masterClrMapping/>
  </p:clrMapOvr>
  <p:transition spd="slow" advTm="10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6599" y="217977"/>
            <a:ext cx="7771694" cy="1143000"/>
          </a:xfrm>
        </p:spPr>
        <p:txBody>
          <a:bodyPr/>
          <a:lstStyle/>
          <a:p>
            <a:r>
              <a:rPr lang="en-US" altLang="zh-CN" smtClean="0">
                <a:ea typeface="宋体" pitchFamily="2" charset="-122"/>
              </a:rPr>
              <a:t>Market Factors</a:t>
            </a:r>
          </a:p>
        </p:txBody>
      </p:sp>
      <p:sp>
        <p:nvSpPr>
          <p:cNvPr id="43011" name="Text Box 3"/>
          <p:cNvSpPr txBox="1">
            <a:spLocks noChangeArrowheads="1"/>
          </p:cNvSpPr>
          <p:nvPr/>
        </p:nvSpPr>
        <p:spPr bwMode="auto">
          <a:xfrm>
            <a:off x="1913821" y="2177929"/>
            <a:ext cx="3691819" cy="533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236" tIns="51618" rIns="103236" bIns="51618">
            <a:spAutoFit/>
          </a:bodyPr>
          <a:lstStyle>
            <a:lvl1pPr>
              <a:defRPr sz="3000">
                <a:solidFill>
                  <a:srgbClr val="CDD37B"/>
                </a:solidFill>
                <a:latin typeface="Century Gothic" pitchFamily="34" charset="0"/>
                <a:ea typeface="MS PGothic" pitchFamily="34" charset="-128"/>
              </a:defRPr>
            </a:lvl1pPr>
            <a:lvl2pPr marL="742950" indent="-285750">
              <a:defRPr sz="3000">
                <a:solidFill>
                  <a:srgbClr val="CDD37B"/>
                </a:solidFill>
                <a:latin typeface="Century Gothic" pitchFamily="34" charset="0"/>
                <a:ea typeface="MS PGothic" pitchFamily="34" charset="-128"/>
              </a:defRPr>
            </a:lvl2pPr>
            <a:lvl3pPr marL="1143000" indent="-228600">
              <a:defRPr sz="3000">
                <a:solidFill>
                  <a:srgbClr val="CDD37B"/>
                </a:solidFill>
                <a:latin typeface="Century Gothic" pitchFamily="34" charset="0"/>
                <a:ea typeface="MS PGothic" pitchFamily="34" charset="-128"/>
              </a:defRPr>
            </a:lvl3pPr>
            <a:lvl4pPr marL="1600200" indent="-228600">
              <a:defRPr sz="3000">
                <a:solidFill>
                  <a:srgbClr val="CDD37B"/>
                </a:solidFill>
                <a:latin typeface="Century Gothic" pitchFamily="34" charset="0"/>
                <a:ea typeface="MS PGothic" pitchFamily="34" charset="-128"/>
              </a:defRPr>
            </a:lvl4pPr>
            <a:lvl5pPr marL="2057400" indent="-228600">
              <a:defRPr sz="3000">
                <a:solidFill>
                  <a:srgbClr val="CDD37B"/>
                </a:solidFill>
                <a:latin typeface="Century Gothic" pitchFamily="34" charset="0"/>
                <a:ea typeface="MS PGothic" pitchFamily="34" charset="-128"/>
              </a:defRPr>
            </a:lvl5pPr>
            <a:lvl6pPr marL="2514600" indent="-228600"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71800" indent="-228600"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29000" indent="-228600"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886200" indent="-228600"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pPr>
              <a:spcBef>
                <a:spcPct val="50000"/>
              </a:spcBef>
            </a:pPr>
            <a:endParaRPr lang="zh-CN" altLang="zh-CN" sz="2700"/>
          </a:p>
        </p:txBody>
      </p:sp>
      <p:sp>
        <p:nvSpPr>
          <p:cNvPr id="641028" name="AutoShape 4"/>
          <p:cNvSpPr>
            <a:spLocks noChangeArrowheads="1"/>
          </p:cNvSpPr>
          <p:nvPr/>
        </p:nvSpPr>
        <p:spPr bwMode="auto">
          <a:xfrm>
            <a:off x="1211793" y="1524000"/>
            <a:ext cx="4314472" cy="4648933"/>
          </a:xfrm>
          <a:prstGeom prst="rtTriangle">
            <a:avLst/>
          </a:prstGeom>
          <a:solidFill>
            <a:srgbClr val="DDDDDD"/>
          </a:solidFill>
          <a:ln w="12700">
            <a:solidFill>
              <a:srgbClr val="000000"/>
            </a:solidFill>
            <a:miter lim="800000"/>
            <a:headEnd/>
            <a:tailEnd/>
          </a:ln>
          <a:effectLst>
            <a:outerShdw dist="71842" dir="2700000" algn="ctr" rotWithShape="0">
              <a:schemeClr val="bg2"/>
            </a:outerShdw>
          </a:effectLst>
        </p:spPr>
        <p:txBody>
          <a:bodyPr wrap="none" lIns="88540" tIns="43492" rIns="88540" bIns="43492" anchor="ctr"/>
          <a:lstStyle/>
          <a:p>
            <a:pPr algn="ctr">
              <a:lnSpc>
                <a:spcPct val="90000"/>
              </a:lnSpc>
              <a:defRPr/>
            </a:pPr>
            <a:endPar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a:lnSpc>
                <a:spcPct val="90000"/>
              </a:lnSpc>
              <a:defRPr/>
            </a:pPr>
            <a:endPar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a:lnSpc>
                <a:spcPct val="90000"/>
              </a:lnSpc>
              <a:defRPr/>
            </a:pPr>
            <a:r>
              <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Market Factors</a:t>
            </a:r>
            <a:br>
              <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That Affect </a:t>
            </a:r>
          </a:p>
          <a:p>
            <a:pPr algn="ctr">
              <a:lnSpc>
                <a:spcPct val="90000"/>
              </a:lnSpc>
              <a:defRPr/>
            </a:pPr>
            <a:r>
              <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Channel</a:t>
            </a:r>
            <a:br>
              <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Choices</a:t>
            </a:r>
          </a:p>
          <a:p>
            <a:pPr algn="ctr">
              <a:lnSpc>
                <a:spcPct val="90000"/>
              </a:lnSpc>
              <a:defRPr/>
            </a:pPr>
            <a:endPar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latinLnBrk="1">
              <a:lnSpc>
                <a:spcPct val="90000"/>
              </a:lnSpc>
              <a:defRPr/>
            </a:pPr>
            <a:endParaRPr lang="en-US" altLang="zh-CN" sz="270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grpSp>
        <p:nvGrpSpPr>
          <p:cNvPr id="43013" name="Group 18"/>
          <p:cNvGrpSpPr>
            <a:grpSpLocks/>
          </p:cNvGrpSpPr>
          <p:nvPr/>
        </p:nvGrpSpPr>
        <p:grpSpPr bwMode="auto">
          <a:xfrm>
            <a:off x="1663348" y="1560635"/>
            <a:ext cx="7164917" cy="4432788"/>
            <a:chOff x="977" y="983"/>
            <a:chExt cx="4687" cy="2792"/>
          </a:xfrm>
        </p:grpSpPr>
        <p:sp>
          <p:nvSpPr>
            <p:cNvPr id="43015" name="Rectangle 6"/>
            <p:cNvSpPr>
              <a:spLocks noChangeArrowheads="1"/>
            </p:cNvSpPr>
            <p:nvPr/>
          </p:nvSpPr>
          <p:spPr bwMode="auto">
            <a:xfrm>
              <a:off x="1200" y="983"/>
              <a:ext cx="2299" cy="526"/>
            </a:xfrm>
            <a:prstGeom prst="rect">
              <a:avLst/>
            </a:prstGeom>
            <a:solidFill>
              <a:srgbClr val="63C9C4"/>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r>
                <a:rPr lang="en-US" altLang="zh-CN" sz="2700">
                  <a:solidFill>
                    <a:srgbClr val="000000"/>
                  </a:solidFill>
                  <a:latin typeface="Arial" charset="0"/>
                  <a:ea typeface="宋体" pitchFamily="2" charset="-122"/>
                </a:rPr>
                <a:t>Customer Profiles</a:t>
              </a:r>
            </a:p>
          </p:txBody>
        </p:sp>
        <p:sp>
          <p:nvSpPr>
            <p:cNvPr id="43016" name="Rectangle 7"/>
            <p:cNvSpPr>
              <a:spLocks noChangeArrowheads="1"/>
            </p:cNvSpPr>
            <p:nvPr/>
          </p:nvSpPr>
          <p:spPr bwMode="auto">
            <a:xfrm>
              <a:off x="1934" y="1755"/>
              <a:ext cx="2299" cy="525"/>
            </a:xfrm>
            <a:prstGeom prst="rect">
              <a:avLst/>
            </a:prstGeom>
            <a:solidFill>
              <a:srgbClr val="FCC6D0"/>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endParaRPr lang="en-US" altLang="zh-CN" sz="2700">
                <a:solidFill>
                  <a:srgbClr val="000000"/>
                </a:solidFill>
                <a:latin typeface="Arial" charset="0"/>
                <a:ea typeface="宋体" pitchFamily="2" charset="-122"/>
              </a:endParaRPr>
            </a:p>
            <a:p>
              <a:pPr algn="ctr"/>
              <a:r>
                <a:rPr lang="en-US" altLang="zh-CN" sz="2700">
                  <a:solidFill>
                    <a:srgbClr val="000000"/>
                  </a:solidFill>
                  <a:latin typeface="Arial" charset="0"/>
                  <a:ea typeface="宋体" pitchFamily="2" charset="-122"/>
                </a:rPr>
                <a:t>Consumer or Industrial</a:t>
              </a:r>
            </a:p>
            <a:p>
              <a:pPr algn="ctr"/>
              <a:r>
                <a:rPr lang="en-US" altLang="zh-CN" sz="2700">
                  <a:solidFill>
                    <a:srgbClr val="000000"/>
                  </a:solidFill>
                  <a:latin typeface="Arial" charset="0"/>
                  <a:ea typeface="宋体" pitchFamily="2" charset="-122"/>
                </a:rPr>
                <a:t>Customer</a:t>
              </a:r>
            </a:p>
            <a:p>
              <a:pPr algn="ctr"/>
              <a:endParaRPr lang="en-US" altLang="zh-CN" sz="2700">
                <a:solidFill>
                  <a:srgbClr val="000000"/>
                </a:solidFill>
                <a:latin typeface="Arial" charset="0"/>
                <a:ea typeface="宋体" pitchFamily="2" charset="-122"/>
              </a:endParaRPr>
            </a:p>
          </p:txBody>
        </p:sp>
        <p:sp>
          <p:nvSpPr>
            <p:cNvPr id="43017" name="Rectangle 8"/>
            <p:cNvSpPr>
              <a:spLocks noChangeArrowheads="1"/>
            </p:cNvSpPr>
            <p:nvPr/>
          </p:nvSpPr>
          <p:spPr bwMode="auto">
            <a:xfrm>
              <a:off x="2644" y="2479"/>
              <a:ext cx="2299" cy="525"/>
            </a:xfrm>
            <a:prstGeom prst="rect">
              <a:avLst/>
            </a:prstGeom>
            <a:solidFill>
              <a:srgbClr val="B8CFFE"/>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r>
                <a:rPr lang="en-US" altLang="zh-CN" sz="2700">
                  <a:solidFill>
                    <a:srgbClr val="000000"/>
                  </a:solidFill>
                  <a:latin typeface="Arial" charset="0"/>
                  <a:ea typeface="宋体" pitchFamily="2" charset="-122"/>
                </a:rPr>
                <a:t>Size of Market</a:t>
              </a:r>
            </a:p>
          </p:txBody>
        </p:sp>
        <p:sp>
          <p:nvSpPr>
            <p:cNvPr id="43018" name="Rectangle 9"/>
            <p:cNvSpPr>
              <a:spLocks noChangeArrowheads="1"/>
            </p:cNvSpPr>
            <p:nvPr/>
          </p:nvSpPr>
          <p:spPr bwMode="auto">
            <a:xfrm>
              <a:off x="3365" y="3250"/>
              <a:ext cx="2299" cy="525"/>
            </a:xfrm>
            <a:prstGeom prst="rect">
              <a:avLst/>
            </a:prstGeom>
            <a:solidFill>
              <a:schemeClr val="folHlink"/>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endParaRPr lang="zh-CN" altLang="zh-CN" sz="2700">
                <a:solidFill>
                  <a:srgbClr val="000000"/>
                </a:solidFill>
                <a:latin typeface="Arial" charset="0"/>
              </a:endParaRPr>
            </a:p>
          </p:txBody>
        </p:sp>
        <p:sp>
          <p:nvSpPr>
            <p:cNvPr id="43019" name="Text Box 14"/>
            <p:cNvSpPr txBox="1">
              <a:spLocks noChangeArrowheads="1"/>
            </p:cNvSpPr>
            <p:nvPr/>
          </p:nvSpPr>
          <p:spPr bwMode="auto">
            <a:xfrm>
              <a:off x="977" y="1121"/>
              <a:ext cx="2414" cy="320"/>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000">
                  <a:solidFill>
                    <a:srgbClr val="CDD37B"/>
                  </a:solidFill>
                  <a:latin typeface="Century Gothic" pitchFamily="34" charset="0"/>
                  <a:ea typeface="MS PGothic" pitchFamily="34" charset="-128"/>
                </a:defRPr>
              </a:lvl1pPr>
              <a:lvl2pPr marL="742950" indent="-285750">
                <a:defRPr sz="3000">
                  <a:solidFill>
                    <a:srgbClr val="CDD37B"/>
                  </a:solidFill>
                  <a:latin typeface="Century Gothic" pitchFamily="34" charset="0"/>
                  <a:ea typeface="MS PGothic" pitchFamily="34" charset="-128"/>
                </a:defRPr>
              </a:lvl2pPr>
              <a:lvl3pPr marL="1143000" indent="-228600">
                <a:defRPr sz="3000">
                  <a:solidFill>
                    <a:srgbClr val="CDD37B"/>
                  </a:solidFill>
                  <a:latin typeface="Century Gothic" pitchFamily="34" charset="0"/>
                  <a:ea typeface="MS PGothic" pitchFamily="34" charset="-128"/>
                </a:defRPr>
              </a:lvl3pPr>
              <a:lvl4pPr marL="1600200" indent="-228600">
                <a:defRPr sz="3000">
                  <a:solidFill>
                    <a:srgbClr val="CDD37B"/>
                  </a:solidFill>
                  <a:latin typeface="Century Gothic" pitchFamily="34" charset="0"/>
                  <a:ea typeface="MS PGothic" pitchFamily="34" charset="-128"/>
                </a:defRPr>
              </a:lvl4pPr>
              <a:lvl5pPr marL="2057400" indent="-228600">
                <a:defRPr sz="3000">
                  <a:solidFill>
                    <a:srgbClr val="CDD37B"/>
                  </a:solidFill>
                  <a:latin typeface="Century Gothic" pitchFamily="34" charset="0"/>
                  <a:ea typeface="MS PGothic" pitchFamily="34" charset="-128"/>
                </a:defRPr>
              </a:lvl5pPr>
              <a:lvl6pPr marL="2514600" indent="-228600"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71800" indent="-228600"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29000" indent="-228600"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886200" indent="-228600"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pPr>
                <a:spcBef>
                  <a:spcPct val="50000"/>
                </a:spcBef>
              </a:pPr>
              <a:endParaRPr lang="zh-CN" altLang="zh-CN" sz="2700"/>
            </a:p>
          </p:txBody>
        </p:sp>
      </p:grpSp>
      <p:sp>
        <p:nvSpPr>
          <p:cNvPr id="43014" name="Rectangle 15"/>
          <p:cNvSpPr>
            <a:spLocks noChangeArrowheads="1"/>
          </p:cNvSpPr>
          <p:nvPr/>
        </p:nvSpPr>
        <p:spPr bwMode="auto">
          <a:xfrm>
            <a:off x="5329146" y="5337664"/>
            <a:ext cx="3401670" cy="5197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3236" tIns="51618" rIns="103236" bIns="51618">
            <a:spAutoFit/>
          </a:bodyPr>
          <a:lstStyle/>
          <a:p>
            <a:pPr algn="ctr"/>
            <a:r>
              <a:rPr lang="en-US" altLang="zh-CN" sz="2700">
                <a:solidFill>
                  <a:srgbClr val="000000"/>
                </a:solidFill>
                <a:latin typeface="Arial" charset="0"/>
                <a:ea typeface="宋体" pitchFamily="2" charset="-122"/>
              </a:rPr>
              <a:t>Geographic Location</a:t>
            </a:r>
          </a:p>
        </p:txBody>
      </p:sp>
      <p:sp>
        <p:nvSpPr>
          <p:cNvPr id="2" name="Slide Number Placeholder 1"/>
          <p:cNvSpPr>
            <a:spLocks noGrp="1"/>
          </p:cNvSpPr>
          <p:nvPr>
            <p:ph type="sldNum" sz="quarter" idx="12"/>
          </p:nvPr>
        </p:nvSpPr>
        <p:spPr/>
        <p:txBody>
          <a:bodyPr/>
          <a:lstStyle/>
          <a:p>
            <a:fld id="{D7E2F3AF-EEFA-4172-A112-2C3C41C7DCCF}" type="slidenum">
              <a:rPr lang="en-US" smtClean="0"/>
              <a:t>13</a:t>
            </a:fld>
            <a:endParaRPr lang="en-US"/>
          </a:p>
        </p:txBody>
      </p:sp>
    </p:spTree>
    <p:extLst>
      <p:ext uri="{BB962C8B-B14F-4D97-AF65-F5344CB8AC3E}">
        <p14:creationId xmlns:p14="http://schemas.microsoft.com/office/powerpoint/2010/main" val="349991447"/>
      </p:ext>
    </p:extLst>
  </p:cSld>
  <p:clrMapOvr>
    <a:masterClrMapping/>
  </p:clrMapOvr>
  <p:transition spd="slow" advTm="10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77876" y="43962"/>
            <a:ext cx="7771694" cy="1143000"/>
          </a:xfrm>
        </p:spPr>
        <p:txBody>
          <a:bodyPr/>
          <a:lstStyle/>
          <a:p>
            <a:r>
              <a:rPr lang="en-US" altLang="zh-CN" smtClean="0">
                <a:ea typeface="宋体" pitchFamily="2" charset="-122"/>
              </a:rPr>
              <a:t>Product Factors</a:t>
            </a:r>
          </a:p>
        </p:txBody>
      </p:sp>
      <p:grpSp>
        <p:nvGrpSpPr>
          <p:cNvPr id="45059" name="Group 19"/>
          <p:cNvGrpSpPr>
            <a:grpSpLocks/>
          </p:cNvGrpSpPr>
          <p:nvPr/>
        </p:nvGrpSpPr>
        <p:grpSpPr bwMode="auto">
          <a:xfrm>
            <a:off x="1397001" y="1447068"/>
            <a:ext cx="6917972" cy="4687400"/>
            <a:chOff x="731" y="912"/>
            <a:chExt cx="4525" cy="2952"/>
          </a:xfrm>
        </p:grpSpPr>
        <p:sp>
          <p:nvSpPr>
            <p:cNvPr id="45060" name="Text Box 4"/>
            <p:cNvSpPr txBox="1">
              <a:spLocks noChangeArrowheads="1"/>
            </p:cNvSpPr>
            <p:nvPr/>
          </p:nvSpPr>
          <p:spPr bwMode="auto">
            <a:xfrm>
              <a:off x="1163" y="1327"/>
              <a:ext cx="2414"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rgbClr val="CDD37B"/>
                  </a:solidFill>
                  <a:latin typeface="Century Gothic" pitchFamily="34" charset="0"/>
                  <a:ea typeface="MS PGothic" pitchFamily="34" charset="-128"/>
                </a:defRPr>
              </a:lvl1pPr>
              <a:lvl2pPr marL="742950" indent="-285750">
                <a:defRPr sz="3000">
                  <a:solidFill>
                    <a:srgbClr val="CDD37B"/>
                  </a:solidFill>
                  <a:latin typeface="Century Gothic" pitchFamily="34" charset="0"/>
                  <a:ea typeface="MS PGothic" pitchFamily="34" charset="-128"/>
                </a:defRPr>
              </a:lvl2pPr>
              <a:lvl3pPr marL="1143000" indent="-228600">
                <a:defRPr sz="3000">
                  <a:solidFill>
                    <a:srgbClr val="CDD37B"/>
                  </a:solidFill>
                  <a:latin typeface="Century Gothic" pitchFamily="34" charset="0"/>
                  <a:ea typeface="MS PGothic" pitchFamily="34" charset="-128"/>
                </a:defRPr>
              </a:lvl3pPr>
              <a:lvl4pPr marL="1600200" indent="-228600">
                <a:defRPr sz="3000">
                  <a:solidFill>
                    <a:srgbClr val="CDD37B"/>
                  </a:solidFill>
                  <a:latin typeface="Century Gothic" pitchFamily="34" charset="0"/>
                  <a:ea typeface="MS PGothic" pitchFamily="34" charset="-128"/>
                </a:defRPr>
              </a:lvl4pPr>
              <a:lvl5pPr marL="2057400" indent="-228600">
                <a:defRPr sz="3000">
                  <a:solidFill>
                    <a:srgbClr val="CDD37B"/>
                  </a:solidFill>
                  <a:latin typeface="Century Gothic" pitchFamily="34" charset="0"/>
                  <a:ea typeface="MS PGothic" pitchFamily="34" charset="-128"/>
                </a:defRPr>
              </a:lvl5pPr>
              <a:lvl6pPr marL="2514600" indent="-228600"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71800" indent="-228600"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29000" indent="-228600"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886200" indent="-228600"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pPr>
                <a:spcBef>
                  <a:spcPct val="50000"/>
                </a:spcBef>
              </a:pPr>
              <a:endParaRPr lang="zh-CN" altLang="zh-CN" sz="2700"/>
            </a:p>
          </p:txBody>
        </p:sp>
        <p:sp>
          <p:nvSpPr>
            <p:cNvPr id="642053" name="AutoShape 5"/>
            <p:cNvSpPr>
              <a:spLocks noChangeArrowheads="1"/>
            </p:cNvSpPr>
            <p:nvPr/>
          </p:nvSpPr>
          <p:spPr bwMode="auto">
            <a:xfrm>
              <a:off x="731" y="912"/>
              <a:ext cx="2821" cy="2952"/>
            </a:xfrm>
            <a:prstGeom prst="rtTriangle">
              <a:avLst/>
            </a:prstGeom>
            <a:solidFill>
              <a:srgbClr val="DDDDDD"/>
            </a:solidFill>
            <a:ln w="12700">
              <a:solidFill>
                <a:srgbClr val="000000"/>
              </a:solidFill>
              <a:miter lim="800000"/>
              <a:headEnd/>
              <a:tailEnd/>
            </a:ln>
            <a:effectLst>
              <a:outerShdw dist="71842" dir="2700000" algn="ctr" rotWithShape="0">
                <a:schemeClr val="bg2"/>
              </a:outerShdw>
            </a:effectLst>
          </p:spPr>
          <p:txBody>
            <a:bodyPr wrap="none" lIns="78423" tIns="38523" rIns="78423" bIns="38523" anchor="ctr"/>
            <a:lstStyle/>
            <a:p>
              <a:pPr algn="ctr">
                <a:lnSpc>
                  <a:spcPct val="90000"/>
                </a:lnSpc>
                <a:defRPr/>
              </a:pPr>
              <a:endPar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a:lnSpc>
                  <a:spcPct val="90000"/>
                </a:lnSpc>
                <a:defRPr/>
              </a:pPr>
              <a:endPar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a:lnSpc>
                  <a:spcPct val="90000"/>
                </a:lnSpc>
                <a:defRPr/>
              </a:pPr>
              <a:r>
                <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Product Factors</a:t>
              </a:r>
              <a:br>
                <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That Affect </a:t>
              </a:r>
            </a:p>
            <a:p>
              <a:pPr algn="ctr">
                <a:lnSpc>
                  <a:spcPct val="90000"/>
                </a:lnSpc>
                <a:defRPr/>
              </a:pPr>
              <a:r>
                <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Channel</a:t>
              </a:r>
              <a:br>
                <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Choices</a:t>
              </a:r>
            </a:p>
            <a:p>
              <a:pPr algn="ctr">
                <a:lnSpc>
                  <a:spcPct val="90000"/>
                </a:lnSpc>
                <a:defRPr/>
              </a:pPr>
              <a:endPar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latinLnBrk="1">
                <a:lnSpc>
                  <a:spcPct val="90000"/>
                </a:lnSpc>
                <a:defRPr/>
              </a:pPr>
              <a:endParaRPr lang="en-US" altLang="zh-CN" sz="27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grpSp>
          <p:nvGrpSpPr>
            <p:cNvPr id="45062" name="Group 18"/>
            <p:cNvGrpSpPr>
              <a:grpSpLocks/>
            </p:cNvGrpSpPr>
            <p:nvPr/>
          </p:nvGrpSpPr>
          <p:grpSpPr bwMode="auto">
            <a:xfrm>
              <a:off x="945" y="1050"/>
              <a:ext cx="4311" cy="2516"/>
              <a:chOff x="945" y="1050"/>
              <a:chExt cx="4311" cy="2516"/>
            </a:xfrm>
          </p:grpSpPr>
          <p:sp>
            <p:nvSpPr>
              <p:cNvPr id="45063" name="Rectangle 7"/>
              <p:cNvSpPr>
                <a:spLocks noChangeArrowheads="1"/>
              </p:cNvSpPr>
              <p:nvPr/>
            </p:nvSpPr>
            <p:spPr bwMode="auto">
              <a:xfrm>
                <a:off x="1200" y="1050"/>
                <a:ext cx="2040" cy="349"/>
              </a:xfrm>
              <a:prstGeom prst="rect">
                <a:avLst/>
              </a:prstGeom>
              <a:solidFill>
                <a:srgbClr val="63C9C4"/>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r>
                  <a:rPr lang="en-US" altLang="zh-CN" sz="2700">
                    <a:solidFill>
                      <a:srgbClr val="000000"/>
                    </a:solidFill>
                    <a:latin typeface="Arial" charset="0"/>
                    <a:ea typeface="宋体" pitchFamily="2" charset="-122"/>
                  </a:rPr>
                  <a:t>Product Complexity </a:t>
                </a:r>
              </a:p>
            </p:txBody>
          </p:sp>
          <p:sp>
            <p:nvSpPr>
              <p:cNvPr id="45064" name="Rectangle 8"/>
              <p:cNvSpPr>
                <a:spLocks noChangeArrowheads="1"/>
              </p:cNvSpPr>
              <p:nvPr/>
            </p:nvSpPr>
            <p:spPr bwMode="auto">
              <a:xfrm>
                <a:off x="1849" y="1788"/>
                <a:ext cx="2039" cy="349"/>
              </a:xfrm>
              <a:prstGeom prst="rect">
                <a:avLst/>
              </a:prstGeom>
              <a:solidFill>
                <a:srgbClr val="FCC6D0"/>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r>
                  <a:rPr lang="en-US" altLang="zh-CN" sz="2700">
                    <a:solidFill>
                      <a:srgbClr val="000000"/>
                    </a:solidFill>
                    <a:latin typeface="Arial" charset="0"/>
                    <a:ea typeface="宋体" pitchFamily="2" charset="-122"/>
                  </a:rPr>
                  <a:t>Product Price</a:t>
                </a:r>
              </a:p>
            </p:txBody>
          </p:sp>
          <p:sp>
            <p:nvSpPr>
              <p:cNvPr id="45065" name="Rectangle 9"/>
              <p:cNvSpPr>
                <a:spLocks noChangeArrowheads="1"/>
              </p:cNvSpPr>
              <p:nvPr/>
            </p:nvSpPr>
            <p:spPr bwMode="auto">
              <a:xfrm>
                <a:off x="2544" y="2480"/>
                <a:ext cx="2040" cy="349"/>
              </a:xfrm>
              <a:prstGeom prst="rect">
                <a:avLst/>
              </a:prstGeom>
              <a:solidFill>
                <a:srgbClr val="B8CFFE"/>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r>
                  <a:rPr lang="en-US" altLang="zh-CN" sz="2700">
                    <a:solidFill>
                      <a:srgbClr val="000000"/>
                    </a:solidFill>
                    <a:latin typeface="Arial" charset="0"/>
                    <a:ea typeface="宋体" pitchFamily="2" charset="-122"/>
                  </a:rPr>
                  <a:t>Product Life Cycle</a:t>
                </a:r>
              </a:p>
            </p:txBody>
          </p:sp>
          <p:sp>
            <p:nvSpPr>
              <p:cNvPr id="45066" name="Rectangle 10"/>
              <p:cNvSpPr>
                <a:spLocks noChangeArrowheads="1"/>
              </p:cNvSpPr>
              <p:nvPr/>
            </p:nvSpPr>
            <p:spPr bwMode="auto">
              <a:xfrm>
                <a:off x="3216" y="3218"/>
                <a:ext cx="2040" cy="348"/>
              </a:xfrm>
              <a:prstGeom prst="rect">
                <a:avLst/>
              </a:prstGeom>
              <a:solidFill>
                <a:schemeClr val="folHlink"/>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r>
                  <a:rPr lang="en-US" altLang="zh-CN" sz="2700">
                    <a:solidFill>
                      <a:srgbClr val="000000"/>
                    </a:solidFill>
                    <a:latin typeface="Arial" charset="0"/>
                    <a:ea typeface="宋体" pitchFamily="2" charset="-122"/>
                  </a:rPr>
                  <a:t>Product Delicacy</a:t>
                </a:r>
              </a:p>
            </p:txBody>
          </p:sp>
          <p:sp>
            <p:nvSpPr>
              <p:cNvPr id="45067" name="Text Box 15"/>
              <p:cNvSpPr txBox="1">
                <a:spLocks noChangeArrowheads="1"/>
              </p:cNvSpPr>
              <p:nvPr/>
            </p:nvSpPr>
            <p:spPr bwMode="auto">
              <a:xfrm>
                <a:off x="945" y="1073"/>
                <a:ext cx="2417" cy="320"/>
              </a:xfrm>
              <a:prstGeom prst="rect">
                <a:avLst/>
              </a:prstGeom>
              <a:noFill/>
              <a:ln>
                <a:noFill/>
              </a:ln>
              <a:effectLst>
                <a:outerShdw dist="35921" dir="2700000" algn="ctr" rotWithShape="0">
                  <a:srgbClr val="5F5F5F"/>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3000">
                    <a:solidFill>
                      <a:srgbClr val="CDD37B"/>
                    </a:solidFill>
                    <a:latin typeface="Century Gothic" pitchFamily="34" charset="0"/>
                    <a:ea typeface="MS PGothic" pitchFamily="34" charset="-128"/>
                  </a:defRPr>
                </a:lvl1pPr>
                <a:lvl2pPr marL="742950" indent="-285750">
                  <a:defRPr sz="3000">
                    <a:solidFill>
                      <a:srgbClr val="CDD37B"/>
                    </a:solidFill>
                    <a:latin typeface="Century Gothic" pitchFamily="34" charset="0"/>
                    <a:ea typeface="MS PGothic" pitchFamily="34" charset="-128"/>
                  </a:defRPr>
                </a:lvl2pPr>
                <a:lvl3pPr marL="1143000" indent="-228600">
                  <a:defRPr sz="3000">
                    <a:solidFill>
                      <a:srgbClr val="CDD37B"/>
                    </a:solidFill>
                    <a:latin typeface="Century Gothic" pitchFamily="34" charset="0"/>
                    <a:ea typeface="MS PGothic" pitchFamily="34" charset="-128"/>
                  </a:defRPr>
                </a:lvl3pPr>
                <a:lvl4pPr marL="1600200" indent="-228600">
                  <a:defRPr sz="3000">
                    <a:solidFill>
                      <a:srgbClr val="CDD37B"/>
                    </a:solidFill>
                    <a:latin typeface="Century Gothic" pitchFamily="34" charset="0"/>
                    <a:ea typeface="MS PGothic" pitchFamily="34" charset="-128"/>
                  </a:defRPr>
                </a:lvl4pPr>
                <a:lvl5pPr marL="2057400" indent="-228600">
                  <a:defRPr sz="3000">
                    <a:solidFill>
                      <a:srgbClr val="CDD37B"/>
                    </a:solidFill>
                    <a:latin typeface="Century Gothic" pitchFamily="34" charset="0"/>
                    <a:ea typeface="MS PGothic" pitchFamily="34" charset="-128"/>
                  </a:defRPr>
                </a:lvl5pPr>
                <a:lvl6pPr marL="2514600" indent="-228600"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71800" indent="-228600"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29000" indent="-228600"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886200" indent="-228600"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pPr>
                  <a:spcBef>
                    <a:spcPct val="50000"/>
                  </a:spcBef>
                </a:pPr>
                <a:endParaRPr lang="zh-CN" altLang="zh-CN" sz="2700"/>
              </a:p>
            </p:txBody>
          </p:sp>
        </p:grpSp>
      </p:grpSp>
      <p:sp>
        <p:nvSpPr>
          <p:cNvPr id="2" name="Slide Number Placeholder 1"/>
          <p:cNvSpPr>
            <a:spLocks noGrp="1"/>
          </p:cNvSpPr>
          <p:nvPr>
            <p:ph type="sldNum" sz="quarter" idx="12"/>
          </p:nvPr>
        </p:nvSpPr>
        <p:spPr/>
        <p:txBody>
          <a:bodyPr/>
          <a:lstStyle/>
          <a:p>
            <a:fld id="{D7E2F3AF-EEFA-4172-A112-2C3C41C7DCCF}" type="slidenum">
              <a:rPr lang="en-US" smtClean="0"/>
              <a:t>14</a:t>
            </a:fld>
            <a:endParaRPr lang="en-US"/>
          </a:p>
        </p:txBody>
      </p:sp>
    </p:spTree>
    <p:extLst>
      <p:ext uri="{BB962C8B-B14F-4D97-AF65-F5344CB8AC3E}">
        <p14:creationId xmlns:p14="http://schemas.microsoft.com/office/powerpoint/2010/main" val="343237604"/>
      </p:ext>
    </p:extLst>
  </p:cSld>
  <p:clrMapOvr>
    <a:masterClrMapping/>
  </p:clrMapOvr>
  <p:transition spd="slow" advTm="10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altLang="zh-CN" dirty="0" smtClean="0">
                <a:ea typeface="宋体" pitchFamily="2" charset="-122"/>
              </a:rPr>
              <a:t>Manufacturer Factors</a:t>
            </a:r>
            <a:endParaRPr lang="en-US" altLang="zh-CN" dirty="0" smtClean="0">
              <a:ea typeface="宋体" pitchFamily="2" charset="-122"/>
            </a:endParaRPr>
          </a:p>
        </p:txBody>
      </p:sp>
      <p:grpSp>
        <p:nvGrpSpPr>
          <p:cNvPr id="47107" name="Group 14"/>
          <p:cNvGrpSpPr>
            <a:grpSpLocks/>
          </p:cNvGrpSpPr>
          <p:nvPr/>
        </p:nvGrpSpPr>
        <p:grpSpPr bwMode="auto">
          <a:xfrm>
            <a:off x="1195917" y="1600933"/>
            <a:ext cx="7244292" cy="4533534"/>
            <a:chOff x="830" y="1008"/>
            <a:chExt cx="4738" cy="2856"/>
          </a:xfrm>
        </p:grpSpPr>
        <p:sp>
          <p:nvSpPr>
            <p:cNvPr id="47108" name="Text Box 4"/>
            <p:cNvSpPr txBox="1">
              <a:spLocks noChangeArrowheads="1"/>
            </p:cNvSpPr>
            <p:nvPr/>
          </p:nvSpPr>
          <p:spPr bwMode="auto">
            <a:xfrm>
              <a:off x="1222" y="1410"/>
              <a:ext cx="2372"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rgbClr val="CDD37B"/>
                  </a:solidFill>
                  <a:latin typeface="Century Gothic" pitchFamily="34" charset="0"/>
                  <a:ea typeface="MS PGothic" pitchFamily="34" charset="-128"/>
                </a:defRPr>
              </a:lvl1pPr>
              <a:lvl2pPr marL="742950" indent="-285750">
                <a:defRPr sz="3000">
                  <a:solidFill>
                    <a:srgbClr val="CDD37B"/>
                  </a:solidFill>
                  <a:latin typeface="Century Gothic" pitchFamily="34" charset="0"/>
                  <a:ea typeface="MS PGothic" pitchFamily="34" charset="-128"/>
                </a:defRPr>
              </a:lvl2pPr>
              <a:lvl3pPr marL="1143000" indent="-228600">
                <a:defRPr sz="3000">
                  <a:solidFill>
                    <a:srgbClr val="CDD37B"/>
                  </a:solidFill>
                  <a:latin typeface="Century Gothic" pitchFamily="34" charset="0"/>
                  <a:ea typeface="MS PGothic" pitchFamily="34" charset="-128"/>
                </a:defRPr>
              </a:lvl3pPr>
              <a:lvl4pPr marL="1600200" indent="-228600">
                <a:defRPr sz="3000">
                  <a:solidFill>
                    <a:srgbClr val="CDD37B"/>
                  </a:solidFill>
                  <a:latin typeface="Century Gothic" pitchFamily="34" charset="0"/>
                  <a:ea typeface="MS PGothic" pitchFamily="34" charset="-128"/>
                </a:defRPr>
              </a:lvl4pPr>
              <a:lvl5pPr marL="2057400" indent="-228600">
                <a:defRPr sz="3000">
                  <a:solidFill>
                    <a:srgbClr val="CDD37B"/>
                  </a:solidFill>
                  <a:latin typeface="Century Gothic" pitchFamily="34" charset="0"/>
                  <a:ea typeface="MS PGothic" pitchFamily="34" charset="-128"/>
                </a:defRPr>
              </a:lvl5pPr>
              <a:lvl6pPr marL="2514600" indent="-228600" eaLnBrk="0" fontAlgn="base" hangingPunct="0">
                <a:spcBef>
                  <a:spcPct val="0"/>
                </a:spcBef>
                <a:spcAft>
                  <a:spcPct val="0"/>
                </a:spcAft>
                <a:defRPr sz="3000">
                  <a:solidFill>
                    <a:srgbClr val="CDD37B"/>
                  </a:solidFill>
                  <a:latin typeface="Century Gothic" pitchFamily="34" charset="0"/>
                  <a:ea typeface="MS PGothic" pitchFamily="34" charset="-128"/>
                </a:defRPr>
              </a:lvl6pPr>
              <a:lvl7pPr marL="2971800" indent="-228600" eaLnBrk="0" fontAlgn="base" hangingPunct="0">
                <a:spcBef>
                  <a:spcPct val="0"/>
                </a:spcBef>
                <a:spcAft>
                  <a:spcPct val="0"/>
                </a:spcAft>
                <a:defRPr sz="3000">
                  <a:solidFill>
                    <a:srgbClr val="CDD37B"/>
                  </a:solidFill>
                  <a:latin typeface="Century Gothic" pitchFamily="34" charset="0"/>
                  <a:ea typeface="MS PGothic" pitchFamily="34" charset="-128"/>
                </a:defRPr>
              </a:lvl7pPr>
              <a:lvl8pPr marL="3429000" indent="-228600" eaLnBrk="0" fontAlgn="base" hangingPunct="0">
                <a:spcBef>
                  <a:spcPct val="0"/>
                </a:spcBef>
                <a:spcAft>
                  <a:spcPct val="0"/>
                </a:spcAft>
                <a:defRPr sz="3000">
                  <a:solidFill>
                    <a:srgbClr val="CDD37B"/>
                  </a:solidFill>
                  <a:latin typeface="Century Gothic" pitchFamily="34" charset="0"/>
                  <a:ea typeface="MS PGothic" pitchFamily="34" charset="-128"/>
                </a:defRPr>
              </a:lvl8pPr>
              <a:lvl9pPr marL="3886200" indent="-228600" eaLnBrk="0" fontAlgn="base" hangingPunct="0">
                <a:spcBef>
                  <a:spcPct val="0"/>
                </a:spcBef>
                <a:spcAft>
                  <a:spcPct val="0"/>
                </a:spcAft>
                <a:defRPr sz="3000">
                  <a:solidFill>
                    <a:srgbClr val="CDD37B"/>
                  </a:solidFill>
                  <a:latin typeface="Century Gothic" pitchFamily="34" charset="0"/>
                  <a:ea typeface="MS PGothic" pitchFamily="34" charset="-128"/>
                </a:defRPr>
              </a:lvl9pPr>
            </a:lstStyle>
            <a:p>
              <a:pPr>
                <a:spcBef>
                  <a:spcPct val="50000"/>
                </a:spcBef>
              </a:pPr>
              <a:endParaRPr lang="zh-CN" altLang="zh-CN" sz="2300"/>
            </a:p>
          </p:txBody>
        </p:sp>
        <p:sp>
          <p:nvSpPr>
            <p:cNvPr id="643077" name="AutoShape 5"/>
            <p:cNvSpPr>
              <a:spLocks noChangeArrowheads="1"/>
            </p:cNvSpPr>
            <p:nvPr/>
          </p:nvSpPr>
          <p:spPr bwMode="auto">
            <a:xfrm>
              <a:off x="830" y="1008"/>
              <a:ext cx="2770" cy="2856"/>
            </a:xfrm>
            <a:prstGeom prst="rtTriangle">
              <a:avLst/>
            </a:prstGeom>
            <a:solidFill>
              <a:srgbClr val="DDDDDD"/>
            </a:solidFill>
            <a:ln w="12700">
              <a:solidFill>
                <a:srgbClr val="000000"/>
              </a:solidFill>
              <a:miter lim="800000"/>
              <a:headEnd/>
              <a:tailEnd/>
            </a:ln>
            <a:effectLst>
              <a:outerShdw dist="71842" dir="2700000" algn="ctr" rotWithShape="0">
                <a:schemeClr val="bg2"/>
              </a:outerShdw>
            </a:effectLst>
          </p:spPr>
          <p:txBody>
            <a:bodyPr wrap="none" lIns="78423" tIns="38523" rIns="78423" bIns="38523" anchor="ctr"/>
            <a:lstStyle/>
            <a:p>
              <a:pPr algn="ctr">
                <a:lnSpc>
                  <a:spcPct val="90000"/>
                </a:lnSpc>
                <a:defRPr/>
              </a:pPr>
              <a:endPar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a:lnSpc>
                  <a:spcPct val="90000"/>
                </a:lnSpc>
                <a:defRPr/>
              </a:pPr>
              <a:endPar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a:lnSpc>
                  <a:spcPct val="90000"/>
                </a:lnSpc>
                <a:defRPr/>
              </a:pPr>
              <a:r>
                <a:rPr lang="en-US" altLang="zh-CN" sz="2300" dirty="0" smtClean="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Manufacturer </a:t>
              </a:r>
              <a:r>
                <a:rPr lang="en-US" altLang="zh-CN" sz="2300" dirty="0" smtClean="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Factors</a:t>
              </a:r>
              <a:br>
                <a:rPr lang="en-US" altLang="zh-CN" sz="2300" dirty="0" smtClean="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300" dirty="0" smtClean="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That Affect </a:t>
              </a:r>
            </a:p>
            <a:p>
              <a:pPr algn="ctr">
                <a:lnSpc>
                  <a:spcPct val="90000"/>
                </a:lnSpc>
                <a:defRPr/>
              </a:pPr>
              <a:r>
                <a:rPr lang="en-US" altLang="zh-CN" sz="2300" dirty="0" smtClean="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Channel</a:t>
              </a:r>
              <a:r>
                <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
              </a:r>
              <a:br>
                <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br>
              <a:r>
                <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rPr>
                <a:t>Choices</a:t>
              </a:r>
            </a:p>
            <a:p>
              <a:pPr algn="ctr">
                <a:lnSpc>
                  <a:spcPct val="90000"/>
                </a:lnSpc>
                <a:defRPr/>
              </a:pPr>
              <a:endPar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a:p>
              <a:pPr algn="ctr" latinLnBrk="1">
                <a:lnSpc>
                  <a:spcPct val="90000"/>
                </a:lnSpc>
                <a:defRPr/>
              </a:pPr>
              <a:endParaRPr lang="en-US" altLang="zh-CN" sz="2300" dirty="0">
                <a:solidFill>
                  <a:srgbClr val="000000"/>
                </a:solidFill>
                <a:effectLst>
                  <a:outerShdw blurRad="38100" dist="38100" dir="2700000" algn="tl">
                    <a:srgbClr val="FFFFFF"/>
                  </a:outerShdw>
                </a:effectLst>
                <a:latin typeface="Arial" panose="020B0604020202020204" pitchFamily="34" charset="0"/>
                <a:ea typeface="宋体" panose="02010600030101010101" pitchFamily="2" charset="-122"/>
              </a:endParaRPr>
            </a:p>
          </p:txBody>
        </p:sp>
        <p:sp>
          <p:nvSpPr>
            <p:cNvPr id="47110" name="Rectangle 6"/>
            <p:cNvSpPr>
              <a:spLocks noChangeArrowheads="1"/>
            </p:cNvSpPr>
            <p:nvPr/>
          </p:nvSpPr>
          <p:spPr bwMode="auto">
            <a:xfrm>
              <a:off x="1430" y="1318"/>
              <a:ext cx="2350" cy="337"/>
            </a:xfrm>
            <a:prstGeom prst="rect">
              <a:avLst/>
            </a:prstGeom>
            <a:solidFill>
              <a:srgbClr val="63C9C4"/>
            </a:solidFill>
            <a:ln w="12700">
              <a:solidFill>
                <a:srgbClr val="000000"/>
              </a:solidFill>
              <a:miter lim="800000"/>
              <a:headEnd/>
              <a:tailEnd/>
            </a:ln>
            <a:effectLst>
              <a:outerShdw dist="89803" dir="2700000" algn="ctr" rotWithShape="0">
                <a:schemeClr val="bg2"/>
              </a:outerShdw>
            </a:effectLst>
          </p:spPr>
          <p:txBody>
            <a:bodyPr wrap="none" lIns="78423" tIns="38523" rIns="78423" bIns="38523" anchor="ctr"/>
            <a:lstStyle/>
            <a:p>
              <a:pPr algn="ctr"/>
              <a:r>
                <a:rPr lang="en-US" altLang="zh-CN" sz="2300" dirty="0" smtClean="0">
                  <a:solidFill>
                    <a:srgbClr val="000000"/>
                  </a:solidFill>
                  <a:latin typeface="Arial" charset="0"/>
                  <a:ea typeface="宋体" pitchFamily="2" charset="-122"/>
                </a:rPr>
                <a:t>Manufacturer </a:t>
              </a:r>
              <a:r>
                <a:rPr lang="en-US" altLang="zh-CN" sz="2300" dirty="0" smtClean="0">
                  <a:solidFill>
                    <a:srgbClr val="000000"/>
                  </a:solidFill>
                  <a:latin typeface="Arial" charset="0"/>
                  <a:ea typeface="宋体" pitchFamily="2" charset="-122"/>
                </a:rPr>
                <a:t>Resources </a:t>
              </a:r>
              <a:endParaRPr lang="en-US" altLang="zh-CN" sz="2300" dirty="0">
                <a:solidFill>
                  <a:srgbClr val="000000"/>
                </a:solidFill>
                <a:latin typeface="Arial" charset="0"/>
                <a:ea typeface="宋体" pitchFamily="2" charset="-122"/>
              </a:endParaRPr>
            </a:p>
          </p:txBody>
        </p:sp>
        <p:sp>
          <p:nvSpPr>
            <p:cNvPr id="47111" name="Rectangle 7"/>
            <p:cNvSpPr>
              <a:spLocks noChangeArrowheads="1"/>
            </p:cNvSpPr>
            <p:nvPr/>
          </p:nvSpPr>
          <p:spPr bwMode="auto">
            <a:xfrm>
              <a:off x="2288" y="2155"/>
              <a:ext cx="2490" cy="338"/>
            </a:xfrm>
            <a:prstGeom prst="rect">
              <a:avLst/>
            </a:prstGeom>
            <a:solidFill>
              <a:srgbClr val="FCC6D0"/>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r>
                <a:rPr lang="en-US" altLang="zh-CN" sz="2300">
                  <a:solidFill>
                    <a:srgbClr val="000000"/>
                  </a:solidFill>
                  <a:latin typeface="Arial" charset="0"/>
                  <a:ea typeface="宋体" pitchFamily="2" charset="-122"/>
                </a:rPr>
                <a:t>Number of Product Lines</a:t>
              </a:r>
            </a:p>
          </p:txBody>
        </p:sp>
        <p:sp>
          <p:nvSpPr>
            <p:cNvPr id="47112" name="Rectangle 8"/>
            <p:cNvSpPr>
              <a:spLocks noChangeArrowheads="1"/>
            </p:cNvSpPr>
            <p:nvPr/>
          </p:nvSpPr>
          <p:spPr bwMode="auto">
            <a:xfrm>
              <a:off x="3078" y="2994"/>
              <a:ext cx="2490" cy="337"/>
            </a:xfrm>
            <a:prstGeom prst="rect">
              <a:avLst/>
            </a:prstGeom>
            <a:solidFill>
              <a:srgbClr val="B8CFFE"/>
            </a:solidFill>
            <a:ln w="12700">
              <a:solidFill>
                <a:srgbClr val="000000"/>
              </a:solidFill>
              <a:miter lim="800000"/>
              <a:headEnd/>
              <a:tailEnd/>
            </a:ln>
            <a:effectLst>
              <a:outerShdw dist="89803" dir="2700000" algn="ctr" rotWithShape="0">
                <a:srgbClr val="5F5F5F"/>
              </a:outerShdw>
            </a:effectLst>
          </p:spPr>
          <p:txBody>
            <a:bodyPr wrap="none" lIns="78423" tIns="38523" rIns="78423" bIns="38523" anchor="ctr"/>
            <a:lstStyle/>
            <a:p>
              <a:pPr algn="ctr"/>
              <a:r>
                <a:rPr lang="en-US" altLang="zh-CN" sz="2300">
                  <a:solidFill>
                    <a:srgbClr val="000000"/>
                  </a:solidFill>
                  <a:latin typeface="Arial" charset="0"/>
                  <a:ea typeface="宋体" pitchFamily="2" charset="-122"/>
                </a:rPr>
                <a:t>Desire for Channel Control</a:t>
              </a:r>
            </a:p>
          </p:txBody>
        </p:sp>
      </p:grpSp>
      <p:sp>
        <p:nvSpPr>
          <p:cNvPr id="2" name="Slide Number Placeholder 1"/>
          <p:cNvSpPr>
            <a:spLocks noGrp="1"/>
          </p:cNvSpPr>
          <p:nvPr>
            <p:ph type="sldNum" sz="quarter" idx="12"/>
          </p:nvPr>
        </p:nvSpPr>
        <p:spPr/>
        <p:txBody>
          <a:bodyPr/>
          <a:lstStyle/>
          <a:p>
            <a:fld id="{D7E2F3AF-EEFA-4172-A112-2C3C41C7DCCF}" type="slidenum">
              <a:rPr lang="en-US" smtClean="0"/>
              <a:t>15</a:t>
            </a:fld>
            <a:endParaRPr lang="en-US"/>
          </a:p>
        </p:txBody>
      </p:sp>
    </p:spTree>
    <p:extLst>
      <p:ext uri="{BB962C8B-B14F-4D97-AF65-F5344CB8AC3E}">
        <p14:creationId xmlns:p14="http://schemas.microsoft.com/office/powerpoint/2010/main" val="4079408254"/>
      </p:ext>
    </p:extLst>
  </p:cSld>
  <p:clrMapOvr>
    <a:masterClrMapping/>
  </p:clrMapOvr>
  <p:transition spd="slow" advTm="10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2" name="Rectangle 4"/>
          <p:cNvSpPr>
            <a:spLocks noGrp="1"/>
          </p:cNvSpPr>
          <p:nvPr>
            <p:ph type="title"/>
          </p:nvPr>
        </p:nvSpPr>
        <p:spPr>
          <a:xfrm>
            <a:off x="251520" y="274638"/>
            <a:ext cx="8686800" cy="1143000"/>
          </a:xfrm>
        </p:spPr>
        <p:txBody>
          <a:bodyPr>
            <a:normAutofit/>
          </a:bodyPr>
          <a:lstStyle/>
          <a:p>
            <a:r>
              <a:rPr lang="en-US" altLang="ko-KR" sz="3200" dirty="0" smtClean="0">
                <a:ea typeface="굴림" panose="020B0600000101010101" pitchFamily="50" charset="-127"/>
              </a:rPr>
              <a:t>Channel Design Decisions - Intensity </a:t>
            </a:r>
            <a:r>
              <a:rPr lang="en-US" altLang="ko-KR" sz="3200" dirty="0">
                <a:ea typeface="굴림" panose="020B0600000101010101" pitchFamily="50" charset="-127"/>
              </a:rPr>
              <a:t>of Distribution</a:t>
            </a:r>
          </a:p>
        </p:txBody>
      </p:sp>
      <p:sp>
        <p:nvSpPr>
          <p:cNvPr id="529413" name="Rectangle 5"/>
          <p:cNvSpPr>
            <a:spLocks noGrp="1"/>
          </p:cNvSpPr>
          <p:nvPr>
            <p:ph sz="quarter" idx="1"/>
          </p:nvPr>
        </p:nvSpPr>
        <p:spPr/>
        <p:txBody>
          <a:bodyPr>
            <a:normAutofit fontScale="92500"/>
          </a:bodyPr>
          <a:lstStyle/>
          <a:p>
            <a:r>
              <a:rPr lang="en-US" altLang="ko-KR" dirty="0">
                <a:ea typeface="굴림" panose="020B0600000101010101" pitchFamily="50" charset="-127"/>
              </a:rPr>
              <a:t>Intensive</a:t>
            </a:r>
          </a:p>
          <a:p>
            <a:pPr lvl="1"/>
            <a:r>
              <a:rPr lang="en-US" altLang="ko-KR" dirty="0">
                <a:ea typeface="굴림" panose="020B0600000101010101" pitchFamily="50" charset="-127"/>
              </a:rPr>
              <a:t>Using all available outlets to distribute product</a:t>
            </a:r>
          </a:p>
          <a:p>
            <a:r>
              <a:rPr lang="en-US" altLang="ko-KR" dirty="0">
                <a:ea typeface="굴림" panose="020B0600000101010101" pitchFamily="50" charset="-127"/>
              </a:rPr>
              <a:t>Selective</a:t>
            </a:r>
          </a:p>
          <a:p>
            <a:pPr lvl="1"/>
            <a:r>
              <a:rPr lang="en-US" altLang="ko-KR" dirty="0">
                <a:ea typeface="굴림" panose="020B0600000101010101" pitchFamily="50" charset="-127"/>
              </a:rPr>
              <a:t>Using only some available outlets to distribute a product</a:t>
            </a:r>
          </a:p>
          <a:p>
            <a:r>
              <a:rPr lang="en-US" altLang="ko-KR" dirty="0">
                <a:ea typeface="굴림" panose="020B0600000101010101" pitchFamily="50" charset="-127"/>
              </a:rPr>
              <a:t>Exclusive</a:t>
            </a:r>
          </a:p>
          <a:p>
            <a:pPr lvl="1"/>
            <a:r>
              <a:rPr lang="en-US" altLang="ko-KR" dirty="0">
                <a:ea typeface="굴림" panose="020B0600000101010101" pitchFamily="50" charset="-127"/>
              </a:rPr>
              <a:t>Using a single outlet in a fairly large geographic area to distribute a product</a:t>
            </a:r>
          </a:p>
          <a:p>
            <a:endParaRPr lang="en-US" altLang="ko-KR" dirty="0">
              <a:ea typeface="굴림" panose="020B0600000101010101" pitchFamily="50" charset="-127"/>
            </a:endParaRPr>
          </a:p>
        </p:txBody>
      </p:sp>
      <p:sp>
        <p:nvSpPr>
          <p:cNvPr id="16" name="Text Box 10"/>
          <p:cNvSpPr txBox="1">
            <a:spLocks noChangeArrowheads="1"/>
          </p:cNvSpPr>
          <p:nvPr/>
        </p:nvSpPr>
        <p:spPr bwMode="auto">
          <a:xfrm>
            <a:off x="1691680" y="6197263"/>
            <a:ext cx="6491662" cy="400089"/>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8" tIns="45710" rIns="91418" bIns="45710">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ko-KR" dirty="0">
                <a:latin typeface="Calibri" panose="020F0502020204030204" pitchFamily="34" charset="0"/>
                <a:ea typeface="굴림" panose="020B0600000101010101" pitchFamily="50" charset="-127"/>
              </a:rPr>
              <a:t>Why not always maximize distribution intensity?</a:t>
            </a:r>
          </a:p>
        </p:txBody>
      </p:sp>
      <p:sp>
        <p:nvSpPr>
          <p:cNvPr id="4" name="Slide Number Placeholder 3"/>
          <p:cNvSpPr>
            <a:spLocks noGrp="1"/>
          </p:cNvSpPr>
          <p:nvPr>
            <p:ph type="sldNum" sz="quarter" idx="12"/>
          </p:nvPr>
        </p:nvSpPr>
        <p:spPr/>
        <p:txBody>
          <a:bodyPr/>
          <a:lstStyle/>
          <a:p>
            <a:fld id="{D7E2F3AF-EEFA-4172-A112-2C3C41C7DCCF}" type="slidenum">
              <a:rPr lang="en-US" smtClean="0"/>
              <a:t>16</a:t>
            </a:fld>
            <a:endParaRPr lang="en-US"/>
          </a:p>
        </p:txBody>
      </p:sp>
      <p:grpSp>
        <p:nvGrpSpPr>
          <p:cNvPr id="2" name="Group 1"/>
          <p:cNvGrpSpPr/>
          <p:nvPr/>
        </p:nvGrpSpPr>
        <p:grpSpPr>
          <a:xfrm>
            <a:off x="5203359" y="1772816"/>
            <a:ext cx="3117056" cy="4104456"/>
            <a:chOff x="5203359" y="1772816"/>
            <a:chExt cx="3117056" cy="4104456"/>
          </a:xfrm>
        </p:grpSpPr>
        <p:pic>
          <p:nvPicPr>
            <p:cNvPr id="7" name="Picture 5" descr="Wrigley g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3359" y="1808555"/>
              <a:ext cx="1060847" cy="95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Michel Perchin p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66462" y="4796943"/>
              <a:ext cx="1170384" cy="108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5981" y="2965947"/>
              <a:ext cx="866775" cy="14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1856" y="4699898"/>
              <a:ext cx="847725" cy="1145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1"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11981" y="4691336"/>
              <a:ext cx="607219" cy="1165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2" name="Picture 1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75046" y="1905598"/>
              <a:ext cx="907256" cy="867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3" name="Picture 1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13146" y="3399792"/>
              <a:ext cx="1007269" cy="726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4" name="Picture 1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452324" y="3399792"/>
              <a:ext cx="742950" cy="88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026" name="Picture 2" descr="http://tse2.mm.bing.net/th?id=OIP.Mdaa8f4416551141ee4c37e51e2480604o0&amp;w=136&amp;h=136&amp;c=7&amp;rs=1&amp;qlt=90&amp;o=4&amp;pid=1.1"/>
            <p:cNvPicPr>
              <a:picLocks noChangeAspect="1" noChangeArrowheads="1"/>
            </p:cNvPicPr>
            <p:nvPr/>
          </p:nvPicPr>
          <p:blipFill rotWithShape="1">
            <a:blip r:embed="rId11">
              <a:extLst>
                <a:ext uri="{28A0092B-C50C-407E-A947-70E740481C1C}">
                  <a14:useLocalDpi xmlns:a14="http://schemas.microsoft.com/office/drawing/2010/main" val="0"/>
                </a:ext>
              </a:extLst>
            </a:blip>
            <a:srcRect l="31592" r="30633" b="1636"/>
            <a:stretch/>
          </p:blipFill>
          <p:spPr bwMode="auto">
            <a:xfrm>
              <a:off x="6748093" y="1772816"/>
              <a:ext cx="375249" cy="97710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5203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linds(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9" name="Rectangle 5"/>
          <p:cNvSpPr>
            <a:spLocks noGrp="1"/>
          </p:cNvSpPr>
          <p:nvPr>
            <p:ph type="title"/>
          </p:nvPr>
        </p:nvSpPr>
        <p:spPr/>
        <p:txBody>
          <a:bodyPr/>
          <a:lstStyle/>
          <a:p>
            <a:r>
              <a:rPr lang="en-US" altLang="ko-KR">
                <a:ea typeface="굴림" panose="020B0600000101010101" pitchFamily="50" charset="-127"/>
              </a:rPr>
              <a:t>Think About It…</a:t>
            </a:r>
          </a:p>
        </p:txBody>
      </p:sp>
      <p:sp>
        <p:nvSpPr>
          <p:cNvPr id="533510" name="Rectangle 6"/>
          <p:cNvSpPr>
            <a:spLocks noGrp="1"/>
          </p:cNvSpPr>
          <p:nvPr>
            <p:ph sz="quarter" idx="1"/>
          </p:nvPr>
        </p:nvSpPr>
        <p:spPr/>
        <p:txBody>
          <a:bodyPr/>
          <a:lstStyle/>
          <a:p>
            <a:r>
              <a:rPr lang="en-US" altLang="ko-KR">
                <a:ea typeface="굴림" panose="020B0600000101010101" pitchFamily="50" charset="-127"/>
              </a:rPr>
              <a:t>What level of intensity of market coverage would you select for this product?</a:t>
            </a:r>
          </a:p>
        </p:txBody>
      </p:sp>
      <p:pic>
        <p:nvPicPr>
          <p:cNvPr id="533511" name="Picture 7" descr="1053700_ad_14_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66047" y="1628800"/>
            <a:ext cx="3109913" cy="4498950"/>
          </a:xfrm>
          <a:prstGeom prst="rect">
            <a:avLst/>
          </a:prstGeom>
          <a:noFill/>
          <a:ln w="2857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33512" name="Rectangle 8"/>
          <p:cNvSpPr>
            <a:spLocks noChangeArrowheads="1"/>
          </p:cNvSpPr>
          <p:nvPr/>
        </p:nvSpPr>
        <p:spPr bwMode="auto">
          <a:xfrm>
            <a:off x="4503421" y="6171084"/>
            <a:ext cx="115127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ko-KR" sz="900" dirty="0">
                <a:ea typeface="굴림" panose="020B0600000101010101" pitchFamily="50" charset="-127"/>
              </a:rPr>
              <a:t>Courtesy Burt’s Bees</a:t>
            </a:r>
          </a:p>
        </p:txBody>
      </p:sp>
      <p:sp>
        <p:nvSpPr>
          <p:cNvPr id="3" name="Slide Number Placeholder 2"/>
          <p:cNvSpPr>
            <a:spLocks noGrp="1"/>
          </p:cNvSpPr>
          <p:nvPr>
            <p:ph type="sldNum" sz="quarter" idx="12"/>
          </p:nvPr>
        </p:nvSpPr>
        <p:spPr/>
        <p:txBody>
          <a:bodyPr/>
          <a:lstStyle/>
          <a:p>
            <a:fld id="{D7E2F3AF-EEFA-4172-A112-2C3C41C7DCCF}" type="slidenum">
              <a:rPr lang="en-US" smtClean="0"/>
              <a:t>17</a:t>
            </a:fld>
            <a:endParaRPr lang="en-US"/>
          </a:p>
        </p:txBody>
      </p:sp>
    </p:spTree>
    <p:extLst>
      <p:ext uri="{BB962C8B-B14F-4D97-AF65-F5344CB8AC3E}">
        <p14:creationId xmlns:p14="http://schemas.microsoft.com/office/powerpoint/2010/main" val="216262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defRPr/>
            </a:pPr>
            <a:r>
              <a:rPr lang="en-US" sz="3500"/>
              <a:t>Changing Channel Organization</a:t>
            </a:r>
          </a:p>
        </p:txBody>
      </p:sp>
      <p:sp>
        <p:nvSpPr>
          <p:cNvPr id="14340" name="Text Box 4"/>
          <p:cNvSpPr txBox="1">
            <a:spLocks noChangeArrowheads="1"/>
          </p:cNvSpPr>
          <p:nvPr/>
        </p:nvSpPr>
        <p:spPr bwMode="auto">
          <a:xfrm>
            <a:off x="8533695" y="6460516"/>
            <a:ext cx="440972" cy="4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3236" tIns="51618" rIns="103236" bIns="51618">
            <a:spAutoFit/>
          </a:bodyPr>
          <a:lstStyle>
            <a:lvl1pPr>
              <a:defRPr b="1" i="1">
                <a:solidFill>
                  <a:schemeClr val="tx1"/>
                </a:solidFill>
                <a:latin typeface="Arial" charset="0"/>
              </a:defRPr>
            </a:lvl1pPr>
            <a:lvl2pPr marL="742950" indent="-285750">
              <a:defRPr b="1" i="1">
                <a:solidFill>
                  <a:schemeClr val="tx1"/>
                </a:solidFill>
                <a:latin typeface="Arial" charset="0"/>
              </a:defRPr>
            </a:lvl2pPr>
            <a:lvl3pPr marL="1143000" indent="-228600">
              <a:defRPr b="1" i="1">
                <a:solidFill>
                  <a:schemeClr val="tx1"/>
                </a:solidFill>
                <a:latin typeface="Arial" charset="0"/>
              </a:defRPr>
            </a:lvl3pPr>
            <a:lvl4pPr marL="1600200" indent="-228600">
              <a:defRPr b="1" i="1">
                <a:solidFill>
                  <a:schemeClr val="tx1"/>
                </a:solidFill>
                <a:latin typeface="Arial" charset="0"/>
              </a:defRPr>
            </a:lvl4pPr>
            <a:lvl5pPr marL="2057400" indent="-228600">
              <a:defRPr b="1" i="1">
                <a:solidFill>
                  <a:schemeClr val="tx1"/>
                </a:solidFill>
                <a:latin typeface="Arial" charset="0"/>
              </a:defRPr>
            </a:lvl5pPr>
            <a:lvl6pPr marL="2514600" indent="-228600" eaLnBrk="0" fontAlgn="base" hangingPunct="0">
              <a:spcBef>
                <a:spcPct val="0"/>
              </a:spcBef>
              <a:spcAft>
                <a:spcPct val="0"/>
              </a:spcAft>
              <a:defRPr b="1" i="1">
                <a:solidFill>
                  <a:schemeClr val="tx1"/>
                </a:solidFill>
                <a:latin typeface="Arial" charset="0"/>
              </a:defRPr>
            </a:lvl6pPr>
            <a:lvl7pPr marL="2971800" indent="-228600" eaLnBrk="0" fontAlgn="base" hangingPunct="0">
              <a:spcBef>
                <a:spcPct val="0"/>
              </a:spcBef>
              <a:spcAft>
                <a:spcPct val="0"/>
              </a:spcAft>
              <a:defRPr b="1" i="1">
                <a:solidFill>
                  <a:schemeClr val="tx1"/>
                </a:solidFill>
                <a:latin typeface="Arial" charset="0"/>
              </a:defRPr>
            </a:lvl7pPr>
            <a:lvl8pPr marL="3429000" indent="-228600" eaLnBrk="0" fontAlgn="base" hangingPunct="0">
              <a:spcBef>
                <a:spcPct val="0"/>
              </a:spcBef>
              <a:spcAft>
                <a:spcPct val="0"/>
              </a:spcAft>
              <a:defRPr b="1" i="1">
                <a:solidFill>
                  <a:schemeClr val="tx1"/>
                </a:solidFill>
                <a:latin typeface="Arial" charset="0"/>
              </a:defRPr>
            </a:lvl8pPr>
            <a:lvl9pPr marL="3886200" indent="-228600" eaLnBrk="0" fontAlgn="base" hangingPunct="0">
              <a:spcBef>
                <a:spcPct val="0"/>
              </a:spcBef>
              <a:spcAft>
                <a:spcPct val="0"/>
              </a:spcAft>
              <a:defRPr b="1" i="1">
                <a:solidFill>
                  <a:schemeClr val="tx1"/>
                </a:solidFill>
                <a:latin typeface="Arial" charset="0"/>
              </a:defRPr>
            </a:lvl9pPr>
          </a:lstStyle>
          <a:p>
            <a:pPr algn="r">
              <a:spcBef>
                <a:spcPct val="50000"/>
              </a:spcBef>
              <a:defRPr/>
            </a:pPr>
            <a:r>
              <a:rPr lang="en-US" sz="2000" b="0" i="0">
                <a:solidFill>
                  <a:srgbClr val="FFFFFF"/>
                </a:solidFill>
                <a:latin typeface="Arial Narrow" pitchFamily="34" charset="0"/>
              </a:rPr>
              <a:t>15</a:t>
            </a:r>
          </a:p>
        </p:txBody>
      </p:sp>
      <p:sp>
        <p:nvSpPr>
          <p:cNvPr id="51204" name="Rectangle 5"/>
          <p:cNvSpPr>
            <a:spLocks noGrp="1" noChangeArrowheads="1"/>
          </p:cNvSpPr>
          <p:nvPr>
            <p:ph type="body" idx="1"/>
          </p:nvPr>
        </p:nvSpPr>
        <p:spPr/>
        <p:txBody>
          <a:bodyPr/>
          <a:lstStyle/>
          <a:p>
            <a:pPr eaLnBrk="1" hangingPunct="1">
              <a:lnSpc>
                <a:spcPct val="90000"/>
              </a:lnSpc>
            </a:pPr>
            <a:r>
              <a:rPr lang="en-US" altLang="zh-CN" sz="2300" dirty="0">
                <a:ea typeface="宋体" pitchFamily="2" charset="-122"/>
              </a:rPr>
              <a:t>A major trend is toward disintermediation which means that product or service producers are bypassing intermediaries and going directly to final buyers.</a:t>
            </a:r>
          </a:p>
          <a:p>
            <a:pPr eaLnBrk="1" hangingPunct="1">
              <a:lnSpc>
                <a:spcPct val="90000"/>
              </a:lnSpc>
            </a:pPr>
            <a:endParaRPr lang="en-US" altLang="zh-CN" dirty="0" smtClean="0">
              <a:ea typeface="宋体" pitchFamily="2" charset="-122"/>
            </a:endParaRPr>
          </a:p>
          <a:p>
            <a:pPr eaLnBrk="1" hangingPunct="1">
              <a:lnSpc>
                <a:spcPct val="90000"/>
              </a:lnSpc>
            </a:pPr>
            <a:r>
              <a:rPr lang="en-US" altLang="zh-CN" sz="1900" dirty="0">
                <a:ea typeface="宋体" pitchFamily="2" charset="-122"/>
              </a:rPr>
              <a:t>Examples</a:t>
            </a:r>
          </a:p>
          <a:p>
            <a:pPr eaLnBrk="1" hangingPunct="1">
              <a:lnSpc>
                <a:spcPct val="90000"/>
              </a:lnSpc>
              <a:buFontTx/>
              <a:buNone/>
            </a:pPr>
            <a:endParaRPr lang="en-US" altLang="zh-CN" sz="1900" dirty="0">
              <a:ea typeface="宋体" pitchFamily="2" charset="-122"/>
            </a:endParaRPr>
          </a:p>
          <a:p>
            <a:pPr eaLnBrk="1" hangingPunct="1">
              <a:lnSpc>
                <a:spcPct val="90000"/>
              </a:lnSpc>
            </a:pPr>
            <a:r>
              <a:rPr lang="en-US" altLang="zh-CN" sz="1900" dirty="0">
                <a:ea typeface="宋体" pitchFamily="2" charset="-122"/>
              </a:rPr>
              <a:t>Manufacturer power is high when</a:t>
            </a:r>
          </a:p>
          <a:p>
            <a:pPr lvl="1" eaLnBrk="1" hangingPunct="1">
              <a:lnSpc>
                <a:spcPct val="90000"/>
              </a:lnSpc>
            </a:pPr>
            <a:r>
              <a:rPr lang="en-US" altLang="zh-CN" sz="1900" dirty="0">
                <a:ea typeface="宋体" pitchFamily="2" charset="-122"/>
              </a:rPr>
              <a:t>Few suppliers</a:t>
            </a:r>
          </a:p>
          <a:p>
            <a:pPr lvl="1" eaLnBrk="1" hangingPunct="1">
              <a:lnSpc>
                <a:spcPct val="90000"/>
              </a:lnSpc>
            </a:pPr>
            <a:r>
              <a:rPr lang="en-US" altLang="zh-CN" sz="1900" dirty="0">
                <a:ea typeface="宋体" pitchFamily="2" charset="-122"/>
              </a:rPr>
              <a:t>Products or services are highly differentiated</a:t>
            </a:r>
          </a:p>
          <a:p>
            <a:pPr lvl="1" eaLnBrk="1" hangingPunct="1">
              <a:lnSpc>
                <a:spcPct val="90000"/>
              </a:lnSpc>
            </a:pPr>
            <a:r>
              <a:rPr lang="en-US" altLang="zh-CN" sz="1900" dirty="0">
                <a:ea typeface="宋体" pitchFamily="2" charset="-122"/>
              </a:rPr>
              <a:t>Buyers are low volume accounts</a:t>
            </a:r>
          </a:p>
          <a:p>
            <a:pPr lvl="1" eaLnBrk="1" hangingPunct="1">
              <a:lnSpc>
                <a:spcPct val="90000"/>
              </a:lnSpc>
            </a:pPr>
            <a:r>
              <a:rPr lang="en-US" altLang="zh-CN" sz="1900" dirty="0">
                <a:ea typeface="宋体" pitchFamily="2" charset="-122"/>
              </a:rPr>
              <a:t>Potential for forward integration</a:t>
            </a:r>
          </a:p>
          <a:p>
            <a:pPr lvl="1" eaLnBrk="1" hangingPunct="1">
              <a:lnSpc>
                <a:spcPct val="90000"/>
              </a:lnSpc>
            </a:pPr>
            <a:r>
              <a:rPr lang="en-US" altLang="zh-CN" sz="2300" dirty="0">
                <a:ea typeface="宋体" pitchFamily="2" charset="-122"/>
              </a:rPr>
              <a:t>…</a:t>
            </a:r>
          </a:p>
          <a:p>
            <a:pPr eaLnBrk="1" hangingPunct="1">
              <a:lnSpc>
                <a:spcPct val="90000"/>
              </a:lnSpc>
            </a:pPr>
            <a:endParaRPr lang="en-US" altLang="zh-CN" sz="1900" dirty="0">
              <a:ea typeface="宋体" pitchFamily="2" charset="-122"/>
            </a:endParaRPr>
          </a:p>
        </p:txBody>
      </p:sp>
      <p:pic>
        <p:nvPicPr>
          <p:cNvPr id="2050" name="Picture 2" descr="http://www.laptopspec.net/wp-content/uploads/2010/04/Dell-Inspiron-15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3" b="26245"/>
          <a:stretch/>
        </p:blipFill>
        <p:spPr bwMode="auto">
          <a:xfrm>
            <a:off x="6084168" y="3678169"/>
            <a:ext cx="3000466" cy="111898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2.mm.bing.net/th?id=JN.IeOQO2c78krYw6Sh3Ehz%2bw&amp;w=204&amp;h=152&amp;c=7&amp;rs=1&amp;qlt=90&amp;o=4&amp;pid=1.1"/>
          <p:cNvPicPr>
            <a:picLocks noChangeAspect="1" noChangeArrowheads="1"/>
          </p:cNvPicPr>
          <p:nvPr/>
        </p:nvPicPr>
        <p:blipFill rotWithShape="1">
          <a:blip r:embed="rId4">
            <a:extLst>
              <a:ext uri="{28A0092B-C50C-407E-A947-70E740481C1C}">
                <a14:useLocalDpi xmlns:a14="http://schemas.microsoft.com/office/drawing/2010/main" val="0"/>
              </a:ext>
            </a:extLst>
          </a:blip>
          <a:srcRect t="22578" b="23107"/>
          <a:stretch/>
        </p:blipFill>
        <p:spPr bwMode="auto">
          <a:xfrm>
            <a:off x="6632283" y="2846067"/>
            <a:ext cx="1943100" cy="78638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D7E2F3AF-EEFA-4172-A112-2C3C41C7DCCF}" type="slidenum">
              <a:rPr lang="en-US" smtClean="0"/>
              <a:t>18</a:t>
            </a:fld>
            <a:endParaRPr lang="en-US"/>
          </a:p>
        </p:txBody>
      </p:sp>
    </p:spTree>
    <p:extLst>
      <p:ext uri="{BB962C8B-B14F-4D97-AF65-F5344CB8AC3E}">
        <p14:creationId xmlns:p14="http://schemas.microsoft.com/office/powerpoint/2010/main" val="348939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zh-CN" sz="3600" b="1" dirty="0" smtClean="0">
                <a:solidFill>
                  <a:srgbClr val="00B0F0"/>
                </a:solidFill>
              </a:rPr>
              <a:t>Internet makes the exposure much easier</a:t>
            </a:r>
            <a:endParaRPr lang="zh-CN" altLang="en-US" sz="3600" dirty="0"/>
          </a:p>
        </p:txBody>
      </p:sp>
      <p:sp>
        <p:nvSpPr>
          <p:cNvPr id="4" name="Slide Number Placeholder 3"/>
          <p:cNvSpPr>
            <a:spLocks noGrp="1"/>
          </p:cNvSpPr>
          <p:nvPr>
            <p:ph type="sldNum" sz="quarter" idx="12"/>
          </p:nvPr>
        </p:nvSpPr>
        <p:spPr/>
        <p:txBody>
          <a:bodyPr/>
          <a:lstStyle/>
          <a:p>
            <a:fld id="{5D194620-5AE6-4452-A62D-AE7E5172A92D}" type="slidenum">
              <a:rPr lang="en-US" smtClean="0"/>
              <a:pPr/>
              <a:t>2</a:t>
            </a:fld>
            <a:endParaRPr lang="en-US"/>
          </a:p>
        </p:txBody>
      </p:sp>
      <p:pic>
        <p:nvPicPr>
          <p:cNvPr id="2051" name="Picture 3" descr="C:\Users\xiaoli\Desktop\google je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628800"/>
            <a:ext cx="9075129"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2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rmAutofit/>
          </a:bodyPr>
          <a:lstStyle/>
          <a:p>
            <a:r>
              <a:rPr lang="en-US" altLang="zh-CN" sz="3200" dirty="0" smtClean="0">
                <a:solidFill>
                  <a:srgbClr val="00B0F0"/>
                </a:solidFill>
              </a:rPr>
              <a:t>Embed Seamlessly into </a:t>
            </a:r>
            <a:r>
              <a:rPr lang="en-US" altLang="zh-CN" sz="3200" dirty="0">
                <a:solidFill>
                  <a:srgbClr val="00B0F0"/>
                </a:solidFill>
              </a:rPr>
              <a:t>Target Customers’ </a:t>
            </a:r>
            <a:r>
              <a:rPr lang="en-US" altLang="zh-CN" sz="3200" dirty="0" smtClean="0">
                <a:solidFill>
                  <a:srgbClr val="00B0F0"/>
                </a:solidFill>
              </a:rPr>
              <a:t>Life: </a:t>
            </a:r>
            <a:br>
              <a:rPr lang="en-US" altLang="zh-CN" sz="3200" dirty="0" smtClean="0">
                <a:solidFill>
                  <a:srgbClr val="00B0F0"/>
                </a:solidFill>
              </a:rPr>
            </a:br>
            <a:r>
              <a:rPr lang="en-US" altLang="zh-CN" sz="3200" dirty="0"/>
              <a:t>Make Shopping As Easy As It Can Be</a:t>
            </a:r>
            <a:endParaRPr lang="zh-CN" altLang="en-US" sz="3200" dirty="0"/>
          </a:p>
        </p:txBody>
      </p:sp>
      <p:sp>
        <p:nvSpPr>
          <p:cNvPr id="4" name="Slide Number Placeholder 3"/>
          <p:cNvSpPr>
            <a:spLocks noGrp="1"/>
          </p:cNvSpPr>
          <p:nvPr>
            <p:ph type="sldNum" sz="quarter" idx="12"/>
          </p:nvPr>
        </p:nvSpPr>
        <p:spPr/>
        <p:txBody>
          <a:bodyPr/>
          <a:lstStyle/>
          <a:p>
            <a:fld id="{5D194620-5AE6-4452-A62D-AE7E5172A92D}" type="slidenum">
              <a:rPr lang="en-US" smtClean="0"/>
              <a:pPr/>
              <a:t>3</a:t>
            </a:fld>
            <a:endParaRPr lang="en-US"/>
          </a:p>
        </p:txBody>
      </p:sp>
      <p:pic>
        <p:nvPicPr>
          <p:cNvPr id="3074" name="Picture 2" descr="Image result for visual search simply smar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299" y="1988840"/>
            <a:ext cx="5184576" cy="3888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扫一扫App1"/>
          <p:cNvPicPr>
            <a:picLocks noChangeAspect="1" noChangeArrowheads="1"/>
          </p:cNvPicPr>
          <p:nvPr/>
        </p:nvPicPr>
        <p:blipFill rotWithShape="1">
          <a:blip r:embed="rId4">
            <a:extLst>
              <a:ext uri="{28A0092B-C50C-407E-A947-70E740481C1C}">
                <a14:useLocalDpi xmlns:a14="http://schemas.microsoft.com/office/drawing/2010/main" val="0"/>
              </a:ext>
            </a:extLst>
          </a:blip>
          <a:srcRect t="6024"/>
          <a:stretch/>
        </p:blipFill>
        <p:spPr bwMode="auto">
          <a:xfrm>
            <a:off x="264183" y="1279506"/>
            <a:ext cx="3266056" cy="5461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008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of Distribution System</a:t>
            </a:r>
            <a:endParaRPr lang="en-US" dirty="0"/>
          </a:p>
        </p:txBody>
      </p:sp>
      <p:sp>
        <p:nvSpPr>
          <p:cNvPr id="3" name="Content Placeholder 2"/>
          <p:cNvSpPr>
            <a:spLocks noGrp="1"/>
          </p:cNvSpPr>
          <p:nvPr>
            <p:ph idx="1"/>
          </p:nvPr>
        </p:nvSpPr>
        <p:spPr>
          <a:xfrm>
            <a:off x="457200" y="1600200"/>
            <a:ext cx="2743200" cy="4525963"/>
          </a:xfrm>
        </p:spPr>
        <p:txBody>
          <a:bodyPr/>
          <a:lstStyle/>
          <a:p>
            <a:r>
              <a:rPr lang="en-US" dirty="0" smtClean="0"/>
              <a:t>Products</a:t>
            </a:r>
          </a:p>
          <a:p>
            <a:endParaRPr lang="en-US" dirty="0"/>
          </a:p>
          <a:p>
            <a:endParaRPr lang="en-US" dirty="0" smtClean="0"/>
          </a:p>
          <a:p>
            <a:r>
              <a:rPr lang="en-US" dirty="0" smtClean="0"/>
              <a:t>Information</a:t>
            </a:r>
          </a:p>
          <a:p>
            <a:endParaRPr lang="en-US" dirty="0"/>
          </a:p>
          <a:p>
            <a:endParaRPr lang="en-US" dirty="0" smtClean="0"/>
          </a:p>
          <a:p>
            <a:r>
              <a:rPr lang="en-US" dirty="0" smtClean="0"/>
              <a:t>Finances</a:t>
            </a:r>
            <a:endParaRPr lang="en-US" dirty="0"/>
          </a:p>
        </p:txBody>
      </p:sp>
      <p:sp>
        <p:nvSpPr>
          <p:cNvPr id="4" name="Slide Number Placeholder 3"/>
          <p:cNvSpPr>
            <a:spLocks noGrp="1"/>
          </p:cNvSpPr>
          <p:nvPr>
            <p:ph type="sldNum" sz="quarter" idx="12"/>
          </p:nvPr>
        </p:nvSpPr>
        <p:spPr/>
        <p:txBody>
          <a:bodyPr/>
          <a:lstStyle/>
          <a:p>
            <a:fld id="{5D194620-5AE6-4452-A62D-AE7E5172A92D}" type="slidenum">
              <a:rPr lang="en-US" smtClean="0"/>
              <a:t>4</a:t>
            </a:fld>
            <a:endParaRPr lang="en-US"/>
          </a:p>
        </p:txBody>
      </p:sp>
      <p:pic>
        <p:nvPicPr>
          <p:cNvPr id="9218" name="Picture 2" descr="http://t3.gstatic.com/images?q=tbn:ANd9GcRADMk2Iv5hmyqiCkx4rv2_PNe2cys260l6aElZKmaIAGpOHHjL"/>
          <p:cNvPicPr>
            <a:picLocks noChangeAspect="1" noChangeArrowheads="1"/>
          </p:cNvPicPr>
          <p:nvPr/>
        </p:nvPicPr>
        <p:blipFill rotWithShape="1">
          <a:blip r:embed="rId3">
            <a:extLst>
              <a:ext uri="{28A0092B-C50C-407E-A947-70E740481C1C}">
                <a14:useLocalDpi xmlns:a14="http://schemas.microsoft.com/office/drawing/2010/main" val="0"/>
              </a:ext>
            </a:extLst>
          </a:blip>
          <a:srcRect t="17290" r="38447" b="21823"/>
          <a:stretch/>
        </p:blipFill>
        <p:spPr bwMode="auto">
          <a:xfrm>
            <a:off x="5682956" y="1484784"/>
            <a:ext cx="1483311" cy="11540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iconpng.com/png/graphic-icons/money.png"/>
          <p:cNvPicPr>
            <a:picLocks noChangeAspect="1" noChangeArrowheads="1"/>
          </p:cNvPicPr>
          <p:nvPr/>
        </p:nvPicPr>
        <p:blipFill rotWithShape="1">
          <a:blip r:embed="rId4">
            <a:extLst>
              <a:ext uri="{28A0092B-C50C-407E-A947-70E740481C1C}">
                <a14:useLocalDpi xmlns:a14="http://schemas.microsoft.com/office/drawing/2010/main" val="0"/>
              </a:ext>
            </a:extLst>
          </a:blip>
          <a:srcRect t="17627" b="17203"/>
          <a:stretch/>
        </p:blipFill>
        <p:spPr bwMode="auto">
          <a:xfrm>
            <a:off x="3505200" y="4800600"/>
            <a:ext cx="2438400" cy="1589104"/>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8" descr="data:image/jpeg;base64,/9j/4AAQSkZJRgABAQAAAQABAAD/2wCEAAkGBhQSEBUSExQVFRUUFxcaFxgYGBwcGxwcGhgXFhgYGxoYHSYgFxkjGRcYIS8gIycpLCwsHR4xNTAqNSYsLikBCQoKDgwOGg8PGiokHyQsLDQxLDQsMDAsNCsqKTI0NCwqLCwsMiwsLCwsLCwsLS80LCwsLC0sLywsLCwpLCwsLP/AABEIAOEA4QMBIgACEQEDEQH/xAAbAAEAAgMBAQAAAAAAAAAAAAAABQYCAwQBB//EAD8QAAIBAwIEAwYEBQIEBwEAAAECAwAEERIhBQYxQRNRYRQiMnGBkQdCobEjUsHR8BViJDPh8TRDcoKSstIW/8QAGgEAAgMBAQAAAAAAAAAAAAAAAAQBAgMFBv/EADARAAEEAAUCBAUFAQEBAAAAAAEAAgMRBBIhMUFRYRNxgaEiMpGx8AUUwdHh8VJC/9oADAMBAAIRAxEAPwD7jSlKEJSlKEJSlKEJSlKEJSlYs1CFlSudbgOhMbK3UAg5GRt29ah7q9uoVLv4RA9T/wBKykkEepBV42eJsQrBSqfxDmK5eWC2hCRyTIZGdhkKoJxhe5IGd/MVjFxG7M0vD5ZVErwl4p41wRvjdDtnrW4aS3N6qxiIVxJrESA9CK+bcw8nXNnbSXcXEbppYl1sJHyjAfEME46djmpjlnhSXVnDc6nQyICwBGAdwcbdMg1hIXj5BfrShjWH5jXornXtUe34gYZGcSO0aHAGT75IIAx9z8hUxa+2SEOXjjXIOjGTjyOxwcetYRYrxB8ptVnaIn5Ab/OVYKVVeI8zXPtklva26TeEiM5aTQQXyQBkEHbFTvCrmSSINNH4TnOU1BsbkD3h1yN6cUEUu2leA17QoSlKUISlKUISlKUISlKUISlKUISlKUISlKUIShrwmuSw4iJQ2ARpYjf96i+EWk3ElVtOdx16Vz8T47DDHqlbZtguMk+Y09633N2FJGnr6bffpVPumVOJQST4WModBPQMM/F2Bzj5bVzGYiT914V2KN6VXTzWrWAi1J8lcZidGiXKPrlYRsuk6S7EYHlgiui5cXVyIwf4UW7+p8v6fQ1EcyX0cl7aCGQGTUQzIQcBsAZI2P5tq7LrgUaaIIwTI5yWydl7kgHFNYlz3G+L179lrAxjBzdadupUfxSB7/iDRRsIRZ4/igHxCW7DcDT/AG9ay5UQwcQuIbg+JPoDick7x7e6Qdkxt9qkuMcpnU1xbTPbzBMMwAZWCjbUp6nA61Wrr8O5ru2SRbthJOoMxcfGCFKp7pGlRjp0O3lXSsZPb1VDM2snZbeY+NvxaQ8Psf8Ak5HtNx+XAOdCH824+vyyTYuIlbeCOzgH5VQDvjp9yf61VuC2XFrUPbW5s3WHGxQrnIznIwSdupqzcPieM+03KnWxVQAM4LYBPoozgZ7Z8650+Z1MbzuegUwgNOZ3Gw6lc3EuEgSW1vnAbJZh/NkZI+2B9K28Y4eLTw5YWYHUAQWJ1dT3+X61O8W4SJ1G5VkOVYdQajLXhDyTAzymQREYXTpGc9fXp9aWfFkdlA3qj0of4kHtc5xdyeVwcycuognvYrmWCYqZCRINDFF2BQ7EYGK6BzAr8JSe4bwjNFvjqWII90d84zjyqprynYFrk3RKSJJJpjMjBcdUKoT72++1dPFbz/heHSsQ8kTZEON5FB05AAPQKK6cbczqT7WWQFY+SuPRSIYg4EmpnEekrpUnYKG7d9icZrziH4gRxyaER3w2hj8IBzggE9TUZaX/ALfxOJ1Qw+yqS4fAkbVtjT10j+vrXRzu6Ge0hBXJlyVBGeqdR9TTkMcZkDXjjr2SOPzxtuM0dO+5V2U17Wi6uRGjOckKMnAyfoK2q2aSWyypSlCEpSlCEpSlCEpSlCEpSlCF4TWLygdSB86yYVXLiyvCCNSMPmP6gVhNI5g+FpK0YwO3IC85u4nIvgwQnS9w+nX/ACgYyR671GcTsX4cEnjmkdS4EquchtXVvQ7fOsOJRzXMiRErHJC2pXH5cDJzg4xsPrioziV5JdzRWvtMM5L5ZYRsoHV2PnjO3T9KiOTxWkttbmIsIBpSHO91J4TyrOyoAgWJdiSSASTsSO9d1xxSKONYp4ZJtSqygR6gdtOck7EkH6YrP8Q//Cog/NKg/Q1aUjwAPICtDh35Y5JHWRmA0A0Nb1uuXEQJ31tQ551VQ5c4Cz3HtTwiBEGIYgMHf8zeu56/0qw8N4eyu8smC7nbHQKOgFddpa+GipknSMZPX61vqcgJBKcLzqtc0IZSp6MCD9RivLW2EaKi/CihR8gMCttKus65WIWvdNe0oUrwrWqG1C5x36kkn9+1bqVBaCbQqzxThNxcuyMIY4iSNY96UpnoMjCkjrUbxTh7Wl9FdLC0sCQiLCDLR4z7wHcY7/OrvWm8thJGyHoykfcY7VZpyrRryFS7TVf8QjukikihjjZS7DSz6gwwMHtnr6VWOZPw7tY7mKFNYYxu7Ss5L5Ac6iTt+Xyr6jw20FvDh3BxqZmOANyWJ8gBVD41xN+Lym2slAgX3Zrsr+XukZ64P6+g67MlANkcELHEAygBpqq9iunkvnFxwmOSYmSXW0cY6tJjGn1OM4J9POpPku6uHuLgTuWKacrn3VY5JAHbGMVXrjk/iEEi+yiHwo1Koxb3kGeoBGNZyST5k71q/BriE8kl07qzrJL70hfIUqCcb7nOar4Vsz36JzxWRtMIbZI+bTfehzt9V9Wr2sVrKskqlKUoQlKUoQlKUoQlYSyhRkkAeZOKzrRd2iyLpcZB/p8qh11opFXqtUF3qkYZUqAMEeZ6j1rl5h47HbRamdVZtk1MBv579cVD8d4bDFpWMHxGO3vHAHcnP+bGouz5Qt7y4Ms0QkWNVTLZOcZwBvt1JOO2BSBneXGKteo/OE4IWhok46H85XvGuCRNw9ppZZFMgODGc6teypt8WT137nyrk5a4UYr21SSH2ZlR2B1ajKdOCuRsgA301o5Y4Gj3fEbCNn9ljZGTBz4coOfdJ7g6h/7aully24nSeedp2iBEY0KoXVsWIX4mx3rowtZGzKFQzZgS7ldnGuBrc+GGLDw3DjGNyOxz2qTpSpLiQAeEmGgEkcpSleaxnGRnyqqsva0XV6kYBdtIJx9a0cW4osCBm3JOFGwyfmdgPWkCieIGREOd8ZDD0ORsazLrtrd0AtzUVknGIT0kT74/et3tadmB+W/7VW+P2US6Y44x4jkYxnYffv8A3qVteGRRIqtgkDcnPXqTjtvST55RYtork3SZfGwNDhevCkklB6HNYTXqIQGdVLdASAT8s9ahLni8duHkJ9xQR6k591R5nr8hVSvbWaW5tZZ9mnkGlP5EDLgfPetcJiHTxB7hrr5aHcditYMJ4hJcaGv1Auv7X03NM1XOK8JihjaTxJF8ve7noOlSHAY2WAGRiSfe3PQHoMn03rVsji/KR7pZzGhuYFauauWVvoPAd5EUsGOggZxnY5G43zj0FU2PkG5tpY4LbiU8aMsjBSoKjSU7Z76q+kQyhlDKQQehFGQZBwMjv/nypgFYnXZRKxywWLCaXxZEifVJjGo4Yg4HTsKr34Y2i29jKwBwZHc9ycKucDufSpfn3iYhsZe7OuhFHVmYgYH03J7VEfhvxLRwwyTsoCvJkgYGM/rv0pptDDHu4ewWHhvdiARsBt1srHhvHQ9/HLLJo1JIAjZUJuNCnUACx3JNXsNnpXyzmUSXKi7cFFZhHCncqcksfnj/ADFfT4EwqjyAH2FJhdrHRNa1jhvqCOld/VbaUpUrmpSlKEJSlKEJXDxud0t5GjKhwh0F911Y93IHUZrLirOIm8P4tsbZI3GSB3IGdq1eziWBRMCNgWBONx3JH3qjidQ3dS0jNqvm81nxSKJ+Je0xylAS0bRAAoPi047Yz5Hr9d7fiMb1I7ew0QPIoM0rkKsWdmCZxrbPcfTzG/nPnGO4H+l2DJJJNhHYH3I06EauhJG23bPciu7iH4aWcdgE8BHkjRRrAIZmyMk465JNTEygApkfuVYeUuXobO3EcJ15OXkyCXY9WJH7VNhcVEcv8q29lr9nj0eJgsNRPw5x8ROOpqYqyqlKVD8y8b9mh1BGdmOlAP5sEjPptUtaXGgqveGDMdl3396sUbyucKgJP+edVROL3jr7atvF4YU4BY+IUzknrjtnpUfY8XuL5ZbORQraGOTkMGUqVDeWTjttXZ//AEcsNmY3tnDRx6CxI0YA0hs5yfkKriKgIEpAvurYaRszMzNdaWF9x9ryWFbSNXZFLv4vwrkY0nzIOK6+X+MtA0tvcoqSDMo0H3CGxsv1/rULylBPZgTeA8sc6fk3ZcE4yPI9fqK6YlN9xP30aIRxYK5GrHUavIkt07Vg5umZu63EbM2uyz4Bx1pb5S8Lgy69DPtgLnJC9xtgb+fnVzlSN8Zx6HO9V6WIf6vEgGBHbnA8s5H9a7uM2I91F3eQ6VBAOP5juM4AqMZE6KNgjYHWNbO5POxS0EjpnuznY0OwCiuK8uyT3CtHKo8MZVXXKg5+LHQk/LtVeu+J3L8Rii1RTSxZ0ldkzgkg9NxirTzJO9tCscCvmTZpApYqo2J2746D51XrCe1jv7dk1qqRsrF1YEu2Rkj1J61lhIXwwhjjr/uw8l6PCPcYy5wsBrsug6c86+64uaOHyzF55ZiyRMulB8AZjjA88b7+nrV95XtR7BEjdGj3+TZP7Gq/+Il1HHarGgAzKMhR5Bt8D1xVnhDLZhY93SLAG3xBMDrt1rotxEb4GszAuLj7aey8i1g/dPyigAPqV3WdoI0CLnAz19TmtxqP4CZfAXxs68tnOxxqOnb5Y671I1Sq0TtVoq7zBymLmTxDKy4XAXSrDrk4B6E7faqvacqSmyXVKIo0Z28N0OMhsZPc58sd6ufMzOIl0+IF8RfEMedej82nT73XHTfGaheLvKbG3STPiSFQ2rr6avXcZ9RWM0hYwpoYqSCLO2r40F8qqcZvr+U26YhZTIPCypTJGB2/LvX1Hh7SGJTMqrJ+YLuAc9jVL5ns0s1iuJbgl4iNCtnT2zhR2G1WuW6keKKSIfHpLD/aRnv0+dUic4WHXapLO58bQ5tVfGm/ClKV4K9plYJSlKEJSlKEKI4/xYwqoX45DgbE48zgbn5VTPxDubuThuLeZWDyaZ2K6HA2wgAHu5Ocnr086tPMtyVlhMQ1TAtpTsQRg5x0+fzrmgiaFJXvmhEcx94AEjUeg+WBSoeTKRwsmuPiUvnR4fc2dgU/06AqdLCdJhrLbYbJJJ+Q2r65y7dtJaQSSbM0aFs+ZA/XNfNrmW0uJEhtI5AskgXx31eGNzsmT1ODgkb42619WtrcIiovRQAPkBimaKaeMoAW6lKVKyWuSYKQD3OBWRFcdyshbIC4XcZO/wBsVwcS5h8KPZdUjEhV+gOfluKSGKaJCx4I6d/JD6a3MVW+WvEe7vZItOv3gmr4cmQ4zj0Wt1xwaWZv+KeMIhyY4l+I/wC49SPv9K4vw5jl/izmQBdY1gL12JwD23artfXSFCds9vMfWr/rUwc5zQQ1wGxq6rjX86Jb9MsQg1uT7lQ12t6qtoeCGEZIZsllXGTtgjNSfL3AktkOGLvIdTuerH+29dPD7UGIaxnOevlnb9K6vZV8v3q+HaBE0DoN/JOOcTooyLgxF810WGDGEC9xuDnNS2gdcDPnWHsy+VYL7rY7GmXOLt1i1gbdL27uljRnc6VUZJNVLgjvNxN5pF0gwAohG4UthS3+4gE/WpjnN0WxneQBgiFgCT8QHudCPzYqncB4FxCF0uma3KFELBmkBCkZbIzgkAnY7ZrNxA3T+HLRG7qRS7vxHmUyW0I6u5zt56VyfvVu4YuxbcKcY+Qzv+v6VSYLm74l4k8cyW8KsRApjVi2PzEsCRv5f0qwcicaa5gYyAB0co4HTUOpHoRj9a5xmM2IjFghodVcWeefss3fpzsP4kpIJsWOmm3/ABWO3mV1DKcqwyDWysUQAAAAAdAKyrppdaby6WNC7nCqMk/9qhubJYvZS7tpxgoR1LdgB3z/ANam5olZSrAEHqCMg/Sqj+IdongxyZcOrBYlUgDLb5O3YLVXgOaQVrCyN7w2TblU/mPg11PFHNdsAZZEVVHULuQMdicZNfTeISvDECmgKigYYHO2AAuPtXzXmrht3bezmS6aYltWhgCExjcHud6vyToIrZ7m4j7MCxVA7EZXqR0z0rLJQIG6exIaI2Ou9/pxX0U3bsxRSwwxAyB2OOlbq8Fe1sFzEpSlShKUrwmhCqtxYLNxCQSEhVQEAHGRhe/lkmonhnH4va57WFWmjSJpArYZSV7LnzO3TeujmZRe3ItoGKFRiaZWxhe6DzPX9vOtXJ/B0h4jcqmSI0VdR6n4f7GlGQ0665JtMx4INY5796v0vnzv6KO4RGoNkRMsokm1G2XYRMwY6gAdWEPZvOvpq1XbbhirefwydhqlYhe/RcgZyfnVjFN+L4mtKkxshe0NK5/bBhycqEJBJ9ADnbtg0LHsq/xzmqCKQxmRi6j3lRGbT8yvwn71EQrFezqqP/DMZwy9zgk9e+W3Hpjaoaz5jS1mujHqnieRn8SMdzuUZm2wPMZrbw23WK0SRJF9puJGeLQw0qG2949MDv67VzH4XNL4wAG3/wBXf9V7pubCOewNAO4/PRSvC+EDh88UUcocyP76dNjpAyuT59as0PC8ziXC6ApGO+rIIOOmwHUb71VuT+AhOITtJIZpESPL7YLNliQPqavVp8P1NOtZbnOcNylDhxhzkbtp7hZyvpGa4mYmu24jyuB1qMZ8bGtkLttZTnBrodAetcdkhJ1dq7WNCFX+a1i9guPHBaNF1FQxUnSQVXUOmWAr5Pc8zzWxCRRXaw3MUg8OVjIMFDh4yQDgZz/m30L8Q+VpL628OEfxFlz8ZQacHV6HOF61XuWALO8ROIQyCaQeHFM8niJj4dC7YUb46nGe2ao4XomYXBvxb1wrDyLLAOHQ6nAIQlgXI/Mx6ZrH8Kkzbzy4wJZ3ZfltUbxnkPwj4cM7COZ9odIJ36gOdwtX3gvCltoEhTogx9epP3pKCOpD8IFdF0MXLEI3ljiTIb8gLP3Psu4UpSuguMtF7EzIQjaWPQ+VQ/NvC/FtclwjRESB22UFQc58h1/SpbiN54UTSY1aRnGQP1NU78Up2e0ghRivtE0an/04zg59Sp+lUecoJTGGiMsrW9VVeOc9G5RI5IkBY6Ul0n3jkZ0E/CCQM1deYtUdrFarC8muPw3lWPxBGukK50jdnI6Dp3PTBheauTI4OHTSO7SOiKEJ2C+8oAUdvKrG19KvDYpVYBxHETkZznSCOux3671WLMX5DumMZ4fgCWMECyK8gDfup+yjCxoq5wqqBnrgAAZz3rfWK1lWq56UpShCV4a9rE0IVL5p4LZwqX8NjNIToVWYFmPfGemTVc5A4Wxv31O6mLJYA9SCBpbzG9dnFuIXFvxEFo0uJ5M+EgY+6mSAf9u3c+tZcpcwO3EpleAiWQgOoYHQFOCc/mA2rEuaXAL1MbZmYSQA5rbd334B1rf1Vx4ZdIk724Ehc5kZ2XAbcDY9wMgdMdamRUQsDG/L490QBc+pcnHzwBUvTBa1tBvReTY5zrLuq9Nc15AJYnjz8asufLIIroNaLa1CasdWYsf8+VUWg0XzmwQWVuYLiymZ01aXj+B8kke9nC9fKuzkHk9Rb67mNTksVU7hcnJ38h0+9dvMXHBLP7NGGfRu4Tff+9TJtnuLUxaWtui46nSMbdtj0pNrmSzGm1Xbcp44khuTNRO++gUTyhwuFri4njUaVk0xEE4A0+9t3BzVospBpIJGQTUbyzw2SESiQjDSErhQNsAA7E4BAG3bFdrSI2ToYkHBwN/0NOhYYmTPITd7fZbJ77BwK0m+PkPtXq+Gc+42R23z+9eJ4ZIBRgT0zn+9CXXo4gfSt0vEo1UMzBQfM1y+JHj4Gx5/4arfOM0+CkMaiLRreQ7nG5KgE+g7H6VZjC85RSzkkEYzEE+S4ef+d2tQII9SNOdpsZVVzhsdy2MfQ1RePzxNLb+zS3M0aSIZpJc6ckj4Qeh6/p61ZBxBmn4fcXJygaVSSoA6jSMAYNdfO/Fxc+zWcEJHizqc4C+6Mgtgdt/0pSf4JHNJ1BoLt4SVmSFo+V4JPWtd/ID3U/xHistvO9zLayPDGudasmETfLBS2WIG5x5mrfDKGUMNwwBB9CMiqRzXxGSWX2RoblbUY8WSOJnMvQ+Gun4U826ncepu8QGkYGBgYHTA7DHatmMDRouU52YrOlKVdVXPeXIQZKswP8oz9x5VRvxMu1ksoZoyQ6zr4e25b3h0+mfpVj5t4+lvEFLENKdKhQWbH5iqjc4H7iqfzlxaGW1tZYSTHBcoJFIIZcA7Mp6HY/elpTdt7Lrfp0bmzRykGr34229dlVuMo72+oe2u4Gq5aXKx9RhQD/uxj/MfYrSKO4tIhj3GSMgA9MBWA/QV87595xuHiFuYRGLnSEU5LsNWc9dvh8u9fQrbg3/DwREkeEIjt3KDofStWwOgkoncBVxONZjcM01VOcK9B/wKWxXtKVouWlKUoQlYmsqxoQvnfC+JIOM3k0ufcCxptnGwz/8AX9a4rQRR8cjeOQsrI7OWGMay/u/LOKmuL8Intr6S7ghW4jnUCWMkAhl/MM9tv3qO5Z5fa6uZbidQgbA0IcBR+VAR32ySPL1rmPMjXBorfave16ZskWR0t/D4YbuN6qq30NlSI4bCeJxCzQK8Lu93KmcYZT/BY599yxDafy47Veaoc/J8Fq8aWpmV2JwvjOUwc5JUnfz+hq8W8elQuScADJ74HWnmSZnFtbLzr2ZQDe6zNRl1dyeBMwXQya9Oe4A2b7VKVrljDqynoQQfrsas8EggLPyXybhnHGtFYRtmRmy507n5s3QfKrI/PoPD/GkZIXLBNyO/cee3l0qP5ntpbWzkiESEO64lGATvnDd+1TXLXKELWcPtEaStgONQzpJUDb1xVRE0QMyBwOoN+Q2/xcyF0xmc17uFlyXzNbTl4opEZ1wTh2Ytt8Q1gHbvgVL+0ldWMDLkZPaqDzzweG2vOH+yIEuGm/L1K5UZb06j5Zq/txGI3JtvDLMAGYgLpXVnBOTnfT5dxVmNyil0migt0AUamMgLEbnyrmnnVXQmQMM9zjH+f0ruuFjjRmYKFAyxx2G9ahaQzRg6QVYBhtjY7g+YqxutFYDk7LgiuSYjpdSuegIzXDzdJptpNJx/CUfPJA/rWPGuEQoViiTEjnpk4A8yP86Gq/8AiJdNCkdqGEUfhqdZAy5DfCCdgBjVirYBzpcQGEbEKMXGBAXNO4K9n4R49jaWrAN4mXHbB1bHI6YBNdVhy+OHzLOWE+fcLMxZkHkM9Ns1GX4nm4NFMgKvCdJKgjVEDhnHlt/Wo26gilktRZx6H1rnS5Yuv5tY7D5gd6wxEDnTPdrZdp09VELZWReGHEcabaDlfQeZOLSJLGiB0QPHqcKSG1MBoBA8s589hVmFVbm/jxjUxwgNIgDsSARGB0O/5ielWGylJiRm6lFLfPAJrVNSMIia6q3XTWJO9YxShlDKQQehByDUfdDRlvEPXpt/maWxOI8Buar9a+nUrAC9FX4cScclZ8Yt7dAmegLnJb0O5Fc/D+Hx3HE+IRMoeF0h1jtqx1yO/XeojnzhTNfwSsUjSSIKzSBvDLgk6X09CARXT+HfDvAvZkhk8WIxgyuowniZ2CHuACR962bEXC67rrl4EWdrtcoAHSiNfqPda7Xk+CLjUAGuTwoyV8Ri2jZzhQenavpgqo2EZfjMzYOEjAzjbOE7/U1cKbmDW5Q3/wAhefhkfKXveSSXFKUpWC3SlKUIShpWJoQoLmTiB2gT4n6/Ly+v7CtI43Ba2LSowkVDpOn80h7ff9K4eO8IlEuQssqyE+IyAagvdFyepG2ew+dR9nws3PD5I40KlJ2kQMMKcEgKD02G3zpVjHZnSO347BdIsZ4IIOli/Xr/AAs7a/vIwb+aONkbqoJ1IhIG2ftV6tbgSIrrurAEfIjNfKeL/i3FJatD4LoWAUsR7ux30469PpV/5VuQ9hA0TBhoUZIPY4YeediK1jaGiglJbPxEV/SnawSIDOABkkn5nqayBr01qsFS/wATpf4Ea/zSZ+yn+9OZOeorCJIFHi3GhQsQPT3Rgufyj06n9a5vxE4NPcSQFVzFFIhOG3ZmdAQR5ADHlvk9Khec+D2k9+fHhZEBHiyKG1SHAwBg4AwAMimJJG+Cxg4v3UYXBSSTvf1A9v51XLyZ40nEo7m4Iklm1bkbKoB2j/lAxjPz9a7rC3v7+eS8guI0SKeRYQ8YJwAV+ILkrg9D3qO4XwOwj4kjwySxRKh0ku3xEFcYYetTt9ybccPt2msryXEILmKTBQgbtt0zjfpv5ilV1MUwMLRky2Apd7qdYPAvQk07t7iw5UaRjSTjvqBrv4ZLPBH/ABlRYo0wMHLZGAB1O5qv8sTtxFzcFjFlBnR1/lIUnoMqfvUvFCRc+ySsZY2XUuonIO/cH0P6Uj4jyc3eh09VyBIS747q1C8E4xctfRNLGqe0asAnUwQZ3BBwOnl0rt4xZgXsr3VvJcROiiHShkC7e+ukfCxP5v1rouVB4zCo6Rwnby+MD96tpFddzWwtYGivh18yd1GHlc5zy43rQ8hWi+X30MsdvZRXRdLZpX8QEnIXIMSOR2Az/gro4jNbJd2jWGkSs4V1jPutHtnUBt9f7V9EuLdXUqyqwPUMMg/MGoaw4NHBMNMcaZ/kUDJ3xnvj0pKfFOjcytiaPTXrz5J9soI17r55xLh93NPfpaTv4UciK6lQ5diRq3C590g/QVZ14LxhohC11boOhkWPL6cYwBgDP+Zpdfh9LF4ktnezRyOzSFWI0MxJO4Ax6ZINSHJvOAuLE3FwVjMRZZWOy+6AdXpkEbedaBRLKXtr8/NFXEvrzhFxbQzzLc2s7aAdIVkOR/8AodztnpU9zVzPHCP4Sh5iNR8lUbZbHrsKqnFeJy8SuVu44nNpZt/CypzLISPex10gqPkB5nbbe38QtJAfEa5mZTIzoR3BKg9gMUviIjKMpIry+ybwGH8Rwe4WLqv77Ls4XPHPfSNxDTnw4zCkhxHpZQSV1bE/9fKpHk5lW/uorZtVqFUjByqucZCn7/b0ru4nFb3PDwwhNyFVVQICGyMDY/EoBG+O3nUzy/w9YbeNAACEXVhdOWwMkr2JPnT+cZa7JWSTUiq7Lot7BUd3XOX3NdVKViBSVqkpSlShKUpQhKUpQhariYIpZtgBk1BcwwSJw+QWKDUVJVcZzrznHr72asDxgggjIPUGozjHMNvZiPxnEYkOlTg42Gd8DYdKhSLvRfLOWZVt3gg4kk0Sp/yw6YiLE5LMfn8+2Tivo3GuIlQLa2AEjKSSANMadS5xsD5Dzqr/AIk822s9t7JCy3E0zJoEeG0kMDkkdCRkY67118X4XDb20YZWa7kjRAFdgWYIFyQD8I/Wq7J6FofI3MN9h/J7Kycmys1lEzszFgxyxyfiONz6VN1RPw3aRFnWVzpiIGC2VUjVqx5DarZw/jcU5IjbJAzggjY7BhqAyvqKsDYWeMi8Od4Guv31XdivCtZV5ipSio9/y9ctPPcW4gywTwvEAZSBp1DGPdJ09a4eJ3XFbvNk8UFv4inW4fVlM4bAycZ6edfRtNYmIZ1YGRtnv8s1FLd07nkF3AoegVVt+WzYxK1vIoEceJPE6HG5bbpvk4qS4TwhxKbiZg0jDA09APT/ADzqZZAdjXuKyELAbSuQXagoeCyf6i9ycaDEFXffO3b6Gp6lKZe8vq+BX0QyMMuuTf1WqeEMMHI+VR99w6TwnML/AMbSRG0m6qfPAHl86laUu6FjnB5AtaA0qBecS4yV8DwLdGf3RMr7dNyBk4ON+n0qsXv4acQjVY1MM1vG2vwy7IrtgZLgYJ6YG+wHqa+xmIEg43GcH59ayK5GK0AVi6xSpHKnHr5jCjWEcduwwJI391VAOPc69RjFTvM/BWuURFZRpkVjnuBkY2+dTEcQUAKAAOgAwB9BWWKlDHmNwc3cLGOMAYAAHptWeKYpQqJSlKEJSlKEJSlKEJSlKEJXHxazEsTIURyQdKyDK5xtn0zXZXmKEA0vm1hy+1pc24W2i8XErkowy+wB6qNIGdhWyDiUlvO11eW8hdjhWyoVB/Kue/1/evoRQZzjcd8efrVMawW94ncrMAyW0SJGrbqGkBYvjue1ZuNbLrwYhsmbO0UBqdb3415JCguG8fCWl0vgTTNOzbRr2Yafi7Y1ZOxrRwvnmeG4inv7Z4oNHgpIo2GSDlh3+Ht64FWj8M0KQTRE5ENxIgI74x/Wo/8AFbiImSPhsI13E7odI30KDnU3ln9smpYbaCl/1Bw/cPy7K/G6UYyyjV0yRv8ALzrZmvmHEfCjmuBJC12scMcauASISqaSpJ2Xf3iVyRV45eBSyh1v4hWMEsvvZ2zt3bbb1rZzaFpR0eUAqXzXtcXCr/xohJpK5LDB6jDFf6V2aqoqEEGivaVpnvEQAuyqCcAsQMnyGTuazSZW6EH5HP7UKFnSvC1cC8fgP/mD9R+9Uc9rdzSs1jnbBSFeZrnXiEZG0if/ACH96j+AcyR3QfSUyp6B1Y4wCDt0O+COxzVg4HZGUqY1V7VI47xCYveSJM0YskTQq4wzaPEYvke8DkLirlbS6kVsYyoOPmM1AdZWkkJY0OJ3/oH7FbaUpVlilKUoQlKUoQlKUoQlKUoQlKUoQlKUoQvCKrHEeA3KXMlxaPEDMirIsoOMrsrrp7gdjVopUFtrSOV0ZJHK+YcxcXm4TbJaW6O8sgLyXGglQXJ1EAAgvt0PQY61zcj8z8LtiWaaV7mUjXLLE+pix6DY4XP3r6rKpKkA4JBwf61XOXOVjBqMojbIQDq+66svlx7mc/CNhUgABDnGQl7jqVx3fK06NMIJ41jnZmYOuWUv8Wkj4h5ZqIv5ZDJbcJt5GRdI8Rwfe0KNxnzOCfmRV9ubVX97Pbrnb7dKpFoQnHl1YAe30p5ZG+B67H71xHkjFtboAb252+b+F0cG7NmcdS1pI8wP43XsloeGX1qsckjQXJKOjtqw22GGenUfrWfNfGXuVlSE4ggGZHHRm7ID3Gf86Z5+fY2u7+2tYSC8au7b/DnGMntsv6isOMpdW9iYHhiWLKjUjb5zncZ3JxXUZoXAbf4n42NcYZHEGQ9emY69zWyjeMSQueGWtw4WII00pZsDDZCDPbOCPrVgh5VsLULe25Y6DlNMupGJBAB65G/nUvwXhiXFuoubVAUVUGsKxKhRg5xt32qgXFmltxSa1hJFvhHdASQje79iNR++O1RM4tjLguFinn463F+W6udoouCPGuiGbpGjYA8h5Z9Km5OB26plkACjc7joOu1cHMdhAloSqouNOggbncd++2a57y8eVIbYfGyrrP0B3+Q3NKEtjtrgCaFdyfNYYVrs+UGuSey4oOVob7WJFYQBhhQxBJHbPXGOvzqD/EXlS2sLdLu0UwTxyoFKsfeznIwTuds/er3xLi9vw62DSvpVRhR1Zz1wo/Mx/wC9VGz4Nc8VmW8ul8GCPJtoG7n8skg774Pr06dXIIhEzL+WtppPFff5S2c3RrJ/y9YmkiR7hVb+GFRdQ8QY69h9M9quHLM7vaQvIdTMuSfvjp6VUeI8JurW1nLNC6yZ8R/e8Q6jjqdu/SrXyusgtY1kRV0qoXSc5XSME+R9K1Aop/E1+3aAQaO/OylxXteAV7VlykpSlCEpSlCEpSlCEpSlCEpSlCEpSlCEpSlCErxlyMV7ShC4G4b5MwH0/qK4eOcrQXEQV1OUyyMCQ4PXORucnFTtKWjwsMZJY0C1o2V7CHNNEKr8j8vR28OvS3ivnW751NgkDGrcKcZGQD0zXBzLYpd3kdukshcOrTgSHw0QKQF0E6fEY4IAGepO3W71xng8PieL4UfiA516F1Z6Z1Yzmtw0AUFJme5/iE69VSOZOTRC6yQ3dxbrPMBLpkOkawxLbnbLADc96kuQuWYUtC2ku05fW7nLOodghz2BADbdzmrdLEGGlgCD1BGR9jXoXAwKjLqpdJceUhU6HlmJb91XUcQBgHYlQxcgbeW3SpG34W0AeRnBkY9QcbdT8Q7nr8hU2lookMmPfKhSfQEkD7k1teMHqAfmKzmgY+soo1+FYQ3G0tHJVU5k/D6C/dJpZJldUAGhgAPzZAIODk/tUfYch3SMCvEbpQr/AAO2sMoO3fbIq+0rYCgpXPd2aSoUkUMp6g9POtyIAABsAMCsqVKmzVJSlKFCUpShCUpShCUpShCUpShCUpShCUpShCUpShCUpShCUpShCUpShC8rw0pUKEFZUpQpSlKVKEpSlCEpSlCEpSlCEpSlCEpSlCEpSlC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data:image/jpeg;base64,/9j/4AAQSkZJRgABAQAAAQABAAD/2wCEAAkGBhQSEBUSExQVFRUUFxcaFxgYGBwcGxwcGhgXFhgYGxoYHSYgFxkjGRcYIS8gIycpLCwsHR4xNTAqNSYsLikBCQoKDgwOGg8PGiokHyQsLDQxLDQsMDAsNCsqKTI0NCwqLCwsMiwsLCwsLCwsLS80LCwsLC0sLywsLCwpLCwsLP/AABEIAOEA4QMBIgACEQEDEQH/xAAbAAEAAgMBAQAAAAAAAAAAAAAABQYCAwQBB//EAD8QAAIBAwIEAwYEBQIEBwEAAAECAwAEERIhBQYxQRNRYRQiMnGBkQdCobEjUsHR8BViJDPh8TRDcoKSstIW/8QAGgEAAgMBAQAAAAAAAAAAAAAAAAQBAgMFBv/EADARAAEEAAUCBAUFAQEBAAAAAAEAAgMRBBIhMUFRYRNxgaEiMpGx8AUUwdHh8VJC/9oADAMBAAIRAxEAPwD7jSlKEJSlKEJSlKEJSlKEJSlYs1CFlSudbgOhMbK3UAg5GRt29ah7q9uoVLv4RA9T/wBKykkEepBV42eJsQrBSqfxDmK5eWC2hCRyTIZGdhkKoJxhe5IGd/MVjFxG7M0vD5ZVErwl4p41wRvjdDtnrW4aS3N6qxiIVxJrESA9CK+bcw8nXNnbSXcXEbppYl1sJHyjAfEME46djmpjlnhSXVnDc6nQyICwBGAdwcbdMg1hIXj5BfrShjWH5jXornXtUe34gYZGcSO0aHAGT75IIAx9z8hUxa+2SEOXjjXIOjGTjyOxwcetYRYrxB8ptVnaIn5Ab/OVYKVVeI8zXPtklva26TeEiM5aTQQXyQBkEHbFTvCrmSSINNH4TnOU1BsbkD3h1yN6cUEUu2leA17QoSlKUISlKUISlKUISlKUISlKUISlKUISlKUIShrwmuSw4iJQ2ARpYjf96i+EWk3ElVtOdx16Vz8T47DDHqlbZtguMk+Y09633N2FJGnr6bffpVPumVOJQST4WModBPQMM/F2Bzj5bVzGYiT914V2KN6VXTzWrWAi1J8lcZidGiXKPrlYRsuk6S7EYHlgiui5cXVyIwf4UW7+p8v6fQ1EcyX0cl7aCGQGTUQzIQcBsAZI2P5tq7LrgUaaIIwTI5yWydl7kgHFNYlz3G+L179lrAxjBzdadupUfxSB7/iDRRsIRZ4/igHxCW7DcDT/AG9ay5UQwcQuIbg+JPoDick7x7e6Qdkxt9qkuMcpnU1xbTPbzBMMwAZWCjbUp6nA61Wrr8O5ru2SRbthJOoMxcfGCFKp7pGlRjp0O3lXSsZPb1VDM2snZbeY+NvxaQ8Psf8Ak5HtNx+XAOdCH824+vyyTYuIlbeCOzgH5VQDvjp9yf61VuC2XFrUPbW5s3WHGxQrnIznIwSdupqzcPieM+03KnWxVQAM4LYBPoozgZ7Z8650+Z1MbzuegUwgNOZ3Gw6lc3EuEgSW1vnAbJZh/NkZI+2B9K28Y4eLTw5YWYHUAQWJ1dT3+X61O8W4SJ1G5VkOVYdQajLXhDyTAzymQREYXTpGc9fXp9aWfFkdlA3qj0of4kHtc5xdyeVwcycuognvYrmWCYqZCRINDFF2BQ7EYGK6BzAr8JSe4bwjNFvjqWII90d84zjyqprynYFrk3RKSJJJpjMjBcdUKoT72++1dPFbz/heHSsQ8kTZEON5FB05AAPQKK6cbczqT7WWQFY+SuPRSIYg4EmpnEekrpUnYKG7d9icZrziH4gRxyaER3w2hj8IBzggE9TUZaX/ALfxOJ1Qw+yqS4fAkbVtjT10j+vrXRzu6Ge0hBXJlyVBGeqdR9TTkMcZkDXjjr2SOPzxtuM0dO+5V2U17Wi6uRGjOckKMnAyfoK2q2aSWyypSlCEpSlCEpSlCEpSlCEpSlCF4TWLygdSB86yYVXLiyvCCNSMPmP6gVhNI5g+FpK0YwO3IC85u4nIvgwQnS9w+nX/ACgYyR671GcTsX4cEnjmkdS4EquchtXVvQ7fOsOJRzXMiRErHJC2pXH5cDJzg4xsPrioziV5JdzRWvtMM5L5ZYRsoHV2PnjO3T9KiOTxWkttbmIsIBpSHO91J4TyrOyoAgWJdiSSASTsSO9d1xxSKONYp4ZJtSqygR6gdtOck7EkH6YrP8Q//Cog/NKg/Q1aUjwAPICtDh35Y5JHWRmA0A0Nb1uuXEQJ31tQ551VQ5c4Cz3HtTwiBEGIYgMHf8zeu56/0qw8N4eyu8smC7nbHQKOgFddpa+GipknSMZPX61vqcgJBKcLzqtc0IZSp6MCD9RivLW2EaKi/CihR8gMCttKus65WIWvdNe0oUrwrWqG1C5x36kkn9+1bqVBaCbQqzxThNxcuyMIY4iSNY96UpnoMjCkjrUbxTh7Wl9FdLC0sCQiLCDLR4z7wHcY7/OrvWm8thJGyHoykfcY7VZpyrRryFS7TVf8QjukikihjjZS7DSz6gwwMHtnr6VWOZPw7tY7mKFNYYxu7Ss5L5Ac6iTt+Xyr6jw20FvDh3BxqZmOANyWJ8gBVD41xN+Lym2slAgX3Zrsr+XukZ64P6+g67MlANkcELHEAygBpqq9iunkvnFxwmOSYmSXW0cY6tJjGn1OM4J9POpPku6uHuLgTuWKacrn3VY5JAHbGMVXrjk/iEEi+yiHwo1Koxb3kGeoBGNZyST5k71q/BriE8kl07qzrJL70hfIUqCcb7nOar4Vsz36JzxWRtMIbZI+bTfehzt9V9Wr2sVrKskqlKUoQlKUoQlKUoQlYSyhRkkAeZOKzrRd2iyLpcZB/p8qh11opFXqtUF3qkYZUqAMEeZ6j1rl5h47HbRamdVZtk1MBv579cVD8d4bDFpWMHxGO3vHAHcnP+bGouz5Qt7y4Ms0QkWNVTLZOcZwBvt1JOO2BSBneXGKteo/OE4IWhok46H85XvGuCRNw9ppZZFMgODGc6teypt8WT137nyrk5a4UYr21SSH2ZlR2B1ajKdOCuRsgA301o5Y4Gj3fEbCNn9ljZGTBz4coOfdJ7g6h/7aully24nSeedp2iBEY0KoXVsWIX4mx3rowtZGzKFQzZgS7ldnGuBrc+GGLDw3DjGNyOxz2qTpSpLiQAeEmGgEkcpSleaxnGRnyqqsva0XV6kYBdtIJx9a0cW4osCBm3JOFGwyfmdgPWkCieIGREOd8ZDD0ORsazLrtrd0AtzUVknGIT0kT74/et3tadmB+W/7VW+P2US6Y44x4jkYxnYffv8A3qVteGRRIqtgkDcnPXqTjtvST55RYtork3SZfGwNDhevCkklB6HNYTXqIQGdVLdASAT8s9ahLni8duHkJ9xQR6k591R5nr8hVSvbWaW5tZZ9mnkGlP5EDLgfPetcJiHTxB7hrr5aHcditYMJ4hJcaGv1Auv7X03NM1XOK8JihjaTxJF8ve7noOlSHAY2WAGRiSfe3PQHoMn03rVsji/KR7pZzGhuYFauauWVvoPAd5EUsGOggZxnY5G43zj0FU2PkG5tpY4LbiU8aMsjBSoKjSU7Z76q+kQyhlDKQQehFGQZBwMjv/nypgFYnXZRKxywWLCaXxZEifVJjGo4Yg4HTsKr34Y2i29jKwBwZHc9ycKucDufSpfn3iYhsZe7OuhFHVmYgYH03J7VEfhvxLRwwyTsoCvJkgYGM/rv0pptDDHu4ewWHhvdiARsBt1srHhvHQ9/HLLJo1JIAjZUJuNCnUACx3JNXsNnpXyzmUSXKi7cFFZhHCncqcksfnj/ADFfT4EwqjyAH2FJhdrHRNa1jhvqCOld/VbaUpUrmpSlKEJSlKEJXDxud0t5GjKhwh0F911Y93IHUZrLirOIm8P4tsbZI3GSB3IGdq1eziWBRMCNgWBONx3JH3qjidQ3dS0jNqvm81nxSKJ+Je0xylAS0bRAAoPi047Yz5Hr9d7fiMb1I7ew0QPIoM0rkKsWdmCZxrbPcfTzG/nPnGO4H+l2DJJJNhHYH3I06EauhJG23bPciu7iH4aWcdgE8BHkjRRrAIZmyMk465JNTEygApkfuVYeUuXobO3EcJ15OXkyCXY9WJH7VNhcVEcv8q29lr9nj0eJgsNRPw5x8ROOpqYqyqlKVD8y8b9mh1BGdmOlAP5sEjPptUtaXGgqveGDMdl3396sUbyucKgJP+edVROL3jr7atvF4YU4BY+IUzknrjtnpUfY8XuL5ZbORQraGOTkMGUqVDeWTjttXZ//AEcsNmY3tnDRx6CxI0YA0hs5yfkKriKgIEpAvurYaRszMzNdaWF9x9ryWFbSNXZFLv4vwrkY0nzIOK6+X+MtA0tvcoqSDMo0H3CGxsv1/rULylBPZgTeA8sc6fk3ZcE4yPI9fqK6YlN9xP30aIRxYK5GrHUavIkt07Vg5umZu63EbM2uyz4Bx1pb5S8Lgy69DPtgLnJC9xtgb+fnVzlSN8Zx6HO9V6WIf6vEgGBHbnA8s5H9a7uM2I91F3eQ6VBAOP5juM4AqMZE6KNgjYHWNbO5POxS0EjpnuznY0OwCiuK8uyT3CtHKo8MZVXXKg5+LHQk/LtVeu+J3L8Rii1RTSxZ0ldkzgkg9NxirTzJO9tCscCvmTZpApYqo2J2746D51XrCe1jv7dk1qqRsrF1YEu2Rkj1J61lhIXwwhjjr/uw8l6PCPcYy5wsBrsug6c86+64uaOHyzF55ZiyRMulB8AZjjA88b7+nrV95XtR7BEjdGj3+TZP7Gq/+Il1HHarGgAzKMhR5Bt8D1xVnhDLZhY93SLAG3xBMDrt1rotxEb4GszAuLj7aey8i1g/dPyigAPqV3WdoI0CLnAz19TmtxqP4CZfAXxs68tnOxxqOnb5Y671I1Sq0TtVoq7zBymLmTxDKy4XAXSrDrk4B6E7faqvacqSmyXVKIo0Z28N0OMhsZPc58sd6ufMzOIl0+IF8RfEMedej82nT73XHTfGaheLvKbG3STPiSFQ2rr6avXcZ9RWM0hYwpoYqSCLO2r40F8qqcZvr+U26YhZTIPCypTJGB2/LvX1Hh7SGJTMqrJ+YLuAc9jVL5ns0s1iuJbgl4iNCtnT2zhR2G1WuW6keKKSIfHpLD/aRnv0+dUic4WHXapLO58bQ5tVfGm/ClKV4K9plYJSlKEJSlKEKI4/xYwqoX45DgbE48zgbn5VTPxDubuThuLeZWDyaZ2K6HA2wgAHu5Ocnr086tPMtyVlhMQ1TAtpTsQRg5x0+fzrmgiaFJXvmhEcx94AEjUeg+WBSoeTKRwsmuPiUvnR4fc2dgU/06AqdLCdJhrLbYbJJJ+Q2r65y7dtJaQSSbM0aFs+ZA/XNfNrmW0uJEhtI5AskgXx31eGNzsmT1ODgkb42619WtrcIiovRQAPkBimaKaeMoAW6lKVKyWuSYKQD3OBWRFcdyshbIC4XcZO/wBsVwcS5h8KPZdUjEhV+gOfluKSGKaJCx4I6d/JD6a3MVW+WvEe7vZItOv3gmr4cmQ4zj0Wt1xwaWZv+KeMIhyY4l+I/wC49SPv9K4vw5jl/izmQBdY1gL12JwD23artfXSFCds9vMfWr/rUwc5zQQ1wGxq6rjX86Jb9MsQg1uT7lQ12t6qtoeCGEZIZsllXGTtgjNSfL3AktkOGLvIdTuerH+29dPD7UGIaxnOevlnb9K6vZV8v3q+HaBE0DoN/JOOcTooyLgxF810WGDGEC9xuDnNS2gdcDPnWHsy+VYL7rY7GmXOLt1i1gbdL27uljRnc6VUZJNVLgjvNxN5pF0gwAohG4UthS3+4gE/WpjnN0WxneQBgiFgCT8QHudCPzYqncB4FxCF0uma3KFELBmkBCkZbIzgkAnY7ZrNxA3T+HLRG7qRS7vxHmUyW0I6u5zt56VyfvVu4YuxbcKcY+Qzv+v6VSYLm74l4k8cyW8KsRApjVi2PzEsCRv5f0qwcicaa5gYyAB0co4HTUOpHoRj9a5xmM2IjFghodVcWeefss3fpzsP4kpIJsWOmm3/ABWO3mV1DKcqwyDWysUQAAAAAdAKyrppdaby6WNC7nCqMk/9qhubJYvZS7tpxgoR1LdgB3z/ANam5olZSrAEHqCMg/Sqj+IdongxyZcOrBYlUgDLb5O3YLVXgOaQVrCyN7w2TblU/mPg11PFHNdsAZZEVVHULuQMdicZNfTeISvDECmgKigYYHO2AAuPtXzXmrht3bezmS6aYltWhgCExjcHud6vyToIrZ7m4j7MCxVA7EZXqR0z0rLJQIG6exIaI2Ou9/pxX0U3bsxRSwwxAyB2OOlbq8Fe1sFzEpSlShKUrwmhCqtxYLNxCQSEhVQEAHGRhe/lkmonhnH4va57WFWmjSJpArYZSV7LnzO3TeujmZRe3ItoGKFRiaZWxhe6DzPX9vOtXJ/B0h4jcqmSI0VdR6n4f7GlGQ0665JtMx4INY5796v0vnzv6KO4RGoNkRMsokm1G2XYRMwY6gAdWEPZvOvpq1XbbhirefwydhqlYhe/RcgZyfnVjFN+L4mtKkxshe0NK5/bBhycqEJBJ9ADnbtg0LHsq/xzmqCKQxmRi6j3lRGbT8yvwn71EQrFezqqP/DMZwy9zgk9e+W3Hpjaoaz5jS1mujHqnieRn8SMdzuUZm2wPMZrbw23WK0SRJF9puJGeLQw0qG2949MDv67VzH4XNL4wAG3/wBXf9V7pubCOewNAO4/PRSvC+EDh88UUcocyP76dNjpAyuT59as0PC8ziXC6ApGO+rIIOOmwHUb71VuT+AhOITtJIZpESPL7YLNliQPqavVp8P1NOtZbnOcNylDhxhzkbtp7hZyvpGa4mYmu24jyuB1qMZ8bGtkLttZTnBrodAetcdkhJ1dq7WNCFX+a1i9guPHBaNF1FQxUnSQVXUOmWAr5Pc8zzWxCRRXaw3MUg8OVjIMFDh4yQDgZz/m30L8Q+VpL628OEfxFlz8ZQacHV6HOF61XuWALO8ROIQyCaQeHFM8niJj4dC7YUb46nGe2ao4XomYXBvxb1wrDyLLAOHQ6nAIQlgXI/Mx6ZrH8Kkzbzy4wJZ3ZfltUbxnkPwj4cM7COZ9odIJ36gOdwtX3gvCltoEhTogx9epP3pKCOpD8IFdF0MXLEI3ljiTIb8gLP3Psu4UpSuguMtF7EzIQjaWPQ+VQ/NvC/FtclwjRESB22UFQc58h1/SpbiN54UTSY1aRnGQP1NU78Up2e0ghRivtE0an/04zg59Sp+lUecoJTGGiMsrW9VVeOc9G5RI5IkBY6Ul0n3jkZ0E/CCQM1deYtUdrFarC8muPw3lWPxBGukK50jdnI6Dp3PTBheauTI4OHTSO7SOiKEJ2C+8oAUdvKrG19KvDYpVYBxHETkZznSCOux3671WLMX5DumMZ4fgCWMECyK8gDfup+yjCxoq5wqqBnrgAAZz3rfWK1lWq56UpShCV4a9rE0IVL5p4LZwqX8NjNIToVWYFmPfGemTVc5A4Wxv31O6mLJYA9SCBpbzG9dnFuIXFvxEFo0uJ5M+EgY+6mSAf9u3c+tZcpcwO3EpleAiWQgOoYHQFOCc/mA2rEuaXAL1MbZmYSQA5rbd334B1rf1Vx4ZdIk724Ehc5kZ2XAbcDY9wMgdMdamRUQsDG/L490QBc+pcnHzwBUvTBa1tBvReTY5zrLuq9Nc15AJYnjz8asufLIIroNaLa1CasdWYsf8+VUWg0XzmwQWVuYLiymZ01aXj+B8kke9nC9fKuzkHk9Rb67mNTksVU7hcnJ38h0+9dvMXHBLP7NGGfRu4Tff+9TJtnuLUxaWtui46nSMbdtj0pNrmSzGm1Xbcp44khuTNRO++gUTyhwuFri4njUaVk0xEE4A0+9t3BzVospBpIJGQTUbyzw2SESiQjDSErhQNsAA7E4BAG3bFdrSI2ToYkHBwN/0NOhYYmTPITd7fZbJ77BwK0m+PkPtXq+Gc+42R23z+9eJ4ZIBRgT0zn+9CXXo4gfSt0vEo1UMzBQfM1y+JHj4Gx5/4arfOM0+CkMaiLRreQ7nG5KgE+g7H6VZjC85RSzkkEYzEE+S4ef+d2tQII9SNOdpsZVVzhsdy2MfQ1RePzxNLb+zS3M0aSIZpJc6ckj4Qeh6/p61ZBxBmn4fcXJygaVSSoA6jSMAYNdfO/Fxc+zWcEJHizqc4C+6Mgtgdt/0pSf4JHNJ1BoLt4SVmSFo+V4JPWtd/ID3U/xHistvO9zLayPDGudasmETfLBS2WIG5x5mrfDKGUMNwwBB9CMiqRzXxGSWX2RoblbUY8WSOJnMvQ+Gun4U826ncepu8QGkYGBgYHTA7DHatmMDRouU52YrOlKVdVXPeXIQZKswP8oz9x5VRvxMu1ksoZoyQ6zr4e25b3h0+mfpVj5t4+lvEFLENKdKhQWbH5iqjc4H7iqfzlxaGW1tZYSTHBcoJFIIZcA7Mp6HY/elpTdt7Lrfp0bmzRykGr34229dlVuMo72+oe2u4Gq5aXKx9RhQD/uxj/MfYrSKO4tIhj3GSMgA9MBWA/QV87595xuHiFuYRGLnSEU5LsNWc9dvh8u9fQrbg3/DwREkeEIjt3KDofStWwOgkoncBVxONZjcM01VOcK9B/wKWxXtKVouWlKUoQlYmsqxoQvnfC+JIOM3k0ufcCxptnGwz/8AX9a4rQRR8cjeOQsrI7OWGMay/u/LOKmuL8Intr6S7ghW4jnUCWMkAhl/MM9tv3qO5Z5fa6uZbidQgbA0IcBR+VAR32ySPL1rmPMjXBorfave16ZskWR0t/D4YbuN6qq30NlSI4bCeJxCzQK8Lu93KmcYZT/BY599yxDafy47Veaoc/J8Fq8aWpmV2JwvjOUwc5JUnfz+hq8W8elQuScADJ74HWnmSZnFtbLzr2ZQDe6zNRl1dyeBMwXQya9Oe4A2b7VKVrljDqynoQQfrsas8EggLPyXybhnHGtFYRtmRmy507n5s3QfKrI/PoPD/GkZIXLBNyO/cee3l0qP5ntpbWzkiESEO64lGATvnDd+1TXLXKELWcPtEaStgONQzpJUDb1xVRE0QMyBwOoN+Q2/xcyF0xmc17uFlyXzNbTl4opEZ1wTh2Ytt8Q1gHbvgVL+0ldWMDLkZPaqDzzweG2vOH+yIEuGm/L1K5UZb06j5Zq/txGI3JtvDLMAGYgLpXVnBOTnfT5dxVmNyil0migt0AUamMgLEbnyrmnnVXQmQMM9zjH+f0ruuFjjRmYKFAyxx2G9ahaQzRg6QVYBhtjY7g+YqxutFYDk7LgiuSYjpdSuegIzXDzdJptpNJx/CUfPJA/rWPGuEQoViiTEjnpk4A8yP86Gq/8AiJdNCkdqGEUfhqdZAy5DfCCdgBjVirYBzpcQGEbEKMXGBAXNO4K9n4R49jaWrAN4mXHbB1bHI6YBNdVhy+OHzLOWE+fcLMxZkHkM9Ns1GX4nm4NFMgKvCdJKgjVEDhnHlt/Wo26gilktRZx6H1rnS5Yuv5tY7D5gd6wxEDnTPdrZdp09VELZWReGHEcabaDlfQeZOLSJLGiB0QPHqcKSG1MBoBA8s589hVmFVbm/jxjUxwgNIgDsSARGB0O/5ielWGylJiRm6lFLfPAJrVNSMIia6q3XTWJO9YxShlDKQQehByDUfdDRlvEPXpt/maWxOI8Buar9a+nUrAC9FX4cScclZ8Yt7dAmegLnJb0O5Fc/D+Hx3HE+IRMoeF0h1jtqx1yO/XeojnzhTNfwSsUjSSIKzSBvDLgk6X09CARXT+HfDvAvZkhk8WIxgyuowniZ2CHuACR962bEXC67rrl4EWdrtcoAHSiNfqPda7Xk+CLjUAGuTwoyV8Ri2jZzhQenavpgqo2EZfjMzYOEjAzjbOE7/U1cKbmDW5Q3/wAhefhkfKXveSSXFKUpWC3SlKUIShpWJoQoLmTiB2gT4n6/Ly+v7CtI43Ba2LSowkVDpOn80h7ff9K4eO8IlEuQssqyE+IyAagvdFyepG2ew+dR9nws3PD5I40KlJ2kQMMKcEgKD02G3zpVjHZnSO347BdIsZ4IIOli/Xr/AAs7a/vIwb+aONkbqoJ1IhIG2ftV6tbgSIrrurAEfIjNfKeL/i3FJatD4LoWAUsR7ux30469PpV/5VuQ9hA0TBhoUZIPY4YeediK1jaGiglJbPxEV/SnawSIDOABkkn5nqayBr01qsFS/wATpf4Ea/zSZ+yn+9OZOeorCJIFHi3GhQsQPT3Rgufyj06n9a5vxE4NPcSQFVzFFIhOG3ZmdAQR5ADHlvk9Khec+D2k9+fHhZEBHiyKG1SHAwBg4AwAMimJJG+Cxg4v3UYXBSSTvf1A9v51XLyZ40nEo7m4Iklm1bkbKoB2j/lAxjPz9a7rC3v7+eS8guI0SKeRYQ8YJwAV+ILkrg9D3qO4XwOwj4kjwySxRKh0ku3xEFcYYetTt9ybccPt2msryXEILmKTBQgbtt0zjfpv5ilV1MUwMLRky2Apd7qdYPAvQk07t7iw5UaRjSTjvqBrv4ZLPBH/ABlRYo0wMHLZGAB1O5qv8sTtxFzcFjFlBnR1/lIUnoMqfvUvFCRc+ySsZY2XUuonIO/cH0P6Uj4jyc3eh09VyBIS747q1C8E4xctfRNLGqe0asAnUwQZ3BBwOnl0rt4xZgXsr3VvJcROiiHShkC7e+ukfCxP5v1rouVB4zCo6Rwnby+MD96tpFddzWwtYGivh18yd1GHlc5zy43rQ8hWi+X30MsdvZRXRdLZpX8QEnIXIMSOR2Az/gro4jNbJd2jWGkSs4V1jPutHtnUBt9f7V9EuLdXUqyqwPUMMg/MGoaw4NHBMNMcaZ/kUDJ3xnvj0pKfFOjcytiaPTXrz5J9soI17r55xLh93NPfpaTv4UciK6lQ5diRq3C590g/QVZ14LxhohC11boOhkWPL6cYwBgDP+Zpdfh9LF4ktnezRyOzSFWI0MxJO4Ax6ZINSHJvOAuLE3FwVjMRZZWOy+6AdXpkEbedaBRLKXtr8/NFXEvrzhFxbQzzLc2s7aAdIVkOR/8AodztnpU9zVzPHCP4Sh5iNR8lUbZbHrsKqnFeJy8SuVu44nNpZt/CypzLISPex10gqPkB5nbbe38QtJAfEa5mZTIzoR3BKg9gMUviIjKMpIry+ybwGH8Rwe4WLqv77Ls4XPHPfSNxDTnw4zCkhxHpZQSV1bE/9fKpHk5lW/uorZtVqFUjByqucZCn7/b0ru4nFb3PDwwhNyFVVQICGyMDY/EoBG+O3nUzy/w9YbeNAACEXVhdOWwMkr2JPnT+cZa7JWSTUiq7Lot7BUd3XOX3NdVKViBSVqkpSlShKUpQhKUpQhariYIpZtgBk1BcwwSJw+QWKDUVJVcZzrznHr72asDxgggjIPUGozjHMNvZiPxnEYkOlTg42Gd8DYdKhSLvRfLOWZVt3gg4kk0Sp/yw6YiLE5LMfn8+2Tivo3GuIlQLa2AEjKSSANMadS5xsD5Dzqr/AIk822s9t7JCy3E0zJoEeG0kMDkkdCRkY67118X4XDb20YZWa7kjRAFdgWYIFyQD8I/Wq7J6FofI3MN9h/J7Kycmys1lEzszFgxyxyfiONz6VN1RPw3aRFnWVzpiIGC2VUjVqx5DarZw/jcU5IjbJAzggjY7BhqAyvqKsDYWeMi8Od4Guv31XdivCtZV5ipSio9/y9ctPPcW4gywTwvEAZSBp1DGPdJ09a4eJ3XFbvNk8UFv4inW4fVlM4bAycZ6edfRtNYmIZ1YGRtnv8s1FLd07nkF3AoegVVt+WzYxK1vIoEceJPE6HG5bbpvk4qS4TwhxKbiZg0jDA09APT/ADzqZZAdjXuKyELAbSuQXagoeCyf6i9ycaDEFXffO3b6Gp6lKZe8vq+BX0QyMMuuTf1WqeEMMHI+VR99w6TwnML/AMbSRG0m6qfPAHl86laUu6FjnB5AtaA0qBecS4yV8DwLdGf3RMr7dNyBk4ON+n0qsXv4acQjVY1MM1vG2vwy7IrtgZLgYJ6YG+wHqa+xmIEg43GcH59ayK5GK0AVi6xSpHKnHr5jCjWEcduwwJI391VAOPc69RjFTvM/BWuURFZRpkVjnuBkY2+dTEcQUAKAAOgAwB9BWWKlDHmNwc3cLGOMAYAAHptWeKYpQqJSlKEJSlKEJSlKEJSlKEJXHxazEsTIURyQdKyDK5xtn0zXZXmKEA0vm1hy+1pc24W2i8XErkowy+wB6qNIGdhWyDiUlvO11eW8hdjhWyoVB/Kue/1/evoRQZzjcd8efrVMawW94ncrMAyW0SJGrbqGkBYvjue1ZuNbLrwYhsmbO0UBqdb3415JCguG8fCWl0vgTTNOzbRr2Yafi7Y1ZOxrRwvnmeG4inv7Z4oNHgpIo2GSDlh3+Ht64FWj8M0KQTRE5ENxIgI74x/Wo/8AFbiImSPhsI13E7odI30KDnU3ln9smpYbaCl/1Bw/cPy7K/G6UYyyjV0yRv8ALzrZmvmHEfCjmuBJC12scMcauASISqaSpJ2Xf3iVyRV45eBSyh1v4hWMEsvvZ2zt3bbb1rZzaFpR0eUAqXzXtcXCr/xohJpK5LDB6jDFf6V2aqoqEEGivaVpnvEQAuyqCcAsQMnyGTuazSZW6EH5HP7UKFnSvC1cC8fgP/mD9R+9Uc9rdzSs1jnbBSFeZrnXiEZG0if/ACH96j+AcyR3QfSUyp6B1Y4wCDt0O+COxzVg4HZGUqY1V7VI47xCYveSJM0YskTQq4wzaPEYvke8DkLirlbS6kVsYyoOPmM1AdZWkkJY0OJ3/oH7FbaUpVlilKUoQlKUoQlKUoQlKUoQlKUoQlKUoQvCKrHEeA3KXMlxaPEDMirIsoOMrsrrp7gdjVopUFtrSOV0ZJHK+YcxcXm4TbJaW6O8sgLyXGglQXJ1EAAgvt0PQY61zcj8z8LtiWaaV7mUjXLLE+pix6DY4XP3r6rKpKkA4JBwf61XOXOVjBqMojbIQDq+66svlx7mc/CNhUgABDnGQl7jqVx3fK06NMIJ41jnZmYOuWUv8Wkj4h5ZqIv5ZDJbcJt5GRdI8Rwfe0KNxnzOCfmRV9ubVX97Pbrnb7dKpFoQnHl1YAe30p5ZG+B67H71xHkjFtboAb252+b+F0cG7NmcdS1pI8wP43XsloeGX1qsckjQXJKOjtqw22GGenUfrWfNfGXuVlSE4ggGZHHRm7ID3Gf86Z5+fY2u7+2tYSC8au7b/DnGMntsv6isOMpdW9iYHhiWLKjUjb5zncZ3JxXUZoXAbf4n42NcYZHEGQ9emY69zWyjeMSQueGWtw4WII00pZsDDZCDPbOCPrVgh5VsLULe25Y6DlNMupGJBAB65G/nUvwXhiXFuoubVAUVUGsKxKhRg5xt32qgXFmltxSa1hJFvhHdASQje79iNR++O1RM4tjLguFinn463F+W6udoouCPGuiGbpGjYA8h5Z9Km5OB26plkACjc7joOu1cHMdhAloSqouNOggbncd++2a57y8eVIbYfGyrrP0B3+Q3NKEtjtrgCaFdyfNYYVrs+UGuSey4oOVob7WJFYQBhhQxBJHbPXGOvzqD/EXlS2sLdLu0UwTxyoFKsfeznIwTuds/er3xLi9vw62DSvpVRhR1Zz1wo/Mx/wC9VGz4Nc8VmW8ul8GCPJtoG7n8skg774Pr06dXIIhEzL+WtppPFff5S2c3RrJ/y9YmkiR7hVb+GFRdQ8QY69h9M9quHLM7vaQvIdTMuSfvjp6VUeI8JurW1nLNC6yZ8R/e8Q6jjqdu/SrXyusgtY1kRV0qoXSc5XSME+R9K1Aop/E1+3aAQaO/OylxXteAV7VlykpSlCEpSlCEpSlCEpSlCEpSlCEpSlCEpSlCErxlyMV7ShC4G4b5MwH0/qK4eOcrQXEQV1OUyyMCQ4PXORucnFTtKWjwsMZJY0C1o2V7CHNNEKr8j8vR28OvS3ivnW751NgkDGrcKcZGQD0zXBzLYpd3kdukshcOrTgSHw0QKQF0E6fEY4IAGepO3W71xng8PieL4UfiA516F1Z6Z1Yzmtw0AUFJme5/iE69VSOZOTRC6yQ3dxbrPMBLpkOkawxLbnbLADc96kuQuWYUtC2ku05fW7nLOodghz2BADbdzmrdLEGGlgCD1BGR9jXoXAwKjLqpdJceUhU6HlmJb91XUcQBgHYlQxcgbeW3SpG34W0AeRnBkY9QcbdT8Q7nr8hU2lookMmPfKhSfQEkD7k1teMHqAfmKzmgY+soo1+FYQ3G0tHJVU5k/D6C/dJpZJldUAGhgAPzZAIODk/tUfYch3SMCvEbpQr/AAO2sMoO3fbIq+0rYCgpXPd2aSoUkUMp6g9POtyIAABsAMCsqVKmzVJSlKFCUpShCUpShCUpShCUpShCUpShCUpShCUpShCUpShCUpShCUpShC8rw0pUKEFZUpQpSlKVKEpSlCEpSlCEpSlCEpSlCEpSlCEpSlC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tse2.mm.bing.net/th?id=OIP.M7124fc569bca49f22ddac89c38f43d3aH0&amp;w=171&amp;h=147&amp;c=7&amp;rs=1&amp;qlt=90&amp;o=4&amp;pid=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2956" y="4856086"/>
            <a:ext cx="1628775" cy="1400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tse1.mm.bing.net/th?id=OIP.M6ed50e6eb08c0ccb58f023dd5a9d43dbH0&amp;w=216&amp;h=143&amp;c=7&amp;rs=1&amp;qlt=90&amp;o=4&amp;pid=1.1"/>
          <p:cNvPicPr>
            <a:picLocks noChangeAspect="1" noChangeArrowheads="1"/>
          </p:cNvPicPr>
          <p:nvPr/>
        </p:nvPicPr>
        <p:blipFill rotWithShape="1">
          <a:blip r:embed="rId6">
            <a:extLst>
              <a:ext uri="{28A0092B-C50C-407E-A947-70E740481C1C}">
                <a14:useLocalDpi xmlns:a14="http://schemas.microsoft.com/office/drawing/2010/main" val="0"/>
              </a:ext>
            </a:extLst>
          </a:blip>
          <a:srcRect l="10351" t="9777" r="7767" b="7448"/>
          <a:stretch/>
        </p:blipFill>
        <p:spPr bwMode="auto">
          <a:xfrm>
            <a:off x="7391400" y="4989250"/>
            <a:ext cx="1684630" cy="11274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tse2.mm.bing.net/th?id=OIP.M4f1daddf986e1a987f644e6c3510d79eH0&amp;w=155&amp;h=151&amp;c=7&amp;rs=1&amp;qlt=90&amp;o=4&amp;pid=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20070" y="2996952"/>
            <a:ext cx="1476375"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7" descr="02-110-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12" y="1219933"/>
            <a:ext cx="7778750" cy="5436577"/>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2"/>
          </p:nvPr>
        </p:nvSpPr>
        <p:spPr/>
        <p:txBody>
          <a:bodyPr/>
          <a:lstStyle/>
          <a:p>
            <a:fld id="{D7E2F3AF-EEFA-4172-A112-2C3C41C7DCCF}" type="slidenum">
              <a:rPr lang="en-US" smtClean="0"/>
              <a:t>5</a:t>
            </a:fld>
            <a:endParaRPr lang="en-US"/>
          </a:p>
        </p:txBody>
      </p:sp>
      <p:sp>
        <p:nvSpPr>
          <p:cNvPr id="7" name="제목 1"/>
          <p:cNvSpPr>
            <a:spLocks noGrp="1"/>
          </p:cNvSpPr>
          <p:nvPr>
            <p:ph type="title"/>
          </p:nvPr>
        </p:nvSpPr>
        <p:spPr>
          <a:xfrm>
            <a:off x="457200" y="44624"/>
            <a:ext cx="8229600" cy="1143000"/>
          </a:xfrm>
        </p:spPr>
        <p:txBody>
          <a:bodyPr/>
          <a:lstStyle/>
          <a:p>
            <a:r>
              <a:rPr lang="en-US" altLang="ko-KR" dirty="0" smtClean="0"/>
              <a:t>Why is Distribution Important?</a:t>
            </a:r>
            <a:endParaRPr lang="ko-KR" altLang="en-US" dirty="0"/>
          </a:p>
        </p:txBody>
      </p:sp>
      <p:pic>
        <p:nvPicPr>
          <p:cNvPr id="1026" name="Picture 2" descr="Image result for 苏宁 logo"/>
          <p:cNvPicPr>
            <a:picLocks noChangeAspect="1" noChangeArrowheads="1"/>
          </p:cNvPicPr>
          <p:nvPr/>
        </p:nvPicPr>
        <p:blipFill rotWithShape="1">
          <a:blip r:embed="rId4">
            <a:extLst>
              <a:ext uri="{28A0092B-C50C-407E-A947-70E740481C1C}">
                <a14:useLocalDpi xmlns:a14="http://schemas.microsoft.com/office/drawing/2010/main" val="0"/>
              </a:ext>
            </a:extLst>
          </a:blip>
          <a:srcRect t="21395" b="26743"/>
          <a:stretch/>
        </p:blipFill>
        <p:spPr bwMode="auto">
          <a:xfrm>
            <a:off x="4039243" y="5085184"/>
            <a:ext cx="1506488" cy="5593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Untit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4221088"/>
            <a:ext cx="1457810"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admin\Desktop\Untitl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196752"/>
            <a:ext cx="1457810" cy="57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90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is Distribution Important?</a:t>
            </a:r>
            <a:endParaRPr lang="ko-KR" altLang="en-US" dirty="0"/>
          </a:p>
        </p:txBody>
      </p:sp>
      <p:sp>
        <p:nvSpPr>
          <p:cNvPr id="3" name="내용 개체 틀 2"/>
          <p:cNvSpPr>
            <a:spLocks noGrp="1"/>
          </p:cNvSpPr>
          <p:nvPr>
            <p:ph sz="quarter" idx="1"/>
          </p:nvPr>
        </p:nvSpPr>
        <p:spPr>
          <a:xfrm>
            <a:off x="323528" y="1600200"/>
            <a:ext cx="8363272" cy="4525963"/>
          </a:xfrm>
        </p:spPr>
        <p:txBody>
          <a:bodyPr>
            <a:normAutofit/>
          </a:bodyPr>
          <a:lstStyle/>
          <a:p>
            <a:pPr>
              <a:spcBef>
                <a:spcPct val="5000"/>
              </a:spcBef>
            </a:pPr>
            <a:r>
              <a:rPr lang="en-US" altLang="ko-KR" sz="2400" dirty="0">
                <a:ea typeface="굴림" panose="020B0600000101010101" pitchFamily="50" charset="-127"/>
                <a:cs typeface="Arial" panose="020B0604020202020204" pitchFamily="34" charset="0"/>
              </a:rPr>
              <a:t>Channels are intermediaries between the </a:t>
            </a:r>
            <a:r>
              <a:rPr lang="en-US" altLang="ko-KR" sz="2400" dirty="0" smtClean="0">
                <a:ea typeface="굴림" panose="020B0600000101010101" pitchFamily="50" charset="-127"/>
                <a:cs typeface="Arial" panose="020B0604020202020204" pitchFamily="34" charset="0"/>
              </a:rPr>
              <a:t>manufacturer/producer </a:t>
            </a:r>
            <a:r>
              <a:rPr lang="en-US" altLang="ko-KR" sz="2400" dirty="0">
                <a:ea typeface="굴림" panose="020B0600000101010101" pitchFamily="50" charset="-127"/>
                <a:cs typeface="Arial" panose="020B0604020202020204" pitchFamily="34" charset="0"/>
              </a:rPr>
              <a:t>and the </a:t>
            </a:r>
            <a:r>
              <a:rPr lang="en-US" altLang="ko-KR" sz="2400" dirty="0" smtClean="0">
                <a:ea typeface="굴림" panose="020B0600000101010101" pitchFamily="50" charset="-127"/>
                <a:cs typeface="Arial" panose="020B0604020202020204" pitchFamily="34" charset="0"/>
              </a:rPr>
              <a:t>customer/consumer/end user</a:t>
            </a:r>
            <a:endParaRPr lang="en-US" altLang="ko-KR" sz="2400" dirty="0">
              <a:ea typeface="굴림" panose="020B0600000101010101" pitchFamily="50" charset="-127"/>
              <a:cs typeface="Arial" panose="020B0604020202020204" pitchFamily="34" charset="0"/>
            </a:endParaRPr>
          </a:p>
          <a:p>
            <a:pPr lvl="1">
              <a:spcBef>
                <a:spcPct val="5000"/>
              </a:spcBef>
            </a:pPr>
            <a:r>
              <a:rPr lang="en-US" altLang="ko-KR" sz="2000" dirty="0">
                <a:ea typeface="굴림" panose="020B0600000101010101" pitchFamily="50" charset="-127"/>
                <a:cs typeface="Arial" panose="020B0604020202020204" pitchFamily="34" charset="0"/>
              </a:rPr>
              <a:t>They take some profit (but also some cost)</a:t>
            </a:r>
          </a:p>
          <a:p>
            <a:pPr lvl="1">
              <a:spcBef>
                <a:spcPct val="5000"/>
              </a:spcBef>
            </a:pPr>
            <a:r>
              <a:rPr lang="en-US" altLang="ko-KR" sz="2000" dirty="0">
                <a:ea typeface="굴림" panose="020B0600000101010101" pitchFamily="50" charset="-127"/>
                <a:cs typeface="Arial" panose="020B0604020202020204" pitchFamily="34" charset="0"/>
              </a:rPr>
              <a:t>They may be partners or competitors and may preferentially sell your product or a competitors’ </a:t>
            </a:r>
            <a:r>
              <a:rPr lang="en-US" altLang="ko-KR" sz="2000" dirty="0" smtClean="0">
                <a:ea typeface="굴림" panose="020B0600000101010101" pitchFamily="50" charset="-127"/>
                <a:cs typeface="Arial" panose="020B0604020202020204" pitchFamily="34" charset="0"/>
              </a:rPr>
              <a:t>product</a:t>
            </a:r>
          </a:p>
          <a:p>
            <a:pPr lvl="1">
              <a:spcBef>
                <a:spcPct val="5000"/>
              </a:spcBef>
            </a:pPr>
            <a:endParaRPr lang="en-US" altLang="ko-KR" sz="2000" dirty="0">
              <a:ea typeface="굴림" panose="020B0600000101010101" pitchFamily="50" charset="-127"/>
              <a:cs typeface="Arial" panose="020B0604020202020204" pitchFamily="34" charset="0"/>
            </a:endParaRPr>
          </a:p>
          <a:p>
            <a:pPr>
              <a:spcBef>
                <a:spcPct val="5000"/>
              </a:spcBef>
            </a:pPr>
            <a:r>
              <a:rPr lang="en-US" altLang="ko-KR" sz="2400" dirty="0">
                <a:solidFill>
                  <a:schemeClr val="bg1">
                    <a:lumMod val="75000"/>
                  </a:schemeClr>
                </a:solidFill>
                <a:ea typeface="굴림" panose="020B0600000101010101" pitchFamily="50" charset="-127"/>
                <a:cs typeface="Arial" panose="020B0604020202020204" pitchFamily="34" charset="0"/>
              </a:rPr>
              <a:t>What functions do intermediaries perform?</a:t>
            </a:r>
          </a:p>
          <a:p>
            <a:pPr lvl="1">
              <a:spcBef>
                <a:spcPct val="5000"/>
              </a:spcBef>
            </a:pPr>
            <a:r>
              <a:rPr lang="en-US" altLang="ko-KR" sz="2000" dirty="0">
                <a:solidFill>
                  <a:schemeClr val="bg1">
                    <a:lumMod val="75000"/>
                  </a:schemeClr>
                </a:solidFill>
                <a:ea typeface="굴림" panose="020B0600000101010101" pitchFamily="50" charset="-127"/>
                <a:cs typeface="Arial" panose="020B0604020202020204" pitchFamily="34" charset="0"/>
              </a:rPr>
              <a:t>Physical distribution, Sales activities, Inventory, Service, Information/market feedback, Negotiation…</a:t>
            </a:r>
          </a:p>
          <a:p>
            <a:endParaRPr lang="ko-KR" alt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6</a:t>
            </a:fld>
            <a:endParaRPr lang="en-US"/>
          </a:p>
        </p:txBody>
      </p:sp>
    </p:spTree>
    <p:extLst>
      <p:ext uri="{BB962C8B-B14F-4D97-AF65-F5344CB8AC3E}">
        <p14:creationId xmlns:p14="http://schemas.microsoft.com/office/powerpoint/2010/main" val="28389980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zh-CN" smtClean="0">
                <a:ea typeface="宋体" pitchFamily="2" charset="-122"/>
              </a:rPr>
              <a:t>Channels for Consumer Products</a:t>
            </a:r>
          </a:p>
        </p:txBody>
      </p:sp>
      <p:grpSp>
        <p:nvGrpSpPr>
          <p:cNvPr id="34819" name="Group 3"/>
          <p:cNvGrpSpPr>
            <a:grpSpLocks/>
          </p:cNvGrpSpPr>
          <p:nvPr/>
        </p:nvGrpSpPr>
        <p:grpSpPr bwMode="auto">
          <a:xfrm>
            <a:off x="453321" y="1371968"/>
            <a:ext cx="8438091" cy="5028100"/>
            <a:chOff x="192" y="912"/>
            <a:chExt cx="5520" cy="3168"/>
          </a:xfrm>
        </p:grpSpPr>
        <p:cxnSp>
          <p:nvCxnSpPr>
            <p:cNvPr id="34820" name="AutoShape 4"/>
            <p:cNvCxnSpPr>
              <a:cxnSpLocks noChangeShapeType="1"/>
            </p:cNvCxnSpPr>
            <p:nvPr/>
          </p:nvCxnSpPr>
          <p:spPr bwMode="auto">
            <a:xfrm>
              <a:off x="5040" y="1440"/>
              <a:ext cx="0" cy="2304"/>
            </a:xfrm>
            <a:prstGeom prst="straightConnector1">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21" name="AutoShape 5"/>
            <p:cNvCxnSpPr>
              <a:cxnSpLocks noChangeShapeType="1"/>
              <a:stCxn id="629768" idx="2"/>
              <a:endCxn id="34848" idx="4"/>
            </p:cNvCxnSpPr>
            <p:nvPr/>
          </p:nvCxnSpPr>
          <p:spPr bwMode="auto">
            <a:xfrm>
              <a:off x="2184" y="1776"/>
              <a:ext cx="0" cy="1962"/>
            </a:xfrm>
            <a:prstGeom prst="straightConnector1">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22" name="AutoShape 6"/>
            <p:cNvCxnSpPr>
              <a:cxnSpLocks noChangeShapeType="1"/>
            </p:cNvCxnSpPr>
            <p:nvPr/>
          </p:nvCxnSpPr>
          <p:spPr bwMode="auto">
            <a:xfrm>
              <a:off x="3648" y="2928"/>
              <a:ext cx="0" cy="1076"/>
            </a:xfrm>
            <a:prstGeom prst="straightConnector1">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9767" name="Rectangle 7"/>
            <p:cNvSpPr>
              <a:spLocks noChangeArrowheads="1"/>
            </p:cNvSpPr>
            <p:nvPr/>
          </p:nvSpPr>
          <p:spPr bwMode="auto">
            <a:xfrm>
              <a:off x="192" y="1344"/>
              <a:ext cx="1200" cy="434"/>
            </a:xfrm>
            <a:prstGeom prst="rect">
              <a:avLst/>
            </a:prstGeom>
            <a:solidFill>
              <a:srgbClr val="F4A984"/>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dirty="0" smtClean="0">
                  <a:solidFill>
                    <a:schemeClr val="accent2"/>
                  </a:solidFill>
                  <a:latin typeface="Arial" panose="020B0604020202020204" pitchFamily="34" charset="0"/>
                  <a:ea typeface="宋体" panose="02010600030101010101" pitchFamily="2" charset="-122"/>
                </a:rPr>
                <a:t>Manufacturer</a:t>
              </a:r>
              <a:endParaRPr lang="en-US" altLang="zh-CN" sz="2400" dirty="0">
                <a:solidFill>
                  <a:schemeClr val="accent2"/>
                </a:solidFill>
                <a:latin typeface="Arial" panose="020B0604020202020204" pitchFamily="34" charset="0"/>
                <a:ea typeface="宋体" panose="02010600030101010101" pitchFamily="2" charset="-122"/>
              </a:endParaRPr>
            </a:p>
          </p:txBody>
        </p:sp>
        <p:sp>
          <p:nvSpPr>
            <p:cNvPr id="629768" name="Rectangle 8"/>
            <p:cNvSpPr>
              <a:spLocks noChangeArrowheads="1"/>
            </p:cNvSpPr>
            <p:nvPr/>
          </p:nvSpPr>
          <p:spPr bwMode="auto">
            <a:xfrm>
              <a:off x="1584" y="1344"/>
              <a:ext cx="1200" cy="434"/>
            </a:xfrm>
            <a:prstGeom prst="rect">
              <a:avLst/>
            </a:prstGeom>
            <a:solidFill>
              <a:srgbClr val="F4A984"/>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dirty="0">
                  <a:solidFill>
                    <a:schemeClr val="accent2"/>
                  </a:solidFill>
                  <a:latin typeface="Arial" panose="020B0604020202020204" pitchFamily="34" charset="0"/>
                  <a:ea typeface="宋体" panose="02010600030101010101" pitchFamily="2" charset="-122"/>
                </a:rPr>
                <a:t>Manufacturer</a:t>
              </a:r>
              <a:endParaRPr lang="en-US" altLang="zh-CN" sz="2400" dirty="0">
                <a:solidFill>
                  <a:schemeClr val="accent2"/>
                </a:solidFill>
                <a:latin typeface="Arial" panose="020B0604020202020204" pitchFamily="34" charset="0"/>
                <a:ea typeface="宋体" panose="02010600030101010101" pitchFamily="2" charset="-122"/>
              </a:endParaRPr>
            </a:p>
          </p:txBody>
        </p:sp>
        <p:sp>
          <p:nvSpPr>
            <p:cNvPr id="629769" name="Rectangle 9"/>
            <p:cNvSpPr>
              <a:spLocks noChangeArrowheads="1"/>
            </p:cNvSpPr>
            <p:nvPr/>
          </p:nvSpPr>
          <p:spPr bwMode="auto">
            <a:xfrm>
              <a:off x="3024" y="1344"/>
              <a:ext cx="1200" cy="434"/>
            </a:xfrm>
            <a:prstGeom prst="rect">
              <a:avLst/>
            </a:prstGeom>
            <a:solidFill>
              <a:srgbClr val="F4A984"/>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dirty="0">
                  <a:solidFill>
                    <a:schemeClr val="accent2"/>
                  </a:solidFill>
                  <a:latin typeface="Arial" panose="020B0604020202020204" pitchFamily="34" charset="0"/>
                  <a:ea typeface="宋体" panose="02010600030101010101" pitchFamily="2" charset="-122"/>
                </a:rPr>
                <a:t>Manufacturer</a:t>
              </a:r>
              <a:endParaRPr lang="en-US" altLang="zh-CN" sz="2400" dirty="0">
                <a:solidFill>
                  <a:schemeClr val="accent2"/>
                </a:solidFill>
                <a:latin typeface="Arial" panose="020B0604020202020204" pitchFamily="34" charset="0"/>
                <a:ea typeface="宋体" panose="02010600030101010101" pitchFamily="2" charset="-122"/>
              </a:endParaRPr>
            </a:p>
          </p:txBody>
        </p:sp>
        <p:sp>
          <p:nvSpPr>
            <p:cNvPr id="629770" name="Rectangle 10"/>
            <p:cNvSpPr>
              <a:spLocks noChangeArrowheads="1"/>
            </p:cNvSpPr>
            <p:nvPr/>
          </p:nvSpPr>
          <p:spPr bwMode="auto">
            <a:xfrm>
              <a:off x="4416" y="1344"/>
              <a:ext cx="1200" cy="434"/>
            </a:xfrm>
            <a:prstGeom prst="rect">
              <a:avLst/>
            </a:prstGeom>
            <a:solidFill>
              <a:srgbClr val="F4A984"/>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dirty="0">
                  <a:solidFill>
                    <a:schemeClr val="accent2"/>
                  </a:solidFill>
                  <a:latin typeface="Arial" panose="020B0604020202020204" pitchFamily="34" charset="0"/>
                  <a:ea typeface="宋体" panose="02010600030101010101" pitchFamily="2" charset="-122"/>
                </a:rPr>
                <a:t>Manufacturer</a:t>
              </a:r>
              <a:endParaRPr lang="en-US" altLang="zh-CN" sz="2400" dirty="0">
                <a:solidFill>
                  <a:schemeClr val="accent2"/>
                </a:solidFill>
                <a:latin typeface="Arial" panose="020B0604020202020204" pitchFamily="34" charset="0"/>
                <a:ea typeface="宋体" panose="02010600030101010101" pitchFamily="2" charset="-122"/>
              </a:endParaRPr>
            </a:p>
          </p:txBody>
        </p:sp>
        <p:sp>
          <p:nvSpPr>
            <p:cNvPr id="629771" name="Rectangle 11"/>
            <p:cNvSpPr>
              <a:spLocks noChangeArrowheads="1"/>
            </p:cNvSpPr>
            <p:nvPr/>
          </p:nvSpPr>
          <p:spPr bwMode="auto">
            <a:xfrm>
              <a:off x="192" y="3648"/>
              <a:ext cx="1200" cy="432"/>
            </a:xfrm>
            <a:prstGeom prst="rect">
              <a:avLst/>
            </a:prstGeom>
            <a:solidFill>
              <a:srgbClr val="37EDF1"/>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Consumers</a:t>
              </a:r>
            </a:p>
          </p:txBody>
        </p:sp>
        <p:sp>
          <p:nvSpPr>
            <p:cNvPr id="629772" name="Rectangle 12"/>
            <p:cNvSpPr>
              <a:spLocks noChangeArrowheads="1"/>
            </p:cNvSpPr>
            <p:nvPr/>
          </p:nvSpPr>
          <p:spPr bwMode="auto">
            <a:xfrm>
              <a:off x="1584" y="3648"/>
              <a:ext cx="1200" cy="432"/>
            </a:xfrm>
            <a:prstGeom prst="rect">
              <a:avLst/>
            </a:prstGeom>
            <a:solidFill>
              <a:srgbClr val="37EDF1"/>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Consumers</a:t>
              </a:r>
            </a:p>
          </p:txBody>
        </p:sp>
        <p:sp>
          <p:nvSpPr>
            <p:cNvPr id="629773" name="Rectangle 13"/>
            <p:cNvSpPr>
              <a:spLocks noChangeArrowheads="1"/>
            </p:cNvSpPr>
            <p:nvPr/>
          </p:nvSpPr>
          <p:spPr bwMode="auto">
            <a:xfrm>
              <a:off x="3024" y="3648"/>
              <a:ext cx="1200" cy="432"/>
            </a:xfrm>
            <a:prstGeom prst="rect">
              <a:avLst/>
            </a:prstGeom>
            <a:solidFill>
              <a:srgbClr val="37EDF1"/>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Consumers</a:t>
              </a:r>
            </a:p>
          </p:txBody>
        </p:sp>
        <p:sp>
          <p:nvSpPr>
            <p:cNvPr id="629774" name="Rectangle 14"/>
            <p:cNvSpPr>
              <a:spLocks noChangeArrowheads="1"/>
            </p:cNvSpPr>
            <p:nvPr/>
          </p:nvSpPr>
          <p:spPr bwMode="auto">
            <a:xfrm>
              <a:off x="4416" y="3647"/>
              <a:ext cx="1200" cy="432"/>
            </a:xfrm>
            <a:prstGeom prst="rect">
              <a:avLst/>
            </a:prstGeom>
            <a:solidFill>
              <a:srgbClr val="37EDF1"/>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Consumers</a:t>
              </a:r>
            </a:p>
          </p:txBody>
        </p:sp>
        <p:sp>
          <p:nvSpPr>
            <p:cNvPr id="629775" name="Rectangle 15"/>
            <p:cNvSpPr>
              <a:spLocks noChangeArrowheads="1"/>
            </p:cNvSpPr>
            <p:nvPr/>
          </p:nvSpPr>
          <p:spPr bwMode="auto">
            <a:xfrm>
              <a:off x="1584" y="3083"/>
              <a:ext cx="1200" cy="432"/>
            </a:xfrm>
            <a:prstGeom prst="rect">
              <a:avLst/>
            </a:prstGeom>
            <a:solidFill>
              <a:srgbClr val="B479D5"/>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Retailers</a:t>
              </a:r>
            </a:p>
          </p:txBody>
        </p:sp>
        <p:sp>
          <p:nvSpPr>
            <p:cNvPr id="629776" name="Rectangle 16"/>
            <p:cNvSpPr>
              <a:spLocks noChangeArrowheads="1"/>
            </p:cNvSpPr>
            <p:nvPr/>
          </p:nvSpPr>
          <p:spPr bwMode="auto">
            <a:xfrm>
              <a:off x="3024" y="3082"/>
              <a:ext cx="1200" cy="433"/>
            </a:xfrm>
            <a:prstGeom prst="rect">
              <a:avLst/>
            </a:prstGeom>
            <a:solidFill>
              <a:srgbClr val="B479D5"/>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Retailers</a:t>
              </a:r>
            </a:p>
          </p:txBody>
        </p:sp>
        <p:sp>
          <p:nvSpPr>
            <p:cNvPr id="629777" name="Rectangle 17"/>
            <p:cNvSpPr>
              <a:spLocks noChangeArrowheads="1"/>
            </p:cNvSpPr>
            <p:nvPr/>
          </p:nvSpPr>
          <p:spPr bwMode="auto">
            <a:xfrm>
              <a:off x="4416" y="3082"/>
              <a:ext cx="1200" cy="433"/>
            </a:xfrm>
            <a:prstGeom prst="rect">
              <a:avLst/>
            </a:prstGeom>
            <a:solidFill>
              <a:srgbClr val="B479D5"/>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Retailers</a:t>
              </a:r>
            </a:p>
          </p:txBody>
        </p:sp>
        <p:sp>
          <p:nvSpPr>
            <p:cNvPr id="629778" name="Rectangle 18"/>
            <p:cNvSpPr>
              <a:spLocks noChangeArrowheads="1"/>
            </p:cNvSpPr>
            <p:nvPr/>
          </p:nvSpPr>
          <p:spPr bwMode="auto">
            <a:xfrm>
              <a:off x="3024" y="2516"/>
              <a:ext cx="1200" cy="432"/>
            </a:xfrm>
            <a:prstGeom prst="rect">
              <a:avLst/>
            </a:prstGeom>
            <a:solidFill>
              <a:srgbClr val="D4ACF2"/>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Wholesalers</a:t>
              </a:r>
            </a:p>
          </p:txBody>
        </p:sp>
        <p:sp>
          <p:nvSpPr>
            <p:cNvPr id="629779" name="Rectangle 19"/>
            <p:cNvSpPr>
              <a:spLocks noChangeArrowheads="1"/>
            </p:cNvSpPr>
            <p:nvPr/>
          </p:nvSpPr>
          <p:spPr bwMode="auto">
            <a:xfrm>
              <a:off x="4416" y="2516"/>
              <a:ext cx="1200" cy="432"/>
            </a:xfrm>
            <a:prstGeom prst="rect">
              <a:avLst/>
            </a:prstGeom>
            <a:solidFill>
              <a:srgbClr val="D4ACF2"/>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a:solidFill>
                    <a:schemeClr val="accent2"/>
                  </a:solidFill>
                  <a:latin typeface="Arial" panose="020B0604020202020204" pitchFamily="34" charset="0"/>
                  <a:ea typeface="宋体" panose="02010600030101010101" pitchFamily="2" charset="-122"/>
                </a:rPr>
                <a:t>Wholesalers</a:t>
              </a:r>
            </a:p>
          </p:txBody>
        </p:sp>
        <p:sp>
          <p:nvSpPr>
            <p:cNvPr id="629780" name="Rectangle 20"/>
            <p:cNvSpPr>
              <a:spLocks noChangeArrowheads="1"/>
            </p:cNvSpPr>
            <p:nvPr/>
          </p:nvSpPr>
          <p:spPr bwMode="auto">
            <a:xfrm>
              <a:off x="4416" y="1950"/>
              <a:ext cx="1200" cy="434"/>
            </a:xfrm>
            <a:prstGeom prst="rect">
              <a:avLst/>
            </a:prstGeom>
            <a:solidFill>
              <a:srgbClr val="FAD6C4"/>
            </a:solidFill>
            <a:ln w="6350">
              <a:solidFill>
                <a:srgbClr val="000000"/>
              </a:solidFill>
              <a:miter lim="800000"/>
              <a:headEnd/>
              <a:tailEnd/>
            </a:ln>
            <a:effectLst/>
            <a:extLs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nchor="ctr"/>
            <a:lstStyle/>
            <a:p>
              <a:pPr algn="ctr">
                <a:lnSpc>
                  <a:spcPct val="90000"/>
                </a:lnSpc>
                <a:defRPr/>
              </a:pPr>
              <a:r>
                <a:rPr lang="en-US" altLang="zh-CN" sz="2400" dirty="0">
                  <a:solidFill>
                    <a:schemeClr val="accent2"/>
                  </a:solidFill>
                  <a:latin typeface="Arial" panose="020B0604020202020204" pitchFamily="34" charset="0"/>
                  <a:ea typeface="宋体" panose="02010600030101010101" pitchFamily="2" charset="-122"/>
                </a:rPr>
                <a:t>Agents or</a:t>
              </a:r>
              <a:br>
                <a:rPr lang="en-US" altLang="zh-CN" sz="2400" dirty="0">
                  <a:solidFill>
                    <a:schemeClr val="accent2"/>
                  </a:solidFill>
                  <a:latin typeface="Arial" panose="020B0604020202020204" pitchFamily="34" charset="0"/>
                  <a:ea typeface="宋体" panose="02010600030101010101" pitchFamily="2" charset="-122"/>
                </a:rPr>
              </a:br>
              <a:r>
                <a:rPr lang="en-US" altLang="zh-CN" sz="2400" dirty="0">
                  <a:solidFill>
                    <a:schemeClr val="accent2"/>
                  </a:solidFill>
                  <a:latin typeface="Arial" panose="020B0604020202020204" pitchFamily="34" charset="0"/>
                  <a:ea typeface="宋体" panose="02010600030101010101" pitchFamily="2" charset="-122"/>
                </a:rPr>
                <a:t>Brokers</a:t>
              </a:r>
            </a:p>
          </p:txBody>
        </p:sp>
        <p:cxnSp>
          <p:nvCxnSpPr>
            <p:cNvPr id="34837" name="AutoShape 21"/>
            <p:cNvCxnSpPr>
              <a:cxnSpLocks noChangeShapeType="1"/>
              <a:stCxn id="629767" idx="2"/>
              <a:endCxn id="629771" idx="0"/>
            </p:cNvCxnSpPr>
            <p:nvPr/>
          </p:nvCxnSpPr>
          <p:spPr bwMode="auto">
            <a:xfrm>
              <a:off x="792" y="1776"/>
              <a:ext cx="0" cy="1872"/>
            </a:xfrm>
            <a:prstGeom prst="straightConnector1">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838" name="AutoShape 22"/>
            <p:cNvCxnSpPr>
              <a:cxnSpLocks noChangeShapeType="1"/>
              <a:stCxn id="629769" idx="2"/>
              <a:endCxn id="629778" idx="0"/>
            </p:cNvCxnSpPr>
            <p:nvPr/>
          </p:nvCxnSpPr>
          <p:spPr bwMode="auto">
            <a:xfrm>
              <a:off x="3624" y="1776"/>
              <a:ext cx="0" cy="740"/>
            </a:xfrm>
            <a:prstGeom prst="straightConnector1">
              <a:avLst/>
            </a:prstGeom>
            <a:noFill/>
            <a:ln w="381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839" name="Oval 23"/>
            <p:cNvSpPr>
              <a:spLocks noChangeArrowheads="1"/>
            </p:cNvSpPr>
            <p:nvPr/>
          </p:nvSpPr>
          <p:spPr bwMode="auto">
            <a:xfrm>
              <a:off x="720" y="359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40" name="Oval 24"/>
            <p:cNvSpPr>
              <a:spLocks noChangeArrowheads="1"/>
            </p:cNvSpPr>
            <p:nvPr/>
          </p:nvSpPr>
          <p:spPr bwMode="auto">
            <a:xfrm>
              <a:off x="2112" y="302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41" name="Oval 25"/>
            <p:cNvSpPr>
              <a:spLocks noChangeArrowheads="1"/>
            </p:cNvSpPr>
            <p:nvPr/>
          </p:nvSpPr>
          <p:spPr bwMode="auto">
            <a:xfrm>
              <a:off x="3552" y="2448"/>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42" name="Oval 26"/>
            <p:cNvSpPr>
              <a:spLocks noChangeArrowheads="1"/>
            </p:cNvSpPr>
            <p:nvPr/>
          </p:nvSpPr>
          <p:spPr bwMode="auto">
            <a:xfrm>
              <a:off x="4944" y="1872"/>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629787" name="Rectangle 27"/>
            <p:cNvSpPr>
              <a:spLocks noChangeArrowheads="1"/>
            </p:cNvSpPr>
            <p:nvPr/>
          </p:nvSpPr>
          <p:spPr bwMode="auto">
            <a:xfrm>
              <a:off x="3074" y="912"/>
              <a:ext cx="1151"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spAutoFit/>
            </a:bodyPr>
            <a:lstStyle/>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Wholesaler</a:t>
              </a:r>
            </a:p>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Channel</a:t>
              </a:r>
            </a:p>
          </p:txBody>
        </p:sp>
        <p:sp>
          <p:nvSpPr>
            <p:cNvPr id="629788" name="Rectangle 28"/>
            <p:cNvSpPr>
              <a:spLocks noChangeArrowheads="1"/>
            </p:cNvSpPr>
            <p:nvPr/>
          </p:nvSpPr>
          <p:spPr bwMode="auto">
            <a:xfrm>
              <a:off x="1739" y="912"/>
              <a:ext cx="883"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spAutoFit/>
            </a:bodyPr>
            <a:lstStyle/>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Retailer</a:t>
              </a:r>
            </a:p>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Channel</a:t>
              </a:r>
            </a:p>
          </p:txBody>
        </p:sp>
        <p:sp>
          <p:nvSpPr>
            <p:cNvPr id="629789" name="Rectangle 29"/>
            <p:cNvSpPr>
              <a:spLocks noChangeArrowheads="1"/>
            </p:cNvSpPr>
            <p:nvPr/>
          </p:nvSpPr>
          <p:spPr bwMode="auto">
            <a:xfrm>
              <a:off x="371" y="919"/>
              <a:ext cx="883"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spAutoFit/>
            </a:bodyPr>
            <a:lstStyle/>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Direct</a:t>
              </a:r>
            </a:p>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Channel</a:t>
              </a:r>
            </a:p>
          </p:txBody>
        </p:sp>
        <p:sp>
          <p:nvSpPr>
            <p:cNvPr id="34846" name="Oval 30"/>
            <p:cNvSpPr>
              <a:spLocks noChangeArrowheads="1"/>
            </p:cNvSpPr>
            <p:nvPr/>
          </p:nvSpPr>
          <p:spPr bwMode="auto">
            <a:xfrm>
              <a:off x="3564" y="302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47" name="Oval 31"/>
            <p:cNvSpPr>
              <a:spLocks noChangeArrowheads="1"/>
            </p:cNvSpPr>
            <p:nvPr/>
          </p:nvSpPr>
          <p:spPr bwMode="auto">
            <a:xfrm>
              <a:off x="3564" y="359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48" name="Oval 32"/>
            <p:cNvSpPr>
              <a:spLocks noChangeArrowheads="1"/>
            </p:cNvSpPr>
            <p:nvPr/>
          </p:nvSpPr>
          <p:spPr bwMode="auto">
            <a:xfrm>
              <a:off x="2112" y="359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629793" name="Rectangle 33"/>
            <p:cNvSpPr>
              <a:spLocks noChangeArrowheads="1"/>
            </p:cNvSpPr>
            <p:nvPr/>
          </p:nvSpPr>
          <p:spPr bwMode="auto">
            <a:xfrm>
              <a:off x="4385" y="919"/>
              <a:ext cx="1327" cy="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89803" dir="2700000" algn="ctr" rotWithShape="0">
                      <a:schemeClr val="bg2"/>
                    </a:outerShdw>
                  </a:effectLst>
                </a14:hiddenEffects>
              </a:ext>
            </a:extLst>
          </p:spPr>
          <p:txBody>
            <a:bodyPr wrap="none" lIns="78423" tIns="38523" rIns="78423" bIns="38523">
              <a:spAutoFit/>
            </a:bodyPr>
            <a:lstStyle/>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Agent/Broker</a:t>
              </a:r>
            </a:p>
            <a:p>
              <a:pPr algn="ctr">
                <a:lnSpc>
                  <a:spcPct val="90000"/>
                </a:lnSpc>
                <a:defRPr/>
              </a:pPr>
              <a:r>
                <a:rPr lang="en-US" altLang="zh-CN" sz="2500" i="1">
                  <a:solidFill>
                    <a:schemeClr val="accent2"/>
                  </a:solidFill>
                  <a:effectLst>
                    <a:outerShdw blurRad="38100" dist="38100" dir="2700000" algn="tl">
                      <a:srgbClr val="FFFFFF"/>
                    </a:outerShdw>
                  </a:effectLst>
                  <a:latin typeface="Arial" panose="020B0604020202020204" pitchFamily="34" charset="0"/>
                  <a:ea typeface="宋体" panose="02010600030101010101" pitchFamily="2" charset="-122"/>
                </a:rPr>
                <a:t>Channel</a:t>
              </a:r>
            </a:p>
          </p:txBody>
        </p:sp>
        <p:sp>
          <p:nvSpPr>
            <p:cNvPr id="34850" name="Oval 34"/>
            <p:cNvSpPr>
              <a:spLocks noChangeArrowheads="1"/>
            </p:cNvSpPr>
            <p:nvPr/>
          </p:nvSpPr>
          <p:spPr bwMode="auto">
            <a:xfrm>
              <a:off x="4956" y="2472"/>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51" name="Oval 35"/>
            <p:cNvSpPr>
              <a:spLocks noChangeArrowheads="1"/>
            </p:cNvSpPr>
            <p:nvPr/>
          </p:nvSpPr>
          <p:spPr bwMode="auto">
            <a:xfrm>
              <a:off x="4956" y="302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sp>
          <p:nvSpPr>
            <p:cNvPr id="34852" name="Oval 36"/>
            <p:cNvSpPr>
              <a:spLocks noChangeArrowheads="1"/>
            </p:cNvSpPr>
            <p:nvPr/>
          </p:nvSpPr>
          <p:spPr bwMode="auto">
            <a:xfrm>
              <a:off x="4944" y="3594"/>
              <a:ext cx="144" cy="144"/>
            </a:xfrm>
            <a:prstGeom prst="ellipse">
              <a:avLst/>
            </a:prstGeom>
            <a:solidFill>
              <a:srgbClr val="000000"/>
            </a:solidFill>
            <a:ln w="1588">
              <a:solidFill>
                <a:srgbClr val="C0C0C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sz="2900">
                <a:solidFill>
                  <a:schemeClr val="accent2"/>
                </a:solidFill>
              </a:endParaRPr>
            </a:p>
          </p:txBody>
        </p:sp>
      </p:grpSp>
      <p:sp>
        <p:nvSpPr>
          <p:cNvPr id="2" name="Slide Number Placeholder 1"/>
          <p:cNvSpPr>
            <a:spLocks noGrp="1"/>
          </p:cNvSpPr>
          <p:nvPr>
            <p:ph type="sldNum" sz="quarter" idx="12"/>
          </p:nvPr>
        </p:nvSpPr>
        <p:spPr/>
        <p:txBody>
          <a:bodyPr/>
          <a:lstStyle/>
          <a:p>
            <a:fld id="{D7E2F3AF-EEFA-4172-A112-2C3C41C7DCCF}" type="slidenum">
              <a:rPr lang="en-US" smtClean="0"/>
              <a:t>7</a:t>
            </a:fld>
            <a:endParaRPr lang="en-US"/>
          </a:p>
        </p:txBody>
      </p:sp>
      <p:sp>
        <p:nvSpPr>
          <p:cNvPr id="3" name="AutoShape 4" descr="data:image/jpeg;base64,/9j/4AAQSkZJRgABAQAAAQABAAD/2wBDAAgGBgcGBQgHBwcJCQgKDBQNDAsLDBkSEw8UHRofHh0aHBwgJC4nICIsIxwcKDcpLDAxNDQ0Hyc5PTgyPC4zNDL/2wBDAQkJCQwLDBgNDRgyIRwhMjIyMjIyMjIyMjIyMjIyMjIyMjIyMjIyMjIyMjIyMjIyMjIyMjIyMjIyMjIyMjIyMjL/wAARCAEsAd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8w+I3jaa2nk0TTJDG6j/SJlOCM/wAIPb3qKk1CN2dWDwdTF1VSp/8ADI9EOqWCz+Qb23E2cbDIM59MVbr5b3MW3bju65zzX0P4Mup7zwfpk9wxaVosFj1OCQD+QFZUa/tG1Y9HNMoWCpxqKV7u2xu0UUV0HiBRRRQAUVieJvE9l4YsBcXOXlc4ihXq5/oPevL9Q+Kuu3YK2sdvaKe6Lub8z/hWVStCGjPSweVYnFx56atHuz2W6u7ayhM11PHDGOrSMAK47U/ijoVkxS1829cd412r+Zrxu91G91KYy3t1LO57yOTVWuWeLk/hR9BhuG6Mda8uZ+Wi/wA/yPafDvxMttb1aLT57JrZ5jiN9+4E+h4rvK+fvAdm174z09FBIjcyt7BRmvoGujDzlON5HjZ3hKOFrqFFWur2CiiitzxgooooAKKKKACiiq17qFnp0PnXlzFBH/ekYCjYcYuTslqWaK4TVvipo1mGSwSS9kHQgbEz9Tz+leda5461zW2ZXuTb25/5YwEqMe56msJ4iEdtT2MLkeKr6yXKvP8AyPcLnXNKs32XOo2sTdNrSgGrNreW19CJrS4jnjP8UbAivmIkk5JJPvXoXwkupU167tgx8qSDcy9sg8H9TWdPEuUkmjtxmQRw+HlVjO7XkexUUUV1nzIUUUUAFFFFABRXP+JvGGm+GYQLhjLcsMpbp94+59BXm2pfFbWrtWSzhgs0PRlBZ/zPH6VlOvCGjPSwmU4rFLmhGy7s9gvdRs9Oh829uYoI/WRgK5C++KmgWzFbYXF2R3RNq/mcfyrxq8vrvUJzNd3Es8h6tIxJqvXLLFyfwo+hw/DdGKvWk5Py0X+Z7p4d+Ium6/fpY+RLbXEmdgcgq3tkd67GvnbwajP4w0sKMnzwa+ia6MPUlON5Hi51gqWErRjS2auFFFFbnjBRRRQAUUUUAFFFFABRRRQAUUUUAFFFFABRRRQAUUUUAFFFFABRRRQBR1nUo9I0a7v5CNsEZYA9z2H4nFfNtzcSXd1LczMWllcuxPck5r1T4ta15dta6PE3Mp82bB7D7o/PJ/CvJq8/FTvLl7H2/D2F9nh3We8vyRYsbSW/v7e0hUmSaRY1A9ScV9KadZR6dp1tZRfcgjVB+AryT4U6N9r1qbU5F/d2i7UOOrt/gM/nXslbYWFo83c8viPFc9ZUFtHf1f8AwAooorqPnAoorA8Za2NC8M3N0rYnceVD67z3/AZP4UpNRV2aUaUqtRU47t2PIfH+t/214puCjZt7b9zFj26n8TmuXooryJScm2z9OoUY0aUaUdkrBRRT4o3mlSKNSzuwVVHcmpNdj1T4SaOUt7vWJFwZD5MRPoOWP54/KvTqztC0tNG0S0sEA/dRgMR3bqT+ea0a9alDkgkfmmYYn6ziZ1enT06BRRRWhxhRRRQAUUUUAYPi7xGnhrRHu9oe4c7IUPQt7+w614JqWq32r3bXN9cyTSMf4jwPYDsK7H4qav8AbfEEdhG2YrNMMP8Abbk/piuCrzcRUcpW6I+8yPBRo4dVWvelr8ugUUUVznthXf8AwkjZvEty4xhLY5/FhXAV6V8Hod2o6pPg/JEiZ7ckn/2WtqCvUR5ucS5cDUfl+p63RRRXqH50FFFFABWfrmrwaHo9xqE/3Yl+Vf7zdh+JrQryH4ra8bnUItFhb93bYkmx3cjgfgD+tZ1Z8kbnfluDeLxEafTd+hwep6lc6tqM19dyF5pWyST09APYVUoorym7n6PGKilGKskFFFFIZ2/wssPtXiz7QR8trCz/AIn5R/M/lXt1eb/CKx8vSr6+I5llEYPsoz/WvSK9PDRtTR8Bntb2mNkv5bIKKKK3PHCiiigAooooAKKKKACiiigAooooAKKKKACiiigAooooAKKKKACmu6xozuQFUZJPYU6uS+Ius/2T4VmjRsTXf7hMHnB+8fy/nUykoxbZth6Mq9WNKO7Z4/4o1dtb8RXl9nMbPtjHog4FY/U0V0PgrRv7b8UWkDLmGNvNl/3V5x+JwPxryVecvU/SpOGFoX+zFfkexeCNG/sXwtaQsuJ5R5sv+83OPwGBXRUdKK9eMVFWR+aVqsq1SVSW7dwooopmQV418VNb+263HpcT5isxl8HgyH/Af1r1nVtRi0nSrm+mPyQxlsep7D86+bLu6lvbua6mYtLK5difU1yYqdo8vc+k4cwnPVdeW0dF6v8A4H5kNFFFcB9mFdl8NdG/tPxSk7rmCzXzW926KPz5/CuNr3L4aaN/ZnhdbiRcTXjeac9l6KP6/jW+HhzTXkeVnWK+r4SVt5aL57/gdnRRRXpn56FFFFABRRRQAVXvryOwsLi7mOI4Yy7fgKsVwnxT1b7F4cWxRsSXj7T/ALi8n9cVE5csXI6cHh3iK8aS6v8ADqeO313Jf39xdykmSaRpGJ9Sc1XooryT9NSUVZBRRRSGFetfB6Dbp+qT4+/KiZz/AHQT/wCzV5LXtnwpg8vwk0uBmW4Y9PQAV0YZXqHi5/PlwTXdr/P9DuaKKK9I+CCiiigDP1vVYtF0e5v5iNsKEgf3m7D8TXzjeXc1/ezXc7FpZnLsT6mvRvixrwluINEhfiL97Pg/xEfKPy5/EV5lXnYmpzS5V0PuOH8H7Gh7aS1l+XT/ADCiiiuY98KKKmtLd7u8gt4xl5ZFRR7k4oE2krs998C2P9n+DtPiIwzp5rfVjn/CuiqOCFLe3igj4SNAi/QDFSV7EVZJH5dXqOrVlUfVthRRRVGQUUUUAFFFFABRRRQAUUUUAFFFFABRRRQAUUUUAFFFFABRRRQAV4h8TtZ/tLxMbSNsw2S+WMHjeeW/oPwr1/XNTTR9Eu7+QjEMZZR6t2H54r5unme5uJJ5WLSSMWYnuSc1yYudkon03DeF5qksQ+mi9X/wPzI69i+FGjfZdHn1WRMSXbbYyf7in+pz+VeS2FnLqGoW9nCMyTyLGv1JxX0pp9lFpunW9lCMRwRhF/AVlhYXlzdju4jxXJRVFby39F/wSzRRRXoHxYUUUjusaM7EBVGST2FAHmvxa1ryrO20eJ8NKfNmA/ujoPz5/CvJa1/E+rtrniG7vico77Yx6IOB+lZFeVVnzzbP0jLML9Ww0ab33fqwooorI7zR0LS31nW7SwQH99IAxHZepP5Zr6RiiSGJIo1CoihVUdgK8s+Emj7prvWJF4QeRESO55Yj9B+NerV6OFhaN+58PxDiva4hUltH82FFFFdJ4AUUUUAFFFFABXhXxK1b+0vFksKtmK0XyVGeM9W/X+Ve06tqCaVpN1fSY2wRl/qew/Ovmq4ne5uZZ5GLSSuXYnuScmuTFzslE+m4bw/NUlXfTRer/r8SOiiiuA+xCiiigAr6A8AQfZ/BGmju6M559WJ/livn+vpXQrf7J4f063/5520a/korrwi95s+b4lnahCHd/kv+CaFFFFd58YFVNU1CHStLub6dsRwoXPv6D8at15d8WdeAW30SF+SfNnwe38I/r+VZ1Z8kWzswGFeKxEaXTr6HmmoXsuo6hcXk7FpZnLsT71Woorytz9KjFRSS2CiiikMK6XwBZfbvGdgpGViYyn/gIz/PFc1XpPwgst+p6hfEcRwiJfqxyf8A0H9a1ox5ppHDmdX2WEqS8rffoeuUUUV6p+bBRRRQAUUUUAFFFFABRRRQAUUUUAFFFFABRRRQAUUUUAFFFFABRRTXdY0Z3ICqMknsKAPMvi3rO2G00iJuXPnTYPYcKP5n8K8prW8Tas2t+Iby+JyjuRGPRBwP0rJHJwK8mrPnm2fpOW4X6tho03vu/VnoPwp0b7XrU2pyJmO0XahI6u3+Az+Yr2Sud8EaN/Yvha0hZcTyjzZf95ucfgMCuir0aMOSCR8Rm2K+s4qUlstF6IKKKK1PNCuR+I2tf2T4WljjbE92fJT1wR8x/L+dddXh3xN1n+0vE7WsbZhsl8sYPBY8t/h+FY158sGerk2F+sYuKe0dX8v+CcXRRRXln6EFKqs7hVBLMcADuaSur+Hmjf2v4qhZ0zBajz344yPuj8/5VUYuTSRjiK0aFKVWWyR7J4Z0hdD8PWliAA6JmTHdzyf1rWoor10rKyPzGpUlUm5y3eoUUUUyAooooAKKKKAPPvixqv2bQYNORsPdyZYf7K8/zxXjddb8R9V/tPxdOitmK0AgX6jlv1Jrkq8uvLmmz9EyfD+wwcE93q/n/wAAKKs3VlJaRW0knH2iLzVGO2SP6VWrI9JSUldBRRRSGWLCE3GoW0I6ySqv5mvptEEcaoOigAV88+DLb7V4x0qLGQLhXP8AwH5v6V9EV3YRaNnx/E071KcOyb+//hgooorsPmCC9u4rCxnu5m2xQxmRj7AZr5v1jU5dY1e61Cb787lseg7D8BgV6j8V9d+zadDo8L/vbg75sHog6D8T/KvIK4MVO8uVdD7Th3B+zpOvLeW3p/wWWtOsZNRv4rWIcueT/dUckn6DJqu+3e2z7uTj6V2vhvT/AOzvBeteIJVw8kRtbYn/AGuGI/PH4GuIrnlGyXme1Rre1qTS2jp893+gUUUVB0hXtnwqsvs/hRrkj5rmdmH0X5f5g14nX0d4Xsv7O8MadbYwVgUkH1PJ/U11YWN53PnuI6vLhow/mf5f0jXooor0D4kKKKKACiiigAooooAKKKKACiiigAooooAKKKKACiiigAooooAK5L4i6z/ZPhWaNGxPd/uE9cH7x/L+ddbXiPxP1n+0fEos42zFYrs/4GeW/oPwrGvPlgz1Mmwv1jFxT2Wr+X/BOIrf8F6Oda8UWduy5hRxLL6bV5x+PT8awK9g+E2j/Z9KuNVkX57ltkZP9xev5n+VcFGHPNI+yzXFfVsLKa3ei9WeigYGBRRRXqn5yFFFFAGdruqJo2iXd+5H7qMlQe7dh+eK+bppnuJ5JpWLSSMWYnuTXqfxb1nbFaaPE3LHzpgD26KP5n8K8przsVO8uXsfccPYX2WHdV7y/JBRRRXMe+Fe2fC7Rv7P8OG+kTE1624ZHIQcD+prxywtlvNQt7ZpUiWSQK0jsAqjPJJNe9R+KvC+m20Nsmr2gjiUIoR92AOO1dWGS5uZnz3EFSo6UaFJN31dl0X9fgdFRXL/APCw/DH/AEEh/wB+2/wrb03V7DWLfz9Puo7iMcHYeV+o6iu5Ti9Ez5Cpha9Jc04NLzTLtFFFUYBRRRQAVS1fUE0rSLu+cjbBEX57nsPzq7XAfFfVBa+HotPVvnu5ASP9lef54qKkuWLZ1YKh9YxEKXd/h1/A8cmleeeSaQlnkYsxPck5NPs7WS9vYLWIZkmcIo9ycVDXa/DDSvt/ipbp1zHZoZP+BHgf4/hXlwjzSSP0XFVlh6EqnZf8MVfiFBHZ+IorKE/JbWkUQHpgVyldR8Q5fN8bX/IOwqvHsorl6KnxsjAX+q0772QUUUVB1nafC6287xikhHEMLv8A0/rXuNeTfB623XuqXRH3I0jB+pJ/9lr1mvSwytTPg+IKnNjWuyS/X9QpksqQQvLIwWNFLMx6ADkmn1w/xO1z+zPDwsYnxPfEpx1CD739B+NbTlyxcmeZhcPLEVo0o9WeUeJdYfXdfur9iSjviMeiDgCqWn2M2pajb2UAzLPIEX8T1qtXpXwn0LzryfWZkykI8uEn+8ep/Afzry4RdSdu5+g4qtDA4VyW0VZfkjQ+IyRaJ4J03R7fAUyBeO4UZJ/MivJa9E+Ll75ut2dmDxDCWI92P/1q87qsQ71Gl0MMlg44OMpbyu382FFFFYnql3SLM6hrFnZjP76ZEOPQnn9K+l1UKoUDAAwBXhPw2svtnjO2bGVt0aY+2BgfqRXu9d+Ej7rZ8ZxLV5q8KfZfn/wwUUUV1nzYUUUUAFFFFABRRRQAUUUUAFFFFABRRRQAUUUUAFFFFABRRRQBR1nUY9I0a7v5D8sEZYe57D88V82XE8l1cyzysWklcuxPck5Ner/FvWPKsrXSY3+aY+bKB/dHT8zn8q8krz8VO8uXsfb8O4X2eHdZ7y/JE9nayXt7BawqWkmcIoA7k4r6T0ywj0zS7axiGEgjCD3x3rwPwjqun6JriajqEUsohUmJIwCS54zyR711998X52yLDTEQdmmfcfyGKeHnCCbk9SM6wuKxlSNOlH3V16XPWKRnVBlmCj1JxXg178RvE15kC+Fup/hgjC/r1/WufutU1C+JN3e3E2evmSE1o8XHojgpcNVn/Eml6a/5H0JeeKNCsM/aNWtFYdVEoZh+AyawLv4o+HbfPlPcXB9I48fzxXh9FZPFzeyPQpcN4aPxyb/A1PEWsPr2vXWosColb5FP8KgYA/IVl0UVzNtu7PfpwjTgoR2WgUUUUiwooooAK7/4S/aP+EmuPLJ8gWx830zkY/Hr+tcv4e8N3/iS++zWSYVeZJW+6g9/8K9y8MeF7PwvYNBbkySyHMszDlj/AEFdOHpyclLoeFnePpUqEqF7yl07ebNyiiivRPhQooooAK8K+JWqHUfFssSnMdoohUe/U/qf0r2vUr1NO025vZPuQRs5/AV803VxJd3c1xKcySuXY+pJzXJi5WSifTcN4fmqyrPorfN/1+JFXtfwr0z7H4ae8dcSXcpYH/ZHA/XNeM28D3VzFBGMvI4RR7k4r6W06zj03S7a0jGI4IlT8h1rPCxvJy7HdxHiOShGivtP8F/wT598Wzef4u1Z8gj7S6gj2OP6VjVa1Kb7Rqt5MSD5k7vke7E1Vrmk7ts96jHkpRj2SCiiipNT2P4R23l+H7u4I5muMZx2UD/E16FXKfDi2+z+CbM4wZS8h4x1Yj+ldXXrUVamj82zOfPjKkvN/hoBOBk9K+fvHOtnXPE9xIjZt4T5MXPGB1P4nJr1zx1rX9ieF7mRGxPOPJi9cnqfwGa+f65sXPaCPe4bwnxYmXov1JIIZLi4jgiUtJIwRVHck4Ar6N8O6RHoehWtggAMafOR/E55J/OvKPhfof8AaPiBtQlTMFiAwyOsh+7+XJ/KvaJpBDBJKTgIpY/gKrCwsudmXEWL56kcNHpq/V7fh+Z4B48vft3jTUXBysbiJf8AgIA/nmucqa8na6vZ7hjkyyM5P1Oahrik7ybPq8PT9lSjT7JIKKKKk1PUPg/ZZm1K+I6KsSn9T/IV6rXGfC+y+y+D45iPmuZXk/AHaP5V2derQjamj86zer7XG1H2dvu0CiiitTzQooooAKKKKACiiigAooooAKKKKACiiigAoqlqurWWi2LXl/MIoV492PoB3Nec6p8XTlk0rT+O0lwev/AR/jWc6sYfEztwuX4jFa0o3Xfoep1RvtZ03TULXt9bwD0eQAn8OteE6j448RankTalIkZ/ghAQfpzWA7vI5d2LMeSWOSa55YtfZR7lDhmb1rTt6f5v/I9r1H4p6DZ5W2E94/8A0zXav5n/AArldQ+LeqTZWxs4LYdmfLn+grzyisJYio+p69HI8FS3jzPz/qxd1TVr3Wb1ry/mM07DG7AHHpgVSoorFu+rPVjGMEoxVkgooopFBRRRQAUUUUAFFFFABRRRQAVe0fSbnW9ThsLRcySHqeijuT7Cq9raz3twlvbRPLM5wqIMk17l4H8HJ4asjNcbX1CcfvGHRB/dFbUaTqS8jzczzGGDpX+09l+vobehaJaeH9LjsbRMBRl3I5du5NaVFFemkkrI/PJzlUk5yd2wooopkhRRRQBw3xS1X7F4ZFkjYkvJAp/3Ryf6V4nXcfFLVDe+KBaKf3dnGEx/tHk/0H4Vw9eZiJc1Rn6FkuH9jg433lr9/wDwDr/htpf9o+LoJXXMVopmb69F/U5/CvbtQl8jTrmXONkTNn6A1wvwm0v7PoVzqDrh7mXap/2F/wDrk/lXV+Kpvs/hTVJeci2fp9MV10I8tK58zm9b6xmHItlaP+f4nzk7bnZvU5pKKK80+7CiinxJ5kyIP4mAoA+i/C1v9l8K6XDjBW2Qn6kZP6mteorWPyrSGP8AuRqv5CqevapHouiXd/IR+6jJUf3m7D869hWjE/Lpc1as+XeT/NnknxQ1v+0fEQsY2zDYgrx0LnG7+g/CuGAJOB1NSTzPc3Ek8rbpJGLsT3JOa6LwHon9t+KLdXXNvbkTS8cEA8D8TXltupP1P0SnGGBwlntFf197PXfBGif2H4YtoXXE8o82b/ePb8BgVL4zvfsPhDU5c4ZoTGv1b5f61u1wXxYvPI8Mw2wPzXE4GPZQSf6V6M7Qpux8NhebF46LnvKV3+Z4vRRRXlH6MFAGTgUVoaHZ/wBoa7YWmMiWdFP0zz+lNK7sTOShFyfQ+g/D9n/Z/h7T7XGDHAoI98c1pUAYGB0or2ErKx+WTm5ycn1CiiimSFFFFABRRRQAUUUUAFFFFABRRRQAUUUUAcT8TtHuNU8NrNbKXa0k81kAySuMHH0614hX1LXJ638PNC1gSSJB9kuW582HgZ916GuWvQc3zRPo8ozmGFp+xrLTo0eDUVo63ot3oOqS2N4uHQ/Kw6OvYis6uBpp2Z9lCcZxUou6YUUUUigooooAKKKKACigDPStKy8P6vqJH2TTrmUHowjO38+lNJvYmc4wV5OyM2ipJ4Xt55IZRtkjYqwz0IqOkUnfVBRRRQBLbW8t3dRW0K7pZXCIPUk4r0fTfhDcswbU9QiRe6W4LH8zj+VZfwv0f+0PEpvJFzFZpv5/vngf1P4V7bXZh6MZR5pHy+dZtWoVfY0HbTUx9D8MaT4ei22FsFkIw0z/ADO34/4VsUVSutX02yfZdX9tC/8AdklVT+RNdqSij5WUqtefNK8m/mXaKgtb21vY/MtbmKdP70bhh+lT0zNpp2YUUUUCCorm4jtbWW4lOI4kLsfYDNS1x/xK1P8As/whNEpIkumEK49Op/QY/GpnLli2b4ai69aNJdXY8T1C8k1DUbm8lOXmkZz+JqCNGlkWNASzEKAO5NNrpfAWmf2p4vso2XdFCTNJ9FGR+uK8mKcpW7n6VVqRoUXPpFfke4aHpy6VodlYjGYYlViO7Y5P55rI+IcvleBtROPvBF6+rrXT1xHxUl2eD9mPv3CD+Zr1Knu036H57gb1cbBy3ck/xueI0UUV5J+kBV7RYftGuWEOAd9wi4PuwqjW74Mh8/xlpSYB/wBIVsH25/pVRV5JGOIlyUZS7J/kfRHQYry34t61j7Jo0Tdf30wH5KP5n8q9PllSCF5ZDtRFLMT2Ar5v1/VH1rXby/cnEshKD0XoB+Vd+Knywt3PjeH8L7XE+1e0fz6GbXtvww0T+zvDv26RcTXp389Qg+7/AFP415JoGlvrWu2lggOJZAHPovUn8q+kIYUt4I4Y1CxxqFUDsBWOFhd8x6XEeL5accPHrq/T/h/yH15F8Xrzfqmn2YPEUTOR7sf/AK1eu14H8RLwXfja+wcrDtiH4AZ/XNb4p2p2PL4epc+M5v5U3+n6nLUUUV5p90Fdj8MrH7X4xikIytvG0p+vQfqa46vU/g/Zf8hK+I/uxKf1P9K1oK9RHnZtV9lgqj8rffoepUUUV6p+chRRRQAUUUUAFFFFABRRRQAUUUUAFFFFABRRRQAUUUUAc94u8LW/ifTDGQqXkYJglP8ACfQ+xrwjVNJvdGvXtL6BopVPfow9Qe4r6YqrfabZanB5N7bRTx+ki5x9K561BVNVue1lmcTwa9nJc0Py9P8AI+ZKK2/FsenQeJry30uERW0L+WAGJBYcE8+9Ylec1Z2PuqVT2kFO1rq5Nb2txdyeXbQSTP8A3Y1LH9K6Gx+H/iS+wV08wqf4p2Cf/Xr0f4X6P/Z/ho3ki4lvW389dg4X+p/Gu3rsp4ZOKcmfMY/iCpSqypUYrTS7PJbH4QXTYN/qcMfqsKFv1OK6Sx+Fvh61wZ1uLpv+mkmB+S4rtqK3jQproeLVzjG1d529NPyMyy8PaPp2Psmm20RHRhGCfzNM8Taoui+HL2943JGRGP8AaPA/WtavL/i5q2I7LSY35JM0oHp0X+tOpJQg2iMBSnjMVCE3fXX0R5WzF2LMcknJJ70lFFeUfo4UUVo6Fpj6xrlnYID+9kAYjsvc/lmmld2RM5qEXKWyPZPhvpH9meFIpnXE12fOb6fwj8v512FMijSGJIoxhEUKo9AKfXrwjyxSPzHE13XrSqy6s88+I3jOfSNuk6bJ5d067pZR1RT0A9Ca8fd2kcu7FmY5LMck1u+NpXl8Z6qztkicqPoOB+ldX8OtM0V9A1PUtUihkETbGMoyETGePrXnyvVqNXPtcOqWW4GNRRu3a9t22ef6fqV5pV0tzY3Dwyr3U9fqO9e++EfEI8S6DHesqpOrGOZB0DD09iCDXz5OY2uJDCpWIsSgPUDPFexfCSCSPw3dSsuEluTsPrhQDVYWTU+XoY8Q0KcsN7Vr3k1/wx39FFFegfEhXjnxa1P7RrltpyNlLaLcw/22/wDrAfnXsTMFUsxAAGST2r5s17UW1bXb2+J4llYr/u9B+mK5cVK0Ldz6HhzD8+JdV7RX4v8ApmdXrHwi0zZaX2qOOZHEKfQcn+Y/KvJ6+i/CWmf2T4XsLUrhxEHf/ebk/wA6wwsbzv2PY4hxHs8L7Nbyf4LU2q86+L0m3RbCPH3pyc/Ra9Fry34wyjGlRbjn942P++RXXiH+7Z81ksebHU/n+TPLKKKK8s/Qwrqfh3Gr+ONP3D7u9h9dhrlq7P4XgnxpEQCQIXz7cVpS+NHHmDthKj/uv8jvviZrX9meGTaxtia9JiH+4Pvf0H414dXX/EjWP7U8VSxI26GzHkr6Z/i/X+VcpBC9xcRwRjLyMEUepJwKuvPnmc2T4ZYbCRvu9X/XoeofCTRcLdazKvX9zCf1Y/yFeo1naFpaaNodpp6Y/cxgMR3bqT+ea0a76UOSCR8VmGK+s4mVXp09OgjsERmPRRk18zardG91a8uicmWZ3/MmvoXxNefYPDGp3IOGS2faf9ojA/Uivm+ubFvZH0HDNLSpU9EFFFFcR9UFe6fDKz+y+DIJSMNcSPJ+GcD+VeFgZIA6mvpTQbMWGgWFrjHlwKD9cc114RXk2fOcSVeXDxp93+Ro0UUV3nxYUUUUAFFFFABRRRQAUUUUAFFFFABRRRQAUUUUAFFFFABWX4j1RdF8P3t+Thoozs92PA/U1qV5f8XNW2xWWkxtyxM8o9hwv9azqz5INnbl2G+s4mFPpfX0W55Y7tJIzucsxJJ9TVrSbCTVNWtbGP708gT6Ank/lVOvRPhNpH2jV7jVHX5LZNiH/ab/AOt/OvMpx55JH3+OxCw2HlV7LT16Hrlrbx2lpDbRLtjiQIoHYAYqWiivXPzRtt3YUUUUCAkAEnoK+dfF2qnWfE99dg/u9+yP2VeB/LP417Z4z1UaP4VvrgNtleMxRf7zcfp1/CvniuLFz2ifWcNYb4679F+b/QKKKK4j6sK9L+EmkeZe3erSLlYl8mIn+8eSfy/nXmnU4r6H8GaT/Y3haytmXErL5svuzc/4D8K6MNDmnfseHn+J9lheRby0+XX+vM3qKKZNNHbwvNM6pGgLMzHAAr0j4RK+iPEfifp5s/F8k4HyXUayD6gbT/L9a5FLu4S0ktUldYJGDOgPDEdM/nXTeO/FSeJdVUW6AWdtlYmI+Z89Sfb2rk68mq1ztxP0rL4TWFpxrLVJfhsXtH0m51vVIbC1XMkp69lHcn2FfRWk6Zb6PpdvYWwxFCu0e57k/U1z/gTwmnh3TBPMA1/cKDIw52jsorra7sPS5Fd7s+RzrMvrVT2dP4I/i+/+QUUUV0HhnO+OdT/srwhfTKcSSL5Ke5bj+WT+FfPlepfF7UvmsNLU9jO4/QfyNeW15uJledux93w/Q9nhOd7yd/0Nnwppv9reJ7CzK5RpQz/7q8n9BX0YBgYFeSfCLTPMvr3U2XiJRCh9zyf0x+det104WNoX7nh8Q4j2mKVNbRX4vX/IK8j+MEmdU0yLH3YXbP1b/wCtXrleOfF2Td4hso8fdtc5+rH/AAqsT/DZjkCvjo+j/I89ooorzD74K6bwXqq6Le39+SN0dm+wHuxIAH51zNKCQCATz1qoy5XdGVekq1N05bMWSRpZXkc5dyWYnuTXa/DDRv7R8SG8kXMNiok/4GeF/kT+FcRXvXw90X+x/CsDOuJ7r9/J7Z+6PyxWuHhzT9DzM7xX1fCNLeWi/X8Dq6KKK9M+AOM+J959m8HSRA4NxKkf1HU/yrw2vVPjDefJpdkD3eVh+QH/ALNXldebiXeofe5BS5MEn3bf6foFFFFc57Ro6DZ/2h4g0+0xkSzoG+mef0r6Urwz4Y2X2rxlFIRlbeJ5T/Ifqa9zr0MIrRbPi+JKvNiI0+y/MKKKK6j5wKKKKACiiigAooooAKKKKACiiigAooooAKKKKACiiigBCQqkk4A5Jr518V6sda8S3t4GzGZCkX+4OB/jXtHjnVv7H8J3kqNiaVfJj+rcH8hk18+1xYue0T63hrDaTrv0X6/oFfQXgbSP7H8KWcbLiWZfOk47tzj8BgV4v4S0k614msrMqTGX3yY7IvJ/w/GvooAKAAMAcAUYSG8g4lxNlDDr1f6fqLRRRXafJBRRSEhVJJwAMk0AeU/F3Vd9xZaUjcRgzSD3PC/pn868xrX8UaodY8S317nKPIVT2UcD9BWRXk1Zc02z9Ky7D/V8LCn1tr6vUKKKKzO03vBuk/214psrZl3RK/myj/ZXk/4fjX0PXmfwj0ny7W81Z1+aU+RGf9kcn9cflXplelhocsL9z4TP8T7XFci2jp8+oV418Q/GjapcPpFhJ/oUTYlcf8tWH9BXe+P9afRfCs7wvtnuCIIyOoyDkj8Aa8CrPFVWvcR2cPZfGd8TUW23+YUV2Xw78Mrr2sm4uk3WVphmB6O3Zfp3NVviFpQ0vxdchFAiuAJkA7Z6/qDXL7N8nOfRrG03inhV8SV/+B+p6Fo/jnT7DwLZXt/LunVTCIVOXdl4/ljmqeifFOPUtZgsrnTxBHO+xZFk3YJ6ZGK8grpPAukSav4rtFVT5UDCeVuwCnI/M4rWNeo2kjzK+TYOlTqVanm/T0PoGiis7XtRGk6Fe3xODDESv+90H64r0G7K58TCDnJRjuzwvxtqX9qeLb+YHKI/lJ9F4/nmufpWJZix6k5NWtKsW1LVbWyTrPKqfma8htylfufp9OEaFFR6RX5HuPw90z+zfB9rlcSXGZ2/4F0/QCuppkMSQQxxIAqIoVQOwHFPr1ox5YpH5piKzrVZVH1dwrxj4t/8jRbf9ei/+hNXs9eOfF2Pb4hspM/etcY+jH/GscT/AAz1eH3/ALavRnntFFFeafeBRRRQBs+FdIOt+JLOyxmMuGlPog5P+H419FqoRQqjAAwBXmnwk0by7a71eVeZD5MX0HLH88flXplejhocsL9z4XP8V7XFezW0dPn1/wAgooorpPCPEPind/aPF5hByLeFFx6E8/1FcTWz4su/t3izU7gHKtOyqfYcD9BWNXkVHebZ+m4Gn7LDU4dkgoooqDqPU/g/Z/8AITviP7kSn9T/AEr1KuM+GFn9m8GxTEYNzK8n4A7R/wCg12derQVqaPzrN6vtMbUfZ2+7QKKKK1PNCiiigAooooAKKKKACiiigAooooAKKKKACiiigAoopksqQQvLIwVEUsxPYCgErnknxa1bz9TtdLjb5YE8yT/ebp+n8684q/reovq2t3l85J86VmHsueB+WKoorO6ooJZjgAdzXk1Jc82z9MwGHWGw0KfZa+vU9V+EekbYbzV5F5YiGI+w5Y/y/WvT6yvDelro3h6ysQMNHEPM93PLfrmtWvSpQ5IJHwGY4n6ziZ1Ol9PRBRRRWhxBWD4y1X+yPCt9cK2JWjMUf+83A/x/Ct6vLfi9qfFhpaEd55P5L/Ws60uWDZ35Zh/rGLhB7Xu/RanllFFFeSfpAU5EaR1RRlmIAHqabXU/D7Sf7W8W224Zitv37/8AAen64qox5mkjLEVlRpSqS2Sue0+HtMGj+H7KwAwYYgG/3jy36k1p0UV66VlZH5hObnJzlu9TzL4ws/2PS1x+78xyT74FeT17x8RNDl1rwy32dC9xav5yKOpGCCPy/lXg5GDg9a87Epqpc+54fqxng1Bbxbv+Z0Xh/wAZ6n4bsbi1sVgKzNu3SISVPTI5/nWJeXtzqF3JdXczzTOcs7HJNQU+GGW4mSGGNpJHOFRRkk1i5Nqx6saFKE5VVFJvdjAMnFfQXgzwzF4b0ZYzta7mAeeQc5PYA+grwCaGS3meGVCkiMVZT1BHavf/AALqjat4RsppCTJGDC5Pcrx/LFdGFtzO+54XEbqfV4uL92+v6HR15/8AFjUvs/h+CxVsNdSgsP8AZXn+eK9ArxD4o6j9s8V/ZlPyWkQj/wCBHk/zH5V04iXLTZ4WR0Pa4yLe0df6+ZxNd18K9N+1+J2vGGUtIiw/3m4H6Zrha9r+Fem/Y/DD3bDEl3KW/wCAjgfrn8648PHmqI+qzuv7HBytvLT7/wDgHdUUUV6Z+fBXlHxhgxdaXcADlHQn6EEfzNer1xnxL0aTVfDJmgUtLZt5u0d16N+nP4VlXjzU2kellFZUsbCUttvv0PDaKKK8o/RQqSCF7i4jgiXdJIwVR6knFR12nwz0f+0vE63MiZhsl80+m7ov+P4VUI80kjDFV1h6Mqr6I9i0TTU0jRLOwQcQxBSfVu5/PNX6KK9dKysj8xnNzk5S3YVDeTC2sp52OBHGzk/QZqasDxrdfY/BuqSA4LQmMf8AAvl/rRJ2TZdCn7SrGHdpHz5NIZppJW+87Fj+NMoorxj9SSsFAGTgUVf0OzOoa9YWmMiWdFP0zz+maaV3YmclCLk+h9CeHrMWHh3T7UDHlwID9cZNaVHSivYSsrH5ZObnJyfUKKKKZIUUUUAFFFFABRRRQAUUUUAFFFFABRRRQAUUUUAFcl8R9W/szwlPGjYmuiIU+h+9+mfzrra8Y+K2q/a/EENgjZjtI/mH+23J/TFY158sGepk+G9vi4p7LV/L/gnA11Hw/wBJ/tbxbah1zDb/AL9/w6D88Vy9eyfCfSfsuiXGpSL890+1P9xf/r5/KuGhDmmkfY5vifq+ElJbvRfM9Booor1D86CiiigAr578cal/ani6/lBzHG/lJj0Xj+ea911u+XTNDvb1j/qYWYfXHH6181u7SOzscsxJJ9648XLRRPqeGqF5TrPpp/mNooorhPrgr2L4T6R9m0a41N1+e6fYhx/Cv/18/lXkEMTzzxwxgl5GCqB3JOK+lNG09NK0a0sUAAgiCn69z+ea6sLC8ubsfPcR4nkw6pLeT/Bf8Gxeooor0D4kK4rxD8NdL1q4e6t5Gsrlzliigox917H6V2tFTKEZK0kb4fE1cPLnpSszyyL4PHzF83Vxszzsh5/nXaaB4P0jw4N1pCXnIwZ5fmf8PT8K36KmNGEXdI6MRmeLxEeWpPT7vyOE8T/DW21zUmv7W7NrLJzKpTcrH1Hoa6fw9okHh7RodOgdnVMlnYYLMeprUopqnFS5ktTKrja9WkqM5XithssiQxPLIQqIpZiewFfM+qXr6lql1ev96aVn+mTXu3j3Uf7N8HX0gOHlUQr9WOP5Zr5+rkxctVE+l4aoWhOs+un3D4onmmSKMZd2CqPUmvpbSrFNM0m0skxtgiVOB1IHJ/OvDvh9pv8AaXjGzVhmODM7/wDAen64r32qwkdHI5+Ja96kKK6a/eFFFFdh8wFIQGUqwBB4IPelooA8Z8feBm0mWTVdOTdYO2ZEH/LEk/8AoP8AKuAr6ilijnheKVFeNxtZWGQRXg/jrwsfDesZgVjY3GXhJ/h9V/D+VcGIo8vvR2PtMkzV119XrP3ls+//AATla9z+Gmkf2b4WS4dcS3reafXb0X9OfxrxzRNMl1jWbWwiBJmkAJHZe5/LNfSMEKW9vHDGMJGoVQOwAxTwkLtyI4kxPLTjQXXV+i/4P5ElFFFdx8cFcL8VrryfCkcIPM9wq/gAT/Su6ryz4w3PzaVag9PMkI/ID+tY13amz08np8+Nprzv9yueW0UUV5Z+iBXYfDOz+1eM4HIyII3l/TA/nXH16h8H7LM2pXxHRVhU/Xk/yFa0Veojzs2q+ywVSXlb79D1WiiivVPzkKKKKACiiigAooooAKKKKACiiigAooooAKKKKACiiigAr5n1e8k1DWLy7lJLzTM/PbJ4H4V9MV4drvw71y11eZbGze6tXctE6MOAT0OTwRXLioyaVj6Ph2vRpVJ+0kk2la/4/ocjaW0t7dw20ClpZXCKB3Jr6T0qwj0vSbWxiHywRKn1IHJ/OuL8C+AX0Scanqmw3gGIolORHnqSfWvQKeGpOCu92Z57mEMTNU6TvGPXuwooorpPACiiigDB8aWU+oeENRt7Zd0pj3BR1O0gkD8q+eCCCQRgivqWvMvHHw8NzJJqmixjzDlprZeNx9V9/auTE0nL3kfSZDmNOhehV0Td0/PzPJ6KVlZGKsCrA4IPUGkrgPszr/hvpX9peLYZWXMdopmb6jhf1/lXu1cB8KNK+y6BNqDrh7uTCn/ZXj+ea7+vTw8eWHqfAZ5iPbYySW0dP8/xCiiitzxwooooAKKKKACiiigDzP4v3TLZabaAna7tIffAwP5mvJq958e+F5vEukxi0K/a7d9yBjgMD1GfyrzrS/hlr93eIl7bizt8/PI0iscewBPNefXpzdTRH2uTY7DUsElOaTV79/8AgnTfCPSjHZXuqOuPNYQxkjqByT+ZH5V6XVXTdPt9K0+CytU2wwrtUevuferVdtOHJFRPlcdifrWIlV6Pb06BRRRVnIFFFFABVLVNKstZsmtL+BZom7HqD6g9jV2ik1fRlRlKDUouzRh6F4S0jw67yWFuRK4wZJG3Nj0B7VuUUUJJKyKq1Z1Zc9R3fmFFRC4jaJpQx2LnJwe1PVg6hlOQRkUzMdXk/wAXNOuftllqIVmtvLMRI6I2c8/XP6V6wSACScAd6yLm/wBM1CxliuYzJayAhw6cFME7vp8px3rOrDnjynZgMX9Urxq2vY+caK7vxR8P5rPzL7Rklnsw7K0TD50wcEj1XPf/APXXNnQJ/tM0Qc7UB2yFDtZh1H55GfavNlSmnZo++pZjhqsFOMtGZFe4/C6y+zeD0mIw1zK7/gDtH8q8UntJ7YoJomQv93d3r3/w3Lbaf4dsLNROxhiCMUt5GG4fe5C465rfCx99tnk8RV19WjGL+J/kdBRUcMyTwrLGSUYZGRipK7z4sKKKKACiiigAooqC5u47UJuDs8jbERBlmOM/yBoAnopkcqyZAyCvUHqKfQAUUUUAFFFFABRRRQAUUUUAFFFFABRRRQAUUUUAFFFFABRRRQB538RPBS39u+sabCBdxDM0aL/rV9fqP1ryey0+6v76Ozt4XeeRwgUDoSe/pX05USW0EcrSpDGsjfeZVAJ+prmqYZTldaHvYLPamGo+ylHmttrsQaVYJpek2tjHjbBEqcdyByfzq5RRXSlbQ8OUnKTk92FFFFBIUUUUAFFFFABRRRQAUUUUAFFFFABRRRQAUUUUAFFFFABUUr+WyOQdnRiO3vUtNdQ6FSSARjIODQBHOWO2ONtpc4LDsKiigeFGZIgZScZaUnI+p/lS/YYo/nt0WOUdGx1+vrR590ODZ5PqJBigCWdRLbyx+WsuVI2P0bI6GuWaDermW4uADzKFlwkamQp0PGAAfbArqYFbYXfO9zkg9vaqq6RarbyxFSxlOWduTnJIIzwME8UAUdOsl33QtyItsaxJOigkjLHdk9SQRn3FcB4g8LQ2iRX9tCJRcoZpVZFbYRjJyUY4JNep29lFaqiw7lVFIxnO4k5yfU+/uaiGlw7IUaWcrFH5YCysmfc7SM9KmUFJWZ0YfEzoS5o/M8KstIkvfFNraR2iyLMEbCYCqh/iO0Dgda9gMEkU7w+bMiofvRw3RVieTja+APzrZtdPt7OSR4k+Z8ZZjk4AwBk81JcQvMoVJ5IfUpjJ/MVFOnyX8zfHY54rkVrKKsU7OFX00xyTI1pt2qUDxkAE5ySxP61Zv0Z7UhOodD+AYE/pTks4Es1tDGHhVdu2Qbs/XPWpiAwIIBB6g1qcBQuWWTU4YFkw3kSltpwVBKgH2qBolMT2cEssbI0YmKzMSFPYHOQSB255rRis7WAOIbeKMP8Ae2IBu+vrSxWtvBG0cUEUaMclUQAE/SgCjKIILuxt4XAYTElN5JA8uT1qq/2az0yUz3e68eJg5aUks2DwBngeg7VrRWVrAcxW0MZznKIBz61WudMa63I9xiFuGVYwGYdwW9KAGx2vnXbS3EjlURBEgkIUcctgHrn9KbHewm2lvTH5wjkZIGVcs44Hy/U5HpxV6e1t7lQs8EUqjoHQNj86JLS2lVVkt4nVRhQyAgfSgCDTopEWWWd1a4mbfIqnITjAUewA/E5q7UcNvDbgiGGOMHqEUDP5VJQAUUUUAFFFFABRRRQAUUUUAFFFFABRRRQAUUUUAFFFFABRRRQAUUUUAFFFFABRRRQAUUUUAFFFFABRRRQAUUUUAFFFFABRRRQAUUUUAFFFFABRRRQAUUUUAFFFFABRRRQAUUUUAFFFFABRRRQAUUUUAFFFFABRRRQAUUUU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admin\Desktop\downloa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079" y="6447654"/>
            <a:ext cx="646852" cy="415537"/>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7" descr="data:image/jpeg;base64,/9j/4AAQSkZJRgABAQAAAQABAAD/2wBDAAgGBgcGBQgHBwcJCQgKDBQNDAsLDBkSEw8UHRofHh0aHBwgJC4nICIsIxwcKDcpLDAxNDQ0Hyc5PTgyPC4zNDL/2wBDAQkJCQwLDBgNDRgyIRwhMjIyMjIyMjIyMjIyMjIyMjIyMjIyMjIyMjIyMjIyMjIyMjIyMjIyMjIyMjIyMjIyMjL/wAARCAEsAlg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3W3t4TbxExRn5B/CPSpfs0P8Azxj/AO+RRb/8e0X+4P5VLVNu5nCEeVaEX2aH/njH/wB8ij7ND/zxj/75FS0UrvuVyR7EX2aH/njH/wB8ij7ND/zxj/75FS0UXfcOSPYi+zQ/88Y/++RR9mh/54x/98ipaKLvuHJHsRfZof8AnjH/AN8ij7ND/wA8Y/8AvkVLRRd9w5I9iL7ND/zxj/75FH2aH/njH/3yKloou+4ckexF9mh/54x/98ij7ND/AM8Y/wDvkVLRRd9w5I9iL7ND/wA8Y/8AvkUfZof+eMf/AHyKloou+4ckexF9mh/54x/98ij7ND/zxj/75FS0UXfcOSPYi+zQ/wDPGP8A75FH2aH/AJ4x/wDfIqWii77hyR7EX2aH/njH/wB8ij7ND/zxj/75FS0UXfcOSPYi+zQ/88Y/++RR9mh/54x/98ipaKLvuHJHsRfZof8AnjH/AN8ij7ND/wA8Y/8AvkVLRRd9w5I9iL7ND/zxj/75FH2aH/njH/3yKloou+4ckexF9mh/54x/98ij7ND/AM8Y/wDvkVLRRd9w5I9iL7ND/wA8Y/8AvkUfZof+eMf/AHyKloou+4ckexF9mh/54x/98ij7ND/zxj/75FS0UXfcOSPYi+zQ/wDPGP8A75FH2aH/AJ4x/wDfIqWii77hyR7EX2aH/njH/wB8ij7ND/zxj/75FS0UXfcOSPYi+zQ/88Y/++RR9mh/54x/98ipaKLvuHJHsRfZof8AnjH/AN8ij7ND/wA8Y/8AvkVLRRd9w5I9iL7ND/zxj/75FH2aH/njH/3yKloou+4ckexF9mh/54x/98ij7ND/AM8Y/wDvkVLRRd9w5I9iL7ND/wA8Y/8AvkUfZof+eMf/AHyKloou+4ckexF9mh/54x/98ij7ND/zxj/75FS0UXfcOSPYi+zQ/wDPGP8A75FH2aH/AJ4x/wDfIqWii77hyR7EX2aH/njH/wB8ij7ND/zxj/75FS0UXfcOSPYi+zQ/88Y/++RR9mh/54x/98ipaKLvuHJHsRfZof8AnjH/AN8ij7ND/wA8Y/8AvkVLRRd9w5I9iL7ND/zxj/75FH2aH/njH/3yKloou+4ckexF9mh/54x/98ij7ND/AM8Y/wDvkVLRRd9w5I9iL7ND/wA8Y/8AvkUfZof+eMf/AHyKloou+4ckexF9mh/54x/98ij7ND/zxj/75FS0UXfcOSPYi+zQ/wDPGP8A75FH2aH/AJ4x/wDfIqWii77hyR7EX2aH/njH/wB8ij7ND/zxj/75FS0UXfcOSPYi+zQ/88Y/++RR9mh/54x/98ipaKLvuHJHsRfZof8AnjH/AN8ij7ND/wA8Y/8AvkVLRRd9w5I9ircW8P2eXEUf3D/CPSipbj/j2l/3D/Kiumg3Znm42KUloFv/AMe0X+4P5VLUVv8A8e0X+4P5VLXM92elD4UFFFFIoKKKKACiiigAooooAKKKKACiiigAooooAKKKKACiiigAooooAKKKKACiiigAooooAKKKKACiiigAooooAKKKKACiiigAooooAKKKKACiiigAooooAKKKKACiiigAooooAKKKKACiiigAooooAKKKKACiiigAooooAKKKKACiiigAooooAKKKKACiiigCK4/49pf9w/yoouP+PaX/AHD/ACorqobM83HfEgt/+PaL/cH8qlqK3/49ov8AcH8qlrme7PQh8KCiiikUFFFFABRRRQAUUUUAFFFFABRRRQAUUUUAFFFFABRRRQAUUUUAFFFFABRRRQAUUUUAFFFFABRRRQAUUUUAFFFFABRRRQAUUUUAFFFFABRRRQAUUUUAFFFFABRRRQAUUUUAFFFFABRRRQAUUUUAFFFFABRRRQAUUUUAFFFFABRRRQAUUUUAFFFFABRRRQBFcf8AHtL/ALh/lRRcf8e0v+4f5UV1UNmebjviQW//AB7Rf7g/lUtRW/8Ax7Rf7g/lUtcz3Z6EPhQUUUUigooooAKKKKACiiigAooooAKKKKACiiigAooooAKKKKACiiigAooooAKKKKACiiigAooooAKKKKACiiigAooooAKKKKACiiigAooooAKKKKACiiigAooooAKKKKACiiigAooooAKKKKACiiigAooooAKKKq3OoW9qdshJb+6o5rOrWp0o89R2Q4xcnZFqis6PWrWRtp3pnuw4rQBBGRyDUUMVRrq9KSY5QlD4kLRRRW5IUUUUAFFFFABRRRQAUUUUARXH/HtL/uH+VFFx/wAe0v8AuH+VFdVDZnm474kFv/x7Rf7g/lUtRW//AB7Rf7g/lUtcz3Z6EPhQUUUUigooooAKKKKACiiigAooooAKKKKACiiigAooooAKKKKACiiigAooooAKKKKACiiigAooooAKKKKACiiigAooooAKKKKACiiigAooooAKKKKACiiigAooooAKKKKACiiigAooooAKKKKACiiigAooooAK5bU/+QjN9R/KuprmNWGNRk98H9K+f4jX+zRf979GdeD+N+hSrqtNz/Z8OT/DXK11liMWMA/2B/KvO4bX7+b8v1Nsb8KLFFFFfYnnBRRRQAUUUUAFFFFABRRRQBFcf8e0v+4f5UUXH/HtL/uH+VFdVDZnm474kFv/AMe0X+4P5VLUVv8A8e0X+4P5VLXM92ehD4UFFFFIoKKKKACiiigAooooAKKKKACiiigAooooAKKKKACiiigAooooAKKKKACiiigAooooAKKKKACiiigAooooAKKKKACiiigAooooAKKKKACiiigAooooAKKKKACiiigAooooAKKKKACkJCjJOBS1g6zds0v2ZT8q8t7muPHYyOEourLXsu7NKVN1JcqNtJY5PuOrfQ5p9cdFLJC4eNirDuK3LLV0mxHPhH/vdjXnYHPaVd8lVcr/AANquFlDWOqNWigHNFe6coVzmtLi/B9UH9a6OsHXV/fxN6qR+teLn8b4Nvs1/kdOEdqhk12FuNtvGPRR/KuQAywHvXZKMKB6CvN4aj71SXp+ptjXpFC0UUV9YcAUjMEGWIAHc1BdXkVom6Rueyjqa568v5bxvmO1OyDpXl5hmtHCLl3l2/zN6VCVTXodMkqSDKOrD2OafXIW9xJbTCSM4I6j1rrIpFliSRejDIpZZmccammrSQV6DpPyH0UUV6pgFFFFAEVx/wAe0v8AuH+VFFx/x7S/7h/lRXVQ2Z5uO+JBb/8AHtF/uD+VS1Fb/wDHtF/uD+VS1zPdnoQ+FBRRRSKCqOr3NxZaTdXNqiPNDGXVXBwcc9qvU2RBJGyMMqwII9RVRaUk2KSbTSPLP+Foat/z52f5N/8AFVZ074k6hdalbW89rapFLKqMyhsgE49a4jUrRrDU7m0brDIyfkaro5jkV1OGUgg+9fYf2fhZRvGC1PmfruIjLWWx9FjpRUFlcC6sbe4XpLGrj8Rmp6+OaadmfTJ3VzC8Wa7J4f0f7XCiPK0gjRXzg5yT09ga4U/E/WO1rYj/AIA//wAVV74o3mZLCyB6BpWH6D+ted19LluBozw6nUjds8LHYurGs4wlZI9D0T4halqGt2lpdQ2iwzSBGKIwPPTqx74r0qvne2ma2u4Z1OGidXH4HNfQkEqzwRyqcq6hh9CK4s4wsKMoumrJnVluInVUlN3aJK5nxj4ln8OWlu9tHFJLM5GJM4AA56Ee1dNXlfxOu/M1q1tQeIodx+rE/wBAK5MuoRrYhRkro6cdVdKi5RepGfidrPa1sR/wB/8A4quy8Ga7qHiCyuLq9jgREcJH5SkZ4yc5J9RXjFe3eDLH7B4WskIw0iea31bn+WK9XNcPh6FD3IpNs8/L61arV96V0kb9FFFfOHthRRRQAVW1Cd7XTrq4jwXihd1B6ZAJqzVLWP8AkCX/AP17Sf8AoJqoK8kmTN2i2jzL/hZmt/8APGy/79t/8VV7RviBq+oa1Z2c0VoI5pVRiqMDgnt81efVr+F/+Rp0z/r4T+dfYVsDhlTk1BbM+apYuu5xTk9z3YUUUV8afThRRRQAUUUUAFFFFABRRRQAUUUUAFFFFABRRRQAUUUUAFFFFABRRRQAVw3ivxtfaBrX2K3treRPKV8yZzk59D7V3NeQfEj/AJGv/t3T+telldGFWvy1FdWOHMKk6dHmg7O5b/4Whqn/AD5Wf5N/jXo2jXr6jo9peSKqvNErsq9ASO1eAV7t4X/5FfTf+vdP5V2ZvhaNGnF0421OXLcRVqzam76GvRRRXgnsBXOanZTpcyTBC0bHOR2ro6CM1w4/AwxlPkk7W1RrSqunK6OLorprnS7e4ydux/7y1j3OlXEGSo8xPVev5V8fi8nxOH1tzLuv8j0aeJhPyYtlqktrhHy8Xp3H0rfguI7iMPGwYfyrkeh5qW3uJLeQPG2D6eta5dnNXDWhU96H4r0/yJrYaM9Y6M6+s3VrOS5iRohlkJ49RV6BzLCkhGNyg49Kkr7GvRhiqLpy2kedCTpyut0c3a6ZctOheMogIJJrpB0oorDAZfTwUXGDbv3Kq1pVXdhmsu+1ZIcxw4eTuewqDWLyZJfIU7UK5JHU1jV42a51OnJ0KGjW7/y/zOmhhk0pSHySPK5eRizHuaZU0FrNcNiKMt79hWtbaIi4a4bcf7q9K8LDZficW7wW/V7HVOtCno2ZEFvLcPtiQsf0FdRaQG3to4iclRyakjiSJAsahVHYCn19dlmVRwV5N3k/uPPr13V06BRRRXrnOFFFFAEVx/x7S/7h/lRRcf8AHtL/ALh/lRXVQ2Z5uO+JBb/8e0X+4P5VLUVv/wAe0X+4P5VLXM92ehD4UFFFFIoKKKKAPH/iJY/ZfEzTKMLcxrJ+I4P8h+dclXqPxPsvM0y0vQOYpCjH2Yf4ivLq+zy2r7TCxfbT7j5fHU+SvJd9T2zwTdfavCdiScmNTEf+AnA/TFdDXB/C+68zSry1J5ilDgezD/61d1I6xxs7HCqCTXy+Op8mJnHz/PU9/CT56EZeR4z47vPtfiu6AOVhCxD8Bk/qTWFbWU13FcSRDK28fmSH0GQP60X1ybzULm5Y8yys/wCZzXbeCdJ+0+F9clK5NxGYU/BSf5kflX1M5rCYaPlZHz8YvE1353ZwNe4+ELv7Z4VsJCclY/LP1U7f6V4dXqnwxu/N0W5tSeYZsj6MP8Qa5s6p82H5uzOjK58tbl7o7g9K8P8AGF39s8V38gOVV/LH/ARj+hr224lWC2kmY4WNSx+gGa+ep5WnuJZmOWkcsfxOa4cip3nOfZW+/wD4Y6s2naMYElhate6hb2qfemkVB+Jr34vBZWw3ukUMagbmIAAFeR/D6x+1+KY5CMrbo0p+vQfz/Suv+JNk8/h+O5Qn/R5QWGex4/nitMztXxVOg3Zf5meAvSw86yV/+AWr/wCIGhWbFI5pLlx/zxXI/M4FY0nxThDERaXIw9WmA/oa84ihkmcJFG8jHoEUk1pR+GdblXcml3WPeMj+ddKyvBUl+8f3u3+Ri8wxVR+5+CO2i+KUBYedpcqr6pKD+mBXR6R4x0fWHWKG48uc9IphtJ+nY143eabfaewF3aTQZ6eYhAP41VBIOQcEU55Rhakb09PR3FDMq8JWnr+B9G9apax/yBL/AP695P8A0E1yngDxPLqcLabeyb7mFd0bnq6e/uOK6vV/+QLff9e8n/oJr52pQnQr+znume3CtGtS54nz/Wv4X/5GnTP+vhP51kVr+F/+Rp0z/r4T+dfaV/4UvR/kfL0f4kfVHt15crZWU904JSGNpGA6kAZrkP8AhZ2k/wDPrd/kv+NdNr3/ACL2o/8AXtJ/6Ca8Dr5vK8FRxMJOotme3j8VUoSiodT2fQ/Gljruo/Y7eCdH2F8uBjA+h96sa34t0vQyY55TJcY/1MXLD6+leQaPq8+i3MtzbY85omjVj/CTjn9KpO8k0rSSMzyMcsxOSTXb/YtN1b7ROX+1Kip2+0ejH4pxbvl0pyvqZxn/ANBra0jx7pGqSrDIz2kzcBZsbSfZq8corepk+GlG0VZ+v+ZjDM66d27n0YCCM1j6z4m0vQxi7n/ekZEKfM5/Dt+Neeab49u7Dw7JZEGS7XCwStztX39SO3/1q5KaaW4meaaRpJHOWZjkk15+HyWTm/bPRdup21s0SgvZrV/gejy/FKAPiLS5GT1aYA/lg1e074kaVdyLHdRS2hPG5vmX8SP8K8mor0ZZRhWrJW+ZxRzLEJ3bv8j6KimjniWSJ1dGGVZTkEU+vKfh94iktNRXSrhybac/u8/wP7ex/nXq1fN4zCyw1XkfyPcw2IVenzIp3+q2OmReZe3UcK9tzcn6Dqa5W8+JmlQsVtre4uMd8BAfz5/SuV+Ili9r4lafLGO5QOuT0I4I/TP41zdpp17ftttLWac/9M0JxXsYTK8PKkqtR3v8keZicfWVR04K1vmd/wD8LTTP/IJbH/Xf/wCxq3a/E7TpGAubO4hHqpDgfyrhX8J69Gm9tKuNvsAT+QrJmglt5DHNG8bjqrqQf1rqWW4GorQ/B/8ABOd47Fw1l+KPe9N1nT9Xh82xuUmA6gfeX6jqKv1892GoXOmXiXVpKY5UPUd/Y+or2/w9rMWu6RFeIArH5ZE/usOorxswy54X3ou8Wepg8aq/uyVpDNf8R2fh6OGS7SVhKSq+WAen41h/8LM0b/njef8AfA/xql8Uv+PPTv8Aro/8hXmdd2Ay2hXoKpO93fr5nJjMdVpVnCOx77per22q6WmoQ7kgbP8ArMAjBwc/lXN6l8SNLs5mitopbsqcF0IVfwJ6/lXE3XiB4/CNjo1s+N257gj03HC/1P4VzlXh8npuUpVNruy8vMitmc1FRhvZXfmez+F/Fo8S3FzGLM24hVWyZN2ck+wrhviR/wAjX/27p/WtL4Wf8fmo/wDXNP5ms34kf8jX/wBu6f1pYajCjmMoQVkl/kOvUlVwSnN63/zORr0PSPiJZ6dpFpZPYzu0ESoWDDBwK88or18RhaeISjUWx51HETotuDPXdI8f2mr6pBYRWU6PMSAzMMDgn+ldgK8R8Ff8jfp/++3/AKCa9ur5fNMNTw9VRprSx72X151qblPuFFFFead4UUUUAVbiwt7nl0Ab+8vBqlFoaJPueTfGOi4xn61r0VxVcuwtWaqTgrr+te/zNI1pxVkxAMDFLRRXaZhRRRQBVvbGO9QBjtYdGFV7fRreI5kzKffp+VaVFck8BhqlX2s4Jy/r5GiqzUeVPQRVCgBQAB2FLRRXWlbYzCiiigAooooAKKKKAIrj/j2l/wBw/wAqKLj/AI9pf9w/yorqobM83HfEgt/+PaL/AHB/Kpait/8Aj2i/3B/Kpa5nuz0IfCgooopFBRRRQBieLbP7f4Xv4QMsIzIv1X5v6V4bX0XIgkjZGGVYEEV8+6jatZalc2rDmKVk/I19HkVT3Z0/meHm0PejP5HW/DO68rXri2JwJoMj6qf8Ca73xZefYvC9/LnDGIov1b5f615P4RuvsfiqwkzgNJ5Z/wCBcf1ruPibeeVo1taA8zy7iPZR/iRU43D82YQ87fh/wCsLW5cHPyv+J5ZXt3g6y+xeFLKMjBkTzW/4Fz/LFeL2du13ewW6felkVB+JxX0HFGsMCRIMKihQPYVee1bQhT76k5TTvKU/keA6nbGz1W7tiMeVMy/gDXWfDK78rW7m2J4mh3D6qR/Qmsvx1bfZvFt3xgS7ZB+I5/UGq/hG7+x+KbCQnCtJsP0YY/rXfWX1jBN943/C5x0/3OKXkz1Xxhd/Y/Cl+4OC8flj/gXH9a8Pr1T4m3flaLbWoPM024/RR/iRXldc+S0+XD83dm2aT5q3L2R6b8MLHZYXl8w5lcRqfYDJ/U/pXcXtnBf2ktrcpvhkG1lzjIrM8JWP9n+F7GEjDGPzG+rc/wBa0b/ULXTbR7q7lWKJOpP8h6mvAxdWVXFSlHe+ny2PYw1NU8Ooy7aiWWmWWnRCOztYoFH9xQM/U96tYFeY6v8AEu5kdo9LgWKPoJZRuY/h0H61yl54h1i/Ym41G4YH+EOVX8hxXZTyfEVfeqO3rqzmnmdGn7sFf8j2+/srXUbOS1uUV4pFIIPb3HvXgd3B9lvJ7cnPlSMmfXBxTDLIzZLsT6k0wnJyTk17OAwMsJdc10/I8vF4tYiz5bNGx4Wu2svE2nyg4BlCN9G4P869o1bnRb7/AK95P/QTXhOmnGqWh9Jk/wDQhXu2q/8AIGvv+veT/wBBNednMUq9OX9bndlkn7KaPn+tfwv/AMjTpn/Xwn86yK1/C/8AyNOmf9fCfzr3a/8ACl6P8jyaP8SPqj2XXv8AkXtR/wCvaT/0E14HXvmvf8i9qP8A17Sf+gmvA68fIv4c/U9LNvjj6FrTrGXUtRgsof8AWTOFBPb3r2zR/Dum6PaLDb26F8fPK6gsx9z/AErzD4fqreL7bcM4RyP++TXs1YZ3Xn7RUk9LXNsqox5HUa1uc14m8J2OrWErRW8cV4qlo5EXGT6HHUV4wQQcHqK+i2+6fpXzxc/8fc3++3862yStOUZwk7pWsY5rTjGUZJau4yONpZUjQZd2CqPUmvadA8I6do9mm+3jmuiP3krruOfbPQV5LoKh/EOnAjI+0x/+hCvfBU53XnHlpxdk9ysqpRlzTa1Rkar4c0zVbVoZ7SIMR8siKAyn1BrxG/s5NPv57OX78LlDjvivoWvEfGoA8X6hj++P/QRUZJWm5ypt6WuXmtKKippa3MS3ma3uYp0OHjcMp9wc19CwSiaCOVejqGH4ivnavf8ARTu0OwPrbx/+girz2KtCXqRlDd5L0Galoen6vJA99bibyCSgJ459fWrsMENvGI4Y0jQdFRQAPwrJ1/xLYeH4A1yxeZh8kKfeb/Ae9ec6l8QtZvHYWzJaRdhGMt+JP9MV5uHwWJxMVb4V32+R3VsVQoSd/i8tz1/iuQ+IWnW9z4ckuyq+fbMpV++CQCP1ry+41fUrs5uL+5k/3pSaqF2Ocsxz1ya9XDZPOlUjU59V5f8ABPPr5nGpBw5N/MbXoHwvvWW8vbIk7HQSqPQg4P8AMflXn9dn8M/+Rkl/69m/9CWu/MoqWFnfsceBbWIjY2fil/x56d/10f8AkK8zr0z4pf8AHnp3/XR/5CvM6zyn/dI/P8y8x/3iXy/Itadp1zqt9HZ2ke+WQ/gB6n2r0qw+Gemxwr9tnmnlx82w7Vz7d6o/C22jI1C5KgyAogPoOSf6flXo9ebmeYVo1nSpuyR34DB05U1UmrtmRo3hvTdCeVrGJ0aUAMWctnH1rzf4kf8AI1/9u6f1r1+vIPiR/wAjWf8Ar3T+tZZTOVTF803d2f6GmYwjDD8sVZXORr1HRPAmiX+iWV3Ok5lmhV2xKQMkV5dXu/hj/kWNM/69k/lXo5xWqUqcXTdtThyylCpOSmr6FLT/AARo+l38V5bJMJoiSpaQkdMdPxro6KK+ZqVZ1Xebuz3oU4U1aCsFFFNZ1UEsQAOpNZN23LHUhYKMkgCsy61mGPKwjzG9e1Y9xez3J/eOdv8AdHArxsZnmHoe7D3n5bff/kdNPCznq9EbdzrEEOVj/et7dPzqpDrcjXA81FEZOOO1Y9WLWzlu3xGvHdj0FeB/bGOr1l7P7kjr+r0oR1OrByM0tMiTy4UTOdoAzT6+4i20mzy2FFJmlpgZupakbQrHGAZCM89AKr22uDOLhMf7S/4U/VdOknkE8XJAwV71hlSpIIII6g18hmOPx2GxTd7R6dmv6+Z6FGlSnT8zrop4p13RurD2qWuNjkeJg0bFWHcGtS21t1ws67x/eHBrtwnEFKp7tdcr79P+AZ1MJJax1N6ioILuC5XMTgn07j8Knr34VI1I80HdHI007MKKKKsQUUUUARXH/HtL/uH+VFFx/wAe0v8AuH+VFdVDZnm474kFv/x7Rf7g/lUtRW//AB7Rf7g/lUtcz3Z6EPhQUUUUigooooAK8b+IFn9l8VzSAYW4RZB9cYP6ivZK87+KNkWgsb5R91jEx+vI/ka9PKKnJiUu+hwZlT5qDfbU86gla3uI5l+9GwYfUHNdb8RdQW91i1jjbMcdurfi3P8ALFcdUtxcSXUoklbc21Vz7AAD9BX1E6KlVjU7X/Gx4EarjTlDvb8Df8C2f2zxXakjKwhpT+A4/Uivaa82+F1nmS/vSOgWJT+p/kK9Jr5nOKnPiXHsrfqe9lkOWhfueYfFG126hY3YH+siMZP+6c/+zVwkMjQzRyqcMjBh9RXrHxJs/P8ADi3AHNvMGP0PH9RXkle1lU+fCpdro8rMYcmIb76nZ/ETUVvtQsFQ5RbYScf7fP8AICuX0u0N/qtpaAf62VVP0zz+lRXNzJdOjynJSNYx9FGB/Kuo+HVj9p8TCcjK20bP+J+UfzP5VrZYTCNL7K/r8TO7xOIXmz11FCRhFGFUYArx3x1rcmp65JbK5+zWrGNVHQt/Ef6fhXsZ6V8+ahuGo3Qf73nPn65NeNklOMqspvdL8z1M1m404xWzK4BZgoBJJwAO9emaD8ObYW0c+rM8kzDJhRtqr7EjkmvP9HeKPWrF5yBEs6FiegG4V78pBXIPBrszjF1aPLCm7X6nNlmHp1Lymr2MaPwloMa4Gl2//Ahn+dePa/bx2uv38EShY0mYKo6AZ6V7pfXsOn2ct1cOFiiUsxrwO/u2vtQuLthgzSM+PTJzWWSyqzlOU22vMvNI04RjGKSYlgcajan/AKap/MV7zqv/ACBr7/r3k/8AQTXgtlxf2/8A11X+de9ap/yB73/rg/8A6CaM6/iUv67Dyv4Kn9dz5+rX8L/8jTpn/Xwn86yK1/C//I06Z/18J/Ovar/wpej/ACPKo/xI+qPZde/5F7Uf+vaT/wBBNeB175r3/Ivaj/17Sf8AoJrwOvIyL+HP1PSzb44+h1Hw+/5G+3/65v8A+g17LXjXw+/5G+3/AOub/wDoNey1w53/ALwvRfqdeVfwH6/5CN90/Svni6/4+5v+ujfzr6Hb7p+lfPF1/wAfc3/XRv5105DvU+X6mGb7Q+f6F3w8ceI9N/6+Y/8A0IV72K8C0E48Q6b/ANfMf/oQr32oz3+JD0Kyn4JeoV4j41/5G/UP99f/AEEV7dXiPjX/AJG/UP8AfX/0EVGR/wAeXp+qLzb+CvX/ADMCvdLS9j07wjb3kv3IbNHPvhRxXhdeteIty/DOML/z7wA/T5a782gqkqUH1ZxZdNwVSS6I8w1LUbjVL+W8uX3SSHPsB2A9qk0fSbjW9SjsrYDe3LMeiqOpNUK7X4aXEMWvzxSEB5YCIye5BBI/Ln8K9DEzdDDylTWy0OShFVayU3uzqtP+Hei2ka/aI5LuTu0jED8AKZ4m8M6NZ+Gb6e20+GOWOPKuAcjkV2ORXK+PNUgs/DdxbPIPPuQEjTPJ5GT9MV8tQxOIrYiKcm9V1PoK1CjToytFLQ8crs/hn/yMk3/Xs3/oS1xldn8Mz/xUkv8A17N/6EtfTZh/us/Q8HB/7xD1Nn4pf8eenf8AXR/5CvM69M+KX/Hnp3/XR/5CvM6xyn/dI/P8zTMf94l8vyPTfhb/AMeOof8AXVf5V6BXn/wt/wCPHUP+uq/yr0Cvnsz/AN7n/XRHtYD/AHeP9dQryD4j/wDI2H/rgn9a9fryD4kDHivPrbof1Nb5L/vPyZlmn8D5nI17x4a/5FnTP+vaP/0EV4PXuHhC+hvfC9j5TAmKJYnAPKlRivQzxN0ovzOLKWvaSXkbtFGRRXzJ7wVzeryytevGzHYuMDtXSVlavZNOomiXLqMEDuK8jO6FSrhWqfTW3df1qdGGlGNTUwKACTgcmp4LOe4k2oh9yeAK37LTIrUBiN8n949vpXyuByuvi3dK0e7/AE7nfVrxprzM6y0d5MSXGVTsvc1uRxpEgRFCqOgFPxRX2mDwFHCRtTWvV9WebUqyqPUKydbnkjjjRGK7s5xWtWBrrZuY19Ez+tc+dVHTwUnF2bsvxKwyvUVynaXMsVzGRI2CwBGetdWK4xDtdT6HNdkORXncN1JShUi3tb9TbGxSaYtU7zTorsZI2ydmH9auUV9DWo060HCoro5IycXdHJXVnNaPtkXg9GHQ1BXYyxJLGUkUMp7GsG90mSHLwgvH6dxXx+Y5JUoXqUfej+K/zPRo4pS0lozNVmVgykgjuK6y0kaW0idupUE1z1jYSXUwBUrGPvEiunVQqhQMADAFdvDtCrFSqy0i9vPzMsZOLtFbi0UUV9QcIUUUUARXH/HtL/uH+VFFx/x7S/7h/lRXVQ2Z5uO+JBb/APHtF/uD+VS1Fb/8e0X+4P5VLXM92ehD4UFFFFIoKKKKACsfxRpZ1fw9dWqDMuN8f+8OR/h+NbFFXTm6c1OO6JnBTi4vZnzmylGKsCGBwQeopK9f8QeArLWbpruCU2tw/L7Vyrn1I9ax4Phb+9BuNTJj7iOLBP4k19XTzfDSheTs+1mfOzy2upWiro3fh/Z/ZfCsDkYadmlP54H6AV1NQWdpHY2cNrCCI4UCLn0Aqevlq9T2tWU+7PoKMPZ04w7Io6xYDU9Iu7M4/exlRnse364rwOaGS3meGVSkiMVZT1BFfRVcr4i8EWWuzm6SQ210R8zqMh/qPX3r0crx0cO3Cp8LOHMMJKslKG6PHK9S+GNl5WlXV6w5ml2L/uqP8SazF+Ft3v8Am1KHb6iM5rvtE0tNG0m3sEbeIgcvjG4k5J/WuzM8fRqUPZ0pXbf4HNgMHUhV56itY0K8a8daNJpmvS3Cofs10TIjY4DfxD8/517LVXUNOtdTtWtruFZYm6qe3uPQ15WBxbwtXm3T3PRxeG+sU+Xr0Pnyuj0/xvrmnWq20c6SRoML5qbio9M101/8L0Zy2n35RT0SZc4/Ef4Vnr8MNTL4a9tQvqNx/TFfQyx2Brx99p+qPEjhMXSl7ifyOb1TxDquuFUvLlpFz8sSDC5+g61Uv9PutMuBBdxGKUoH2n0I4r1rQPA+n6LItw5N1dDkSOMBT7CrXiPwpaeIkQys0NxGMJKnPHoR3Fc0c2oU6ip042h3t+h0PLq04Oc3eR4vacXkB/6aL/Ove9U/5BF7/wBcH/8AQTXn8Hwwu47tHbUYfKVgchDk49q9GuYPtNpNATt8xGTPpkYrkzTFUa06bpu9t/wOjL8PUpRmpq1z54rX8L/8jTpn/Xwn867H/hVif9BRv+/X/wBeremfDldN1S2vRqLOYJA+3ysZx2616dXNMLKnKKlq0+jOGngMRGabj17o6nXv+Re1H/r2k/8AQTXgdfQl/a/bdPuLTds86Jo92M4yMZrhP+FWJ/0FG/79f/XrzcqxlHDwkqjtdndmOGq1pRcFexz3w+/5G+3/AOub/wDoNey1x3h/wIuhavHfi+MxRWGwx46jHrXY1y5piKdesp03dW/zN8BRnSpcs1Z3Eb7p+lfPF1/x9zf9dG/nX0ORkYrz6X4XpJK7/wBpsNzE48r1/Gt8pxVLDuftHa9v1Msxw9Sso8iva5weiHGv6d/19Rf+hCvfq4Gz+Gi2d9b3I1JmMMqybfKxnBBx19q74VOa4mliJRdN3sVl1CpRjJTVrhXiPjX/AJG/UP8AfX/0EV7dXE618P11jV7i/OoNEZiDs8vOOAPX2qMqxFOhVcqjsrfqiswoTrU1GCu7nlFe5jT11PwhFYucCW0VQfQ7Rg/nXKf8KsT/AKCjf9+f/r139rB9mtIYM7hGipn1wMV05pjqVZQdGWqdzDAYSpTclUWjPn+8s57C7ltbhCksbbWU1HDNJbzJNC7RyIcqynBBr2/XfC2na+oNyhSdRhZo+GA9D6iuLuPhdeBz9m1CFk7eYpU/pmvQw+bUKkP3js/wOKtl1aEvcV0ZH/Cf+IPJ8v7THnGN/lDdWFJJe6telnM11cv9WY12UHwuvi48+/t1TvsUsf1xXb6F4Y0/QIiLaMtMww8z8s3+ArKpmGDw6boJNvsrfiaQweJrtKq2l5nhldj8NTjxOw9bd/5iuk8QfDyHUbl7rT5ltpXOXjYZQn1GOlHhPwVeaDqpvbm5hceWUCRg9/c/SniMxw9bCySdm1sKjgq1KvFtaJ7lb4pf8eenf9dH/kK8zr23xR4ZHiSG3jNyYPJYtkJuzmua/wCFWJ/0FG/78/8A16yy7MMPRw8YTlZ69H3NMbg61Ws5QWhL8Lf+PLUf+uifyNegVz/hfwyPDcNxGLkz+cwbJXbjFdBXj46rGriJTg9H/kenhKcqdGMJboK84+JukSNJb6rEpZFXypcD7vOQf1Ir0eo5oY7iF4pUV43G1lYZBFThMQ8PVVRFYiiq1NwZ87VJFPNCSYpXQnrtYjNek6t8M4J5Gl0y58jJz5Uo3KPoeo/WsUfDPWt2DNaY9d7f4V9TDMsLON3K3qfPywOIg7cv3Dfh/dXEviqJJJ5XXyn4ZyR0r1yuK8LeBptC1Jb+4vEkdVKhI1OOfc12tfPZnWp1a/NTd1Y9rAUp06Vqi1uFFFFecdomKWiigAooooAK5vWW3agR6KBXSVy2pndqM3sQP0rwOIpWwqXd/ozrwa/efIqV2MR3RIfUCuOrrrQ7rOE+qD+VcPDUvfqR8ka41aJk1FFFfWnnhRRRQAAUUUUAFFFFABRRRQBFcf8AHtL/ALh/lRRcf8e0v+4f5UV1UNmebjviQW//AB7Rf7g/lUtRW/8Ax7Rf7g/lUtcz3Z6EPhQUUUUigooooAKKKKACiiigAooooAKKKKACiiigAooooAKKKKACiiigAooooAKKKKACiiigAoopMigBaKKKACiiigAooooAKKKKACiiigAooooAKKKKACiiigAooooAKKKKACiiigAooooAKKKKACiiigAooooAK5XUkZL+XcOpyPpXVVFNbQzjEsYbHTNeZmmAeNpKEXZp3NqFX2crs5CussAy2MKsCGCjINJFp9rC25IVDep5qz0rmynKp4OUp1JXb00NMRXVRJJBRRRXuHKFFFFABRRRQAUUUUAFFFFAEVx/x7S/7h/lRRcf8e0v+4f5UV1UNmebjviQW/8Ax7Rf7g/lUtRW/wDx7Rf7g/lUtcz3Z6EPhQUUUUigooooAKKKKACiiigAooooAD0rzbxD48v7LX/s9rAYobZ8SJKvMv8AgPSvRLm4itbeSeeRY4o1LMzdAK4a6GifECN0tpPs2owk7GdeWXP6j9RXoZeqak51YXj1fY4sY5uKjTlaXbuakvjqwj0WLU44ZZo2fy5EQjdE2OjZrIl+KVuAfK0yUntukArobXwjpdvoTaUYi8cmDK/RnYd81g+JvCOi6V4ZvLq2tSs8artdpGOMsB61vQ+oSnyOLd3Zf1cyrfXFHmUkrLUyLv4nalKCLa0t4R6tlz/QU7w1421NtaC6lJJcW8+FO2P/AFZ7EADp61V+HFtBc+IJxPDHKq2zEB1DAHcvPNetJDFEMRxqg9FXFb42phsM3QjS6b/1cxwsK9dKq6nXYcDkA0tJS14J7AUUUUAFFFFABRRRQAUUUUAIelePeLfElzc+JpJLK6kijtv3SNG5GcHk/n/KvQPGGujRNFkZGxczZjhHcHufw/wryKx0fUdUDvZWks4Q4YoM4Ne9k+HilKvU22V/xPHzKtJtUYb76Hr3hCbU5dDjn1a5EksvzRhgAVTtnHc9a3/MT+8v514gPDHiP/oHXf8An8aX/hGPEf8A0Drv/P40Vcto1JuXtYq/RW/zCnjqsIqPs27ev+R7d5if3l/OlBDDIORXz3cR3dpcvbT+ZHMhwyE8g17n4fsTp2g2dq330iG7/ePJ/U1x43ALCwjLnvfy/wCCdWFxjxEnHltY0qKKK807gooooAKKKKACiiigANcBd/EtbW8nt/7MZvKkZM+b1wceld/XIeJPDGjRaLqV6lkguBE8gfcc7uuetduCeH5+WvG97WOXFKty3pO1tzJ/4Wmn/QLb/v8Af/WqS/8AHOoy6Ra3+m2aqZJXjdWUyY2gY6Y9a5zwJpdlq2tTQX0CzRrAWCkkYOR6V3evovhjwlcNo6i1KupG3nBJAPXNeniKWEo140YU7yut3pr9/wCRwUamIqUnUlPTy30OR/4T7xN/z6Rf+A7f41E/xG19GKtHbKw6gxEH+ddN4A1rUdZS+a/uDN5ZQJlQMZznoPauK8cj/isr8e6f+gLW9GFCeIlQnSSaV9Pl5LuY1Z1Y0VWjUbu/8z2Kwme40+2nkxvkiV2x6kAmrNVtPTy9Otk/uxKP0FWa+albmdj3Y7K4UUUVJQUUUUAFFFFABRRRQAUUUUAFFFFABRRRQAUUUUAFFFFABRRRQAUUUUAFFFFAEVx/x7S/7h/lRRcf8e0v+4f5UV1UNmebjviQW/8Ax7Rf7g/lUtRW/wDx7Rf7g/lUtcz3Z6EPhQUUUUigooooAKKKKACiiigAooooAz9Z0i31rTZbK4LBH5DKcEEdDXmFr4K1q38Spaxs0SxnzFvE+6F9R7+1ev1w/jXxZdaHqFnb2LJvwZJlYZBHQD+denl1fEJujS1vff8AM4MbRotKrU6din4w1jxBp2tJb6dLceQIFJKQhstzk5xXK6lr3iO6sZLe/kn+zSYDB4doPORzj1FewaReSajpVteSw+S80YcpnOM1xXxO1RFgttLRgXZvOkA7AcD+v5V14DERdSND2Suuvp12ObF0WqcqvtHZ9PU4XSL/AFLT7p5dMaQTMm1vLTcduR2wfatr/hJvF/8Az1u//Af/AOxrP8KasujeILe5kOIWzHKf9k9/wOD+Fe4qVZQwwQRkEd66sxxMaFRc1JSv1f8AwxhgaEq0Hy1GrdDL8NXF1deHrOe9LG5dSXLLg5ye1a1FFfMzkpSckrXPdhHlik3cKKKKkoKKKKACiiigAooooA4LxZ4M1PWb/wC2wXqy/wAKwyDbsX2NdToGmWmlaRDa2jrIi8tIpB3t3NU/GGtjRdBmkRsXEv7uH6nv+Argvh+uqz6zttbmSOzj+e4B5Uj0we5r14wrYjBuU5JRjtpv/XQ82UqVHE2jG8pb+QnxCmlj8VOqSuo8pOAxHavRPCihfC2nckloQxJOeTya84+Iv/I1v/1xT+VdPdW+pzfDaxOmTOjpbq0iJ950xyAa6cTTVTCUIXte2vyMKE3DE1ZWva/5lk+BdKvNTOoi9nlcz+Y4DKylgckHiuwFeNeDfEz6HqHkzsTYztiQH+A/3h/WvZEdZEDKQVIyCO4rgzKlWpTUakrrozrwNSlUi5QVn1HUUUV5x3BRRRQAUUUUAFFFFACHpXlHirWPEI1HU7QG4/s/cyY8n5dn1x0r1isjxT/yK+p/9e7/AMq7cDWjSqrminey16a7nLi6TqU3aVrHjOkX2p2F00ulmQTFMN5abzt+mDXXT3+qX/w/1N9VMplWdAnmR7DtyvsKo/Dq5gtdcuJbiaOKMW5+Z2AH3hXdasbDxToNxa2moQqjOFMp5UEEHHbNezjq6jiIpw0TT5jy8JRcqLalunocj8O9WsNMi1AXt3Fblym3zGxnGc1z/im7t7/xZd3EEqvA7qA4PBAUDP6V0A+HMXfXrb/vkf8AxVVNW8DR6bpNzfJq0VwYFDGNE68gevvWtOthPrLqxm7y02fl5EVKeI9gqbjpHXdf5npWmaxp2o/ubK8inaNAWCHOBWlXl/wu/wCQrff9cR/OvUK+fx2Hjh6zpxdz2MJWdakpsKKKK5DpCiiigAooooAKKKKACiiigAooooAKKKKACiiigAooooAKKKKACiiigAooooAiuP8Aj2l/3D/Kii4/49pf9w/yorqobM83HfEgt/8Aj2i/3B/Kpait/wDj2i/3B/Kpa5nuz0IfCgooopFBRRRQAUUUUAFFFFABRRRQBHNKkELyyMFRFLMx7AV4uWk8W+NB12XE2P8AdjH/ANYV7DqWnw6pp81nOXEcq4Yo2DXMeF/BjaDq91cySrMhTZAw4OD1z6HgV6mAxFLD06k2/ftoefjKNStOEbe7fU1de8RWPhyxG8q023EUCnk+n0FeV2VpqHjDxCSxLSStulkxxGv+eAK6rWfh5d3Wsia1uy9vM2ZGnbc8f/xVdpomh2ehWItrRMZ5d2+859TW9PEYfB0eak+acvw/r8TKdGtiatqitBfieeeOvCq6YIb+yjxa7FikAH3WAwD+OPz+tS+EPHIsYk0/VGYwLxFP1KD0PtXplxBFdQPDOivE67WVhwRXmep/De6XVYxYSBrKV/mLH5oh/Wqw2Lo4ij7DFPbZ/wBdfzJr4arRq+1w633R6Zb3MN1CssEqSxtyGQ5BqWqem6dbaVYxWlqm2OMY9ye5PvVyvEly8z5dj1o3subcKKKKkYUUUUAFFFFABSMcDNLRQB454vvb/XfEi232WaNVbyreGRSC2T1x716V4e0aDw/pEdsCvmH5ppOm5u/4VrNDG7KzIrMhypI5B9q5zx1pjaj4blEMTyzxMrxqilmPODgD2Jr05YpYiNPDL3Y/ecEcP7Bzrv3pHBfEKRJfFLtG6sBEgJU59a9K8LDPhXTP+vdf5V5HbeFddunCx6XcrnvIhQD8TivZdEs5NP0Wzs5SDJDEqMR0yBXVmjpww9OjGV2v8jnwCnKtOpKNkzzPx34a/sq/+3WqYtLhuVUfcf0+h7V2ngVNVj0FItSiKKp/cbz82z0I7e1dLJDHMoWRFcAhgGGeR0NPrhrY+VXDxoyV2up10sHGnWdWL36BRRRXAdgUUUUAFFFFABRRRQAh6V474p1/Xf7TvdMubxhCrlNiKFDL2zjrkYr2Oqn9mWRvWvTaxG5IAMpUFuPeu3BYmGHm5TjzdvU5cVQnWioxlY8a0zwfrWq7WitGiiP/AC0m+Qf4mutm+H16dAgsI7yEyLO0zswIHKgYH5V6FgUtdFXN685JqySMaeW0YJp63PKj8MdU/wCf20/8e/wpZvCdz4c0LVri6urd1ltxGoQnOd6nuPavTrq3ju7WW3lGUkQoR7EV4rN4S18TOo065dQxAbGcj1rsweMqYm6q1EkrdFr8zlxOGhQt7ODd79djf+F3/IVvv+uI/nXqNcZ4E8MXeiLPdXwCTTKFEYOdoHPJ9a7OvNzOrCpiZSg7rQ7sBCUKCUlZhRRRXAdgUUUUAFFFFABRRRQAUUUUAFFFFABRRRQAUUUUAFFFFABRRRQAUUUUAFFFFAEVx/x7S/7h/lRRcf8AHtL/ALh/lRXVQ2Z5uO+JBb/8e0X+4P5VLUVv/wAe0X+4P5VLXM92ehD4UFFFFIoKKKKACiiigAooooAKKKKACiiigAooooAKKKKACiiigAooooAKKKKACiiigAooooAKKKKACiiigAooooAKKKKACiiigAooooAKKKKACiiigAooooAKKKKACiiigAooooAKKKKACiiigAooooAKKKKACiiigAooooAKKKKACiiigAooooAKKKKACiiigCK4/wCPaX/cP8qKLj/j2l/3D/Kiuqhszzcd8SC3/wCPaL/cH8qlqK3/AOPaL/cH8qlrme7PQh8KCiiikUFFFFABRRRQAUUUUAFFFFABRRRQAUUUUAFFFFABRRRQAUUUUAFFFFABRRRQAUUUUAFFFFABRRRQAUUUUAFFFFABRRRQAUUUUAFFFFABRRRQAUUUUAFFFFABRRRQAUUUUAFFFFABRRRQAUUUUAFFFFABRRRQAUUUUAFFFFABRRRQAUUUUAFFFFABRRRQBFcf8e0v+4f5UUXH/HtL/uH+VFdVDZnm474kFv8A8e0X+4P5VLVQytFZQlSFJCjJGccVWkurhYy6vuAcKcADA25J79K5nuz0IfCjUorNe6l8jfG+7CuynA+bBAGfzpoubhplVpQA+4r5ffAznkdPxpFGpRWbJdXHyGMgszqgUjjlc59aW3uZ3Cu7YyV+XIIIJI9PagDRoqN5oo22vIqnGcE037Vb5x5yZ/3qAJqKh+1W/wDz2T86PtUH/PZPzoAmoqN7iGNtryKD6E1Ct/A0joWC7e5PWgC1RVY30IlRAwIb+IEYHX/CpUnikJCSK2OTg0ASUVCLqA5/fJx70faoAAfNTB96AJqKjjnilOEdWI7A1JQAUUUUAFFFFABRRRQAUUUUAFFFFABRRRQAUUUUAFFFFABRRRQAUUUUAFFFFABRRRQAUUUUAFFFFABRRRQAUUUUAFFFFABRRTZHWONnc4VRkmgB1FVo72GVtuWU5IG8YyR1FPkuoY1JMikjsDkn8KAJqKqpfwsrFm2beoJH6Y60i6hAzFTvDAgY2E9enSgC3RVWO/gkkCq3DdG7GnG9hUkFiOSASOCQcED8aALFFRJcQuAVkXkZAzzio3voEYhmOB/Fjj86ALNFVTfQgEksMdQVOR7077ZDvK7j9ccUAWKKrfbocZBYn0CkkdP8RSf2hb4zuO3s2Dg/SgC1RVUX8Bj35YDnOV6Y609ruFHKljxxwO+M4oAnoqsb2EIGJbHOeOmOuaU3cQZlJOVBPTrjGf5igCxRVc3sIUEk4JI6dMcc01tQgXqW9vlPP0oAtUVVN/ABnLcdflPy/X0oW/gYEgtgDP3Tz9PzFAEtx/x7S/7h/lRTJJFls5WU8bWH4jINFdVDZnm474kRsjSWUG1d2ApIHfiq5SUK22J0UqQcrk7sAA4GeOP1qCDU5lhjAWPhQOh/xqT+1J/7kf5H/GsXTdzqhXjyoUwyC32MrHKOoO05Ykg8+nemxxyxuhdXCKpGMMecEdMe4pf7Un/uR/kf8aP7Un/uR/kf8aXs2V7eI9oZiYwkZLo4cBgccJjr9aII5VYRNCE2sm3aD0BJ5P8AnrTP7Un/ALkf5H/Gj+1J/wC5H+R/xo9mw9vEs3cDvOrqrMAUb5cdieOSPWqv2ObHEb4w4OQM8+gzS/2pP/cj/I/40f2pP/cj/I/40ezYe3iH2SYt8sb9Yz8wA+7+Pek+ySgDEchIDgZAH3hgd6X+1J/7kf5H/Gj+1J/7kf5H/Gj2bD28R/k3btuZCCGDfKcZwAMdfrUHkyQkeYDH+7ZQQepLA4HNSf2pP/cj/I/40HU5j1SP8j/jR7Nh7eIptJy4Plk/cPzEc7c9frSmK6w6LFncCC79evTrTf7Un/uR/kf8aP7Un/uR/kf8aPZsPbxHtbztKW8pv4jknkZ9OccfhTGtLlkO1WDFAu4tg8Nnnn04o/tSf+5H+R/xo/tSf+5H+R/xo9mw9vEsW8M4ud7qwUszcnOAe1X6yP7Un/uR/kf8aP7Un/uR/kf8aPZsPbxNeisj+1J/7kf5H/Gj+1J/7kf5H/Gj2bD28TXorI/tSf8AuR/kf8aP7Un/ALkf5H/Gj2bD28TXorI/tSf+5H+R/wAaP7Un/uR/kf8AGj2bD28TXorI/tSf+5H+R/xo/tSf+5H+R/xo9mw9vE16KyP7Un/uR/kf8aP7Un/uR/kf8aPZsPbxNeisj+1J/wC5H+R/xo/tSf8AuR/kf8aPZsPbxNeisj+1J/7kf5H/ABo/tSf+5H+R/wAaPZsPbxNeisj+1J/7kf5H/Gj+1J/7kf5H/Gj2bD28TXorI/tSf+5H+R/xo/tSf+5H+R/xo9mw9vE16KyP7Un/ALkf5H/Gj+1J/wC5H+R/xo9mw9vE16KyP7Un/uR/kf8AGj+1J/7kf5H/ABo9mw9vE16KyP7Un/uR/kf8aP7Un/uR/kf8aPZsPbxNeisj+1J/7kf5H/Gj+1J/7kf5H/Gj2bD28TXorI/tSf8AuR/kf8aP7Un/ALkf5H/Gj2bD28TXorI/tSf+5H+R/wAaP7Un/uR/kf8AGj2bD28TXorI/tSf+5H+R/xo/tSf+5H+R/xo9mw9vE16KyP7Un/uR/kf8aP7Un/uR/kf8aPZsPbxNeoLyJp7OaJfvOhUVn/2pP8A3I/yP+NH9qT/ANyP8j/jR7Nh7eJSexkjlLSFo0kmlJIVI9qv14U4JHXJ5Jp02nXUkRKhwr7js44+TCj35Az2q2dTmPVIvyP+NH9qT/3I/wAj/jR7Nh7eJWtNPuowfNT5hn5lGN3AwTycnqPYAYxU0WlbY9xjAZipfaMM5HG446HGenrmn/2pP/cj/I/40f2pP/cj/I/40ezYe3iQ2ukyx3CPICTkEtvbAGOR156DgjAqWXT5pHVWDtCjMxQEDcS+4Ee46c+ppf7Un/uR/kf8aP7Un/uR/kf8aPZsPbxKselXixiPe/CYxhdud27dnrnHHpStptw8ikxtvEgZmZVwwDhgMg8dMnjrVn+1J/7kf5H/ABo/tSf+5H+R/wAaPZsPbxKy6TLFbrGqyFV3AcKW53+4H8fr2qRNNuVk3sqlwm0Eov8AeJPPXnOMdOKl/tSf+5H+R/xo/tSf+5H+R/xo9mw9vErDSpztysgVWiYDCg5THuRg4pItEliAGWJCoucjHykkY9+e/pVr+1J/7kf5H/Gj+1J/7kf5H/Gj2bD28SudMnFssYQgbWB2RoDuKspbAIA+929Penf2bdfMWGXZQCd+4fdYHggc5bPX8am/tSf+5H+R/wAaP7Un/uR/kf8AGj2bD28SFrG4eEJ5cgGWI+VdwyMf3sY/GnSWVzI837vBkDhvlXb8wUcfNyRt7461J/ak/wDcj/I/40f2pP8A3I/yP+NHs2Ht4kUljcSIB5bgbnK/KuRuOefmqF9GmcNuUkts3AhWHyoVGAeDnOTmrf8Aak/9yP8AI/40f2pP/cj/ACP+NHs2Ht4lY6RO0iyNuLbg46DnYVORngc54z6UJpU6W8kQXggj7ijggA4wfm6A5ODxVn+1J/7kf5H/ABo/tSf+5H+R/wAaPZsPbxLMSPHYTiRSu4yOAwGQCScHBPrRVObUpmhcFY+VI6H/ABorpoRaTPOxtWLkj//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C:\Users\admin\Desktop\download (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20423" y="6408385"/>
            <a:ext cx="1376019" cy="45480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admin\Desktop\download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1661" y="6384034"/>
            <a:ext cx="1919480" cy="47023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admin\Desktop\download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9244" y="6427596"/>
            <a:ext cx="1053156" cy="45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350233"/>
      </p:ext>
    </p:extLst>
  </p:cSld>
  <p:clrMapOvr>
    <a:masterClrMapping/>
  </p:clrMapOvr>
  <p:transition spd="slow"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500"/>
                                        <p:tgtEl>
                                          <p:spTgt spid="30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80"/>
                                        </p:tgtEl>
                                        <p:attrNameLst>
                                          <p:attrName>style.visibility</p:attrName>
                                        </p:attrNameLst>
                                      </p:cBhvr>
                                      <p:to>
                                        <p:strVal val="visible"/>
                                      </p:to>
                                    </p:set>
                                    <p:animEffect transition="in" filter="fade">
                                      <p:cBhvr>
                                        <p:cTn id="12" dur="500"/>
                                        <p:tgtEl>
                                          <p:spTgt spid="30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3"/>
                                        </p:tgtEl>
                                        <p:attrNameLst>
                                          <p:attrName>style.visibility</p:attrName>
                                        </p:attrNameLst>
                                      </p:cBhvr>
                                      <p:to>
                                        <p:strVal val="visible"/>
                                      </p:to>
                                    </p:set>
                                    <p:animEffect transition="in" filter="fade">
                                      <p:cBhvr>
                                        <p:cTn id="17" dur="500"/>
                                        <p:tgtEl>
                                          <p:spTgt spid="308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fade">
                                      <p:cBhvr>
                                        <p:cTn id="22"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zh-CN" smtClean="0">
                <a:ea typeface="宋体" pitchFamily="2" charset="-122"/>
              </a:rPr>
              <a:t>Channel Intermediaries</a:t>
            </a:r>
          </a:p>
        </p:txBody>
      </p:sp>
      <p:grpSp>
        <p:nvGrpSpPr>
          <p:cNvPr id="29699" name="Group 19"/>
          <p:cNvGrpSpPr>
            <a:grpSpLocks/>
          </p:cNvGrpSpPr>
          <p:nvPr/>
        </p:nvGrpSpPr>
        <p:grpSpPr bwMode="auto">
          <a:xfrm>
            <a:off x="1049514" y="1447068"/>
            <a:ext cx="7484180" cy="4648933"/>
            <a:chOff x="192" y="960"/>
            <a:chExt cx="5328" cy="2928"/>
          </a:xfrm>
        </p:grpSpPr>
        <p:grpSp>
          <p:nvGrpSpPr>
            <p:cNvPr id="29700" name="Group 5"/>
            <p:cNvGrpSpPr>
              <a:grpSpLocks/>
            </p:cNvGrpSpPr>
            <p:nvPr/>
          </p:nvGrpSpPr>
          <p:grpSpPr bwMode="auto">
            <a:xfrm>
              <a:off x="192" y="960"/>
              <a:ext cx="1632" cy="2928"/>
              <a:chOff x="192" y="1104"/>
              <a:chExt cx="1442" cy="2592"/>
            </a:xfrm>
          </p:grpSpPr>
          <p:sp>
            <p:nvSpPr>
              <p:cNvPr id="623622" name="Rectangle 6"/>
              <p:cNvSpPr>
                <a:spLocks noChangeArrowheads="1"/>
              </p:cNvSpPr>
              <p:nvPr/>
            </p:nvSpPr>
            <p:spPr bwMode="auto">
              <a:xfrm>
                <a:off x="192" y="1104"/>
                <a:ext cx="1442" cy="856"/>
              </a:xfrm>
              <a:prstGeom prst="rect">
                <a:avLst/>
              </a:prstGeom>
              <a:solidFill>
                <a:srgbClr val="DDDDDD"/>
              </a:solidFill>
              <a:ln w="12700">
                <a:solidFill>
                  <a:srgbClr val="000000"/>
                </a:solidFill>
                <a:miter lim="800000"/>
                <a:headEnd/>
                <a:tailEnd/>
              </a:ln>
              <a:effectLst>
                <a:outerShdw dist="71842" dir="2700000" algn="ctr" rotWithShape="0">
                  <a:schemeClr val="bg2"/>
                </a:outerShdw>
              </a:effectLst>
            </p:spPr>
            <p:txBody>
              <a:bodyPr wrap="none" lIns="78423" tIns="38523" rIns="78423" bIns="38523" anchor="ctr" anchorCtr="1"/>
              <a:lstStyle/>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Retailer</a:t>
                </a:r>
              </a:p>
            </p:txBody>
          </p:sp>
          <p:sp>
            <p:nvSpPr>
              <p:cNvPr id="623623" name="Rectangle 7"/>
              <p:cNvSpPr>
                <a:spLocks noChangeArrowheads="1"/>
              </p:cNvSpPr>
              <p:nvPr/>
            </p:nvSpPr>
            <p:spPr bwMode="auto">
              <a:xfrm>
                <a:off x="192" y="1972"/>
                <a:ext cx="1442" cy="858"/>
              </a:xfrm>
              <a:prstGeom prst="rect">
                <a:avLst/>
              </a:prstGeom>
              <a:solidFill>
                <a:srgbClr val="DDDDDD"/>
              </a:solidFill>
              <a:ln w="12700">
                <a:solidFill>
                  <a:srgbClr val="000000"/>
                </a:solidFill>
                <a:miter lim="800000"/>
                <a:headEnd/>
                <a:tailEnd/>
              </a:ln>
              <a:effectLst>
                <a:outerShdw dist="71842" dir="2700000" algn="ctr" rotWithShape="0">
                  <a:schemeClr val="bg2"/>
                </a:outerShdw>
              </a:effectLst>
            </p:spPr>
            <p:txBody>
              <a:bodyPr wrap="none" lIns="78423" tIns="38523" rIns="78423" bIns="38523" anchor="ctr" anchorCtr="1"/>
              <a:lstStyle/>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Merchant</a:t>
                </a:r>
              </a:p>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Wholesaler</a:t>
                </a:r>
              </a:p>
            </p:txBody>
          </p:sp>
          <p:sp>
            <p:nvSpPr>
              <p:cNvPr id="623624" name="Rectangle 8"/>
              <p:cNvSpPr>
                <a:spLocks noChangeArrowheads="1"/>
              </p:cNvSpPr>
              <p:nvPr/>
            </p:nvSpPr>
            <p:spPr bwMode="auto">
              <a:xfrm>
                <a:off x="192" y="2840"/>
                <a:ext cx="1442" cy="856"/>
              </a:xfrm>
              <a:prstGeom prst="rect">
                <a:avLst/>
              </a:prstGeom>
              <a:solidFill>
                <a:srgbClr val="DDDDDD"/>
              </a:solidFill>
              <a:ln w="12700">
                <a:solidFill>
                  <a:srgbClr val="000000"/>
                </a:solidFill>
                <a:miter lim="800000"/>
                <a:headEnd/>
                <a:tailEnd/>
              </a:ln>
              <a:effectLst>
                <a:outerShdw dist="71842" dir="2700000" algn="ctr" rotWithShape="0">
                  <a:schemeClr val="bg2"/>
                </a:outerShdw>
              </a:effectLst>
            </p:spPr>
            <p:txBody>
              <a:bodyPr wrap="none" lIns="78423" tIns="38523" rIns="78423" bIns="38523" anchor="ctr" anchorCtr="1"/>
              <a:lstStyle/>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Agents and</a:t>
                </a:r>
              </a:p>
              <a:p>
                <a:pPr algn="ctr">
                  <a:lnSpc>
                    <a:spcPct val="90000"/>
                  </a:lnSpc>
                  <a:defRPr/>
                </a:pPr>
                <a:r>
                  <a:rPr lang="en-US" altLang="zh-CN" sz="2700">
                    <a:solidFill>
                      <a:srgbClr val="000000"/>
                    </a:solidFill>
                    <a:latin typeface="Arial" panose="020B0604020202020204" pitchFamily="34" charset="0"/>
                    <a:ea typeface="宋体" panose="02010600030101010101" pitchFamily="2" charset="-122"/>
                  </a:rPr>
                  <a:t>Brokers</a:t>
                </a:r>
              </a:p>
            </p:txBody>
          </p:sp>
        </p:grpSp>
        <p:grpSp>
          <p:nvGrpSpPr>
            <p:cNvPr id="29701" name="Group 9"/>
            <p:cNvGrpSpPr>
              <a:grpSpLocks/>
            </p:cNvGrpSpPr>
            <p:nvPr/>
          </p:nvGrpSpPr>
          <p:grpSpPr bwMode="auto">
            <a:xfrm>
              <a:off x="1824" y="960"/>
              <a:ext cx="3696" cy="2928"/>
              <a:chOff x="1642" y="1104"/>
              <a:chExt cx="3926" cy="2592"/>
            </a:xfrm>
          </p:grpSpPr>
          <p:sp>
            <p:nvSpPr>
              <p:cNvPr id="623626" name="Rectangle 10"/>
              <p:cNvSpPr>
                <a:spLocks noChangeArrowheads="1"/>
              </p:cNvSpPr>
              <p:nvPr/>
            </p:nvSpPr>
            <p:spPr bwMode="auto">
              <a:xfrm>
                <a:off x="1642" y="1104"/>
                <a:ext cx="3926" cy="856"/>
              </a:xfrm>
              <a:prstGeom prst="rect">
                <a:avLst/>
              </a:prstGeom>
              <a:solidFill>
                <a:srgbClr val="FCC6D0"/>
              </a:solidFill>
              <a:ln w="12700">
                <a:solidFill>
                  <a:srgbClr val="000000"/>
                </a:solidFill>
                <a:miter lim="800000"/>
                <a:headEnd/>
                <a:tailEnd/>
              </a:ln>
              <a:effectLst>
                <a:outerShdw dist="71842" dir="2700000" algn="ctr" rotWithShape="0">
                  <a:schemeClr val="bg2"/>
                </a:outerShdw>
              </a:effectLst>
            </p:spPr>
            <p:txBody>
              <a:bodyPr lIns="78423" tIns="38523" rIns="78423" bIns="38523" anchor="ctr" anchorCtr="1"/>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A channel intermediary that </a:t>
                </a:r>
              </a:p>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sells mainly to customers.</a:t>
                </a:r>
              </a:p>
            </p:txBody>
          </p:sp>
          <p:sp>
            <p:nvSpPr>
              <p:cNvPr id="623627" name="Rectangle 11"/>
              <p:cNvSpPr>
                <a:spLocks noChangeArrowheads="1"/>
              </p:cNvSpPr>
              <p:nvPr/>
            </p:nvSpPr>
            <p:spPr bwMode="auto">
              <a:xfrm>
                <a:off x="1642" y="1972"/>
                <a:ext cx="3926" cy="858"/>
              </a:xfrm>
              <a:prstGeom prst="rect">
                <a:avLst/>
              </a:prstGeom>
              <a:solidFill>
                <a:srgbClr val="FCC6D0"/>
              </a:solidFill>
              <a:ln w="12700">
                <a:solidFill>
                  <a:srgbClr val="000000"/>
                </a:solidFill>
                <a:miter lim="800000"/>
                <a:headEnd/>
                <a:tailEnd/>
              </a:ln>
              <a:effectLst>
                <a:outerShdw dist="71842" dir="2700000" algn="ctr" rotWithShape="0">
                  <a:schemeClr val="bg2"/>
                </a:outerShdw>
              </a:effectLst>
            </p:spPr>
            <p:txBody>
              <a:bodyPr lIns="78423" tIns="38523" rIns="78423" bIns="38523" anchor="ctr" anchorCtr="1"/>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An institution that buys goods </a:t>
                </a:r>
                <a:br>
                  <a:rPr lang="en-US" altLang="zh-CN" sz="2400">
                    <a:solidFill>
                      <a:srgbClr val="000000"/>
                    </a:solidFill>
                    <a:latin typeface="Arial" panose="020B0604020202020204" pitchFamily="34" charset="0"/>
                    <a:ea typeface="宋体" panose="02010600030101010101" pitchFamily="2" charset="-122"/>
                  </a:rPr>
                </a:br>
                <a:r>
                  <a:rPr lang="en-US" altLang="zh-CN" sz="2400">
                    <a:solidFill>
                      <a:srgbClr val="000000"/>
                    </a:solidFill>
                    <a:latin typeface="Arial" panose="020B0604020202020204" pitchFamily="34" charset="0"/>
                    <a:ea typeface="宋体" panose="02010600030101010101" pitchFamily="2" charset="-122"/>
                  </a:rPr>
                  <a:t>from manufacturers, takes title </a:t>
                </a:r>
                <a:br>
                  <a:rPr lang="en-US" altLang="zh-CN" sz="2400">
                    <a:solidFill>
                      <a:srgbClr val="000000"/>
                    </a:solidFill>
                    <a:latin typeface="Arial" panose="020B0604020202020204" pitchFamily="34" charset="0"/>
                    <a:ea typeface="宋体" panose="02010600030101010101" pitchFamily="2" charset="-122"/>
                  </a:rPr>
                </a:br>
                <a:r>
                  <a:rPr lang="en-US" altLang="zh-CN" sz="2400">
                    <a:solidFill>
                      <a:srgbClr val="000000"/>
                    </a:solidFill>
                    <a:latin typeface="Arial" panose="020B0604020202020204" pitchFamily="34" charset="0"/>
                    <a:ea typeface="宋体" panose="02010600030101010101" pitchFamily="2" charset="-122"/>
                  </a:rPr>
                  <a:t>to goods, stores them, </a:t>
                </a:r>
                <a:br>
                  <a:rPr lang="en-US" altLang="zh-CN" sz="2400">
                    <a:solidFill>
                      <a:srgbClr val="000000"/>
                    </a:solidFill>
                    <a:latin typeface="Arial" panose="020B0604020202020204" pitchFamily="34" charset="0"/>
                    <a:ea typeface="宋体" panose="02010600030101010101" pitchFamily="2" charset="-122"/>
                  </a:rPr>
                </a:br>
                <a:r>
                  <a:rPr lang="en-US" altLang="zh-CN" sz="2400">
                    <a:solidFill>
                      <a:srgbClr val="000000"/>
                    </a:solidFill>
                    <a:latin typeface="Arial" panose="020B0604020202020204" pitchFamily="34" charset="0"/>
                    <a:ea typeface="宋体" panose="02010600030101010101" pitchFamily="2" charset="-122"/>
                  </a:rPr>
                  <a:t>and resells and ships them. </a:t>
                </a:r>
              </a:p>
            </p:txBody>
          </p:sp>
          <p:sp>
            <p:nvSpPr>
              <p:cNvPr id="623628" name="Rectangle 12"/>
              <p:cNvSpPr>
                <a:spLocks noChangeArrowheads="1"/>
              </p:cNvSpPr>
              <p:nvPr/>
            </p:nvSpPr>
            <p:spPr bwMode="auto">
              <a:xfrm>
                <a:off x="1642" y="2840"/>
                <a:ext cx="3926" cy="856"/>
              </a:xfrm>
              <a:prstGeom prst="rect">
                <a:avLst/>
              </a:prstGeom>
              <a:solidFill>
                <a:srgbClr val="FCC6D0"/>
              </a:solidFill>
              <a:ln w="12700">
                <a:solidFill>
                  <a:srgbClr val="000000"/>
                </a:solidFill>
                <a:miter lim="800000"/>
                <a:headEnd/>
                <a:tailEnd/>
              </a:ln>
              <a:effectLst>
                <a:outerShdw dist="71842" dir="2700000" algn="ctr" rotWithShape="0">
                  <a:schemeClr val="bg2"/>
                </a:outerShdw>
              </a:effectLst>
            </p:spPr>
            <p:txBody>
              <a:bodyPr lIns="78423" tIns="38523" rIns="78423" bIns="38523" anchor="ctr" anchorCtr="1"/>
              <a:lstStyle/>
              <a:p>
                <a:pPr algn="ctr">
                  <a:lnSpc>
                    <a:spcPct val="90000"/>
                  </a:lnSpc>
                  <a:defRPr/>
                </a:pPr>
                <a:r>
                  <a:rPr lang="en-US" altLang="zh-CN" sz="2400">
                    <a:solidFill>
                      <a:srgbClr val="000000"/>
                    </a:solidFill>
                    <a:latin typeface="Arial" panose="020B0604020202020204" pitchFamily="34" charset="0"/>
                    <a:ea typeface="宋体" panose="02010600030101010101" pitchFamily="2" charset="-122"/>
                  </a:rPr>
                  <a:t>Wholesaling intermediaries who facilitate the sale of a product by representing channel member.</a:t>
                </a:r>
              </a:p>
            </p:txBody>
          </p:sp>
        </p:grpSp>
      </p:grpSp>
      <p:sp>
        <p:nvSpPr>
          <p:cNvPr id="2" name="Slide Number Placeholder 1"/>
          <p:cNvSpPr>
            <a:spLocks noGrp="1"/>
          </p:cNvSpPr>
          <p:nvPr>
            <p:ph type="sldNum" sz="quarter" idx="12"/>
          </p:nvPr>
        </p:nvSpPr>
        <p:spPr/>
        <p:txBody>
          <a:bodyPr/>
          <a:lstStyle/>
          <a:p>
            <a:fld id="{D7E2F3AF-EEFA-4172-A112-2C3C41C7DCCF}" type="slidenum">
              <a:rPr lang="en-US" smtClean="0"/>
              <a:t>8</a:t>
            </a:fld>
            <a:endParaRPr lang="en-US"/>
          </a:p>
        </p:txBody>
      </p:sp>
    </p:spTree>
    <p:extLst>
      <p:ext uri="{BB962C8B-B14F-4D97-AF65-F5344CB8AC3E}">
        <p14:creationId xmlns:p14="http://schemas.microsoft.com/office/powerpoint/2010/main" val="1084064457"/>
      </p:ext>
    </p:extLst>
  </p:cSld>
  <p:clrMapOvr>
    <a:masterClrMapping/>
  </p:clrMapOvr>
  <p:transition spd="slow" advTm="10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Why is Distribution Important?</a:t>
            </a:r>
            <a:endParaRPr lang="ko-KR" altLang="en-US" dirty="0"/>
          </a:p>
        </p:txBody>
      </p:sp>
      <p:sp>
        <p:nvSpPr>
          <p:cNvPr id="3" name="내용 개체 틀 2"/>
          <p:cNvSpPr>
            <a:spLocks noGrp="1"/>
          </p:cNvSpPr>
          <p:nvPr>
            <p:ph sz="quarter" idx="1"/>
          </p:nvPr>
        </p:nvSpPr>
        <p:spPr>
          <a:xfrm>
            <a:off x="385192" y="1600200"/>
            <a:ext cx="8435280" cy="4525963"/>
          </a:xfrm>
        </p:spPr>
        <p:txBody>
          <a:bodyPr>
            <a:normAutofit/>
          </a:bodyPr>
          <a:lstStyle/>
          <a:p>
            <a:pPr>
              <a:spcBef>
                <a:spcPct val="5000"/>
              </a:spcBef>
            </a:pPr>
            <a:r>
              <a:rPr lang="en-US" altLang="ko-KR" sz="2400" dirty="0">
                <a:solidFill>
                  <a:schemeClr val="bg1">
                    <a:lumMod val="75000"/>
                  </a:schemeClr>
                </a:solidFill>
                <a:ea typeface="굴림" panose="020B0600000101010101" pitchFamily="50" charset="-127"/>
                <a:cs typeface="Arial" panose="020B0604020202020204" pitchFamily="34" charset="0"/>
              </a:rPr>
              <a:t>Channels are intermediaries between the manufacturer/producer and the customer/consumer/end user</a:t>
            </a:r>
          </a:p>
          <a:p>
            <a:pPr lvl="1">
              <a:spcBef>
                <a:spcPct val="5000"/>
              </a:spcBef>
            </a:pPr>
            <a:r>
              <a:rPr lang="en-US" altLang="ko-KR" sz="2000" dirty="0">
                <a:solidFill>
                  <a:schemeClr val="bg1">
                    <a:lumMod val="75000"/>
                  </a:schemeClr>
                </a:solidFill>
                <a:ea typeface="굴림" panose="020B0600000101010101" pitchFamily="50" charset="-127"/>
                <a:cs typeface="Arial" panose="020B0604020202020204" pitchFamily="34" charset="0"/>
              </a:rPr>
              <a:t>They take some profit (but also some cost)</a:t>
            </a:r>
          </a:p>
          <a:p>
            <a:pPr lvl="1">
              <a:spcBef>
                <a:spcPct val="5000"/>
              </a:spcBef>
            </a:pPr>
            <a:r>
              <a:rPr lang="en-US" altLang="ko-KR" sz="2000" dirty="0">
                <a:solidFill>
                  <a:schemeClr val="bg1">
                    <a:lumMod val="75000"/>
                  </a:schemeClr>
                </a:solidFill>
                <a:ea typeface="굴림" panose="020B0600000101010101" pitchFamily="50" charset="-127"/>
                <a:cs typeface="Arial" panose="020B0604020202020204" pitchFamily="34" charset="0"/>
              </a:rPr>
              <a:t>They may be partners or competitors and may preferentially sell your product or a competitors’ </a:t>
            </a:r>
            <a:r>
              <a:rPr lang="en-US" altLang="ko-KR" sz="2000" dirty="0" smtClean="0">
                <a:solidFill>
                  <a:schemeClr val="bg1">
                    <a:lumMod val="75000"/>
                  </a:schemeClr>
                </a:solidFill>
                <a:ea typeface="굴림" panose="020B0600000101010101" pitchFamily="50" charset="-127"/>
                <a:cs typeface="Arial" panose="020B0604020202020204" pitchFamily="34" charset="0"/>
              </a:rPr>
              <a:t>product</a:t>
            </a:r>
          </a:p>
          <a:p>
            <a:pPr lvl="1">
              <a:spcBef>
                <a:spcPct val="5000"/>
              </a:spcBef>
            </a:pPr>
            <a:endParaRPr lang="en-US" altLang="ko-KR" sz="2000" dirty="0">
              <a:ea typeface="굴림" panose="020B0600000101010101" pitchFamily="50" charset="-127"/>
              <a:cs typeface="Arial" panose="020B0604020202020204" pitchFamily="34" charset="0"/>
            </a:endParaRPr>
          </a:p>
          <a:p>
            <a:pPr>
              <a:spcBef>
                <a:spcPct val="5000"/>
              </a:spcBef>
            </a:pPr>
            <a:r>
              <a:rPr lang="en-US" altLang="ko-KR" sz="2400" dirty="0">
                <a:ea typeface="굴림" panose="020B0600000101010101" pitchFamily="50" charset="-127"/>
                <a:cs typeface="Arial" panose="020B0604020202020204" pitchFamily="34" charset="0"/>
              </a:rPr>
              <a:t>What functions do intermediaries perform</a:t>
            </a:r>
            <a:r>
              <a:rPr lang="en-US" altLang="ko-KR" sz="2400" dirty="0" smtClean="0">
                <a:ea typeface="굴림" panose="020B0600000101010101" pitchFamily="50" charset="-127"/>
                <a:cs typeface="Arial" panose="020B0604020202020204" pitchFamily="34" charset="0"/>
              </a:rPr>
              <a:t>?</a:t>
            </a:r>
          </a:p>
          <a:p>
            <a:pPr lvl="1">
              <a:spcBef>
                <a:spcPct val="5000"/>
              </a:spcBef>
            </a:pPr>
            <a:r>
              <a:rPr lang="en-US" altLang="ko-KR" sz="2000" dirty="0" smtClean="0">
                <a:ea typeface="굴림" panose="020B0600000101010101" pitchFamily="50" charset="-127"/>
                <a:cs typeface="Arial" panose="020B0604020202020204" pitchFamily="34" charset="0"/>
              </a:rPr>
              <a:t>Physical distribution, Sales activities, Inventory, Service, Information/market feedback, Negotiation…</a:t>
            </a:r>
          </a:p>
          <a:p>
            <a:endParaRPr lang="ko-KR" altLang="en-US" dirty="0"/>
          </a:p>
        </p:txBody>
      </p:sp>
      <p:sp>
        <p:nvSpPr>
          <p:cNvPr id="4" name="Slide Number Placeholder 3"/>
          <p:cNvSpPr>
            <a:spLocks noGrp="1"/>
          </p:cNvSpPr>
          <p:nvPr>
            <p:ph type="sldNum" sz="quarter" idx="12"/>
          </p:nvPr>
        </p:nvSpPr>
        <p:spPr/>
        <p:txBody>
          <a:bodyPr/>
          <a:lstStyle/>
          <a:p>
            <a:fld id="{D7E2F3AF-EEFA-4172-A112-2C3C41C7DCCF}" type="slidenum">
              <a:rPr lang="en-US" smtClean="0"/>
              <a:t>9</a:t>
            </a:fld>
            <a:endParaRPr lang="en-US"/>
          </a:p>
        </p:txBody>
      </p:sp>
      <p:pic>
        <p:nvPicPr>
          <p:cNvPr id="2052" name="Picture 4" descr="Image result for 京东白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941168"/>
            <a:ext cx="22574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amazon free shipp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080117"/>
            <a:ext cx="2847975"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73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1602</TotalTime>
  <Words>1190</Words>
  <Application>Microsoft Office PowerPoint</Application>
  <PresentationFormat>On-screen Show (4:3)</PresentationFormat>
  <Paragraphs>235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Session 9</vt:lpstr>
      <vt:lpstr>Internet makes the exposure much easier</vt:lpstr>
      <vt:lpstr>Embed Seamlessly into Target Customers’ Life:  Make Shopping As Easy As It Can Be</vt:lpstr>
      <vt:lpstr>Scope of Distribution System</vt:lpstr>
      <vt:lpstr>Why is Distribution Important?</vt:lpstr>
      <vt:lpstr>Why is Distribution Important?</vt:lpstr>
      <vt:lpstr>Channels for Consumer Products</vt:lpstr>
      <vt:lpstr>Channel Intermediaries</vt:lpstr>
      <vt:lpstr>Why is Distribution Important?</vt:lpstr>
      <vt:lpstr>Channel Functions  Performed by Intermediaries</vt:lpstr>
      <vt:lpstr>Push vs. Pull Strategy</vt:lpstr>
      <vt:lpstr>Channel Strategy Decisions</vt:lpstr>
      <vt:lpstr>Market Factors</vt:lpstr>
      <vt:lpstr>Product Factors</vt:lpstr>
      <vt:lpstr>Manufacturer Factors</vt:lpstr>
      <vt:lpstr>Channel Design Decisions - Intensity of Distribution</vt:lpstr>
      <vt:lpstr>Think About It…</vt:lpstr>
      <vt:lpstr>Changing Channel Organization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Li Xiao</dc:creator>
  <cp:lastModifiedBy>Li Xiao</cp:lastModifiedBy>
  <cp:revision>113</cp:revision>
  <cp:lastPrinted>2017-06-07T04:26:03Z</cp:lastPrinted>
  <dcterms:created xsi:type="dcterms:W3CDTF">2015-03-25T03:22:44Z</dcterms:created>
  <dcterms:modified xsi:type="dcterms:W3CDTF">2017-06-07T09:41:30Z</dcterms:modified>
</cp:coreProperties>
</file>