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7" r:id="rId2"/>
    <p:sldId id="301" r:id="rId3"/>
    <p:sldId id="302" r:id="rId4"/>
    <p:sldId id="303" r:id="rId5"/>
    <p:sldId id="304" r:id="rId6"/>
    <p:sldId id="261" r:id="rId7"/>
    <p:sldId id="262" r:id="rId8"/>
    <p:sldId id="263" r:id="rId9"/>
    <p:sldId id="264" r:id="rId10"/>
    <p:sldId id="299" r:id="rId11"/>
    <p:sldId id="286" r:id="rId12"/>
    <p:sldId id="267" r:id="rId13"/>
    <p:sldId id="268" r:id="rId14"/>
    <p:sldId id="269" r:id="rId15"/>
    <p:sldId id="270" r:id="rId16"/>
    <p:sldId id="280" r:id="rId17"/>
    <p:sldId id="281" r:id="rId18"/>
    <p:sldId id="287" r:id="rId19"/>
    <p:sldId id="289" r:id="rId20"/>
    <p:sldId id="290" r:id="rId21"/>
    <p:sldId id="295" r:id="rId22"/>
    <p:sldId id="291" r:id="rId23"/>
    <p:sldId id="292" r:id="rId24"/>
    <p:sldId id="293" r:id="rId25"/>
    <p:sldId id="294" r:id="rId26"/>
    <p:sldId id="296" r:id="rId27"/>
    <p:sldId id="297"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ED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43" autoAdjust="0"/>
  </p:normalViewPr>
  <p:slideViewPr>
    <p:cSldViewPr>
      <p:cViewPr varScale="1">
        <p:scale>
          <a:sx n="61" d="100"/>
          <a:sy n="61" d="100"/>
        </p:scale>
        <p:origin x="-154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21BEBE0-E86F-48F8-95DE-E3A36B143660}" type="datetimeFigureOut">
              <a:rPr lang="en-US" smtClean="0"/>
              <a:t>5/31/2017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48BA318-5B4D-4DE7-B4CF-CF00187D486F}" type="slidenum">
              <a:rPr lang="en-US" smtClean="0"/>
              <a:t>‹#›</a:t>
            </a:fld>
            <a:endParaRPr lang="en-US"/>
          </a:p>
        </p:txBody>
      </p:sp>
    </p:spTree>
    <p:extLst>
      <p:ext uri="{BB962C8B-B14F-4D97-AF65-F5344CB8AC3E}">
        <p14:creationId xmlns:p14="http://schemas.microsoft.com/office/powerpoint/2010/main" val="1835985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A8BA48-CB8B-4B5A-B85F-9BE10564898F}" type="datetimeFigureOut">
              <a:rPr lang="en-US" smtClean="0"/>
              <a:t>5/31/2017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2BDC31-A954-40E3-ACF8-153DC5D291D5}" type="slidenum">
              <a:rPr lang="en-US" smtClean="0"/>
              <a:t>‹#›</a:t>
            </a:fld>
            <a:endParaRPr lang="en-US"/>
          </a:p>
        </p:txBody>
      </p:sp>
    </p:spTree>
    <p:extLst>
      <p:ext uri="{BB962C8B-B14F-4D97-AF65-F5344CB8AC3E}">
        <p14:creationId xmlns:p14="http://schemas.microsoft.com/office/powerpoint/2010/main" val="41431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BDC31-A954-40E3-ACF8-153DC5D291D5}" type="slidenum">
              <a:rPr lang="en-US" smtClean="0"/>
              <a:t>1</a:t>
            </a:fld>
            <a:endParaRPr lang="en-US"/>
          </a:p>
        </p:txBody>
      </p:sp>
    </p:spTree>
    <p:extLst>
      <p:ext uri="{BB962C8B-B14F-4D97-AF65-F5344CB8AC3E}">
        <p14:creationId xmlns:p14="http://schemas.microsoft.com/office/powerpoint/2010/main" val="2541994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smtClean="0">
                <a:ea typeface="굴림" panose="020B0600000101010101" pitchFamily="50" charset="-127"/>
              </a:rPr>
              <a:t>Not all types of demand conform to the classic demand curve</a:t>
            </a:r>
            <a:endParaRPr lang="en-US" dirty="0"/>
          </a:p>
        </p:txBody>
      </p:sp>
      <p:sp>
        <p:nvSpPr>
          <p:cNvPr id="4" name="Slide Number Placeholder 3"/>
          <p:cNvSpPr>
            <a:spLocks noGrp="1"/>
          </p:cNvSpPr>
          <p:nvPr>
            <p:ph type="sldNum" sz="quarter" idx="10"/>
          </p:nvPr>
        </p:nvSpPr>
        <p:spPr/>
        <p:txBody>
          <a:bodyPr/>
          <a:lstStyle/>
          <a:p>
            <a:fld id="{B42BDC31-A954-40E3-ACF8-153DC5D291D5}" type="slidenum">
              <a:rPr lang="en-US" smtClean="0"/>
              <a:t>10</a:t>
            </a:fld>
            <a:endParaRPr lang="en-US"/>
          </a:p>
        </p:txBody>
      </p:sp>
    </p:spTree>
    <p:extLst>
      <p:ext uri="{BB962C8B-B14F-4D97-AF65-F5344CB8AC3E}">
        <p14:creationId xmlns:p14="http://schemas.microsoft.com/office/powerpoint/2010/main" val="82585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r>
              <a:rPr lang="en-US" altLang="zh-CN" sz="1200"/>
              <a:t>Chapter 17</a:t>
            </a:r>
          </a:p>
        </p:txBody>
      </p:sp>
      <p:sp>
        <p:nvSpPr>
          <p:cNvPr id="40963"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r>
              <a:rPr lang="en-US" altLang="zh-CN" sz="1200"/>
              <a:t>Pricing Concepts</a:t>
            </a:r>
          </a:p>
        </p:txBody>
      </p:sp>
      <p:sp>
        <p:nvSpPr>
          <p:cNvPr id="4096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fld id="{D9685997-9113-48BA-BB03-FED19B0AED1B}" type="slidenum">
              <a:rPr lang="en-US" altLang="zh-CN" sz="1200"/>
              <a:pPr/>
              <a:t>11</a:t>
            </a:fld>
            <a:endParaRPr lang="en-US" altLang="zh-CN" sz="1200"/>
          </a:p>
        </p:txBody>
      </p:sp>
      <p:sp>
        <p:nvSpPr>
          <p:cNvPr id="40965" name="Rectangle 2"/>
          <p:cNvSpPr>
            <a:spLocks noGrp="1" noRot="1" noChangeAspect="1" noChangeArrowheads="1" noTextEdit="1"/>
          </p:cNvSpPr>
          <p:nvPr>
            <p:ph type="sldImg"/>
          </p:nvPr>
        </p:nvSpPr>
        <p:spPr>
          <a:ln/>
        </p:spPr>
      </p:sp>
      <p:sp>
        <p:nvSpPr>
          <p:cNvPr id="4096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383" indent="-230383"/>
            <a:r>
              <a:rPr lang="en-US" altLang="zh-CN" b="1" smtClean="0"/>
              <a:t>Notes:</a:t>
            </a:r>
          </a:p>
          <a:p>
            <a:pPr marL="230383" indent="-230383">
              <a:buFontTx/>
              <a:buAutoNum type="arabicPeriod"/>
            </a:pPr>
            <a:r>
              <a:rPr lang="en-US" altLang="zh-CN" dirty="0" smtClean="0"/>
              <a:t>An equilibrium price is reached when supply and demand are equal.  </a:t>
            </a:r>
          </a:p>
          <a:p>
            <a:pPr marL="230383" indent="-230383">
              <a:buFontTx/>
              <a:buAutoNum type="arabicPeriod"/>
            </a:pPr>
            <a:endParaRPr lang="en-US" altLang="zh-CN" dirty="0" smtClean="0"/>
          </a:p>
          <a:p>
            <a:pPr marL="230383" indent="-230383">
              <a:buFontTx/>
              <a:buAutoNum type="arabicPeriod"/>
            </a:pPr>
            <a:r>
              <a:rPr lang="en-US" altLang="zh-CN" dirty="0" smtClean="0"/>
              <a:t>A price below equilibrium results in a shortage because the demand is greater than the available supply.  A shortage puts upward pressure on price.</a:t>
            </a:r>
          </a:p>
          <a:p>
            <a:pPr marL="230383" indent="-230383">
              <a:buFontTx/>
              <a:buAutoNum type="arabicPeriod"/>
            </a:pPr>
            <a:endParaRPr lang="en-US" altLang="zh-CN" dirty="0" smtClean="0"/>
          </a:p>
          <a:p>
            <a:pPr marL="230383" indent="-230383">
              <a:buFontTx/>
              <a:buAutoNum type="arabicPeriod"/>
            </a:pPr>
            <a:r>
              <a:rPr lang="en-US" altLang="zh-CN" dirty="0" smtClean="0"/>
              <a:t>At a price above equilibrium, the demand is less than the available supply, and a surplus is created.  A surplus lowers the price.  </a:t>
            </a:r>
          </a:p>
          <a:p>
            <a:pPr marL="230383" indent="-230383">
              <a:buFontTx/>
              <a:buAutoNum type="arabicPeriod"/>
            </a:pPr>
            <a:endParaRPr lang="en-US" altLang="zh-CN" dirty="0" smtClean="0"/>
          </a:p>
          <a:p>
            <a:pPr marL="230383" indent="-230383">
              <a:buFontTx/>
              <a:buAutoNum type="arabicPeriod"/>
            </a:pPr>
            <a:r>
              <a:rPr lang="en-US" altLang="zh-CN" dirty="0" smtClean="0"/>
              <a:t>Establishing an equilibrium price may not be reached all at once.  Prices may fluctuate as the market for a good moves toward equilibrium; however, demand and supply will settle into the proper balance.</a:t>
            </a:r>
          </a:p>
          <a:p>
            <a:pPr marL="230383" indent="-230383">
              <a:buFontTx/>
              <a:buAutoNum type="arabicPeriod"/>
            </a:pPr>
            <a:endParaRPr lang="en-US" altLang="zh-CN" dirty="0" smtClean="0"/>
          </a:p>
          <a:p>
            <a:pPr marL="230383" indent="-230383"/>
            <a:endParaRPr lang="en-US" altLang="zh-CN"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4226657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1220767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depict</a:t>
            </a:r>
            <a:r>
              <a:rPr lang="en-US" baseline="0" dirty="0" smtClean="0"/>
              <a:t> the demand curve as a straight line only for illustration. The demand curve rarely behaves as a straight line. For example, for decent brands, a small increase on price would not affect the demand much, i.e. customers would still buy the products even the price increases a little bit; however, a small decrease on price would increase the demand a lot, i.e. when the price drops a little bit, customers would purchase much more, either for stocking purpose or switching from other brands.</a:t>
            </a:r>
            <a:endParaRPr lang="en-US" dirty="0"/>
          </a:p>
        </p:txBody>
      </p:sp>
      <p:sp>
        <p:nvSpPr>
          <p:cNvPr id="4" name="Slide Number Placeholder 3"/>
          <p:cNvSpPr>
            <a:spLocks noGrp="1"/>
          </p:cNvSpPr>
          <p:nvPr>
            <p:ph type="sldNum" sz="quarter" idx="10"/>
          </p:nvPr>
        </p:nvSpPr>
        <p:spPr/>
        <p:txBody>
          <a:bodyPr/>
          <a:lstStyle/>
          <a:p>
            <a:fld id="{B42BDC31-A954-40E3-ACF8-153DC5D291D5}" type="slidenum">
              <a:rPr lang="en-US" smtClean="0"/>
              <a:t>14</a:t>
            </a:fld>
            <a:endParaRPr lang="en-US"/>
          </a:p>
        </p:txBody>
      </p:sp>
    </p:spTree>
    <p:extLst>
      <p:ext uri="{BB962C8B-B14F-4D97-AF65-F5344CB8AC3E}">
        <p14:creationId xmlns:p14="http://schemas.microsoft.com/office/powerpoint/2010/main" val="2603835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ko-KR" altLang="ko-KR" noProof="1"/>
          </a:p>
        </p:txBody>
      </p:sp>
    </p:spTree>
    <p:extLst>
      <p:ext uri="{BB962C8B-B14F-4D97-AF65-F5344CB8AC3E}">
        <p14:creationId xmlns:p14="http://schemas.microsoft.com/office/powerpoint/2010/main" val="717465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3444258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3186639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18</a:t>
            </a:fld>
            <a:endParaRPr lang="en-US"/>
          </a:p>
        </p:txBody>
      </p:sp>
    </p:spTree>
    <p:extLst>
      <p:ext uri="{BB962C8B-B14F-4D97-AF65-F5344CB8AC3E}">
        <p14:creationId xmlns:p14="http://schemas.microsoft.com/office/powerpoint/2010/main" val="4080049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19</a:t>
            </a:fld>
            <a:endParaRPr lang="en-US"/>
          </a:p>
        </p:txBody>
      </p:sp>
    </p:spTree>
    <p:extLst>
      <p:ext uri="{BB962C8B-B14F-4D97-AF65-F5344CB8AC3E}">
        <p14:creationId xmlns:p14="http://schemas.microsoft.com/office/powerpoint/2010/main" val="187563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answer this question,</a:t>
            </a:r>
            <a:r>
              <a:rPr lang="en-US" baseline="0" dirty="0" smtClean="0"/>
              <a:t> let’s look at two basic business formulas.</a:t>
            </a:r>
          </a:p>
          <a:p>
            <a:endParaRPr lang="en-US" baseline="0" dirty="0" smtClean="0"/>
          </a:p>
          <a:p>
            <a:r>
              <a:rPr lang="en-US" b="1" baseline="0" dirty="0" smtClean="0">
                <a:solidFill>
                  <a:srgbClr val="FF0000"/>
                </a:solidFill>
              </a:rPr>
              <a:t>Three levels: economic, psychological, social</a:t>
            </a:r>
            <a:endParaRPr lang="en-US" b="1" dirty="0" smtClean="0">
              <a:solidFill>
                <a:srgbClr val="FF0000"/>
              </a:solidFill>
            </a:endParaRPr>
          </a:p>
          <a:p>
            <a:endParaRPr lang="en-US" dirty="0" smtClean="0"/>
          </a:p>
          <a:p>
            <a:r>
              <a:rPr lang="en-US" dirty="0" smtClean="0"/>
              <a:t>How do consumer choose among options? How do consumers maximize value? Maximize</a:t>
            </a:r>
            <a:r>
              <a:rPr lang="en-US" baseline="0" dirty="0" smtClean="0"/>
              <a:t> benefits and/or minimize costs.</a:t>
            </a:r>
            <a:endParaRPr lang="en-US" dirty="0" smtClean="0"/>
          </a:p>
          <a:p>
            <a:endParaRPr lang="en-US" dirty="0" smtClean="0"/>
          </a:p>
          <a:p>
            <a:r>
              <a:rPr lang="en-US" dirty="0" smtClean="0"/>
              <a:t>Other cost includes space</a:t>
            </a:r>
            <a:r>
              <a:rPr lang="en-US" baseline="0" dirty="0" smtClean="0"/>
              <a:t> rental costs, Research and development costs, </a:t>
            </a:r>
          </a:p>
          <a:p>
            <a:endParaRPr lang="en-US" baseline="0" dirty="0" smtClean="0"/>
          </a:p>
          <a:p>
            <a:r>
              <a:rPr lang="en-US" baseline="0" dirty="0" smtClean="0"/>
              <a:t>How do firms maximize profit? Maximize sales and/or minimize costs. They can try to sell more quantities, sell at higher price, save manufacturing cost, like save labor cost, save raw materials cost, save service cost (outsource service center), etc. </a:t>
            </a:r>
          </a:p>
          <a:p>
            <a:endParaRPr lang="en-US" baseline="0" dirty="0" smtClean="0"/>
          </a:p>
          <a:p>
            <a:r>
              <a:rPr lang="en-US" baseline="0" dirty="0" smtClean="0"/>
              <a:t>In my previous class, some students proposed a strategy with premium quality, premium service, but lowest market price. Would this be possible in real world? Why?</a:t>
            </a:r>
          </a:p>
          <a:p>
            <a:endParaRPr lang="en-US" baseline="0" dirty="0" smtClean="0"/>
          </a:p>
          <a:p>
            <a:r>
              <a:rPr lang="en-US" baseline="0" dirty="0" smtClean="0"/>
              <a:t>Let me check with questions here. Any question about the two formulas?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 you are business students, these</a:t>
            </a:r>
            <a:r>
              <a:rPr lang="en-US" baseline="0" dirty="0" smtClean="0"/>
              <a:t> are two basic business formulas you have to grasp. When you understand these two formulas, you understand the business world.</a:t>
            </a:r>
            <a:endParaRPr lang="en-US" dirty="0" smtClean="0"/>
          </a:p>
          <a:p>
            <a:endParaRPr lang="en-US" dirty="0"/>
          </a:p>
        </p:txBody>
      </p:sp>
      <p:sp>
        <p:nvSpPr>
          <p:cNvPr id="4" name="Slide Number Placeholder 3"/>
          <p:cNvSpPr>
            <a:spLocks noGrp="1"/>
          </p:cNvSpPr>
          <p:nvPr>
            <p:ph type="sldNum" sz="quarter" idx="10"/>
          </p:nvPr>
        </p:nvSpPr>
        <p:spPr/>
        <p:txBody>
          <a:bodyPr/>
          <a:lstStyle/>
          <a:p>
            <a:fld id="{06603995-BF3F-461E-A688-DFC5FB1913C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20</a:t>
            </a:fld>
            <a:endParaRPr lang="en-US"/>
          </a:p>
        </p:txBody>
      </p:sp>
    </p:spTree>
    <p:extLst>
      <p:ext uri="{BB962C8B-B14F-4D97-AF65-F5344CB8AC3E}">
        <p14:creationId xmlns:p14="http://schemas.microsoft.com/office/powerpoint/2010/main" val="2027776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21</a:t>
            </a:fld>
            <a:endParaRPr lang="en-US"/>
          </a:p>
        </p:txBody>
      </p:sp>
    </p:spTree>
    <p:extLst>
      <p:ext uri="{BB962C8B-B14F-4D97-AF65-F5344CB8AC3E}">
        <p14:creationId xmlns:p14="http://schemas.microsoft.com/office/powerpoint/2010/main" val="638286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1990’s, airbus kept seizing market</a:t>
            </a:r>
            <a:r>
              <a:rPr lang="en-US" baseline="0" dirty="0" smtClean="0"/>
              <a:t> share from Boeing, and accounted for nearly 30% of commercial airplanes. To fight against Airbus, Boeing decided to lower price to secure its dominant market share. Boeing lowered the price by 5%, then Airbus lowered even more to struggle for the same order; and then Boeing lowered its price further. It ended up that no airplane could be sold without at least 20% discount off. The margin for commercial airplane is around 10%, so both Boeing and Airbus were losing money by every airplane they sold.</a:t>
            </a:r>
            <a:endParaRPr lang="en-US" dirty="0"/>
          </a:p>
        </p:txBody>
      </p:sp>
      <p:sp>
        <p:nvSpPr>
          <p:cNvPr id="4" name="Slide Number Placeholder 3"/>
          <p:cNvSpPr>
            <a:spLocks noGrp="1"/>
          </p:cNvSpPr>
          <p:nvPr>
            <p:ph type="sldNum" sz="quarter" idx="10"/>
          </p:nvPr>
        </p:nvSpPr>
        <p:spPr/>
        <p:txBody>
          <a:bodyPr/>
          <a:lstStyle/>
          <a:p>
            <a:fld id="{B42BDC31-A954-40E3-ACF8-153DC5D291D5}" type="slidenum">
              <a:rPr lang="en-US" smtClean="0"/>
              <a:t>22</a:t>
            </a:fld>
            <a:endParaRPr lang="en-US"/>
          </a:p>
        </p:txBody>
      </p:sp>
    </p:spTree>
    <p:extLst>
      <p:ext uri="{BB962C8B-B14F-4D97-AF65-F5344CB8AC3E}">
        <p14:creationId xmlns:p14="http://schemas.microsoft.com/office/powerpoint/2010/main" val="2695088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23</a:t>
            </a:fld>
            <a:endParaRPr lang="en-US"/>
          </a:p>
        </p:txBody>
      </p:sp>
    </p:spTree>
    <p:extLst>
      <p:ext uri="{BB962C8B-B14F-4D97-AF65-F5344CB8AC3E}">
        <p14:creationId xmlns:p14="http://schemas.microsoft.com/office/powerpoint/2010/main" val="3283990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24</a:t>
            </a:fld>
            <a:endParaRPr lang="en-US"/>
          </a:p>
        </p:txBody>
      </p:sp>
    </p:spTree>
    <p:extLst>
      <p:ext uri="{BB962C8B-B14F-4D97-AF65-F5344CB8AC3E}">
        <p14:creationId xmlns:p14="http://schemas.microsoft.com/office/powerpoint/2010/main" val="4121473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25</a:t>
            </a:fld>
            <a:endParaRPr lang="en-US"/>
          </a:p>
        </p:txBody>
      </p:sp>
    </p:spTree>
    <p:extLst>
      <p:ext uri="{BB962C8B-B14F-4D97-AF65-F5344CB8AC3E}">
        <p14:creationId xmlns:p14="http://schemas.microsoft.com/office/powerpoint/2010/main" val="628941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26</a:t>
            </a:fld>
            <a:endParaRPr lang="en-US"/>
          </a:p>
        </p:txBody>
      </p:sp>
    </p:spTree>
    <p:extLst>
      <p:ext uri="{BB962C8B-B14F-4D97-AF65-F5344CB8AC3E}">
        <p14:creationId xmlns:p14="http://schemas.microsoft.com/office/powerpoint/2010/main" val="1792507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27</a:t>
            </a:fld>
            <a:endParaRPr lang="en-US"/>
          </a:p>
        </p:txBody>
      </p:sp>
    </p:spTree>
    <p:extLst>
      <p:ext uri="{BB962C8B-B14F-4D97-AF65-F5344CB8AC3E}">
        <p14:creationId xmlns:p14="http://schemas.microsoft.com/office/powerpoint/2010/main" val="4171570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3</a:t>
            </a:fld>
            <a:endParaRPr lang="en-US"/>
          </a:p>
        </p:txBody>
      </p:sp>
    </p:spTree>
    <p:extLst>
      <p:ext uri="{BB962C8B-B14F-4D97-AF65-F5344CB8AC3E}">
        <p14:creationId xmlns:p14="http://schemas.microsoft.com/office/powerpoint/2010/main" val="193991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85509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Rot="1" noChangeAspect="1" noChangeArrowheads="1" noTextEdit="1"/>
          </p:cNvSpPr>
          <p:nvPr>
            <p:ph type="sldImg"/>
          </p:nvPr>
        </p:nvSpPr>
        <p:spPr>
          <a:ln/>
        </p:spPr>
      </p:sp>
      <p:sp>
        <p:nvSpPr>
          <p:cNvPr id="614403"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3240058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541881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3223375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1745836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endParaRPr lang="ko-KR" altLang="ko-KR" dirty="0"/>
          </a:p>
        </p:txBody>
      </p:sp>
    </p:spTree>
    <p:extLst>
      <p:ext uri="{BB962C8B-B14F-4D97-AF65-F5344CB8AC3E}">
        <p14:creationId xmlns:p14="http://schemas.microsoft.com/office/powerpoint/2010/main" val="406641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9D77B9-D6CE-4F7F-AC61-10E082273092}" type="datetime1">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341594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CCA64C-B6BF-4D36-A2E2-1E2E274ADA86}" type="datetime1">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94028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CDF83-DC9A-4A98-A5B1-F4FC53F395E9}" type="datetime1">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52167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C2911C-F0BD-4FEE-A1AD-EA7B695769FC}" type="datetime1">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163901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0118FE-ABD7-4A33-82C7-1BCB6B5A2689}" type="datetime1">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353662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17C88C-F389-468D-91F3-6B87CF82279D}" type="datetime1">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35309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ABBCC0-82FF-47D6-A090-FCD7B8C003AC}" type="datetime1">
              <a:rPr lang="en-US" smtClean="0"/>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43241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37C509-B102-44B6-8432-B1409D590695}" type="datetime1">
              <a:rPr lang="en-US" smtClean="0"/>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392894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A0DCC2-3389-405C-897E-5B809BB1521B}" type="datetime1">
              <a:rPr lang="en-US" smtClean="0"/>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07604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84822-AEA2-41C1-BAD1-4800CA31134A}" type="datetime1">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7876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554EDC-AE90-410D-88B5-64B968DF4FEE}" type="datetime1">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34509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AAF34-52ED-4CBA-9000-CACB9C2E7042}" type="datetime1">
              <a:rPr lang="en-US" smtClean="0"/>
              <a:t>5/31/2017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2F3AF-EEFA-4172-A112-2C3C41C7DCCF}" type="slidenum">
              <a:rPr lang="en-US" smtClean="0"/>
              <a:t>‹#›</a:t>
            </a:fld>
            <a:endParaRPr lang="en-US"/>
          </a:p>
        </p:txBody>
      </p:sp>
    </p:spTree>
    <p:extLst>
      <p:ext uri="{BB962C8B-B14F-4D97-AF65-F5344CB8AC3E}">
        <p14:creationId xmlns:p14="http://schemas.microsoft.com/office/powerpoint/2010/main" val="195613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1295400"/>
          </a:xfrm>
        </p:spPr>
        <p:txBody>
          <a:bodyPr>
            <a:normAutofit/>
          </a:bodyPr>
          <a:lstStyle/>
          <a:p>
            <a:r>
              <a:rPr lang="en-US" sz="3800" dirty="0" smtClean="0"/>
              <a:t>Session 8</a:t>
            </a:r>
            <a:endParaRPr lang="en-US" sz="3800" dirty="0"/>
          </a:p>
        </p:txBody>
      </p:sp>
      <p:sp>
        <p:nvSpPr>
          <p:cNvPr id="3" name="Subtitle 2"/>
          <p:cNvSpPr>
            <a:spLocks noGrp="1"/>
          </p:cNvSpPr>
          <p:nvPr>
            <p:ph type="subTitle" idx="1"/>
          </p:nvPr>
        </p:nvSpPr>
        <p:spPr>
          <a:xfrm>
            <a:off x="1409700" y="6096000"/>
            <a:ext cx="1981200" cy="609600"/>
          </a:xfrm>
        </p:spPr>
        <p:txBody>
          <a:bodyPr>
            <a:normAutofit/>
          </a:bodyPr>
          <a:lstStyle/>
          <a:p>
            <a:r>
              <a:rPr lang="en-US" sz="2800" dirty="0" smtClean="0"/>
              <a:t>Chapter 14</a:t>
            </a:r>
            <a:endParaRPr lang="en-US" sz="2800" dirty="0"/>
          </a:p>
        </p:txBody>
      </p:sp>
      <p:sp>
        <p:nvSpPr>
          <p:cNvPr id="4" name="TextBox 3"/>
          <p:cNvSpPr txBox="1"/>
          <p:nvPr/>
        </p:nvSpPr>
        <p:spPr>
          <a:xfrm>
            <a:off x="5181600" y="2753142"/>
            <a:ext cx="3566864" cy="1446550"/>
          </a:xfrm>
          <a:prstGeom prst="rect">
            <a:avLst/>
          </a:prstGeom>
          <a:noFill/>
        </p:spPr>
        <p:txBody>
          <a:bodyPr wrap="square" rtlCol="0">
            <a:spAutoFit/>
          </a:bodyPr>
          <a:lstStyle/>
          <a:p>
            <a:pPr algn="ctr"/>
            <a:r>
              <a:rPr lang="en-US" sz="4400" dirty="0" smtClean="0">
                <a:solidFill>
                  <a:srgbClr val="0070C0"/>
                </a:solidFill>
              </a:rPr>
              <a:t>Pricing Strategy</a:t>
            </a:r>
            <a:endParaRPr lang="en-US" sz="4400" dirty="0">
              <a:solidFill>
                <a:srgbClr val="0070C0"/>
              </a:solidFill>
            </a:endParaRPr>
          </a:p>
        </p:txBody>
      </p:sp>
      <p:pic>
        <p:nvPicPr>
          <p:cNvPr id="6" name="Picture 2" descr="https://images-cn.ssl-images-amazon.com/images/I/61OUSioAd5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3409950" cy="454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894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Other Examples of Demand Curve:</a:t>
            </a:r>
            <a:br>
              <a:rPr lang="en-US" altLang="ko-KR" dirty="0" smtClean="0"/>
            </a:br>
            <a:r>
              <a:rPr lang="en-US" altLang="ko-KR" sz="3100" dirty="0" smtClean="0">
                <a:solidFill>
                  <a:srgbClr val="00B0F0"/>
                </a:solidFill>
              </a:rPr>
              <a:t>What products would have demand curves as below?</a:t>
            </a:r>
            <a:endParaRPr lang="ko-KR" altLang="en-US" sz="3100" dirty="0">
              <a:solidFill>
                <a:srgbClr val="00B0F0"/>
              </a:solidFill>
            </a:endParaRPr>
          </a:p>
        </p:txBody>
      </p:sp>
      <p:sp>
        <p:nvSpPr>
          <p:cNvPr id="4" name="Slide Number Placeholder 3"/>
          <p:cNvSpPr>
            <a:spLocks noGrp="1"/>
          </p:cNvSpPr>
          <p:nvPr>
            <p:ph type="sldNum" sz="quarter" idx="12"/>
          </p:nvPr>
        </p:nvSpPr>
        <p:spPr/>
        <p:txBody>
          <a:bodyPr/>
          <a:lstStyle/>
          <a:p>
            <a:fld id="{D7E2F3AF-EEFA-4172-A112-2C3C41C7DCCF}" type="slidenum">
              <a:rPr lang="en-US" smtClean="0"/>
              <a:t>10</a:t>
            </a:fld>
            <a:endParaRPr lang="en-US"/>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9ABAEAC-0791-4037-B654-17436D760BDF}" type="slidenum">
              <a:rPr lang="en-US" smtClean="0"/>
              <a:pPr>
                <a:defRPr/>
              </a:pPr>
              <a:t>10</a:t>
            </a:fld>
            <a:endParaRPr lang="en-US"/>
          </a:p>
        </p:txBody>
      </p:sp>
      <p:grpSp>
        <p:nvGrpSpPr>
          <p:cNvPr id="6" name="Group 5"/>
          <p:cNvGrpSpPr/>
          <p:nvPr/>
        </p:nvGrpSpPr>
        <p:grpSpPr>
          <a:xfrm>
            <a:off x="179512" y="2132856"/>
            <a:ext cx="3960440" cy="4257764"/>
            <a:chOff x="179512" y="2276872"/>
            <a:chExt cx="3960440" cy="4257764"/>
          </a:xfrm>
        </p:grpSpPr>
        <p:cxnSp>
          <p:nvCxnSpPr>
            <p:cNvPr id="7" name="Straight Connector 6"/>
            <p:cNvCxnSpPr/>
            <p:nvPr/>
          </p:nvCxnSpPr>
          <p:spPr>
            <a:xfrm>
              <a:off x="899592" y="2276872"/>
              <a:ext cx="0" cy="3672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99592" y="5949280"/>
              <a:ext cx="324036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9512" y="2492896"/>
              <a:ext cx="648072" cy="369332"/>
            </a:xfrm>
            <a:prstGeom prst="rect">
              <a:avLst/>
            </a:prstGeom>
            <a:noFill/>
          </p:spPr>
          <p:txBody>
            <a:bodyPr wrap="square" rtlCol="0">
              <a:spAutoFit/>
            </a:bodyPr>
            <a:lstStyle/>
            <a:p>
              <a:r>
                <a:rPr lang="en-US" dirty="0" smtClean="0"/>
                <a:t>Price</a:t>
              </a:r>
              <a:endParaRPr lang="en-US" dirty="0"/>
            </a:p>
          </p:txBody>
        </p:sp>
        <p:sp>
          <p:nvSpPr>
            <p:cNvPr id="10" name="TextBox 9"/>
            <p:cNvSpPr txBox="1"/>
            <p:nvPr/>
          </p:nvSpPr>
          <p:spPr>
            <a:xfrm>
              <a:off x="2987824" y="6165304"/>
              <a:ext cx="1008112" cy="369332"/>
            </a:xfrm>
            <a:prstGeom prst="rect">
              <a:avLst/>
            </a:prstGeom>
            <a:noFill/>
          </p:spPr>
          <p:txBody>
            <a:bodyPr wrap="square" rtlCol="0">
              <a:spAutoFit/>
            </a:bodyPr>
            <a:lstStyle/>
            <a:p>
              <a:r>
                <a:rPr lang="en-US" dirty="0" smtClean="0"/>
                <a:t>Quantity</a:t>
              </a:r>
              <a:endParaRPr lang="en-US" dirty="0"/>
            </a:p>
          </p:txBody>
        </p:sp>
        <p:cxnSp>
          <p:nvCxnSpPr>
            <p:cNvPr id="11" name="Straight Connector 10"/>
            <p:cNvCxnSpPr/>
            <p:nvPr/>
          </p:nvCxnSpPr>
          <p:spPr>
            <a:xfrm flipV="1">
              <a:off x="1475656" y="2996952"/>
              <a:ext cx="2160240" cy="223224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5724128" y="2132856"/>
            <a:ext cx="0" cy="3672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24128" y="5805264"/>
            <a:ext cx="324036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04048" y="2348880"/>
            <a:ext cx="648072" cy="369332"/>
          </a:xfrm>
          <a:prstGeom prst="rect">
            <a:avLst/>
          </a:prstGeom>
          <a:noFill/>
        </p:spPr>
        <p:txBody>
          <a:bodyPr wrap="square" rtlCol="0">
            <a:spAutoFit/>
          </a:bodyPr>
          <a:lstStyle/>
          <a:p>
            <a:r>
              <a:rPr lang="en-US" dirty="0" smtClean="0"/>
              <a:t>Price</a:t>
            </a:r>
            <a:endParaRPr lang="en-US" dirty="0"/>
          </a:p>
        </p:txBody>
      </p:sp>
      <p:sp>
        <p:nvSpPr>
          <p:cNvPr id="16" name="TextBox 15"/>
          <p:cNvSpPr txBox="1"/>
          <p:nvPr/>
        </p:nvSpPr>
        <p:spPr>
          <a:xfrm>
            <a:off x="7812360" y="6021288"/>
            <a:ext cx="1008112" cy="369332"/>
          </a:xfrm>
          <a:prstGeom prst="rect">
            <a:avLst/>
          </a:prstGeom>
          <a:noFill/>
        </p:spPr>
        <p:txBody>
          <a:bodyPr wrap="square" rtlCol="0">
            <a:spAutoFit/>
          </a:bodyPr>
          <a:lstStyle/>
          <a:p>
            <a:r>
              <a:rPr lang="en-US" dirty="0" smtClean="0"/>
              <a:t>Quantity</a:t>
            </a:r>
            <a:endParaRPr lang="en-US" dirty="0"/>
          </a:p>
        </p:txBody>
      </p:sp>
      <p:cxnSp>
        <p:nvCxnSpPr>
          <p:cNvPr id="17" name="Straight Connector 16"/>
          <p:cNvCxnSpPr/>
          <p:nvPr/>
        </p:nvCxnSpPr>
        <p:spPr>
          <a:xfrm flipV="1">
            <a:off x="6660232" y="4137608"/>
            <a:ext cx="1123325" cy="1047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645830" y="2924944"/>
            <a:ext cx="1152128" cy="12126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245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179512" y="44624"/>
            <a:ext cx="8784976" cy="1143000"/>
          </a:xfrm>
        </p:spPr>
        <p:txBody>
          <a:bodyPr>
            <a:normAutofit/>
          </a:bodyPr>
          <a:lstStyle/>
          <a:p>
            <a:r>
              <a:rPr lang="en-US" altLang="zh-CN" dirty="0" smtClean="0">
                <a:ea typeface="宋体" pitchFamily="2" charset="-122"/>
              </a:rPr>
              <a:t>Price Equilibrium</a:t>
            </a:r>
            <a:endParaRPr lang="en-US" altLang="zh-CN" sz="3600" dirty="0" smtClean="0">
              <a:solidFill>
                <a:srgbClr val="0070C0"/>
              </a:solidFill>
              <a:ea typeface="宋体" pitchFamily="2" charset="-122"/>
            </a:endParaRPr>
          </a:p>
        </p:txBody>
      </p:sp>
      <p:grpSp>
        <p:nvGrpSpPr>
          <p:cNvPr id="39940" name="Group 58"/>
          <p:cNvGrpSpPr>
            <a:grpSpLocks/>
          </p:cNvGrpSpPr>
          <p:nvPr/>
        </p:nvGrpSpPr>
        <p:grpSpPr bwMode="auto">
          <a:xfrm>
            <a:off x="1331640" y="1340768"/>
            <a:ext cx="6461665" cy="3572505"/>
            <a:chOff x="208" y="960"/>
            <a:chExt cx="5408" cy="2781"/>
          </a:xfrm>
        </p:grpSpPr>
        <p:sp>
          <p:nvSpPr>
            <p:cNvPr id="916485" name="Text Box 5"/>
            <p:cNvSpPr txBox="1">
              <a:spLocks noChangeArrowheads="1"/>
            </p:cNvSpPr>
            <p:nvPr/>
          </p:nvSpPr>
          <p:spPr bwMode="auto">
            <a:xfrm>
              <a:off x="2679" y="3430"/>
              <a:ext cx="1106" cy="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lnSpc>
                  <a:spcPct val="90000"/>
                </a:lnSpc>
                <a:defRPr/>
              </a:pPr>
              <a:r>
                <a:rPr lang="en-US" altLang="zh-CN" sz="2900" b="1" dirty="0" smtClean="0">
                  <a:solidFill>
                    <a:schemeClr val="accent6"/>
                  </a:solidFill>
                  <a:latin typeface="Arial" panose="020B0604020202020204" pitchFamily="34" charset="0"/>
                  <a:ea typeface="宋体" panose="02010600030101010101" pitchFamily="2" charset="-122"/>
                </a:rPr>
                <a:t>Quantity</a:t>
              </a:r>
              <a:endParaRPr lang="en-US" altLang="zh-CN" sz="2900" b="1" dirty="0">
                <a:solidFill>
                  <a:schemeClr val="accent6"/>
                </a:solidFill>
                <a:latin typeface="Arial" panose="020B0604020202020204" pitchFamily="34" charset="0"/>
                <a:ea typeface="宋体" panose="02010600030101010101" pitchFamily="2" charset="-122"/>
              </a:endParaRPr>
            </a:p>
          </p:txBody>
        </p:sp>
        <p:sp>
          <p:nvSpPr>
            <p:cNvPr id="916486" name="Rectangle 6"/>
            <p:cNvSpPr>
              <a:spLocks noChangeArrowheads="1"/>
            </p:cNvSpPr>
            <p:nvPr/>
          </p:nvSpPr>
          <p:spPr bwMode="auto">
            <a:xfrm>
              <a:off x="912" y="960"/>
              <a:ext cx="4704" cy="2352"/>
            </a:xfrm>
            <a:prstGeom prst="rect">
              <a:avLst/>
            </a:prstGeom>
            <a:solidFill>
              <a:srgbClr val="FCEED4"/>
            </a:solidFill>
            <a:ln w="9525">
              <a:solidFill>
                <a:srgbClr val="000000"/>
              </a:solidFill>
              <a:miter lim="800000"/>
              <a:headEnd/>
              <a:tailEnd/>
            </a:ln>
            <a:effectLst>
              <a:outerShdw dist="35921" dir="2700000" algn="ctr" rotWithShape="0">
                <a:srgbClr val="4D4D4D"/>
              </a:outerShdw>
            </a:effectLst>
          </p:spPr>
          <p:txBody>
            <a:bodyPr wrap="none" anchor="ctr"/>
            <a:lstStyle/>
            <a:p>
              <a:pPr algn="ctr">
                <a:lnSpc>
                  <a:spcPct val="90000"/>
                </a:lnSpc>
                <a:defRPr/>
              </a:pPr>
              <a:endParaRPr lang="zh-CN" altLang="zh-CN" sz="2900" b="1">
                <a:solidFill>
                  <a:schemeClr val="accent6"/>
                </a:solidFill>
                <a:latin typeface="Arial" panose="020B0604020202020204" pitchFamily="34" charset="0"/>
              </a:endParaRPr>
            </a:p>
          </p:txBody>
        </p:sp>
        <p:sp>
          <p:nvSpPr>
            <p:cNvPr id="916488" name="Text Box 8"/>
            <p:cNvSpPr txBox="1">
              <a:spLocks noChangeArrowheads="1"/>
            </p:cNvSpPr>
            <p:nvPr/>
          </p:nvSpPr>
          <p:spPr bwMode="auto">
            <a:xfrm>
              <a:off x="1324" y="2688"/>
              <a:ext cx="283" cy="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lnSpc>
                  <a:spcPct val="90000"/>
                </a:lnSpc>
                <a:defRPr/>
              </a:pPr>
              <a:r>
                <a:rPr lang="en-US" altLang="zh-CN" sz="2900" b="1">
                  <a:solidFill>
                    <a:schemeClr val="accent6"/>
                  </a:solidFill>
                  <a:latin typeface="Arial" panose="020B0604020202020204" pitchFamily="34" charset="0"/>
                  <a:ea typeface="宋体" panose="02010600030101010101" pitchFamily="2" charset="-122"/>
                </a:rPr>
                <a:t>S</a:t>
              </a:r>
            </a:p>
          </p:txBody>
        </p:sp>
        <p:sp>
          <p:nvSpPr>
            <p:cNvPr id="916489" name="Text Box 9"/>
            <p:cNvSpPr txBox="1">
              <a:spLocks noChangeArrowheads="1"/>
            </p:cNvSpPr>
            <p:nvPr/>
          </p:nvSpPr>
          <p:spPr bwMode="auto">
            <a:xfrm>
              <a:off x="5261" y="1152"/>
              <a:ext cx="283" cy="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lnSpc>
                  <a:spcPct val="90000"/>
                </a:lnSpc>
                <a:defRPr/>
              </a:pPr>
              <a:r>
                <a:rPr lang="en-US" altLang="zh-CN" sz="2900" b="1">
                  <a:solidFill>
                    <a:schemeClr val="accent6"/>
                  </a:solidFill>
                  <a:latin typeface="Arial" panose="020B0604020202020204" pitchFamily="34" charset="0"/>
                  <a:ea typeface="宋体" panose="02010600030101010101" pitchFamily="2" charset="-122"/>
                </a:rPr>
                <a:t>S</a:t>
              </a:r>
            </a:p>
          </p:txBody>
        </p:sp>
        <p:sp>
          <p:nvSpPr>
            <p:cNvPr id="916490" name="Text Box 10"/>
            <p:cNvSpPr txBox="1">
              <a:spLocks noChangeArrowheads="1"/>
            </p:cNvSpPr>
            <p:nvPr/>
          </p:nvSpPr>
          <p:spPr bwMode="auto">
            <a:xfrm rot="16200000">
              <a:off x="25" y="2000"/>
              <a:ext cx="689" cy="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lnSpc>
                  <a:spcPct val="90000"/>
                </a:lnSpc>
                <a:defRPr/>
              </a:pPr>
              <a:r>
                <a:rPr lang="en-US" altLang="zh-CN" sz="2900" b="1">
                  <a:solidFill>
                    <a:schemeClr val="accent6"/>
                  </a:solidFill>
                  <a:latin typeface="Arial" panose="020B0604020202020204" pitchFamily="34" charset="0"/>
                  <a:ea typeface="宋体" panose="02010600030101010101" pitchFamily="2" charset="-122"/>
                </a:rPr>
                <a:t>Price</a:t>
              </a:r>
            </a:p>
          </p:txBody>
        </p:sp>
        <p:sp>
          <p:nvSpPr>
            <p:cNvPr id="916497" name="Line 17"/>
            <p:cNvSpPr>
              <a:spLocks noChangeShapeType="1"/>
            </p:cNvSpPr>
            <p:nvPr/>
          </p:nvSpPr>
          <p:spPr bwMode="auto">
            <a:xfrm>
              <a:off x="5616" y="3168"/>
              <a:ext cx="0"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sz="2900">
                <a:solidFill>
                  <a:schemeClr val="accent6"/>
                </a:solidFill>
              </a:endParaRPr>
            </a:p>
          </p:txBody>
        </p:sp>
        <p:sp>
          <p:nvSpPr>
            <p:cNvPr id="916498" name="Line 18"/>
            <p:cNvSpPr>
              <a:spLocks noChangeShapeType="1"/>
            </p:cNvSpPr>
            <p:nvPr/>
          </p:nvSpPr>
          <p:spPr bwMode="auto">
            <a:xfrm>
              <a:off x="912" y="3168"/>
              <a:ext cx="0"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sz="2900">
                <a:solidFill>
                  <a:schemeClr val="accent6"/>
                </a:solidFill>
              </a:endParaRPr>
            </a:p>
          </p:txBody>
        </p:sp>
        <p:sp>
          <p:nvSpPr>
            <p:cNvPr id="916504" name="Line 24"/>
            <p:cNvSpPr>
              <a:spLocks noChangeShapeType="1"/>
            </p:cNvSpPr>
            <p:nvPr/>
          </p:nvSpPr>
          <p:spPr bwMode="auto">
            <a:xfrm rot="16200000" flipV="1">
              <a:off x="1008" y="3218"/>
              <a:ext cx="0"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sz="2900">
                <a:solidFill>
                  <a:schemeClr val="accent6"/>
                </a:solidFill>
              </a:endParaRPr>
            </a:p>
          </p:txBody>
        </p:sp>
        <p:sp>
          <p:nvSpPr>
            <p:cNvPr id="916505" name="Line 25"/>
            <p:cNvSpPr>
              <a:spLocks noChangeShapeType="1"/>
            </p:cNvSpPr>
            <p:nvPr/>
          </p:nvSpPr>
          <p:spPr bwMode="auto">
            <a:xfrm rot="16200000" flipV="1">
              <a:off x="1008" y="864"/>
              <a:ext cx="0"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sz="2900">
                <a:solidFill>
                  <a:schemeClr val="accent6"/>
                </a:solidFill>
              </a:endParaRPr>
            </a:p>
          </p:txBody>
        </p:sp>
        <p:sp>
          <p:nvSpPr>
            <p:cNvPr id="916518" name="Line 38"/>
            <p:cNvSpPr>
              <a:spLocks noChangeShapeType="1"/>
            </p:cNvSpPr>
            <p:nvPr/>
          </p:nvSpPr>
          <p:spPr bwMode="auto">
            <a:xfrm flipV="1">
              <a:off x="1584" y="1440"/>
              <a:ext cx="3744" cy="1488"/>
            </a:xfrm>
            <a:prstGeom prst="line">
              <a:avLst/>
            </a:prstGeom>
            <a:noFill/>
            <a:ln w="57150">
              <a:solidFill>
                <a:schemeClr val="accent4">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sz="2900">
                <a:solidFill>
                  <a:schemeClr val="accent6"/>
                </a:solidFill>
              </a:endParaRPr>
            </a:p>
          </p:txBody>
        </p:sp>
        <p:sp>
          <p:nvSpPr>
            <p:cNvPr id="916519" name="Line 39"/>
            <p:cNvSpPr>
              <a:spLocks noChangeShapeType="1"/>
            </p:cNvSpPr>
            <p:nvPr/>
          </p:nvSpPr>
          <p:spPr bwMode="auto">
            <a:xfrm rot="-253255">
              <a:off x="2256" y="1344"/>
              <a:ext cx="2976" cy="1440"/>
            </a:xfrm>
            <a:prstGeom prst="line">
              <a:avLst/>
            </a:prstGeom>
            <a:noFill/>
            <a:ln w="57150">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sz="2900">
                <a:solidFill>
                  <a:schemeClr val="accent6"/>
                </a:solidFill>
              </a:endParaRPr>
            </a:p>
          </p:txBody>
        </p:sp>
        <p:sp>
          <p:nvSpPr>
            <p:cNvPr id="916520" name="Text Box 40"/>
            <p:cNvSpPr txBox="1">
              <a:spLocks noChangeArrowheads="1"/>
            </p:cNvSpPr>
            <p:nvPr/>
          </p:nvSpPr>
          <p:spPr bwMode="auto">
            <a:xfrm>
              <a:off x="1895" y="1321"/>
              <a:ext cx="297" cy="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lnSpc>
                  <a:spcPct val="90000"/>
                </a:lnSpc>
                <a:defRPr/>
              </a:pPr>
              <a:r>
                <a:rPr lang="en-US" altLang="zh-CN" sz="2900" b="1">
                  <a:solidFill>
                    <a:schemeClr val="accent6"/>
                  </a:solidFill>
                  <a:latin typeface="Arial" panose="020B0604020202020204" pitchFamily="34" charset="0"/>
                  <a:ea typeface="宋体" panose="02010600030101010101" pitchFamily="2" charset="-122"/>
                </a:rPr>
                <a:t>D</a:t>
              </a:r>
            </a:p>
          </p:txBody>
        </p:sp>
        <p:sp>
          <p:nvSpPr>
            <p:cNvPr id="916521" name="Text Box 41"/>
            <p:cNvSpPr txBox="1">
              <a:spLocks noChangeArrowheads="1"/>
            </p:cNvSpPr>
            <p:nvPr/>
          </p:nvSpPr>
          <p:spPr bwMode="auto">
            <a:xfrm>
              <a:off x="5207" y="2713"/>
              <a:ext cx="297" cy="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lnSpc>
                  <a:spcPct val="90000"/>
                </a:lnSpc>
                <a:defRPr/>
              </a:pPr>
              <a:r>
                <a:rPr lang="en-US" altLang="zh-CN" sz="2900" b="1" dirty="0">
                  <a:solidFill>
                    <a:schemeClr val="accent6"/>
                  </a:solidFill>
                  <a:latin typeface="Arial" panose="020B0604020202020204" pitchFamily="34" charset="0"/>
                  <a:ea typeface="宋体" panose="02010600030101010101" pitchFamily="2" charset="-122"/>
                </a:rPr>
                <a:t>D</a:t>
              </a:r>
            </a:p>
          </p:txBody>
        </p:sp>
        <p:sp>
          <p:nvSpPr>
            <p:cNvPr id="916532" name="AutoShape 52"/>
            <p:cNvSpPr>
              <a:spLocks noChangeArrowheads="1"/>
            </p:cNvSpPr>
            <p:nvPr/>
          </p:nvSpPr>
          <p:spPr bwMode="auto">
            <a:xfrm rot="5400000">
              <a:off x="3594" y="2313"/>
              <a:ext cx="408" cy="150"/>
            </a:xfrm>
            <a:prstGeom prst="leftArrow">
              <a:avLst>
                <a:gd name="adj1" fmla="val 50000"/>
                <a:gd name="adj2" fmla="val 125000"/>
              </a:avLst>
            </a:prstGeom>
            <a:solidFill>
              <a:srgbClr val="FFFFFF"/>
            </a:solidFill>
            <a:ln w="9525">
              <a:solidFill>
                <a:srgbClr val="000000"/>
              </a:solidFill>
              <a:miter lim="800000"/>
              <a:headEnd/>
              <a:tailEnd/>
            </a:ln>
            <a:effectLst>
              <a:outerShdw dist="53882" dir="2700000" algn="ctr" rotWithShape="0">
                <a:srgbClr val="4D4D4D"/>
              </a:outerShdw>
            </a:effectLst>
          </p:spPr>
          <p:txBody>
            <a:bodyPr wrap="none" anchor="ctr"/>
            <a:lstStyle/>
            <a:p>
              <a:pPr>
                <a:defRPr/>
              </a:pPr>
              <a:endParaRPr lang="zh-CN" altLang="en-US" sz="2900">
                <a:solidFill>
                  <a:schemeClr val="accent6"/>
                </a:solidFill>
              </a:endParaRPr>
            </a:p>
          </p:txBody>
        </p:sp>
        <p:sp>
          <p:nvSpPr>
            <p:cNvPr id="916533" name="Rectangle 53"/>
            <p:cNvSpPr>
              <a:spLocks noChangeArrowheads="1"/>
            </p:cNvSpPr>
            <p:nvPr/>
          </p:nvSpPr>
          <p:spPr bwMode="auto">
            <a:xfrm>
              <a:off x="2963" y="2634"/>
              <a:ext cx="1569" cy="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lnSpc>
                  <a:spcPct val="90000"/>
                </a:lnSpc>
                <a:defRPr/>
              </a:pPr>
              <a:r>
                <a:rPr lang="en-US" altLang="zh-CN" sz="2400" b="1" dirty="0">
                  <a:solidFill>
                    <a:schemeClr val="accent6"/>
                  </a:solidFill>
                  <a:effectLst>
                    <a:outerShdw blurRad="38100" dist="38100" dir="2700000" algn="tl">
                      <a:srgbClr val="FFFFFF"/>
                    </a:outerShdw>
                  </a:effectLst>
                  <a:latin typeface="Arial" panose="020B0604020202020204" pitchFamily="34" charset="0"/>
                  <a:ea typeface="宋体" panose="02010600030101010101" pitchFamily="2" charset="-122"/>
                </a:rPr>
                <a:t>Price</a:t>
              </a:r>
              <a:br>
                <a:rPr lang="en-US" altLang="zh-CN" sz="2400" b="1" dirty="0">
                  <a:solidFill>
                    <a:schemeClr val="accent6"/>
                  </a:solidFill>
                  <a:effectLst>
                    <a:outerShdw blurRad="38100" dist="38100" dir="2700000" algn="tl">
                      <a:srgbClr val="FFFFFF"/>
                    </a:outerShdw>
                  </a:effectLst>
                  <a:latin typeface="Arial" panose="020B0604020202020204" pitchFamily="34" charset="0"/>
                  <a:ea typeface="宋体" panose="02010600030101010101" pitchFamily="2" charset="-122"/>
                </a:rPr>
              </a:br>
              <a:r>
                <a:rPr lang="en-US" altLang="zh-CN" sz="2400" b="1" dirty="0">
                  <a:solidFill>
                    <a:schemeClr val="accent6"/>
                  </a:solidFill>
                  <a:effectLst>
                    <a:outerShdw blurRad="38100" dist="38100" dir="2700000" algn="tl">
                      <a:srgbClr val="FFFFFF"/>
                    </a:outerShdw>
                  </a:effectLst>
                  <a:latin typeface="Arial" panose="020B0604020202020204" pitchFamily="34" charset="0"/>
                  <a:ea typeface="宋体" panose="02010600030101010101" pitchFamily="2" charset="-122"/>
                </a:rPr>
                <a:t>Equilibrium</a:t>
              </a:r>
            </a:p>
          </p:txBody>
        </p:sp>
      </p:grpSp>
      <p:sp>
        <p:nvSpPr>
          <p:cNvPr id="2" name="TextBox 1"/>
          <p:cNvSpPr txBox="1"/>
          <p:nvPr/>
        </p:nvSpPr>
        <p:spPr>
          <a:xfrm>
            <a:off x="179512" y="5013176"/>
            <a:ext cx="8856984" cy="461665"/>
          </a:xfrm>
          <a:prstGeom prst="rect">
            <a:avLst/>
          </a:prstGeom>
          <a:noFill/>
        </p:spPr>
        <p:txBody>
          <a:bodyPr wrap="square" rtlCol="0">
            <a:spAutoFit/>
          </a:bodyPr>
          <a:lstStyle/>
          <a:p>
            <a:pPr algn="ctr">
              <a:defRPr/>
            </a:pPr>
            <a:r>
              <a:rPr lang="en-US" altLang="zh-CN" sz="2400" b="1" dirty="0">
                <a:solidFill>
                  <a:srgbClr val="00B0F0"/>
                </a:solidFill>
              </a:rPr>
              <a:t>Price equilibrium </a:t>
            </a:r>
            <a:r>
              <a:rPr lang="en-US" altLang="zh-CN" sz="2400" b="1" dirty="0"/>
              <a:t>- The price </a:t>
            </a:r>
            <a:r>
              <a:rPr lang="en-US" altLang="zh-CN" sz="2400" b="1" dirty="0" smtClean="0"/>
              <a:t>at which </a:t>
            </a:r>
            <a:r>
              <a:rPr lang="en-US" altLang="zh-CN" sz="2400" b="1" dirty="0"/>
              <a:t>demand and </a:t>
            </a:r>
            <a:r>
              <a:rPr lang="en-US" altLang="zh-CN" sz="2400" b="1" dirty="0" smtClean="0"/>
              <a:t>supply are </a:t>
            </a:r>
            <a:r>
              <a:rPr lang="en-US" altLang="zh-CN" sz="2400" b="1" dirty="0"/>
              <a:t>equal</a:t>
            </a:r>
            <a:r>
              <a:rPr lang="en-US" altLang="zh-CN" sz="2400" b="1" dirty="0" smtClean="0"/>
              <a:t>.</a:t>
            </a:r>
            <a:endParaRPr lang="en-US" altLang="zh-CN" sz="2400" b="1" dirty="0"/>
          </a:p>
        </p:txBody>
      </p:sp>
      <p:sp>
        <p:nvSpPr>
          <p:cNvPr id="3" name="Slide Number Placeholder 2"/>
          <p:cNvSpPr>
            <a:spLocks noGrp="1"/>
          </p:cNvSpPr>
          <p:nvPr>
            <p:ph type="sldNum" sz="quarter" idx="12"/>
          </p:nvPr>
        </p:nvSpPr>
        <p:spPr/>
        <p:txBody>
          <a:bodyPr/>
          <a:lstStyle/>
          <a:p>
            <a:fld id="{D7E2F3AF-EEFA-4172-A112-2C3C41C7DCCF}" type="slidenum">
              <a:rPr lang="en-US" smtClean="0"/>
              <a:t>11</a:t>
            </a:fld>
            <a:endParaRPr lang="en-US"/>
          </a:p>
        </p:txBody>
      </p:sp>
      <p:sp>
        <p:nvSpPr>
          <p:cNvPr id="21" name="Rectangle 14"/>
          <p:cNvSpPr>
            <a:spLocks noChangeArrowheads="1"/>
          </p:cNvSpPr>
          <p:nvPr/>
        </p:nvSpPr>
        <p:spPr bwMode="auto">
          <a:xfrm>
            <a:off x="1245752" y="5589240"/>
            <a:ext cx="6638616" cy="1152128"/>
          </a:xfrm>
          <a:prstGeom prst="rect">
            <a:avLst/>
          </a:prstGeom>
          <a:solidFill>
            <a:srgbClr val="C0C0C0"/>
          </a:solidFill>
          <a:ln>
            <a:noFill/>
          </a:ln>
          <a:effectLst>
            <a:outerShdw dist="71842" dir="2700000" algn="ctr" rotWithShape="0">
              <a:srgbClr val="4D4D4D"/>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buClr>
                <a:schemeClr val="accent2"/>
              </a:buClr>
              <a:buFont typeface="Wingdings" panose="05000000000000000000" pitchFamily="2" charset="2"/>
              <a:buNone/>
              <a:defRPr/>
            </a:pPr>
            <a:r>
              <a:rPr lang="en-US" altLang="zh-CN" sz="2300" b="1" dirty="0"/>
              <a:t/>
            </a:r>
            <a:br>
              <a:rPr lang="en-US" altLang="zh-CN" sz="2300" b="1" dirty="0"/>
            </a:br>
            <a:r>
              <a:rPr lang="en-US" altLang="zh-CN" sz="2300" b="1" dirty="0" smtClean="0"/>
              <a:t>Price is an invisible hand, which allocates </a:t>
            </a:r>
          </a:p>
          <a:p>
            <a:pPr algn="ctr" eaLnBrk="1" hangingPunct="1">
              <a:spcBef>
                <a:spcPct val="20000"/>
              </a:spcBef>
              <a:buClr>
                <a:schemeClr val="accent2"/>
              </a:buClr>
              <a:buFont typeface="Wingdings" panose="05000000000000000000" pitchFamily="2" charset="2"/>
              <a:buNone/>
              <a:defRPr/>
            </a:pPr>
            <a:r>
              <a:rPr lang="en-US" altLang="zh-CN" sz="2300" b="1" dirty="0" smtClean="0"/>
              <a:t>resources in </a:t>
            </a:r>
            <a:r>
              <a:rPr lang="en-US" altLang="zh-CN" sz="2300" b="1" dirty="0"/>
              <a:t>a free-market </a:t>
            </a:r>
            <a:r>
              <a:rPr lang="en-US" altLang="zh-CN" sz="2300" b="1" dirty="0" smtClean="0"/>
              <a:t>economy.</a:t>
            </a:r>
            <a:endParaRPr lang="en-US" altLang="zh-CN" sz="2300" b="1" dirty="0"/>
          </a:p>
          <a:p>
            <a:pPr algn="ctr">
              <a:defRPr/>
            </a:pPr>
            <a:endParaRPr lang="en-US" altLang="zh-CN" sz="2300" b="1" dirty="0"/>
          </a:p>
        </p:txBody>
      </p:sp>
    </p:spTree>
    <p:extLst>
      <p:ext uri="{BB962C8B-B14F-4D97-AF65-F5344CB8AC3E}">
        <p14:creationId xmlns:p14="http://schemas.microsoft.com/office/powerpoint/2010/main" val="2093074634"/>
      </p:ext>
    </p:extLst>
  </p:cSld>
  <p:clrMapOvr>
    <a:masterClrMapping/>
  </p:clrMapOvr>
  <p:transition spd="slow"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p:cNvSpPr>
          <p:nvPr>
            <p:ph type="title"/>
          </p:nvPr>
        </p:nvSpPr>
        <p:spPr/>
        <p:txBody>
          <a:bodyPr>
            <a:normAutofit/>
          </a:bodyPr>
          <a:lstStyle/>
          <a:p>
            <a:r>
              <a:rPr lang="en-US" altLang="ko-KR" sz="3600" dirty="0">
                <a:ea typeface="굴림" panose="020B0600000101010101" pitchFamily="50" charset="-127"/>
              </a:rPr>
              <a:t>Analysis of Demand:  Demand Fluctuations</a:t>
            </a:r>
          </a:p>
        </p:txBody>
      </p:sp>
      <p:grpSp>
        <p:nvGrpSpPr>
          <p:cNvPr id="2" name="내용 개체 틀 564226"/>
          <p:cNvGrpSpPr>
            <a:grpSpLocks noChangeAspect="1"/>
          </p:cNvGrpSpPr>
          <p:nvPr/>
        </p:nvGrpSpPr>
        <p:grpSpPr bwMode="auto">
          <a:xfrm>
            <a:off x="1885950" y="1806029"/>
            <a:ext cx="5372100" cy="4359275"/>
            <a:chOff x="1535" y="1085"/>
            <a:chExt cx="2690" cy="2693"/>
          </a:xfrm>
        </p:grpSpPr>
        <p:sp>
          <p:nvSpPr>
            <p:cNvPr id="3" name="_s1028"/>
            <p:cNvSpPr>
              <a:spLocks noChangeShapeType="1"/>
            </p:cNvSpPr>
            <p:nvPr/>
          </p:nvSpPr>
          <p:spPr bwMode="auto">
            <a:xfrm flipH="1" flipV="1">
              <a:off x="2241" y="2224"/>
              <a:ext cx="320" cy="10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ko-KR" altLang="en-US"/>
            </a:p>
          </p:txBody>
        </p:sp>
        <p:sp>
          <p:nvSpPr>
            <p:cNvPr id="6" name="_s1029" descr="Pinkcircle01"/>
            <p:cNvSpPr>
              <a:spLocks noChangeArrowheads="1"/>
            </p:cNvSpPr>
            <p:nvPr/>
          </p:nvSpPr>
          <p:spPr bwMode="auto">
            <a:xfrm>
              <a:off x="1585" y="1785"/>
              <a:ext cx="672" cy="672"/>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Arial" panose="020B0604020202020204" pitchFamily="34" charset="0"/>
                  <a:ea typeface="굴림" panose="020B0600000101010101" pitchFamily="50" charset="-127"/>
                </a:rPr>
                <a:t>Seasonality</a:t>
              </a:r>
            </a:p>
          </p:txBody>
        </p:sp>
        <p:sp>
          <p:nvSpPr>
            <p:cNvPr id="7" name="_s1030"/>
            <p:cNvSpPr>
              <a:spLocks noChangeShapeType="1"/>
            </p:cNvSpPr>
            <p:nvPr/>
          </p:nvSpPr>
          <p:spPr bwMode="auto">
            <a:xfrm flipH="1">
              <a:off x="2484" y="2704"/>
              <a:ext cx="199" cy="2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ko-KR" altLang="en-US"/>
            </a:p>
          </p:txBody>
        </p:sp>
        <p:sp>
          <p:nvSpPr>
            <p:cNvPr id="8" name="_s1031" descr="Pinkcircle01"/>
            <p:cNvSpPr>
              <a:spLocks noChangeArrowheads="1"/>
            </p:cNvSpPr>
            <p:nvPr/>
          </p:nvSpPr>
          <p:spPr bwMode="auto">
            <a:xfrm>
              <a:off x="1952" y="2912"/>
              <a:ext cx="672" cy="672"/>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Arial" panose="020B0604020202020204" pitchFamily="34" charset="0"/>
                  <a:ea typeface="굴림" panose="020B0600000101010101" pitchFamily="50" charset="-127"/>
                </a:rPr>
                <a:t>Dynamic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Arial" panose="020B0604020202020204" pitchFamily="34" charset="0"/>
                  <a:ea typeface="굴림" panose="020B0600000101010101" pitchFamily="50" charset="-127"/>
                </a:rPr>
                <a:t>Environmental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Arial" panose="020B0604020202020204" pitchFamily="34" charset="0"/>
                  <a:ea typeface="굴림" panose="020B0600000101010101" pitchFamily="50" charset="-127"/>
                </a:rPr>
                <a:t>Factors</a:t>
              </a:r>
            </a:p>
          </p:txBody>
        </p:sp>
        <p:sp>
          <p:nvSpPr>
            <p:cNvPr id="9" name="_s1032"/>
            <p:cNvSpPr>
              <a:spLocks noChangeShapeType="1"/>
            </p:cNvSpPr>
            <p:nvPr/>
          </p:nvSpPr>
          <p:spPr bwMode="auto">
            <a:xfrm>
              <a:off x="3077" y="2704"/>
              <a:ext cx="198" cy="27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ko-KR" altLang="en-US"/>
            </a:p>
          </p:txBody>
        </p:sp>
        <p:sp>
          <p:nvSpPr>
            <p:cNvPr id="10" name="_s1033" descr="Pinkcircle01"/>
            <p:cNvSpPr>
              <a:spLocks noChangeArrowheads="1"/>
            </p:cNvSpPr>
            <p:nvPr/>
          </p:nvSpPr>
          <p:spPr bwMode="auto">
            <a:xfrm>
              <a:off x="3137" y="2912"/>
              <a:ext cx="672" cy="672"/>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Arial" panose="020B0604020202020204" pitchFamily="34" charset="0"/>
                  <a:ea typeface="굴림" panose="020B0600000101010101" pitchFamily="50" charset="-127"/>
                </a:rPr>
                <a:t>Presence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Arial" panose="020B0604020202020204" pitchFamily="34" charset="0"/>
                  <a:ea typeface="굴림" panose="020B0600000101010101" pitchFamily="50" charset="-127"/>
                </a:rPr>
                <a:t>Substitutes</a:t>
              </a:r>
            </a:p>
          </p:txBody>
        </p:sp>
        <p:sp>
          <p:nvSpPr>
            <p:cNvPr id="11" name="_s1034"/>
            <p:cNvSpPr>
              <a:spLocks noChangeShapeType="1"/>
            </p:cNvSpPr>
            <p:nvPr/>
          </p:nvSpPr>
          <p:spPr bwMode="auto">
            <a:xfrm flipV="1">
              <a:off x="3199" y="2225"/>
              <a:ext cx="321" cy="10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ko-KR" altLang="en-US"/>
            </a:p>
          </p:txBody>
        </p:sp>
        <p:sp>
          <p:nvSpPr>
            <p:cNvPr id="12" name="_s1035" descr="Pinkcircle01"/>
            <p:cNvSpPr>
              <a:spLocks noChangeArrowheads="1"/>
            </p:cNvSpPr>
            <p:nvPr/>
          </p:nvSpPr>
          <p:spPr bwMode="auto">
            <a:xfrm>
              <a:off x="3503" y="1785"/>
              <a:ext cx="672" cy="672"/>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latin typeface="Arial" panose="020B0604020202020204" pitchFamily="34" charset="0"/>
                  <a:ea typeface="굴림" panose="020B0600000101010101" pitchFamily="50" charset="-127"/>
                </a:rPr>
                <a:t>Variations 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latin typeface="Arial" panose="020B0604020202020204" pitchFamily="34" charset="0"/>
                  <a:ea typeface="굴림" panose="020B0600000101010101" pitchFamily="50" charset="-127"/>
                </a:rPr>
                <a:t>Effectiveness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latin typeface="Arial" panose="020B0604020202020204" pitchFamily="34" charset="0"/>
                  <a:ea typeface="굴림" panose="020B0600000101010101" pitchFamily="50" charset="-127"/>
                </a:rPr>
                <a:t>Marketing MIX</a:t>
              </a:r>
            </a:p>
          </p:txBody>
        </p:sp>
        <p:sp>
          <p:nvSpPr>
            <p:cNvPr id="13" name="_s1036"/>
            <p:cNvSpPr>
              <a:spLocks noChangeShapeType="1"/>
            </p:cNvSpPr>
            <p:nvPr/>
          </p:nvSpPr>
          <p:spPr bwMode="auto">
            <a:xfrm flipV="1">
              <a:off x="2880" y="1760"/>
              <a:ext cx="0" cy="3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ko-KR" altLang="en-US"/>
            </a:p>
          </p:txBody>
        </p:sp>
        <p:sp>
          <p:nvSpPr>
            <p:cNvPr id="14" name="_s1037" descr="Pinkcircle01"/>
            <p:cNvSpPr>
              <a:spLocks noChangeArrowheads="1"/>
            </p:cNvSpPr>
            <p:nvPr/>
          </p:nvSpPr>
          <p:spPr bwMode="auto">
            <a:xfrm>
              <a:off x="2544" y="1088"/>
              <a:ext cx="672" cy="672"/>
            </a:xfrm>
            <a:prstGeom prst="ellipse">
              <a:avLst/>
            </a:prstGeom>
            <a:blipFill dpi="0" rotWithShape="1">
              <a:blip r:embed="rId3"/>
              <a:srcRect/>
              <a:stretch>
                <a:fillRect/>
              </a:stretch>
            </a:blipFill>
            <a:ln>
              <a:noFill/>
            </a:ln>
            <a:extLst>
              <a:ext uri="{91240B29-F687-4F45-9708-019B960494DF}">
                <a14:hiddenLine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Arial" panose="020B0604020202020204" pitchFamily="34" charset="0"/>
                  <a:ea typeface="굴림" panose="020B0600000101010101" pitchFamily="50" charset="-127"/>
                </a:rPr>
                <a:t>Changes 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smtClean="0">
                  <a:ln>
                    <a:noFill/>
                  </a:ln>
                  <a:solidFill>
                    <a:schemeClr val="tx1"/>
                  </a:solidFill>
                  <a:effectLst/>
                  <a:latin typeface="Arial" panose="020B0604020202020204" pitchFamily="34" charset="0"/>
                  <a:ea typeface="굴림" panose="020B0600000101010101" pitchFamily="50" charset="-127"/>
                </a:rPr>
                <a:t>Buyers’ Needs</a:t>
              </a:r>
            </a:p>
          </p:txBody>
        </p:sp>
        <p:sp>
          <p:nvSpPr>
            <p:cNvPr id="15" name="_s1038" descr="Purplecircle01"/>
            <p:cNvSpPr>
              <a:spLocks noChangeArrowheads="1"/>
            </p:cNvSpPr>
            <p:nvPr/>
          </p:nvSpPr>
          <p:spPr bwMode="auto">
            <a:xfrm>
              <a:off x="2544" y="2097"/>
              <a:ext cx="672" cy="672"/>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chemeClr val="tx1"/>
                  </a:solidFill>
                  <a:round/>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Arial" panose="020B0604020202020204" pitchFamily="34" charset="0"/>
                  <a:ea typeface="굴림" panose="020B0600000101010101" pitchFamily="50" charset="-127"/>
                </a:rPr>
                <a:t>Demand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1" i="0" u="none" strike="noStrike" cap="none" normalizeH="0" baseline="0" smtClean="0">
                  <a:ln>
                    <a:noFill/>
                  </a:ln>
                  <a:solidFill>
                    <a:schemeClr val="tx1"/>
                  </a:solidFill>
                  <a:effectLst/>
                  <a:latin typeface="Arial" panose="020B0604020202020204" pitchFamily="34" charset="0"/>
                  <a:ea typeface="굴림" panose="020B0600000101010101" pitchFamily="50" charset="-127"/>
                </a:rPr>
                <a:t>Fluctuations</a:t>
              </a:r>
            </a:p>
          </p:txBody>
        </p:sp>
      </p:grpSp>
      <p:sp>
        <p:nvSpPr>
          <p:cNvPr id="4" name="Slide Number Placeholder 3"/>
          <p:cNvSpPr>
            <a:spLocks noGrp="1"/>
          </p:cNvSpPr>
          <p:nvPr>
            <p:ph type="sldNum" sz="quarter" idx="12"/>
          </p:nvPr>
        </p:nvSpPr>
        <p:spPr/>
        <p:txBody>
          <a:bodyPr/>
          <a:lstStyle/>
          <a:p>
            <a:fld id="{D7E2F3AF-EEFA-4172-A112-2C3C41C7DCCF}" type="slidenum">
              <a:rPr lang="en-US" smtClean="0"/>
              <a:t>12</a:t>
            </a:fld>
            <a:endParaRPr lang="en-US"/>
          </a:p>
        </p:txBody>
      </p:sp>
    </p:spTree>
    <p:extLst>
      <p:ext uri="{BB962C8B-B14F-4D97-AF65-F5344CB8AC3E}">
        <p14:creationId xmlns:p14="http://schemas.microsoft.com/office/powerpoint/2010/main" val="587985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4" name="Rectangle 4"/>
          <p:cNvSpPr>
            <a:spLocks noGrp="1"/>
          </p:cNvSpPr>
          <p:nvPr>
            <p:ph type="title"/>
          </p:nvPr>
        </p:nvSpPr>
        <p:spPr/>
        <p:txBody>
          <a:bodyPr/>
          <a:lstStyle/>
          <a:p>
            <a:r>
              <a:rPr lang="en-US" altLang="ko-KR">
                <a:ea typeface="굴림" panose="020B0600000101010101" pitchFamily="50" charset="-127"/>
              </a:rPr>
              <a:t>Analysis of Demand</a:t>
            </a:r>
          </a:p>
        </p:txBody>
      </p:sp>
      <p:sp>
        <p:nvSpPr>
          <p:cNvPr id="568325" name="Rectangle 5"/>
          <p:cNvSpPr>
            <a:spLocks noGrp="1"/>
          </p:cNvSpPr>
          <p:nvPr>
            <p:ph type="body" idx="1"/>
          </p:nvPr>
        </p:nvSpPr>
        <p:spPr/>
        <p:txBody>
          <a:bodyPr>
            <a:normAutofit fontScale="92500" lnSpcReduction="10000"/>
          </a:bodyPr>
          <a:lstStyle/>
          <a:p>
            <a:r>
              <a:rPr lang="en-US" altLang="ko-KR">
                <a:ea typeface="굴림" panose="020B0600000101010101" pitchFamily="50" charset="-127"/>
              </a:rPr>
              <a:t>Price Elasticity of Demand</a:t>
            </a:r>
          </a:p>
          <a:p>
            <a:pPr lvl="1"/>
            <a:r>
              <a:rPr lang="en-US" altLang="ko-KR">
                <a:ea typeface="굴림" panose="020B0600000101010101" pitchFamily="50" charset="-127"/>
              </a:rPr>
              <a:t>A measure of the sensitivity of demand to changes in price</a:t>
            </a:r>
          </a:p>
          <a:p>
            <a:r>
              <a:rPr lang="en-US" altLang="ko-KR">
                <a:ea typeface="굴림" panose="020B0600000101010101" pitchFamily="50" charset="-127"/>
              </a:rPr>
              <a:t>Assessing the Price Elasticity of Demand</a:t>
            </a:r>
          </a:p>
          <a:p>
            <a:pPr lvl="1"/>
            <a:r>
              <a:rPr lang="en-US" altLang="ko-KR">
                <a:ea typeface="굴림" panose="020B0600000101010101" pitchFamily="50" charset="-127"/>
              </a:rPr>
              <a:t> Elastic Demand</a:t>
            </a:r>
          </a:p>
          <a:p>
            <a:pPr lvl="2"/>
            <a:r>
              <a:rPr lang="en-US" altLang="ko-KR">
                <a:ea typeface="굴림" panose="020B0600000101010101" pitchFamily="50" charset="-127"/>
              </a:rPr>
              <a:t>A change in price causes an opposite change in total revenue</a:t>
            </a:r>
          </a:p>
          <a:p>
            <a:pPr lvl="2"/>
            <a:r>
              <a:rPr lang="en-US" altLang="ko-KR">
                <a:ea typeface="굴림" panose="020B0600000101010101" pitchFamily="50" charset="-127"/>
              </a:rPr>
              <a:t>An increase in price will decrease total revenue</a:t>
            </a:r>
          </a:p>
          <a:p>
            <a:pPr lvl="1"/>
            <a:r>
              <a:rPr lang="en-US" altLang="ko-KR">
                <a:ea typeface="굴림" panose="020B0600000101010101" pitchFamily="50" charset="-127"/>
              </a:rPr>
              <a:t>Inelastic Demand</a:t>
            </a:r>
          </a:p>
          <a:p>
            <a:pPr lvl="2"/>
            <a:r>
              <a:rPr lang="en-US" altLang="ko-KR">
                <a:ea typeface="굴림" panose="020B0600000101010101" pitchFamily="50" charset="-127"/>
              </a:rPr>
              <a:t>A change in price results in a change in the same direction as total revenue</a:t>
            </a:r>
          </a:p>
          <a:p>
            <a:pPr lvl="2"/>
            <a:r>
              <a:rPr lang="en-US" altLang="ko-KR">
                <a:ea typeface="굴림" panose="020B0600000101010101" pitchFamily="50" charset="-127"/>
              </a:rPr>
              <a:t>An increase in price will increase total revenue.</a:t>
            </a:r>
          </a:p>
        </p:txBody>
      </p:sp>
      <p:sp>
        <p:nvSpPr>
          <p:cNvPr id="2" name="Slide Number Placeholder 1"/>
          <p:cNvSpPr>
            <a:spLocks noGrp="1"/>
          </p:cNvSpPr>
          <p:nvPr>
            <p:ph type="sldNum" sz="quarter" idx="12"/>
          </p:nvPr>
        </p:nvSpPr>
        <p:spPr/>
        <p:txBody>
          <a:bodyPr/>
          <a:lstStyle/>
          <a:p>
            <a:fld id="{D7E2F3AF-EEFA-4172-A112-2C3C41C7DCCF}" type="slidenum">
              <a:rPr lang="en-US" smtClean="0"/>
              <a:t>13</a:t>
            </a:fld>
            <a:endParaRPr lang="en-US"/>
          </a:p>
        </p:txBody>
      </p:sp>
    </p:spTree>
    <p:extLst>
      <p:ext uri="{BB962C8B-B14F-4D97-AF65-F5344CB8AC3E}">
        <p14:creationId xmlns:p14="http://schemas.microsoft.com/office/powerpoint/2010/main" val="2391016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Elasticity of Demand</a:t>
            </a:r>
            <a:endParaRPr lang="ko-KR" altLang="en-US" sz="2000" dirty="0"/>
          </a:p>
        </p:txBody>
      </p:sp>
      <p:pic>
        <p:nvPicPr>
          <p:cNvPr id="3" name="Picture 6" descr="19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714500"/>
            <a:ext cx="6057900" cy="39243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7E2F3AF-EEFA-4172-A112-2C3C41C7DCCF}" type="slidenum">
              <a:rPr lang="en-US" smtClean="0"/>
              <a:t>14</a:t>
            </a:fld>
            <a:endParaRPr lang="en-US"/>
          </a:p>
        </p:txBody>
      </p:sp>
    </p:spTree>
    <p:extLst>
      <p:ext uri="{BB962C8B-B14F-4D97-AF65-F5344CB8AC3E}">
        <p14:creationId xmlns:p14="http://schemas.microsoft.com/office/powerpoint/2010/main" val="1154116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71" name="Rectangle 7"/>
          <p:cNvSpPr>
            <a:spLocks noGrp="1"/>
          </p:cNvSpPr>
          <p:nvPr>
            <p:ph type="title"/>
          </p:nvPr>
        </p:nvSpPr>
        <p:spPr/>
        <p:txBody>
          <a:bodyPr>
            <a:normAutofit fontScale="90000"/>
          </a:bodyPr>
          <a:lstStyle/>
          <a:p>
            <a:r>
              <a:rPr lang="en-US" altLang="ko-KR">
                <a:ea typeface="굴림" panose="020B0600000101010101" pitchFamily="50" charset="-127"/>
              </a:rPr>
              <a:t>Factors Affecting Elasticity Of Demand</a:t>
            </a:r>
          </a:p>
        </p:txBody>
      </p:sp>
      <p:sp>
        <p:nvSpPr>
          <p:cNvPr id="574472" name="Rectangle 8"/>
          <p:cNvSpPr>
            <a:spLocks noGrp="1"/>
          </p:cNvSpPr>
          <p:nvPr>
            <p:ph type="body" idx="1"/>
          </p:nvPr>
        </p:nvSpPr>
        <p:spPr/>
        <p:txBody>
          <a:bodyPr>
            <a:normAutofit lnSpcReduction="10000"/>
          </a:bodyPr>
          <a:lstStyle/>
          <a:p>
            <a:r>
              <a:rPr lang="en-US" altLang="ko-KR">
                <a:ea typeface="굴림" panose="020B0600000101010101" pitchFamily="50" charset="-127"/>
              </a:rPr>
              <a:t>Availability of substitutes</a:t>
            </a:r>
          </a:p>
          <a:p>
            <a:pPr lvl="1"/>
            <a:r>
              <a:rPr lang="en-US" altLang="ko-KR">
                <a:ea typeface="굴림" panose="020B0600000101010101" pitchFamily="50" charset="-127"/>
              </a:rPr>
              <a:t>Can consumers replace coffee with tea for caffeine?</a:t>
            </a:r>
          </a:p>
          <a:p>
            <a:r>
              <a:rPr lang="en-US" altLang="ko-KR">
                <a:ea typeface="굴림" panose="020B0600000101010101" pitchFamily="50" charset="-127"/>
              </a:rPr>
              <a:t>Amount of income available to spend on a good</a:t>
            </a:r>
          </a:p>
          <a:p>
            <a:pPr lvl="1"/>
            <a:r>
              <a:rPr lang="en-US" altLang="ko-KR">
                <a:ea typeface="굴림" panose="020B0600000101010101" pitchFamily="50" charset="-127"/>
              </a:rPr>
              <a:t>With an increase in price, will the consumer on a fixed income be forced to buy less?</a:t>
            </a:r>
          </a:p>
          <a:p>
            <a:r>
              <a:rPr lang="en-US" altLang="ko-KR">
                <a:ea typeface="굴림" panose="020B0600000101010101" pitchFamily="50" charset="-127"/>
              </a:rPr>
              <a:t>Time</a:t>
            </a:r>
          </a:p>
          <a:p>
            <a:pPr lvl="1"/>
            <a:r>
              <a:rPr lang="en-US" altLang="ko-KR">
                <a:ea typeface="굴림" panose="020B0600000101010101" pitchFamily="50" charset="-127"/>
              </a:rPr>
              <a:t>Over time will a consumer cutback/quit smoking if price of cigarettes goes up?</a:t>
            </a:r>
          </a:p>
        </p:txBody>
      </p:sp>
      <p:sp>
        <p:nvSpPr>
          <p:cNvPr id="2" name="Slide Number Placeholder 1"/>
          <p:cNvSpPr>
            <a:spLocks noGrp="1"/>
          </p:cNvSpPr>
          <p:nvPr>
            <p:ph type="sldNum" sz="quarter" idx="12"/>
          </p:nvPr>
        </p:nvSpPr>
        <p:spPr/>
        <p:txBody>
          <a:bodyPr/>
          <a:lstStyle/>
          <a:p>
            <a:fld id="{D7E2F3AF-EEFA-4172-A112-2C3C41C7DCCF}" type="slidenum">
              <a:rPr lang="en-US" smtClean="0"/>
              <a:t>15</a:t>
            </a:fld>
            <a:endParaRPr lang="en-US"/>
          </a:p>
        </p:txBody>
      </p:sp>
    </p:spTree>
    <p:extLst>
      <p:ext uri="{BB962C8B-B14F-4D97-AF65-F5344CB8AC3E}">
        <p14:creationId xmlns:p14="http://schemas.microsoft.com/office/powerpoint/2010/main" val="39369934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8" name="Rectangle 4"/>
          <p:cNvSpPr>
            <a:spLocks noGrp="1"/>
          </p:cNvSpPr>
          <p:nvPr>
            <p:ph type="title"/>
          </p:nvPr>
        </p:nvSpPr>
        <p:spPr/>
        <p:txBody>
          <a:bodyPr>
            <a:normAutofit fontScale="90000"/>
          </a:bodyPr>
          <a:lstStyle/>
          <a:p>
            <a:r>
              <a:rPr lang="en-US" altLang="ko-KR">
                <a:ea typeface="굴림" panose="020B0600000101010101" pitchFamily="50" charset="-127"/>
              </a:rPr>
              <a:t>Customer’s Interpretation and Response</a:t>
            </a:r>
          </a:p>
        </p:txBody>
      </p:sp>
      <p:sp>
        <p:nvSpPr>
          <p:cNvPr id="605189" name="Rectangle 5"/>
          <p:cNvSpPr>
            <a:spLocks noGrp="1"/>
          </p:cNvSpPr>
          <p:nvPr>
            <p:ph type="body" idx="1"/>
          </p:nvPr>
        </p:nvSpPr>
        <p:spPr/>
        <p:txBody>
          <a:bodyPr/>
          <a:lstStyle/>
          <a:p>
            <a:r>
              <a:rPr lang="en-US" altLang="ko-KR">
                <a:ea typeface="굴림" panose="020B0600000101010101" pitchFamily="50" charset="-127"/>
              </a:rPr>
              <a:t>Interpretation</a:t>
            </a:r>
          </a:p>
          <a:p>
            <a:pPr lvl="1"/>
            <a:r>
              <a:rPr lang="en-US" altLang="ko-KR">
                <a:ea typeface="굴림" panose="020B0600000101010101" pitchFamily="50" charset="-127"/>
              </a:rPr>
              <a:t>What price means or communicates to customer’s </a:t>
            </a:r>
          </a:p>
          <a:p>
            <a:r>
              <a:rPr lang="en-US" altLang="ko-KR">
                <a:ea typeface="굴림" panose="020B0600000101010101" pitchFamily="50" charset="-127"/>
              </a:rPr>
              <a:t>Response</a:t>
            </a:r>
          </a:p>
          <a:p>
            <a:pPr lvl="1"/>
            <a:r>
              <a:rPr lang="en-US" altLang="ko-KR">
                <a:ea typeface="굴림" panose="020B0600000101010101" pitchFamily="50" charset="-127"/>
              </a:rPr>
              <a:t>Moves customer closer to purchase and enhances satisfaction with purchase experience and product</a:t>
            </a:r>
          </a:p>
          <a:p>
            <a:endParaRPr lang="en-US" altLang="ko-KR">
              <a:ea typeface="굴림" panose="020B0600000101010101" pitchFamily="50" charset="-127"/>
            </a:endParaRPr>
          </a:p>
        </p:txBody>
      </p:sp>
      <p:sp>
        <p:nvSpPr>
          <p:cNvPr id="2" name="Slide Number Placeholder 1"/>
          <p:cNvSpPr>
            <a:spLocks noGrp="1"/>
          </p:cNvSpPr>
          <p:nvPr>
            <p:ph type="sldNum" sz="quarter" idx="12"/>
          </p:nvPr>
        </p:nvSpPr>
        <p:spPr/>
        <p:txBody>
          <a:bodyPr/>
          <a:lstStyle/>
          <a:p>
            <a:fld id="{D7E2F3AF-EEFA-4172-A112-2C3C41C7DCCF}" type="slidenum">
              <a:rPr lang="en-US" smtClean="0"/>
              <a:t>16</a:t>
            </a:fld>
            <a:endParaRPr lang="en-US"/>
          </a:p>
        </p:txBody>
      </p:sp>
    </p:spTree>
    <p:extLst>
      <p:ext uri="{BB962C8B-B14F-4D97-AF65-F5344CB8AC3E}">
        <p14:creationId xmlns:p14="http://schemas.microsoft.com/office/powerpoint/2010/main" val="3328299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6" name="Rectangle 6"/>
          <p:cNvSpPr>
            <a:spLocks noGrp="1"/>
          </p:cNvSpPr>
          <p:nvPr>
            <p:ph type="title"/>
          </p:nvPr>
        </p:nvSpPr>
        <p:spPr/>
        <p:txBody>
          <a:bodyPr/>
          <a:lstStyle/>
          <a:p>
            <a:r>
              <a:rPr lang="en-US" altLang="ko-KR">
                <a:ea typeface="굴림" panose="020B0600000101010101" pitchFamily="50" charset="-127"/>
              </a:rPr>
              <a:t>Reference Prices</a:t>
            </a:r>
          </a:p>
        </p:txBody>
      </p:sp>
      <p:sp>
        <p:nvSpPr>
          <p:cNvPr id="609287" name="Rectangle 7"/>
          <p:cNvSpPr>
            <a:spLocks noGrp="1"/>
          </p:cNvSpPr>
          <p:nvPr>
            <p:ph type="body" idx="1"/>
          </p:nvPr>
        </p:nvSpPr>
        <p:spPr/>
        <p:txBody>
          <a:bodyPr/>
          <a:lstStyle/>
          <a:p>
            <a:r>
              <a:rPr lang="en-US" altLang="ko-KR" dirty="0">
                <a:ea typeface="굴림" panose="020B0600000101010101" pitchFamily="50" charset="-127"/>
              </a:rPr>
              <a:t>Internal Reference Price</a:t>
            </a:r>
          </a:p>
          <a:p>
            <a:pPr lvl="1"/>
            <a:r>
              <a:rPr lang="en-US" altLang="ko-KR" dirty="0">
                <a:ea typeface="굴림" panose="020B0600000101010101" pitchFamily="50" charset="-127"/>
              </a:rPr>
              <a:t>Develops in buyer’s mind through experience with product</a:t>
            </a:r>
          </a:p>
          <a:p>
            <a:r>
              <a:rPr lang="en-US" altLang="ko-KR" dirty="0">
                <a:ea typeface="굴림" panose="020B0600000101010101" pitchFamily="50" charset="-127"/>
              </a:rPr>
              <a:t>External Reference Price</a:t>
            </a:r>
          </a:p>
          <a:p>
            <a:pPr lvl="1"/>
            <a:r>
              <a:rPr lang="en-US" altLang="ko-KR" dirty="0">
                <a:ea typeface="굴림" panose="020B0600000101010101" pitchFamily="50" charset="-127"/>
              </a:rPr>
              <a:t>A comparison price provided by others</a:t>
            </a:r>
          </a:p>
        </p:txBody>
      </p:sp>
      <p:sp>
        <p:nvSpPr>
          <p:cNvPr id="2" name="Slide Number Placeholder 1"/>
          <p:cNvSpPr>
            <a:spLocks noGrp="1"/>
          </p:cNvSpPr>
          <p:nvPr>
            <p:ph type="sldNum" sz="quarter" idx="12"/>
          </p:nvPr>
        </p:nvSpPr>
        <p:spPr/>
        <p:txBody>
          <a:bodyPr/>
          <a:lstStyle/>
          <a:p>
            <a:fld id="{D7E2F3AF-EEFA-4172-A112-2C3C41C7DCCF}" type="slidenum">
              <a:rPr lang="en-US" smtClean="0"/>
              <a:t>17</a:t>
            </a:fld>
            <a:endParaRPr lang="en-US"/>
          </a:p>
        </p:txBody>
      </p:sp>
      <p:pic>
        <p:nvPicPr>
          <p:cNvPr id="1026" name="Picture 2" descr="http://tse1.mm.bing.net/th?id=OIP.Mf5228a4d38eb0723fc252ced7eea9d96o0&amp;w=232&amp;h=117&amp;c=7&amp;rs=1&amp;qlt=90&amp;o=4&amp;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967369"/>
            <a:ext cx="2209800" cy="111442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9ABAEAC-0791-4037-B654-17436D760BDF}" type="slidenum">
              <a:rPr lang="en-US" smtClean="0"/>
              <a:pPr>
                <a:defRPr/>
              </a:pPr>
              <a:t>17</a:t>
            </a:fld>
            <a:endParaRPr lang="en-US"/>
          </a:p>
        </p:txBody>
      </p:sp>
      <p:pic>
        <p:nvPicPr>
          <p:cNvPr id="7" name="Picture 2" descr="http://s.cn.bing.net/th?id=OIP.Maf8256a7eade9c023620e29da9b4925co0&amp;w=196&amp;h=142&amp;c=7&amp;rs=1&amp;qlt=90&amp;o=4&amp;pid=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523915"/>
            <a:ext cx="1289214" cy="9340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cn.bing.net/th?id=OIP.M68f7093a8bea0c8ab81e5488c4f8fc04o0&amp;w=147&amp;h=147&amp;c=7&amp;rs=1&amp;qlt=90&amp;o=4&amp;pid=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536117"/>
            <a:ext cx="792088" cy="7920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011098" y="5930171"/>
            <a:ext cx="1623859" cy="842991"/>
            <a:chOff x="2703452" y="5013176"/>
            <a:chExt cx="3056172" cy="1576875"/>
          </a:xfrm>
        </p:grpSpPr>
        <p:pic>
          <p:nvPicPr>
            <p:cNvPr id="10" name="Picture 8" descr="D:\Teaching\Pricing-MBA\Lectures_Pricing_FA15\u=544060099,2911401077&amp;fm=21&amp;gp=0.jpg"/>
            <p:cNvPicPr>
              <a:picLocks noChangeAspect="1" noChangeArrowheads="1"/>
            </p:cNvPicPr>
            <p:nvPr/>
          </p:nvPicPr>
          <p:blipFill rotWithShape="1">
            <a:blip r:embed="rId6">
              <a:extLst>
                <a:ext uri="{28A0092B-C50C-407E-A947-70E740481C1C}">
                  <a14:useLocalDpi xmlns:a14="http://schemas.microsoft.com/office/drawing/2010/main" val="0"/>
                </a:ext>
              </a:extLst>
            </a:blip>
            <a:srcRect l="13968" t="14370" r="17655" b="10379"/>
            <a:stretch/>
          </p:blipFill>
          <p:spPr bwMode="auto">
            <a:xfrm>
              <a:off x="2703452" y="5013176"/>
              <a:ext cx="1432840" cy="1576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D:\Teaching\Pricing-MBA\Lectures_Pricing_FA15\u=1190835550,2825300051&amp;fm=21&amp;gp=0.jpg"/>
            <p:cNvPicPr>
              <a:picLocks noChangeAspect="1" noChangeArrowheads="1"/>
            </p:cNvPicPr>
            <p:nvPr/>
          </p:nvPicPr>
          <p:blipFill rotWithShape="1">
            <a:blip r:embed="rId7">
              <a:extLst>
                <a:ext uri="{28A0092B-C50C-407E-A947-70E740481C1C}">
                  <a14:useLocalDpi xmlns:a14="http://schemas.microsoft.com/office/drawing/2010/main" val="0"/>
                </a:ext>
              </a:extLst>
            </a:blip>
            <a:srcRect l="22380" t="18274" r="17508" b="30646"/>
            <a:stretch/>
          </p:blipFill>
          <p:spPr bwMode="auto">
            <a:xfrm>
              <a:off x="4499992" y="5373216"/>
              <a:ext cx="1259632" cy="10703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8100392" y="4217775"/>
            <a:ext cx="841545" cy="1499187"/>
            <a:chOff x="6970815" y="2420888"/>
            <a:chExt cx="1394381" cy="3371395"/>
          </a:xfrm>
        </p:grpSpPr>
        <p:pic>
          <p:nvPicPr>
            <p:cNvPr id="13" name="Picture 10" descr="D:\Teaching\Pricing-MBA\Lectures_Pricing_FA15\one carat rub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0272" y="2420888"/>
              <a:ext cx="134492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d.hiphotos.baidu.com/image/h%3D220/sign=3055b259540fd9f9bf17526b152cd42b/4ec2d5628535e5dd3cbc38fa73c6a7efce1b620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7753" y="4654685"/>
              <a:ext cx="1287554" cy="113759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g.hiphotos.baidu.com/image/h%3D220/sign=9527a3cdcdea15ce5eeee70b86013a25/fcfaaf51f3deb48f1a486c96f41f3a292df5785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70815" y="3490668"/>
              <a:ext cx="1354492" cy="11640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654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Approaches </a:t>
            </a:r>
            <a:r>
              <a:rPr lang="en-US" dirty="0"/>
              <a:t>to Pricing of Products</a:t>
            </a:r>
          </a:p>
        </p:txBody>
      </p:sp>
      <p:sp>
        <p:nvSpPr>
          <p:cNvPr id="7" name="Content Placeholder 6"/>
          <p:cNvSpPr>
            <a:spLocks noGrp="1"/>
          </p:cNvSpPr>
          <p:nvPr>
            <p:ph idx="1"/>
          </p:nvPr>
        </p:nvSpPr>
        <p:spPr>
          <a:xfrm>
            <a:off x="107504" y="1700808"/>
            <a:ext cx="8892480" cy="4525963"/>
          </a:xfrm>
        </p:spPr>
        <p:txBody>
          <a:bodyPr>
            <a:normAutofit/>
          </a:bodyPr>
          <a:lstStyle/>
          <a:p>
            <a:r>
              <a:rPr lang="en-US" dirty="0" smtClean="0"/>
              <a:t>Cost-Based </a:t>
            </a:r>
            <a:r>
              <a:rPr lang="en-US" dirty="0"/>
              <a:t>Pricing / Standard Mark-up Pricing</a:t>
            </a:r>
          </a:p>
          <a:p>
            <a:endParaRPr lang="en-US" dirty="0"/>
          </a:p>
          <a:p>
            <a:r>
              <a:rPr lang="en-US" dirty="0" smtClean="0"/>
              <a:t>Competition-based Pricing</a:t>
            </a:r>
          </a:p>
          <a:p>
            <a:endParaRPr lang="en-US" dirty="0"/>
          </a:p>
          <a:p>
            <a:r>
              <a:rPr lang="en-US" dirty="0" smtClean="0"/>
              <a:t>Value/Customer-based Pricing</a:t>
            </a:r>
          </a:p>
          <a:p>
            <a:endParaRPr lang="en-US" dirty="0"/>
          </a:p>
          <a:p>
            <a:r>
              <a:rPr lang="en-US" dirty="0" smtClean="0"/>
              <a:t>New </a:t>
            </a:r>
            <a:r>
              <a:rPr lang="en-US" dirty="0"/>
              <a:t>Products: Skimming </a:t>
            </a:r>
            <a:r>
              <a:rPr lang="en-US" dirty="0" err="1"/>
              <a:t>vs</a:t>
            </a:r>
            <a:r>
              <a:rPr lang="en-US" dirty="0"/>
              <a:t> Penetration Strategies</a:t>
            </a:r>
          </a:p>
          <a:p>
            <a:endParaRPr lang="en-US" dirty="0"/>
          </a:p>
        </p:txBody>
      </p:sp>
      <p:sp>
        <p:nvSpPr>
          <p:cNvPr id="5" name="Slide Number Placeholder 4"/>
          <p:cNvSpPr>
            <a:spLocks noGrp="1"/>
          </p:cNvSpPr>
          <p:nvPr>
            <p:ph type="sldNum" sz="quarter" idx="12"/>
          </p:nvPr>
        </p:nvSpPr>
        <p:spPr/>
        <p:txBody>
          <a:bodyPr/>
          <a:lstStyle/>
          <a:p>
            <a:fld id="{D7E2F3AF-EEFA-4172-A112-2C3C41C7DCCF}" type="slidenum">
              <a:rPr lang="en-US" smtClean="0"/>
              <a:t>18</a:t>
            </a:fld>
            <a:endParaRPr lang="en-US"/>
          </a:p>
        </p:txBody>
      </p:sp>
    </p:spTree>
    <p:extLst>
      <p:ext uri="{BB962C8B-B14F-4D97-AF65-F5344CB8AC3E}">
        <p14:creationId xmlns:p14="http://schemas.microsoft.com/office/powerpoint/2010/main" val="1285714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36104"/>
          </a:xfrm>
        </p:spPr>
        <p:txBody>
          <a:bodyPr/>
          <a:lstStyle/>
          <a:p>
            <a:r>
              <a:rPr lang="en-US" dirty="0" smtClean="0"/>
              <a:t>Cost-based Pricing</a:t>
            </a:r>
            <a:endParaRPr lang="en-US" dirty="0"/>
          </a:p>
        </p:txBody>
      </p:sp>
      <p:sp>
        <p:nvSpPr>
          <p:cNvPr id="3" name="Content Placeholder 2"/>
          <p:cNvSpPr>
            <a:spLocks noGrp="1"/>
          </p:cNvSpPr>
          <p:nvPr>
            <p:ph idx="1"/>
          </p:nvPr>
        </p:nvSpPr>
        <p:spPr>
          <a:xfrm>
            <a:off x="457200" y="1196752"/>
            <a:ext cx="8229600" cy="3701008"/>
          </a:xfrm>
        </p:spPr>
        <p:txBody>
          <a:bodyPr>
            <a:normAutofit/>
          </a:bodyPr>
          <a:lstStyle/>
          <a:p>
            <a:r>
              <a:rPr lang="en-US" sz="2400" dirty="0" smtClean="0"/>
              <a:t>“</a:t>
            </a:r>
            <a:r>
              <a:rPr lang="en-US" sz="2400" dirty="0"/>
              <a:t>Company managers would calculate how much it would cost to make and deliver each product, and add a flat percentage on top</a:t>
            </a:r>
            <a:r>
              <a:rPr lang="en-US" sz="2400" dirty="0" smtClean="0"/>
              <a:t>%.”</a:t>
            </a:r>
            <a:endParaRPr lang="en-US" sz="2400" dirty="0"/>
          </a:p>
          <a:p>
            <a:pPr marL="0" indent="0" algn="r">
              <a:buNone/>
            </a:pPr>
            <a:r>
              <a:rPr lang="en-US" sz="2400" dirty="0" smtClean="0"/>
              <a:t> - WSJ </a:t>
            </a:r>
            <a:r>
              <a:rPr lang="en-US" sz="2400" dirty="0"/>
              <a:t>March 27, </a:t>
            </a:r>
            <a:r>
              <a:rPr lang="en-US" sz="2400" dirty="0" smtClean="0"/>
              <a:t>2007</a:t>
            </a:r>
          </a:p>
          <a:p>
            <a:r>
              <a:rPr lang="en-US" sz="2400" dirty="0"/>
              <a:t>Cost-plus Pricing</a:t>
            </a:r>
          </a:p>
          <a:p>
            <a:pPr marL="895350" indent="-538163">
              <a:lnSpc>
                <a:spcPct val="90000"/>
              </a:lnSpc>
              <a:buFont typeface="Calibri" pitchFamily="34" charset="0"/>
              <a:buChar char="—"/>
            </a:pPr>
            <a:r>
              <a:rPr lang="en-US" sz="2400" dirty="0" smtClean="0"/>
              <a:t>Adding </a:t>
            </a:r>
            <a:r>
              <a:rPr lang="en-US" sz="2400" dirty="0"/>
              <a:t>a specified dollar amount to the seller’s costs</a:t>
            </a:r>
          </a:p>
          <a:p>
            <a:r>
              <a:rPr lang="en-US" sz="2400" dirty="0"/>
              <a:t>Markup</a:t>
            </a:r>
          </a:p>
          <a:p>
            <a:pPr marL="895350" indent="-538163">
              <a:lnSpc>
                <a:spcPct val="90000"/>
              </a:lnSpc>
              <a:buFont typeface="Calibri" pitchFamily="34" charset="0"/>
              <a:buChar char="—"/>
            </a:pPr>
            <a:r>
              <a:rPr lang="en-US" sz="2400" dirty="0" smtClean="0"/>
              <a:t>Adding </a:t>
            </a:r>
            <a:r>
              <a:rPr lang="en-US" sz="2400" dirty="0"/>
              <a:t>to the cost of the product a predetermined percentage of that cost</a:t>
            </a:r>
          </a:p>
          <a:p>
            <a:pPr marL="0" indent="0" algn="r">
              <a:buNone/>
            </a:pPr>
            <a:endParaRPr lang="en-US" sz="2400" dirty="0"/>
          </a:p>
        </p:txBody>
      </p:sp>
      <p:sp>
        <p:nvSpPr>
          <p:cNvPr id="4" name="Slide Number Placeholder 3"/>
          <p:cNvSpPr>
            <a:spLocks noGrp="1"/>
          </p:cNvSpPr>
          <p:nvPr>
            <p:ph type="sldNum" sz="quarter" idx="12"/>
          </p:nvPr>
        </p:nvSpPr>
        <p:spPr/>
        <p:txBody>
          <a:bodyPr/>
          <a:lstStyle/>
          <a:p>
            <a:fld id="{D7E2F3AF-EEFA-4172-A112-2C3C41C7DCCF}" type="slidenum">
              <a:rPr lang="en-US" smtClean="0"/>
              <a:t>19</a:t>
            </a:fld>
            <a:endParaRPr lang="en-US"/>
          </a:p>
        </p:txBody>
      </p:sp>
      <p:pic>
        <p:nvPicPr>
          <p:cNvPr id="2052" name="Picture 4" descr="C:\Users\admin\Desktop\Pict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869160"/>
            <a:ext cx="5510213" cy="183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660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4176"/>
            <a:ext cx="8229600" cy="1828800"/>
          </a:xfrm>
        </p:spPr>
        <p:txBody>
          <a:bodyPr/>
          <a:lstStyle/>
          <a:p>
            <a:r>
              <a:rPr lang="en-US" b="1" i="1" dirty="0" smtClean="0"/>
              <a:t>Consumer</a:t>
            </a:r>
          </a:p>
          <a:p>
            <a:endParaRPr lang="en-US" sz="1200" dirty="0"/>
          </a:p>
          <a:p>
            <a:pPr>
              <a:buNone/>
            </a:pPr>
            <a:r>
              <a:rPr lang="en-US" dirty="0" smtClean="0"/>
              <a:t>    Value = </a:t>
            </a:r>
            <a:r>
              <a:rPr lang="en-US" dirty="0" smtClean="0">
                <a:solidFill>
                  <a:srgbClr val="006600"/>
                </a:solidFill>
              </a:rPr>
              <a:t>Benefits</a:t>
            </a:r>
            <a:r>
              <a:rPr lang="en-US" dirty="0" smtClean="0"/>
              <a:t> - </a:t>
            </a:r>
            <a:r>
              <a:rPr lang="en-US" dirty="0" smtClean="0">
                <a:solidFill>
                  <a:srgbClr val="FF0000"/>
                </a:solidFill>
              </a:rPr>
              <a:t>Costs</a:t>
            </a:r>
          </a:p>
        </p:txBody>
      </p:sp>
      <p:sp>
        <p:nvSpPr>
          <p:cNvPr id="4" name="Content Placeholder 2"/>
          <p:cNvSpPr txBox="1">
            <a:spLocks/>
          </p:cNvSpPr>
          <p:nvPr/>
        </p:nvSpPr>
        <p:spPr>
          <a:xfrm>
            <a:off x="457200" y="3429000"/>
            <a:ext cx="8229600" cy="2438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1" u="none" strike="noStrike" kern="1200" cap="none" spc="0" normalizeH="0" baseline="0" noProof="0" dirty="0" smtClean="0">
                <a:ln>
                  <a:noFill/>
                </a:ln>
                <a:effectLst/>
                <a:uLnTx/>
                <a:uFillTx/>
                <a:latin typeface="+mn-lt"/>
                <a:ea typeface="+mn-ea"/>
                <a:cs typeface="+mn-cs"/>
              </a:rPr>
              <a:t>Firm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Profit = </a:t>
            </a:r>
            <a:r>
              <a:rPr kumimoji="0" lang="en-US" sz="3200" b="0" i="0" u="none" strike="noStrike" kern="1200" cap="none" spc="0" normalizeH="0" baseline="0" noProof="0" dirty="0" smtClean="0">
                <a:ln>
                  <a:noFill/>
                </a:ln>
                <a:solidFill>
                  <a:srgbClr val="006600"/>
                </a:solidFill>
                <a:effectLst/>
                <a:uLnTx/>
                <a:uFillTx/>
                <a:latin typeface="+mn-lt"/>
                <a:ea typeface="+mn-ea"/>
                <a:cs typeface="+mn-cs"/>
              </a:rPr>
              <a:t>Sales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Costs</a:t>
            </a:r>
          </a:p>
        </p:txBody>
      </p:sp>
      <p:sp>
        <p:nvSpPr>
          <p:cNvPr id="23" name="Slide Number Placeholder 22"/>
          <p:cNvSpPr>
            <a:spLocks noGrp="1"/>
          </p:cNvSpPr>
          <p:nvPr>
            <p:ph type="sldNum" sz="quarter" idx="12"/>
          </p:nvPr>
        </p:nvSpPr>
        <p:spPr/>
        <p:txBody>
          <a:bodyPr/>
          <a:lstStyle/>
          <a:p>
            <a:fld id="{71D74391-6BC6-4444-9AC1-711C6BAF7C78}" type="slidenum">
              <a:rPr lang="en-US" smtClean="0"/>
              <a:pPr/>
              <a:t>2</a:t>
            </a:fld>
            <a:endParaRPr lang="en-US" dirty="0"/>
          </a:p>
        </p:txBody>
      </p:sp>
      <p:sp>
        <p:nvSpPr>
          <p:cNvPr id="24" name="Rectangle 19"/>
          <p:cNvSpPr>
            <a:spLocks noGrp="1" noChangeArrowheads="1"/>
          </p:cNvSpPr>
          <p:nvPr>
            <p:ph type="title" idx="4294967295"/>
          </p:nvPr>
        </p:nvSpPr>
        <p:spPr>
          <a:xfrm>
            <a:off x="1043608" y="381001"/>
            <a:ext cx="7484181" cy="685067"/>
          </a:xfrm>
        </p:spPr>
        <p:txBody>
          <a:bodyPr>
            <a:normAutofit fontScale="90000"/>
          </a:bodyPr>
          <a:lstStyle/>
          <a:p>
            <a:pPr eaLnBrk="1" hangingPunct="1">
              <a:defRPr/>
            </a:pPr>
            <a:r>
              <a:rPr lang="en-US" altLang="zh-CN" sz="3900" b="1" dirty="0">
                <a:ea typeface="宋体" panose="02010600030101010101" pitchFamily="2" charset="-122"/>
              </a:rPr>
              <a:t>The Importance of Price</a:t>
            </a:r>
          </a:p>
        </p:txBody>
      </p:sp>
      <p:sp>
        <p:nvSpPr>
          <p:cNvPr id="26" name="Rectangle 15"/>
          <p:cNvSpPr>
            <a:spLocks noChangeArrowheads="1"/>
          </p:cNvSpPr>
          <p:nvPr/>
        </p:nvSpPr>
        <p:spPr bwMode="auto">
          <a:xfrm>
            <a:off x="5957514" y="1700808"/>
            <a:ext cx="2934966" cy="1368152"/>
          </a:xfrm>
          <a:prstGeom prst="rect">
            <a:avLst/>
          </a:prstGeom>
          <a:solidFill>
            <a:srgbClr val="FFCC00"/>
          </a:solidFill>
          <a:ln>
            <a:noFill/>
          </a:ln>
          <a:effectLst>
            <a:outerShdw dist="71842" dir="2700000" algn="ctr" rotWithShape="0">
              <a:srgbClr val="4D4D4D"/>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zh-CN" sz="2300" b="1" dirty="0"/>
              <a:t>To the consumer...</a:t>
            </a:r>
            <a:br>
              <a:rPr lang="en-US" altLang="zh-CN" sz="2300" b="1" dirty="0"/>
            </a:br>
            <a:r>
              <a:rPr lang="en-US" altLang="zh-CN" sz="2300" b="1" dirty="0"/>
              <a:t>Price is the cost </a:t>
            </a:r>
            <a:br>
              <a:rPr lang="en-US" altLang="zh-CN" sz="2300" b="1" dirty="0"/>
            </a:br>
            <a:r>
              <a:rPr lang="en-US" altLang="zh-CN" sz="2300" b="1" dirty="0"/>
              <a:t>of something</a:t>
            </a:r>
          </a:p>
        </p:txBody>
      </p:sp>
      <p:sp>
        <p:nvSpPr>
          <p:cNvPr id="27" name="Rectangle 16"/>
          <p:cNvSpPr>
            <a:spLocks noChangeArrowheads="1"/>
          </p:cNvSpPr>
          <p:nvPr/>
        </p:nvSpPr>
        <p:spPr bwMode="auto">
          <a:xfrm>
            <a:off x="5957514" y="3717032"/>
            <a:ext cx="2934966" cy="1224136"/>
          </a:xfrm>
          <a:prstGeom prst="rect">
            <a:avLst/>
          </a:prstGeom>
          <a:solidFill>
            <a:srgbClr val="92D050"/>
          </a:solidFill>
          <a:ln>
            <a:noFill/>
          </a:ln>
          <a:effectLst>
            <a:outerShdw dist="71842" dir="2700000" algn="ctr" rotWithShape="0">
              <a:srgbClr val="4D4D4D"/>
            </a:outerShdw>
          </a:effectLs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zh-CN" sz="2300" b="1" dirty="0"/>
              <a:t>To the seller...</a:t>
            </a:r>
            <a:br>
              <a:rPr lang="en-US" altLang="zh-CN" sz="2300" b="1" dirty="0"/>
            </a:br>
            <a:r>
              <a:rPr lang="en-US" altLang="zh-CN" sz="2300" b="1" dirty="0"/>
              <a:t>Price is </a:t>
            </a:r>
            <a:r>
              <a:rPr lang="en-US" altLang="zh-CN" sz="2300" b="1" dirty="0" smtClean="0"/>
              <a:t>revenue</a:t>
            </a:r>
            <a:endParaRPr lang="en-US" altLang="zh-CN" sz="2300" b="1" dirty="0"/>
          </a:p>
        </p:txBody>
      </p:sp>
      <p:sp>
        <p:nvSpPr>
          <p:cNvPr id="28" name="Rectangle 14"/>
          <p:cNvSpPr>
            <a:spLocks noChangeArrowheads="1"/>
          </p:cNvSpPr>
          <p:nvPr/>
        </p:nvSpPr>
        <p:spPr bwMode="auto">
          <a:xfrm>
            <a:off x="323528" y="5868894"/>
            <a:ext cx="8496944" cy="800466"/>
          </a:xfrm>
          <a:prstGeom prst="rect">
            <a:avLst/>
          </a:prstGeom>
          <a:solidFill>
            <a:srgbClr val="C0C0C0"/>
          </a:solidFill>
          <a:ln>
            <a:noFill/>
          </a:ln>
          <a:effectLst>
            <a:outerShdw dist="71842" dir="2700000" algn="ctr" rotWithShape="0">
              <a:srgbClr val="4D4D4D"/>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103236" tIns="51618" rIns="103236" bIns="51618"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buClr>
                <a:schemeClr val="accent2"/>
              </a:buClr>
              <a:buFont typeface="Wingdings" panose="05000000000000000000" pitchFamily="2" charset="2"/>
              <a:buNone/>
              <a:defRPr/>
            </a:pPr>
            <a:r>
              <a:rPr lang="en-US" altLang="zh-CN" sz="2300" b="1" dirty="0" smtClean="0"/>
              <a:t>Price plays an important role for both consumers and firms. </a:t>
            </a:r>
            <a:endParaRPr lang="en-US" altLang="zh-CN" sz="2300" b="1" dirty="0"/>
          </a:p>
        </p:txBody>
      </p:sp>
      <p:sp>
        <p:nvSpPr>
          <p:cNvPr id="9" name="TextBox 8"/>
          <p:cNvSpPr txBox="1"/>
          <p:nvPr/>
        </p:nvSpPr>
        <p:spPr>
          <a:xfrm>
            <a:off x="539552" y="2780928"/>
            <a:ext cx="5400600" cy="523220"/>
          </a:xfrm>
          <a:prstGeom prst="rect">
            <a:avLst/>
          </a:prstGeom>
          <a:noFill/>
        </p:spPr>
        <p:txBody>
          <a:bodyPr wrap="square" rtlCol="0">
            <a:spAutoFit/>
          </a:bodyPr>
          <a:lstStyle/>
          <a:p>
            <a:pPr algn="ctr"/>
            <a:r>
              <a:rPr lang="en-US" sz="2800" dirty="0" smtClean="0">
                <a:solidFill>
                  <a:schemeClr val="accent6">
                    <a:lumMod val="75000"/>
                  </a:schemeClr>
                </a:solidFill>
                <a:effectLst>
                  <a:outerShdw blurRad="38100" dist="38100" dir="2700000" algn="tl">
                    <a:srgbClr val="000000">
                      <a:alpha val="43137"/>
                    </a:srgbClr>
                  </a:outerShdw>
                </a:effectLst>
              </a:rPr>
              <a:t>Consumer seeks to maximize </a:t>
            </a:r>
            <a:r>
              <a:rPr lang="en-US" sz="2800" b="1" dirty="0" smtClean="0">
                <a:solidFill>
                  <a:schemeClr val="accent6">
                    <a:lumMod val="75000"/>
                  </a:schemeClr>
                </a:solidFill>
                <a:effectLst>
                  <a:outerShdw blurRad="38100" dist="38100" dir="2700000" algn="tl">
                    <a:srgbClr val="000000">
                      <a:alpha val="43137"/>
                    </a:srgbClr>
                  </a:outerShdw>
                </a:effectLst>
              </a:rPr>
              <a:t>value</a:t>
            </a:r>
            <a:r>
              <a:rPr lang="en-US" sz="2800" dirty="0" smtClean="0">
                <a:solidFill>
                  <a:schemeClr val="accent6">
                    <a:lumMod val="75000"/>
                  </a:schemeClr>
                </a:solidFill>
                <a:effectLst>
                  <a:outerShdw blurRad="38100" dist="38100" dir="2700000" algn="tl">
                    <a:srgbClr val="000000">
                      <a:alpha val="43137"/>
                    </a:srgbClr>
                  </a:outerShdw>
                </a:effectLst>
              </a:rPr>
              <a:t>.</a:t>
            </a:r>
            <a:endParaRPr lang="en-US" sz="2800" dirty="0">
              <a:solidFill>
                <a:schemeClr val="accent6">
                  <a:lumMod val="75000"/>
                </a:schemeClr>
              </a:solidFill>
              <a:effectLst>
                <a:outerShdw blurRad="38100" dist="38100" dir="2700000" algn="tl">
                  <a:srgbClr val="000000">
                    <a:alpha val="43137"/>
                  </a:srgbClr>
                </a:outerShdw>
              </a:effectLst>
            </a:endParaRPr>
          </a:p>
        </p:txBody>
      </p:sp>
      <p:sp>
        <p:nvSpPr>
          <p:cNvPr id="10" name="TextBox 9"/>
          <p:cNvSpPr txBox="1"/>
          <p:nvPr/>
        </p:nvSpPr>
        <p:spPr>
          <a:xfrm>
            <a:off x="107504" y="5138028"/>
            <a:ext cx="6264696" cy="523220"/>
          </a:xfrm>
          <a:prstGeom prst="rect">
            <a:avLst/>
          </a:prstGeom>
          <a:noFill/>
        </p:spPr>
        <p:txBody>
          <a:bodyPr wrap="square" rtlCol="0">
            <a:spAutoFit/>
          </a:bodyPr>
          <a:lstStyle/>
          <a:p>
            <a:pPr algn="ctr"/>
            <a:r>
              <a:rPr lang="en-US" sz="2800" dirty="0" smtClean="0">
                <a:solidFill>
                  <a:schemeClr val="accent6">
                    <a:lumMod val="75000"/>
                  </a:schemeClr>
                </a:solidFill>
                <a:effectLst>
                  <a:outerShdw blurRad="38100" dist="38100" dir="2700000" algn="tl">
                    <a:srgbClr val="000000">
                      <a:alpha val="43137"/>
                    </a:srgbClr>
                  </a:outerShdw>
                </a:effectLst>
              </a:rPr>
              <a:t>For-profit Firm seeks to maximize </a:t>
            </a:r>
            <a:r>
              <a:rPr lang="en-US" sz="2800" b="1" dirty="0" smtClean="0">
                <a:solidFill>
                  <a:schemeClr val="accent6">
                    <a:lumMod val="75000"/>
                  </a:schemeClr>
                </a:solidFill>
                <a:effectLst>
                  <a:outerShdw blurRad="38100" dist="38100" dir="2700000" algn="tl">
                    <a:srgbClr val="000000">
                      <a:alpha val="43137"/>
                    </a:srgbClr>
                  </a:outerShdw>
                </a:effectLst>
              </a:rPr>
              <a:t>profit</a:t>
            </a:r>
            <a:r>
              <a:rPr lang="en-US" sz="2800" dirty="0" smtClean="0">
                <a:solidFill>
                  <a:schemeClr val="accent6">
                    <a:lumMod val="75000"/>
                  </a:schemeClr>
                </a:solidFill>
                <a:effectLst>
                  <a:outerShdw blurRad="38100" dist="38100" dir="2700000" algn="tl">
                    <a:srgbClr val="000000">
                      <a:alpha val="43137"/>
                    </a:srgbClr>
                  </a:outerShdw>
                </a:effectLst>
              </a:rPr>
              <a:t>.</a:t>
            </a:r>
            <a:endParaRPr lang="en-US" sz="2800"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688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936104"/>
          </a:xfrm>
        </p:spPr>
        <p:txBody>
          <a:bodyPr/>
          <a:lstStyle/>
          <a:p>
            <a:r>
              <a:rPr lang="en-US" dirty="0" smtClean="0"/>
              <a:t>Problems</a:t>
            </a:r>
            <a:endParaRPr lang="en-US" dirty="0"/>
          </a:p>
        </p:txBody>
      </p:sp>
      <p:sp>
        <p:nvSpPr>
          <p:cNvPr id="3" name="Content Placeholder 2"/>
          <p:cNvSpPr>
            <a:spLocks noGrp="1"/>
          </p:cNvSpPr>
          <p:nvPr>
            <p:ph idx="1"/>
          </p:nvPr>
        </p:nvSpPr>
        <p:spPr>
          <a:xfrm>
            <a:off x="107504" y="1024136"/>
            <a:ext cx="8928992" cy="2211270"/>
          </a:xfrm>
        </p:spPr>
        <p:txBody>
          <a:bodyPr>
            <a:normAutofit/>
          </a:bodyPr>
          <a:lstStyle/>
          <a:p>
            <a:pPr marL="0" indent="0">
              <a:buNone/>
            </a:pPr>
            <a:r>
              <a:rPr lang="en-US" dirty="0" smtClean="0"/>
              <a:t>Fail to take </a:t>
            </a:r>
            <a:r>
              <a:rPr lang="en-US" dirty="0"/>
              <a:t>into account the customer’s </a:t>
            </a:r>
            <a:r>
              <a:rPr lang="en-US" dirty="0" smtClean="0"/>
              <a:t>perspective</a:t>
            </a:r>
            <a:endParaRPr lang="en-US" dirty="0"/>
          </a:p>
          <a:p>
            <a:pPr marL="895350" indent="-538163">
              <a:buFont typeface="Calibri" pitchFamily="34" charset="0"/>
              <a:buChar char="—"/>
            </a:pPr>
            <a:endParaRPr lang="en-US" sz="800" dirty="0" smtClean="0"/>
          </a:p>
          <a:p>
            <a:pPr marL="895350" indent="-538163">
              <a:buFont typeface="Calibri" pitchFamily="34" charset="0"/>
              <a:buChar char="—"/>
            </a:pPr>
            <a:r>
              <a:rPr lang="en-US" sz="2400" dirty="0" smtClean="0"/>
              <a:t>Do customers know your cost?</a:t>
            </a:r>
            <a:endParaRPr lang="en-US" sz="2400" dirty="0"/>
          </a:p>
          <a:p>
            <a:pPr marL="895350" indent="-538163">
              <a:buFont typeface="Calibri" pitchFamily="34" charset="0"/>
              <a:buChar char="—"/>
            </a:pPr>
            <a:r>
              <a:rPr lang="en-US" sz="2400" dirty="0" smtClean="0"/>
              <a:t>Do customers care about your cost?</a:t>
            </a:r>
            <a:endParaRPr lang="en-US" sz="2400" dirty="0"/>
          </a:p>
          <a:p>
            <a:pPr marL="895350" indent="-538163">
              <a:buFont typeface="Calibri" pitchFamily="34" charset="0"/>
              <a:buChar char="—"/>
            </a:pPr>
            <a:r>
              <a:rPr lang="en-US" sz="2400" dirty="0" smtClean="0"/>
              <a:t>Unrealized </a:t>
            </a:r>
            <a:r>
              <a:rPr lang="en-US" sz="2400" dirty="0"/>
              <a:t>revenue and profit can be </a:t>
            </a:r>
            <a:r>
              <a:rPr lang="en-US" sz="2400" dirty="0" smtClean="0"/>
              <a:t>substantial</a:t>
            </a:r>
            <a:r>
              <a:rPr lang="en-US" sz="2400" dirty="0"/>
              <a:t>!</a:t>
            </a:r>
          </a:p>
        </p:txBody>
      </p:sp>
      <p:sp>
        <p:nvSpPr>
          <p:cNvPr id="4" name="Slide Number Placeholder 3"/>
          <p:cNvSpPr>
            <a:spLocks noGrp="1"/>
          </p:cNvSpPr>
          <p:nvPr>
            <p:ph type="sldNum" sz="quarter" idx="12"/>
          </p:nvPr>
        </p:nvSpPr>
        <p:spPr/>
        <p:txBody>
          <a:bodyPr/>
          <a:lstStyle/>
          <a:p>
            <a:fld id="{D7E2F3AF-EEFA-4172-A112-2C3C41C7DCCF}" type="slidenum">
              <a:rPr lang="en-US" smtClean="0"/>
              <a:t>20</a:t>
            </a:fld>
            <a:endParaRPr lang="en-US"/>
          </a:p>
        </p:txBody>
      </p:sp>
      <p:grpSp>
        <p:nvGrpSpPr>
          <p:cNvPr id="7" name="Group 6"/>
          <p:cNvGrpSpPr/>
          <p:nvPr/>
        </p:nvGrpSpPr>
        <p:grpSpPr>
          <a:xfrm>
            <a:off x="0" y="3235406"/>
            <a:ext cx="2857500" cy="3483142"/>
            <a:chOff x="539552" y="3235406"/>
            <a:chExt cx="2857500" cy="3483142"/>
          </a:xfrm>
        </p:grpSpPr>
        <p:pic>
          <p:nvPicPr>
            <p:cNvPr id="5" name="Picture 2" descr="http://tse2.mm.bing.net/th?id=OIP.Me00287e7a16683300c58d44301c3a8cfo0&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86104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dmin\Desktop\th.jpg"/>
            <p:cNvPicPr>
              <a:picLocks noChangeAspect="1" noChangeArrowheads="1"/>
            </p:cNvPicPr>
            <p:nvPr/>
          </p:nvPicPr>
          <p:blipFill rotWithShape="1">
            <a:blip r:embed="rId4">
              <a:extLst>
                <a:ext uri="{28A0092B-C50C-407E-A947-70E740481C1C}">
                  <a14:useLocalDpi xmlns:a14="http://schemas.microsoft.com/office/drawing/2010/main" val="0"/>
                </a:ext>
              </a:extLst>
            </a:blip>
            <a:srcRect l="17667" t="23845" r="13155" b="21605"/>
            <a:stretch/>
          </p:blipFill>
          <p:spPr bwMode="auto">
            <a:xfrm>
              <a:off x="1396113" y="3235406"/>
              <a:ext cx="1087655" cy="6256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2987824" y="4110520"/>
            <a:ext cx="6080306" cy="2141914"/>
            <a:chOff x="2987824" y="4110520"/>
            <a:chExt cx="6080306" cy="2141914"/>
          </a:xfrm>
        </p:grpSpPr>
        <p:pic>
          <p:nvPicPr>
            <p:cNvPr id="1028" name="Picture 4" descr="http://newsimg.5054399.com/uploads/userup/1310/151K350463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110520"/>
              <a:ext cx="2826668" cy="21419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logcdn.com/massively.joystiq.com/media/2010/09/weapon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4248476"/>
              <a:ext cx="3127978" cy="18660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528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Competition-based Pricing</a:t>
            </a:r>
            <a:endParaRPr lang="en-US" dirty="0"/>
          </a:p>
        </p:txBody>
      </p:sp>
      <p:sp>
        <p:nvSpPr>
          <p:cNvPr id="3" name="Content Placeholder 2"/>
          <p:cNvSpPr>
            <a:spLocks noGrp="1"/>
          </p:cNvSpPr>
          <p:nvPr>
            <p:ph idx="1"/>
          </p:nvPr>
        </p:nvSpPr>
        <p:spPr>
          <a:xfrm>
            <a:off x="457200" y="1600200"/>
            <a:ext cx="8507288" cy="5069160"/>
          </a:xfrm>
        </p:spPr>
        <p:txBody>
          <a:bodyPr>
            <a:normAutofit lnSpcReduction="10000"/>
          </a:bodyPr>
          <a:lstStyle/>
          <a:p>
            <a:pPr>
              <a:spcAft>
                <a:spcPts val="1200"/>
              </a:spcAft>
            </a:pPr>
            <a:r>
              <a:rPr lang="en-US" sz="3000" dirty="0" smtClean="0"/>
              <a:t>Setting </a:t>
            </a:r>
            <a:r>
              <a:rPr lang="en-US" sz="3000" dirty="0"/>
              <a:t>prices based on the prices that </a:t>
            </a:r>
            <a:r>
              <a:rPr lang="en-US" sz="3000" dirty="0" smtClean="0"/>
              <a:t>competitors </a:t>
            </a:r>
            <a:r>
              <a:rPr lang="en-US" sz="3000" dirty="0"/>
              <a:t>charge for similar products</a:t>
            </a:r>
          </a:p>
          <a:p>
            <a:pPr>
              <a:spcAft>
                <a:spcPts val="1200"/>
              </a:spcAft>
            </a:pPr>
            <a:r>
              <a:rPr lang="en-US" sz="3000" dirty="0" smtClean="0"/>
              <a:t>When</a:t>
            </a:r>
            <a:r>
              <a:rPr lang="en-US" sz="3000" dirty="0"/>
              <a:t>?</a:t>
            </a:r>
          </a:p>
          <a:p>
            <a:pPr marL="712788" indent="-712788">
              <a:spcAft>
                <a:spcPts val="1200"/>
              </a:spcAft>
              <a:buFont typeface="Calibri" pitchFamily="34" charset="0"/>
              <a:buChar char="—"/>
            </a:pPr>
            <a:r>
              <a:rPr lang="en-US" sz="2600" dirty="0" smtClean="0"/>
              <a:t>Competing </a:t>
            </a:r>
            <a:r>
              <a:rPr lang="en-US" sz="2600" dirty="0"/>
              <a:t>products are homogeneous</a:t>
            </a:r>
          </a:p>
          <a:p>
            <a:pPr marL="712788" indent="-712788">
              <a:spcAft>
                <a:spcPts val="1200"/>
              </a:spcAft>
              <a:buFont typeface="Calibri" pitchFamily="34" charset="0"/>
              <a:buChar char="—"/>
            </a:pPr>
            <a:r>
              <a:rPr lang="en-US" sz="2600" dirty="0" smtClean="0"/>
              <a:t>Organization </a:t>
            </a:r>
            <a:r>
              <a:rPr lang="en-US" sz="2600" dirty="0"/>
              <a:t>is serving markets in which price is a key consideration</a:t>
            </a:r>
          </a:p>
          <a:p>
            <a:pPr marL="712788" indent="-712788">
              <a:spcAft>
                <a:spcPts val="1200"/>
              </a:spcAft>
              <a:buFont typeface="Calibri" pitchFamily="34" charset="0"/>
              <a:buChar char="—"/>
            </a:pPr>
            <a:r>
              <a:rPr lang="en-US" sz="2600" dirty="0" smtClean="0"/>
              <a:t>In </a:t>
            </a:r>
            <a:r>
              <a:rPr lang="en-US" sz="2600" dirty="0"/>
              <a:t>a market with a small number of competitors, usually the smaller firms follow the leader. They change their prices when the market leader’s price changes, rather than when their own demand or costs change. </a:t>
            </a:r>
          </a:p>
          <a:p>
            <a:endParaRPr lang="en-US" dirty="0"/>
          </a:p>
        </p:txBody>
      </p:sp>
      <p:sp>
        <p:nvSpPr>
          <p:cNvPr id="4" name="Slide Number Placeholder 3"/>
          <p:cNvSpPr>
            <a:spLocks noGrp="1"/>
          </p:cNvSpPr>
          <p:nvPr>
            <p:ph type="sldNum" sz="quarter" idx="12"/>
          </p:nvPr>
        </p:nvSpPr>
        <p:spPr/>
        <p:txBody>
          <a:bodyPr/>
          <a:lstStyle/>
          <a:p>
            <a:fld id="{D7E2F3AF-EEFA-4172-A112-2C3C41C7DCCF}" type="slidenum">
              <a:rPr lang="en-US" smtClean="0"/>
              <a:t>21</a:t>
            </a:fld>
            <a:endParaRPr lang="en-US"/>
          </a:p>
        </p:txBody>
      </p:sp>
    </p:spTree>
    <p:extLst>
      <p:ext uri="{BB962C8B-B14F-4D97-AF65-F5344CB8AC3E}">
        <p14:creationId xmlns:p14="http://schemas.microsoft.com/office/powerpoint/2010/main" val="2547830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dirty="0" smtClean="0"/>
              <a:t>Potential Problems</a:t>
            </a:r>
            <a:endParaRPr lang="en-US" dirty="0"/>
          </a:p>
        </p:txBody>
      </p:sp>
      <p:sp>
        <p:nvSpPr>
          <p:cNvPr id="3" name="Content Placeholder 2"/>
          <p:cNvSpPr>
            <a:spLocks noGrp="1"/>
          </p:cNvSpPr>
          <p:nvPr>
            <p:ph idx="1"/>
          </p:nvPr>
        </p:nvSpPr>
        <p:spPr>
          <a:xfrm>
            <a:off x="457200" y="1495325"/>
            <a:ext cx="8229600" cy="3373835"/>
          </a:xfrm>
        </p:spPr>
        <p:txBody>
          <a:bodyPr>
            <a:normAutofit/>
          </a:bodyPr>
          <a:lstStyle/>
          <a:p>
            <a:r>
              <a:rPr lang="en-US" dirty="0" smtClean="0"/>
              <a:t>Passive </a:t>
            </a:r>
            <a:r>
              <a:rPr lang="en-US" dirty="0"/>
              <a:t>player in the market, failing to focus on creating something customers will </a:t>
            </a:r>
            <a:r>
              <a:rPr lang="en-US" dirty="0" smtClean="0"/>
              <a:t>love</a:t>
            </a:r>
          </a:p>
          <a:p>
            <a:endParaRPr lang="en-US" dirty="0" smtClean="0"/>
          </a:p>
          <a:p>
            <a:r>
              <a:rPr lang="en-US" dirty="0" smtClean="0"/>
              <a:t>Tendency to lower prices to protect market share and end up with price wars!</a:t>
            </a:r>
          </a:p>
          <a:p>
            <a:pPr marL="0" indent="0">
              <a:buNone/>
            </a:pPr>
            <a:endParaRPr lang="en-US" dirty="0"/>
          </a:p>
        </p:txBody>
      </p:sp>
      <p:sp>
        <p:nvSpPr>
          <p:cNvPr id="4" name="Slide Number Placeholder 3"/>
          <p:cNvSpPr>
            <a:spLocks noGrp="1"/>
          </p:cNvSpPr>
          <p:nvPr>
            <p:ph type="sldNum" sz="quarter" idx="12"/>
          </p:nvPr>
        </p:nvSpPr>
        <p:spPr/>
        <p:txBody>
          <a:bodyPr/>
          <a:lstStyle/>
          <a:p>
            <a:fld id="{D7E2F3AF-EEFA-4172-A112-2C3C41C7DCCF}" type="slidenum">
              <a:rPr lang="en-US" smtClean="0"/>
              <a:t>22</a:t>
            </a:fld>
            <a:endParaRPr lang="en-US"/>
          </a:p>
        </p:txBody>
      </p:sp>
      <p:grpSp>
        <p:nvGrpSpPr>
          <p:cNvPr id="5" name="Group 4"/>
          <p:cNvGrpSpPr/>
          <p:nvPr/>
        </p:nvGrpSpPr>
        <p:grpSpPr>
          <a:xfrm>
            <a:off x="1115616" y="4753845"/>
            <a:ext cx="6480720" cy="1771499"/>
            <a:chOff x="1115616" y="5113885"/>
            <a:chExt cx="6480720" cy="1771499"/>
          </a:xfrm>
        </p:grpSpPr>
        <p:pic>
          <p:nvPicPr>
            <p:cNvPr id="6" name="Picture 5" descr="C:\Users\admin\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5318303"/>
              <a:ext cx="288607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http://logocurio.us/wp-content/uploads/2014/01/Airbu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5113885"/>
              <a:ext cx="2232248" cy="17714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372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Value/Customer-based Pricing</a:t>
            </a:r>
            <a:endParaRPr lang="en-US" dirty="0"/>
          </a:p>
        </p:txBody>
      </p:sp>
      <p:sp>
        <p:nvSpPr>
          <p:cNvPr id="3" name="Content Placeholder 2"/>
          <p:cNvSpPr>
            <a:spLocks noGrp="1"/>
          </p:cNvSpPr>
          <p:nvPr>
            <p:ph idx="1"/>
          </p:nvPr>
        </p:nvSpPr>
        <p:spPr>
          <a:xfrm>
            <a:off x="457200" y="1600200"/>
            <a:ext cx="8229600" cy="2692896"/>
          </a:xfrm>
        </p:spPr>
        <p:txBody>
          <a:bodyPr>
            <a:normAutofit/>
          </a:bodyPr>
          <a:lstStyle/>
          <a:p>
            <a:pPr marL="0" indent="0">
              <a:buNone/>
            </a:pPr>
            <a:r>
              <a:rPr lang="en-US" dirty="0" smtClean="0"/>
              <a:t>Determining prices by what a customer is willing to pay, rather than what a product costs to make</a:t>
            </a:r>
          </a:p>
          <a:p>
            <a:r>
              <a:rPr lang="en-US" sz="2800" dirty="0" smtClean="0"/>
              <a:t>Price </a:t>
            </a:r>
            <a:r>
              <a:rPr lang="en-US" sz="2800" dirty="0"/>
              <a:t>is based on buyer’s perceptions of value </a:t>
            </a:r>
          </a:p>
          <a:p>
            <a:r>
              <a:rPr lang="en-US" sz="2800" dirty="0" smtClean="0"/>
              <a:t>Quantify </a:t>
            </a:r>
            <a:r>
              <a:rPr lang="en-US" sz="2800" dirty="0"/>
              <a:t>consumer benefits relative to existing products. </a:t>
            </a:r>
          </a:p>
        </p:txBody>
      </p:sp>
      <p:sp>
        <p:nvSpPr>
          <p:cNvPr id="4" name="Slide Number Placeholder 3"/>
          <p:cNvSpPr>
            <a:spLocks noGrp="1"/>
          </p:cNvSpPr>
          <p:nvPr>
            <p:ph type="sldNum" sz="quarter" idx="12"/>
          </p:nvPr>
        </p:nvSpPr>
        <p:spPr/>
        <p:txBody>
          <a:bodyPr/>
          <a:lstStyle/>
          <a:p>
            <a:fld id="{D7E2F3AF-EEFA-4172-A112-2C3C41C7DCCF}" type="slidenum">
              <a:rPr lang="en-US" smtClean="0"/>
              <a:t>23</a:t>
            </a:fld>
            <a:endParaRPr lang="en-US"/>
          </a:p>
        </p:txBody>
      </p:sp>
      <p:pic>
        <p:nvPicPr>
          <p:cNvPr id="6147" name="Picture 3" descr="C:\Users\admin\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4077071"/>
            <a:ext cx="6519863" cy="2636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333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38320" cy="1143000"/>
          </a:xfrm>
        </p:spPr>
        <p:txBody>
          <a:bodyPr>
            <a:normAutofit/>
          </a:bodyPr>
          <a:lstStyle/>
          <a:p>
            <a:r>
              <a:rPr lang="en-US" sz="3000" dirty="0" smtClean="0"/>
              <a:t>Value-based Pricing - </a:t>
            </a:r>
            <a:r>
              <a:rPr lang="en-US" sz="3000" dirty="0"/>
              <a:t>Price as a Function of Temperature </a:t>
            </a:r>
          </a:p>
        </p:txBody>
      </p:sp>
      <p:sp>
        <p:nvSpPr>
          <p:cNvPr id="4" name="Slide Number Placeholder 3"/>
          <p:cNvSpPr>
            <a:spLocks noGrp="1"/>
          </p:cNvSpPr>
          <p:nvPr>
            <p:ph type="sldNum" sz="quarter" idx="12"/>
          </p:nvPr>
        </p:nvSpPr>
        <p:spPr/>
        <p:txBody>
          <a:bodyPr/>
          <a:lstStyle/>
          <a:p>
            <a:fld id="{D7E2F3AF-EEFA-4172-A112-2C3C41C7DCCF}" type="slidenum">
              <a:rPr lang="en-US" smtClean="0"/>
              <a:t>24</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700808"/>
            <a:ext cx="6480720" cy="486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601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Value-based Pricing – </a:t>
            </a:r>
            <a:r>
              <a:rPr lang="en-US" dirty="0" err="1" smtClean="0"/>
              <a:t>Didi</a:t>
            </a:r>
            <a:r>
              <a:rPr lang="en-US" dirty="0" smtClean="0"/>
              <a:t> Taxi App</a:t>
            </a:r>
            <a:endParaRPr lang="en-US" dirty="0"/>
          </a:p>
        </p:txBody>
      </p:sp>
      <p:sp>
        <p:nvSpPr>
          <p:cNvPr id="4" name="Slide Number Placeholder 3"/>
          <p:cNvSpPr>
            <a:spLocks noGrp="1"/>
          </p:cNvSpPr>
          <p:nvPr>
            <p:ph type="sldNum" sz="quarter" idx="12"/>
          </p:nvPr>
        </p:nvSpPr>
        <p:spPr/>
        <p:txBody>
          <a:bodyPr/>
          <a:lstStyle/>
          <a:p>
            <a:fld id="{D7E2F3AF-EEFA-4172-A112-2C3C41C7DCCF}" type="slidenum">
              <a:rPr lang="en-US" smtClean="0"/>
              <a:t>25</a:t>
            </a:fld>
            <a:endParaRPr lang="en-US"/>
          </a:p>
        </p:txBody>
      </p:sp>
      <p:pic>
        <p:nvPicPr>
          <p:cNvPr id="5" name="Picture 4" descr="http://imgs.ebrun.com/resources/2013_03/2013_03_22/2013032236913639097892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6591300" cy="494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65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New Products</a:t>
            </a:r>
            <a:endParaRPr lang="en-US" dirty="0"/>
          </a:p>
        </p:txBody>
      </p:sp>
      <p:sp>
        <p:nvSpPr>
          <p:cNvPr id="4" name="Slide Number Placeholder 3"/>
          <p:cNvSpPr>
            <a:spLocks noGrp="1"/>
          </p:cNvSpPr>
          <p:nvPr>
            <p:ph type="sldNum" sz="quarter" idx="12"/>
          </p:nvPr>
        </p:nvSpPr>
        <p:spPr/>
        <p:txBody>
          <a:bodyPr/>
          <a:lstStyle/>
          <a:p>
            <a:fld id="{D7E2F3AF-EEFA-4172-A112-2C3C41C7DCCF}" type="slidenum">
              <a:rPr lang="en-US" smtClean="0"/>
              <a:t>26</a:t>
            </a:fld>
            <a:endParaRPr lang="en-US"/>
          </a:p>
        </p:txBody>
      </p:sp>
      <p:grpSp>
        <p:nvGrpSpPr>
          <p:cNvPr id="10" name="Group 9"/>
          <p:cNvGrpSpPr/>
          <p:nvPr/>
        </p:nvGrpSpPr>
        <p:grpSpPr>
          <a:xfrm>
            <a:off x="3059832" y="1844824"/>
            <a:ext cx="3024336" cy="4104455"/>
            <a:chOff x="3563888" y="1844824"/>
            <a:chExt cx="3024336" cy="4104455"/>
          </a:xfrm>
        </p:grpSpPr>
        <p:sp>
          <p:nvSpPr>
            <p:cNvPr id="5" name="Isosceles Triangle 4"/>
            <p:cNvSpPr/>
            <p:nvPr/>
          </p:nvSpPr>
          <p:spPr>
            <a:xfrm>
              <a:off x="3563888" y="1844824"/>
              <a:ext cx="3024336" cy="2016224"/>
            </a:xfrm>
            <a:prstGeom prst="triangle">
              <a:avLst/>
            </a:prstGeom>
            <a:solidFill>
              <a:srgbClr val="7030A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Market</a:t>
              </a:r>
            </a:p>
            <a:p>
              <a:pPr algn="ctr"/>
              <a:r>
                <a:rPr lang="en-US" sz="2400" dirty="0" smtClean="0"/>
                <a:t>Skimming</a:t>
              </a:r>
              <a:endParaRPr lang="en-US" sz="2400" dirty="0"/>
            </a:p>
          </p:txBody>
        </p:sp>
        <p:grpSp>
          <p:nvGrpSpPr>
            <p:cNvPr id="9" name="Group 8"/>
            <p:cNvGrpSpPr/>
            <p:nvPr/>
          </p:nvGrpSpPr>
          <p:grpSpPr>
            <a:xfrm>
              <a:off x="3563888" y="3933055"/>
              <a:ext cx="3024336" cy="2016224"/>
              <a:chOff x="3563888" y="3933055"/>
              <a:chExt cx="3024336" cy="2016224"/>
            </a:xfrm>
          </p:grpSpPr>
          <p:sp>
            <p:nvSpPr>
              <p:cNvPr id="7" name="Isosceles Triangle 6"/>
              <p:cNvSpPr/>
              <p:nvPr/>
            </p:nvSpPr>
            <p:spPr>
              <a:xfrm rot="10800000">
                <a:off x="3563888" y="3933055"/>
                <a:ext cx="3024336" cy="2016224"/>
              </a:xfrm>
              <a:prstGeom prst="triangle">
                <a:avLst/>
              </a:prstGeom>
              <a:solidFill>
                <a:srgbClr val="7030A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xtBox 7"/>
              <p:cNvSpPr txBox="1"/>
              <p:nvPr/>
            </p:nvSpPr>
            <p:spPr>
              <a:xfrm>
                <a:off x="4139952" y="4005064"/>
                <a:ext cx="1800200" cy="830997"/>
              </a:xfrm>
              <a:prstGeom prst="rect">
                <a:avLst/>
              </a:prstGeom>
              <a:noFill/>
            </p:spPr>
            <p:txBody>
              <a:bodyPr wrap="square" rtlCol="0">
                <a:spAutoFit/>
              </a:bodyPr>
              <a:lstStyle/>
              <a:p>
                <a:pPr algn="ctr"/>
                <a:r>
                  <a:rPr lang="en-US" sz="2400" dirty="0" smtClean="0">
                    <a:solidFill>
                      <a:schemeClr val="bg1"/>
                    </a:solidFill>
                  </a:rPr>
                  <a:t>Market</a:t>
                </a:r>
              </a:p>
              <a:p>
                <a:pPr algn="ctr"/>
                <a:r>
                  <a:rPr lang="en-US" sz="2400" dirty="0" smtClean="0">
                    <a:solidFill>
                      <a:schemeClr val="bg1"/>
                    </a:solidFill>
                  </a:rPr>
                  <a:t>Penetration</a:t>
                </a:r>
                <a:endParaRPr lang="en-US" sz="2400" dirty="0">
                  <a:solidFill>
                    <a:schemeClr val="bg1"/>
                  </a:solidFill>
                </a:endParaRPr>
              </a:p>
            </p:txBody>
          </p:sp>
        </p:grpSp>
      </p:grpSp>
      <p:sp>
        <p:nvSpPr>
          <p:cNvPr id="11" name="TextBox 10"/>
          <p:cNvSpPr txBox="1"/>
          <p:nvPr/>
        </p:nvSpPr>
        <p:spPr>
          <a:xfrm>
            <a:off x="5724128" y="4759984"/>
            <a:ext cx="3347864" cy="1477328"/>
          </a:xfrm>
          <a:prstGeom prst="rect">
            <a:avLst/>
          </a:prstGeom>
          <a:noFill/>
        </p:spPr>
        <p:txBody>
          <a:bodyPr wrap="square" rtlCol="0">
            <a:spAutoFit/>
          </a:bodyPr>
          <a:lstStyle/>
          <a:p>
            <a:r>
              <a:rPr lang="en-US" dirty="0">
                <a:solidFill>
                  <a:srgbClr val="00B0F0"/>
                </a:solidFill>
              </a:rPr>
              <a:t>"Penetration" </a:t>
            </a:r>
            <a:r>
              <a:rPr lang="en-US" dirty="0"/>
              <a:t>involves setting a low initial price to enter the market quickly and deeply --to attract a large number of buyers and win a large market share. </a:t>
            </a:r>
          </a:p>
        </p:txBody>
      </p:sp>
      <p:sp>
        <p:nvSpPr>
          <p:cNvPr id="12" name="TextBox 11"/>
          <p:cNvSpPr txBox="1"/>
          <p:nvPr/>
        </p:nvSpPr>
        <p:spPr>
          <a:xfrm>
            <a:off x="107504" y="1700808"/>
            <a:ext cx="3347864" cy="1477328"/>
          </a:xfrm>
          <a:prstGeom prst="rect">
            <a:avLst/>
          </a:prstGeom>
          <a:noFill/>
        </p:spPr>
        <p:txBody>
          <a:bodyPr wrap="square" rtlCol="0">
            <a:spAutoFit/>
          </a:bodyPr>
          <a:lstStyle/>
          <a:p>
            <a:r>
              <a:rPr lang="en-US" dirty="0">
                <a:solidFill>
                  <a:srgbClr val="00B0F0"/>
                </a:solidFill>
              </a:rPr>
              <a:t>"Skimming" </a:t>
            </a:r>
            <a:r>
              <a:rPr lang="en-US" dirty="0"/>
              <a:t>refers to setting initially high prices, and slowly lowering them over time to maximize profits at every price-sensitive layer in the market.</a:t>
            </a:r>
          </a:p>
        </p:txBody>
      </p:sp>
      <p:grpSp>
        <p:nvGrpSpPr>
          <p:cNvPr id="6" name="Group 5"/>
          <p:cNvGrpSpPr/>
          <p:nvPr/>
        </p:nvGrpSpPr>
        <p:grpSpPr>
          <a:xfrm>
            <a:off x="6228184" y="1557662"/>
            <a:ext cx="2682483" cy="3095474"/>
            <a:chOff x="6228184" y="1557662"/>
            <a:chExt cx="2682483" cy="3095474"/>
          </a:xfrm>
        </p:grpSpPr>
        <p:pic>
          <p:nvPicPr>
            <p:cNvPr id="4098" name="Picture 2" descr="http://tse2.mm.bing.net/th?id=OIP.Mb5f225f51cf0e3d43c8f080d24e32404o0&amp;w=227&amp;h=123&amp;c=7&amp;rs=1&amp;qlt=90&amp;o=4&amp;pid=1.1"/>
            <p:cNvPicPr>
              <a:picLocks noChangeAspect="1" noChangeArrowheads="1"/>
            </p:cNvPicPr>
            <p:nvPr/>
          </p:nvPicPr>
          <p:blipFill rotWithShape="1">
            <a:blip r:embed="rId3">
              <a:extLst>
                <a:ext uri="{28A0092B-C50C-407E-A947-70E740481C1C}">
                  <a14:useLocalDpi xmlns:a14="http://schemas.microsoft.com/office/drawing/2010/main" val="0"/>
                </a:ext>
              </a:extLst>
            </a:blip>
            <a:srcRect l="4901" t="15615" r="53699" b="7980"/>
            <a:stretch/>
          </p:blipFill>
          <p:spPr bwMode="auto">
            <a:xfrm>
              <a:off x="6228184" y="2708920"/>
              <a:ext cx="895150" cy="8951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photocdn.sohu.com/20120608/Img345083694.jpg"/>
            <p:cNvPicPr>
              <a:picLocks noChangeAspect="1" noChangeArrowheads="1"/>
            </p:cNvPicPr>
            <p:nvPr/>
          </p:nvPicPr>
          <p:blipFill rotWithShape="1">
            <a:blip r:embed="rId4">
              <a:extLst>
                <a:ext uri="{28A0092B-C50C-407E-A947-70E740481C1C}">
                  <a14:useLocalDpi xmlns:a14="http://schemas.microsoft.com/office/drawing/2010/main" val="0"/>
                </a:ext>
              </a:extLst>
            </a:blip>
            <a:srcRect l="28773" t="5848" r="26764" b="8257"/>
            <a:stretch/>
          </p:blipFill>
          <p:spPr bwMode="auto">
            <a:xfrm>
              <a:off x="7308304" y="1557662"/>
              <a:ext cx="1602363" cy="30954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89980" y="3356992"/>
            <a:ext cx="2753828" cy="3383576"/>
            <a:chOff x="35496" y="3356992"/>
            <a:chExt cx="2753828" cy="3383576"/>
          </a:xfrm>
        </p:grpSpPr>
        <p:pic>
          <p:nvPicPr>
            <p:cNvPr id="4104" name="Picture 8" descr="http://mybroadband.co.za/news/wp-content/uploads/2015/09/iPhone6s-RoseGold.jpg"/>
            <p:cNvPicPr>
              <a:picLocks noChangeAspect="1" noChangeArrowheads="1"/>
            </p:cNvPicPr>
            <p:nvPr/>
          </p:nvPicPr>
          <p:blipFill rotWithShape="1">
            <a:blip r:embed="rId5">
              <a:extLst>
                <a:ext uri="{28A0092B-C50C-407E-A947-70E740481C1C}">
                  <a14:useLocalDpi xmlns:a14="http://schemas.microsoft.com/office/drawing/2010/main" val="0"/>
                </a:ext>
              </a:extLst>
            </a:blip>
            <a:srcRect l="51744" t="7892" r="7330" b="7358"/>
            <a:stretch/>
          </p:blipFill>
          <p:spPr bwMode="auto">
            <a:xfrm>
              <a:off x="1115616" y="3356992"/>
              <a:ext cx="1673708" cy="338357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tse4.mm.bing.net/th?id=OIP.Mb9842bec94c101255260211ecc89a8d6H0&amp;w=148&amp;h=148&amp;c=7&amp;rs=1&amp;qlt=90&amp;o=4&amp;pid=1.1"/>
            <p:cNvPicPr>
              <a:picLocks noChangeAspect="1" noChangeArrowheads="1"/>
            </p:cNvPicPr>
            <p:nvPr/>
          </p:nvPicPr>
          <p:blipFill rotWithShape="1">
            <a:blip r:embed="rId6">
              <a:extLst>
                <a:ext uri="{28A0092B-C50C-407E-A947-70E740481C1C}">
                  <a14:useLocalDpi xmlns:a14="http://schemas.microsoft.com/office/drawing/2010/main" val="0"/>
                </a:ext>
              </a:extLst>
            </a:blip>
            <a:srcRect l="13656" t="10059" r="15335" b="5274"/>
            <a:stretch/>
          </p:blipFill>
          <p:spPr bwMode="auto">
            <a:xfrm>
              <a:off x="35496" y="4562374"/>
              <a:ext cx="1001028" cy="11935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2317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Skimming vs. Penetration Pricing</a:t>
            </a:r>
          </a:p>
        </p:txBody>
      </p:sp>
      <p:sp>
        <p:nvSpPr>
          <p:cNvPr id="5" name="Content Placeholder 4"/>
          <p:cNvSpPr>
            <a:spLocks noGrp="1"/>
          </p:cNvSpPr>
          <p:nvPr>
            <p:ph sz="half" idx="1"/>
          </p:nvPr>
        </p:nvSpPr>
        <p:spPr>
          <a:xfrm>
            <a:off x="457200" y="1600200"/>
            <a:ext cx="4038600" cy="5141168"/>
          </a:xfrm>
        </p:spPr>
        <p:txBody>
          <a:bodyPr>
            <a:normAutofit fontScale="92500" lnSpcReduction="20000"/>
          </a:bodyPr>
          <a:lstStyle/>
          <a:p>
            <a:pPr>
              <a:spcAft>
                <a:spcPts val="600"/>
              </a:spcAft>
            </a:pPr>
            <a:r>
              <a:rPr lang="en-US" sz="3800" dirty="0" smtClean="0"/>
              <a:t>Skimming </a:t>
            </a:r>
            <a:r>
              <a:rPr lang="en-US" sz="3800" dirty="0"/>
              <a:t>when</a:t>
            </a:r>
          </a:p>
          <a:p>
            <a:pPr marL="539750" indent="-539750">
              <a:spcAft>
                <a:spcPts val="600"/>
              </a:spcAft>
              <a:buFont typeface="Calibri" pitchFamily="34" charset="0"/>
              <a:buChar char="—"/>
            </a:pPr>
            <a:r>
              <a:rPr lang="en-US" dirty="0" smtClean="0"/>
              <a:t>Enough </a:t>
            </a:r>
            <a:r>
              <a:rPr lang="en-US" dirty="0"/>
              <a:t>early-adopters willing to buy at high price</a:t>
            </a:r>
          </a:p>
          <a:p>
            <a:pPr marL="539750" indent="-539750">
              <a:spcAft>
                <a:spcPts val="600"/>
              </a:spcAft>
              <a:buFont typeface="Calibri" pitchFamily="34" charset="0"/>
              <a:buChar char="—"/>
            </a:pPr>
            <a:r>
              <a:rPr lang="en-US" dirty="0" smtClean="0"/>
              <a:t>High </a:t>
            </a:r>
            <a:r>
              <a:rPr lang="en-US" dirty="0"/>
              <a:t>price will not attract competition</a:t>
            </a:r>
          </a:p>
          <a:p>
            <a:pPr marL="539750" indent="-539750">
              <a:spcAft>
                <a:spcPts val="600"/>
              </a:spcAft>
              <a:buFont typeface="Calibri" pitchFamily="34" charset="0"/>
              <a:buChar char="—"/>
            </a:pPr>
            <a:r>
              <a:rPr lang="en-US" dirty="0" smtClean="0"/>
              <a:t>High </a:t>
            </a:r>
            <a:r>
              <a:rPr lang="en-US" dirty="0"/>
              <a:t>Price is a heuristic for high quality</a:t>
            </a:r>
          </a:p>
          <a:p>
            <a:pPr marL="539750" indent="-539750">
              <a:spcAft>
                <a:spcPts val="600"/>
              </a:spcAft>
              <a:buFont typeface="Calibri" pitchFamily="34" charset="0"/>
              <a:buChar char="—"/>
            </a:pPr>
            <a:r>
              <a:rPr lang="en-US" dirty="0" smtClean="0"/>
              <a:t>Lowering </a:t>
            </a:r>
            <a:r>
              <a:rPr lang="en-US" dirty="0"/>
              <a:t>the price has only a minor effect on increasing the sales volume (inelastic) and reducing the unit cost</a:t>
            </a:r>
          </a:p>
        </p:txBody>
      </p:sp>
      <p:sp>
        <p:nvSpPr>
          <p:cNvPr id="6" name="Content Placeholder 5"/>
          <p:cNvSpPr>
            <a:spLocks noGrp="1"/>
          </p:cNvSpPr>
          <p:nvPr>
            <p:ph sz="half" idx="2"/>
          </p:nvPr>
        </p:nvSpPr>
        <p:spPr/>
        <p:txBody>
          <a:bodyPr>
            <a:normAutofit fontScale="92500" lnSpcReduction="20000"/>
          </a:bodyPr>
          <a:lstStyle/>
          <a:p>
            <a:pPr>
              <a:spcAft>
                <a:spcPts val="600"/>
              </a:spcAft>
            </a:pPr>
            <a:r>
              <a:rPr lang="en-US" sz="3800" dirty="0"/>
              <a:t>Penetration when</a:t>
            </a:r>
          </a:p>
          <a:p>
            <a:pPr marL="539750" indent="-539750">
              <a:spcAft>
                <a:spcPts val="600"/>
              </a:spcAft>
              <a:buFont typeface="Calibri" pitchFamily="34" charset="0"/>
              <a:buChar char="—"/>
            </a:pPr>
            <a:r>
              <a:rPr lang="en-US" dirty="0" smtClean="0"/>
              <a:t>Customers </a:t>
            </a:r>
            <a:r>
              <a:rPr lang="en-US" dirty="0"/>
              <a:t>are price sensitive</a:t>
            </a:r>
          </a:p>
          <a:p>
            <a:pPr marL="539750" indent="-539750">
              <a:spcAft>
                <a:spcPts val="600"/>
              </a:spcAft>
              <a:buFont typeface="Calibri" pitchFamily="34" charset="0"/>
              <a:buChar char="—"/>
            </a:pPr>
            <a:r>
              <a:rPr lang="en-US" dirty="0" smtClean="0"/>
              <a:t>Low </a:t>
            </a:r>
            <a:r>
              <a:rPr lang="en-US" dirty="0"/>
              <a:t>price means lower competition</a:t>
            </a:r>
          </a:p>
          <a:p>
            <a:pPr marL="539750" indent="-539750">
              <a:spcAft>
                <a:spcPts val="600"/>
              </a:spcAft>
              <a:buFont typeface="Calibri" pitchFamily="34" charset="0"/>
              <a:buChar char="—"/>
            </a:pPr>
            <a:r>
              <a:rPr lang="en-US" dirty="0" smtClean="0"/>
              <a:t>Products </a:t>
            </a:r>
            <a:r>
              <a:rPr lang="en-US" dirty="0"/>
              <a:t>costs decrease when more volume</a:t>
            </a:r>
          </a:p>
          <a:p>
            <a:endParaRPr lang="en-US" dirty="0"/>
          </a:p>
        </p:txBody>
      </p:sp>
      <p:sp>
        <p:nvSpPr>
          <p:cNvPr id="4" name="Slide Number Placeholder 3"/>
          <p:cNvSpPr>
            <a:spLocks noGrp="1"/>
          </p:cNvSpPr>
          <p:nvPr>
            <p:ph type="sldNum" sz="quarter" idx="12"/>
          </p:nvPr>
        </p:nvSpPr>
        <p:spPr/>
        <p:txBody>
          <a:bodyPr/>
          <a:lstStyle/>
          <a:p>
            <a:fld id="{D7E2F3AF-EEFA-4172-A112-2C3C41C7DCCF}" type="slidenum">
              <a:rPr lang="en-US" smtClean="0"/>
              <a:t>27</a:t>
            </a:fld>
            <a:endParaRPr lang="en-US"/>
          </a:p>
        </p:txBody>
      </p:sp>
    </p:spTree>
    <p:extLst>
      <p:ext uri="{BB962C8B-B14F-4D97-AF65-F5344CB8AC3E}">
        <p14:creationId xmlns:p14="http://schemas.microsoft.com/office/powerpoint/2010/main" val="1187178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Considerations in Setting Price</a:t>
            </a:r>
            <a:endParaRPr lang="ko-KR" altLang="en-US" dirty="0"/>
          </a:p>
        </p:txBody>
      </p:sp>
      <p:pic>
        <p:nvPicPr>
          <p:cNvPr id="4" name="Picture 8" descr="fig 9"/>
          <p:cNvPicPr>
            <a:picLocks noChangeAspect="1" noChangeArrowheads="1"/>
          </p:cNvPicPr>
          <p:nvPr/>
        </p:nvPicPr>
        <p:blipFill>
          <a:blip r:embed="rId3"/>
          <a:srcRect/>
          <a:stretch>
            <a:fillRect/>
          </a:stretch>
        </p:blipFill>
        <p:spPr bwMode="auto">
          <a:xfrm>
            <a:off x="1600200" y="2062163"/>
            <a:ext cx="5943600" cy="3071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D7E2F3AF-EEFA-4172-A112-2C3C41C7DCCF}" type="slidenum">
              <a:rPr lang="en-US" smtClean="0"/>
              <a:t>3</a:t>
            </a:fld>
            <a:endParaRPr lang="en-US"/>
          </a:p>
        </p:txBody>
      </p:sp>
    </p:spTree>
    <p:extLst>
      <p:ext uri="{BB962C8B-B14F-4D97-AF65-F5344CB8AC3E}">
        <p14:creationId xmlns:p14="http://schemas.microsoft.com/office/powerpoint/2010/main" val="2189731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2" name="Rectangle 4"/>
          <p:cNvSpPr>
            <a:spLocks noGrp="1"/>
          </p:cNvSpPr>
          <p:nvPr>
            <p:ph type="title"/>
          </p:nvPr>
        </p:nvSpPr>
        <p:spPr/>
        <p:txBody>
          <a:bodyPr/>
          <a:lstStyle/>
          <a:p>
            <a:r>
              <a:rPr lang="en-US" altLang="ko-KR">
                <a:ea typeface="굴림" panose="020B0600000101010101" pitchFamily="50" charset="-127"/>
              </a:rPr>
              <a:t>Categorizations of Buyers</a:t>
            </a:r>
          </a:p>
        </p:txBody>
      </p:sp>
      <p:sp>
        <p:nvSpPr>
          <p:cNvPr id="611333" name="Rectangle 5"/>
          <p:cNvSpPr>
            <a:spLocks noGrp="1"/>
          </p:cNvSpPr>
          <p:nvPr>
            <p:ph type="body" idx="1"/>
          </p:nvPr>
        </p:nvSpPr>
        <p:spPr/>
        <p:txBody>
          <a:bodyPr/>
          <a:lstStyle/>
          <a:p>
            <a:r>
              <a:rPr lang="en-US" altLang="ko-KR" dirty="0">
                <a:ea typeface="굴림" panose="020B0600000101010101" pitchFamily="50" charset="-127"/>
              </a:rPr>
              <a:t>Price Conscious</a:t>
            </a:r>
          </a:p>
          <a:p>
            <a:pPr lvl="1"/>
            <a:r>
              <a:rPr lang="en-US" altLang="ko-KR" dirty="0">
                <a:ea typeface="굴림" panose="020B0600000101010101" pitchFamily="50" charset="-127"/>
              </a:rPr>
              <a:t>Striving to pay low prices.</a:t>
            </a:r>
          </a:p>
          <a:p>
            <a:r>
              <a:rPr lang="en-US" altLang="ko-KR" dirty="0" smtClean="0">
                <a:ea typeface="굴림" panose="020B0600000101010101" pitchFamily="50" charset="-127"/>
              </a:rPr>
              <a:t>Value </a:t>
            </a:r>
            <a:r>
              <a:rPr lang="en-US" altLang="ko-KR" dirty="0">
                <a:ea typeface="굴림" panose="020B0600000101010101" pitchFamily="50" charset="-127"/>
              </a:rPr>
              <a:t>Conscious</a:t>
            </a:r>
          </a:p>
          <a:p>
            <a:pPr lvl="1"/>
            <a:r>
              <a:rPr lang="en-US" altLang="ko-KR" dirty="0">
                <a:ea typeface="굴림" panose="020B0600000101010101" pitchFamily="50" charset="-127"/>
              </a:rPr>
              <a:t>Concerned about price and quality of a product.</a:t>
            </a:r>
          </a:p>
          <a:p>
            <a:r>
              <a:rPr lang="en-US" altLang="ko-KR" dirty="0" smtClean="0">
                <a:ea typeface="굴림" panose="020B0600000101010101" pitchFamily="50" charset="-127"/>
              </a:rPr>
              <a:t>Prestige </a:t>
            </a:r>
            <a:r>
              <a:rPr lang="en-US" altLang="ko-KR" dirty="0">
                <a:ea typeface="굴림" panose="020B0600000101010101" pitchFamily="50" charset="-127"/>
              </a:rPr>
              <a:t>Sensitive</a:t>
            </a:r>
          </a:p>
          <a:p>
            <a:pPr lvl="1"/>
            <a:r>
              <a:rPr lang="en-US" altLang="ko-KR" dirty="0">
                <a:ea typeface="굴림" panose="020B0600000101010101" pitchFamily="50" charset="-127"/>
              </a:rPr>
              <a:t>Drawn to products that signify prominence and status.</a:t>
            </a:r>
          </a:p>
        </p:txBody>
      </p:sp>
      <p:sp>
        <p:nvSpPr>
          <p:cNvPr id="2" name="Slide Number Placeholder 1"/>
          <p:cNvSpPr>
            <a:spLocks noGrp="1"/>
          </p:cNvSpPr>
          <p:nvPr>
            <p:ph type="sldNum" sz="quarter" idx="12"/>
          </p:nvPr>
        </p:nvSpPr>
        <p:spPr/>
        <p:txBody>
          <a:bodyPr/>
          <a:lstStyle/>
          <a:p>
            <a:fld id="{D7E2F3AF-EEFA-4172-A112-2C3C41C7DCCF}" type="slidenum">
              <a:rPr lang="en-US" smtClean="0"/>
              <a:t>4</a:t>
            </a:fld>
            <a:endParaRPr lang="en-US"/>
          </a:p>
        </p:txBody>
      </p:sp>
    </p:spTree>
    <p:extLst>
      <p:ext uri="{BB962C8B-B14F-4D97-AF65-F5344CB8AC3E}">
        <p14:creationId xmlns:p14="http://schemas.microsoft.com/office/powerpoint/2010/main" val="3327326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83" name="Rectangle 7"/>
          <p:cNvSpPr>
            <a:spLocks noGrp="1"/>
          </p:cNvSpPr>
          <p:nvPr>
            <p:ph type="title"/>
          </p:nvPr>
        </p:nvSpPr>
        <p:spPr/>
        <p:txBody>
          <a:bodyPr/>
          <a:lstStyle/>
          <a:p>
            <a:r>
              <a:rPr lang="en-US" altLang="ko-KR">
                <a:ea typeface="굴림" panose="020B0600000101010101" pitchFamily="50" charset="-127"/>
              </a:rPr>
              <a:t>Think About It…</a:t>
            </a:r>
          </a:p>
        </p:txBody>
      </p:sp>
      <p:sp>
        <p:nvSpPr>
          <p:cNvPr id="613384" name="Rectangle 8"/>
          <p:cNvSpPr>
            <a:spLocks noGrp="1"/>
          </p:cNvSpPr>
          <p:nvPr>
            <p:ph sz="quarter" idx="1"/>
          </p:nvPr>
        </p:nvSpPr>
        <p:spPr/>
        <p:txBody>
          <a:bodyPr/>
          <a:lstStyle/>
          <a:p>
            <a:r>
              <a:rPr lang="en-US" altLang="ko-KR">
                <a:ea typeface="굴림" panose="020B0600000101010101" pitchFamily="50" charset="-127"/>
              </a:rPr>
              <a:t>To what category of buyer do you think this ad is appealing?</a:t>
            </a:r>
          </a:p>
        </p:txBody>
      </p:sp>
      <p:pic>
        <p:nvPicPr>
          <p:cNvPr id="613381" name="Picture 5" descr="1053700_ad_19_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599084"/>
            <a:ext cx="3158728" cy="4382616"/>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13385" name="Rectangle 9"/>
          <p:cNvSpPr>
            <a:spLocks noChangeArrowheads="1"/>
          </p:cNvSpPr>
          <p:nvPr/>
        </p:nvSpPr>
        <p:spPr bwMode="auto">
          <a:xfrm>
            <a:off x="5148064" y="6097116"/>
            <a:ext cx="1430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ko-KR" sz="900" dirty="0">
                <a:ea typeface="굴림" panose="020B0600000101010101" pitchFamily="50" charset="-127"/>
              </a:rPr>
              <a:t>www.vancleef-arpels.com </a:t>
            </a:r>
          </a:p>
        </p:txBody>
      </p:sp>
      <p:sp>
        <p:nvSpPr>
          <p:cNvPr id="3" name="Slide Number Placeholder 2"/>
          <p:cNvSpPr>
            <a:spLocks noGrp="1"/>
          </p:cNvSpPr>
          <p:nvPr>
            <p:ph type="sldNum" sz="quarter" idx="12"/>
          </p:nvPr>
        </p:nvSpPr>
        <p:spPr/>
        <p:txBody>
          <a:bodyPr/>
          <a:lstStyle/>
          <a:p>
            <a:fld id="{D7E2F3AF-EEFA-4172-A112-2C3C41C7DCCF}" type="slidenum">
              <a:rPr lang="en-US" smtClean="0"/>
              <a:t>5</a:t>
            </a:fld>
            <a:endParaRPr lang="en-US"/>
          </a:p>
        </p:txBody>
      </p:sp>
    </p:spTree>
    <p:extLst>
      <p:ext uri="{BB962C8B-B14F-4D97-AF65-F5344CB8AC3E}">
        <p14:creationId xmlns:p14="http://schemas.microsoft.com/office/powerpoint/2010/main" val="4180890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p:cNvSpPr>
          <p:nvPr>
            <p:ph type="title"/>
          </p:nvPr>
        </p:nvSpPr>
        <p:spPr/>
        <p:txBody>
          <a:bodyPr/>
          <a:lstStyle/>
          <a:p>
            <a:r>
              <a:rPr lang="en-US" altLang="ko-KR">
                <a:ea typeface="굴림" panose="020B0600000101010101" pitchFamily="50" charset="-127"/>
              </a:rPr>
              <a:t>Price and Nonprice Competition</a:t>
            </a:r>
          </a:p>
        </p:txBody>
      </p:sp>
      <p:sp>
        <p:nvSpPr>
          <p:cNvPr id="547843" name="Rectangle 3"/>
          <p:cNvSpPr>
            <a:spLocks noGrp="1"/>
          </p:cNvSpPr>
          <p:nvPr>
            <p:ph type="body" idx="1"/>
          </p:nvPr>
        </p:nvSpPr>
        <p:spPr/>
        <p:txBody>
          <a:bodyPr>
            <a:normAutofit lnSpcReduction="10000"/>
          </a:bodyPr>
          <a:lstStyle/>
          <a:p>
            <a:r>
              <a:rPr lang="en-US" altLang="ko-KR">
                <a:ea typeface="굴림" panose="020B0600000101010101" pitchFamily="50" charset="-127"/>
              </a:rPr>
              <a:t>Price Competition</a:t>
            </a:r>
          </a:p>
          <a:p>
            <a:pPr lvl="1"/>
            <a:r>
              <a:rPr lang="en-US" altLang="ko-KR">
                <a:ea typeface="굴림" panose="020B0600000101010101" pitchFamily="50" charset="-127"/>
              </a:rPr>
              <a:t>Emphasizing price as an issue and matching or beating competitors’ prices.</a:t>
            </a:r>
          </a:p>
          <a:p>
            <a:pPr lvl="2"/>
            <a:r>
              <a:rPr lang="en-US" altLang="ko-KR">
                <a:ea typeface="굴림" panose="020B0600000101010101" pitchFamily="50" charset="-127"/>
              </a:rPr>
              <a:t>To compete effectively, firm must be the low-cost seller</a:t>
            </a:r>
          </a:p>
          <a:p>
            <a:pPr lvl="2"/>
            <a:r>
              <a:rPr lang="en-US" altLang="ko-KR">
                <a:ea typeface="굴림" panose="020B0600000101010101" pitchFamily="50" charset="-127"/>
              </a:rPr>
              <a:t>Relies on standardized products</a:t>
            </a:r>
          </a:p>
          <a:p>
            <a:pPr lvl="2"/>
            <a:r>
              <a:rPr lang="en-US" altLang="ko-KR">
                <a:ea typeface="굴림" panose="020B0600000101010101" pitchFamily="50" charset="-127"/>
              </a:rPr>
              <a:t>Frequent price changes</a:t>
            </a:r>
          </a:p>
          <a:p>
            <a:pPr lvl="2"/>
            <a:r>
              <a:rPr lang="en-US" altLang="ko-KR">
                <a:ea typeface="굴림" panose="020B0600000101010101" pitchFamily="50" charset="-127"/>
              </a:rPr>
              <a:t>Provides flexibility</a:t>
            </a:r>
          </a:p>
          <a:p>
            <a:r>
              <a:rPr lang="en-US" altLang="ko-KR">
                <a:ea typeface="굴림" panose="020B0600000101010101" pitchFamily="50" charset="-127"/>
              </a:rPr>
              <a:t>Nonprice Competition</a:t>
            </a:r>
          </a:p>
          <a:p>
            <a:pPr lvl="1"/>
            <a:r>
              <a:rPr lang="en-US" altLang="ko-KR">
                <a:ea typeface="굴림" panose="020B0600000101010101" pitchFamily="50" charset="-127"/>
              </a:rPr>
              <a:t>Emphasizing factors other than price to distinguish a product from competing brands.</a:t>
            </a:r>
          </a:p>
        </p:txBody>
      </p:sp>
      <p:sp>
        <p:nvSpPr>
          <p:cNvPr id="2" name="Slide Number Placeholder 1"/>
          <p:cNvSpPr>
            <a:spLocks noGrp="1"/>
          </p:cNvSpPr>
          <p:nvPr>
            <p:ph type="sldNum" sz="quarter" idx="12"/>
          </p:nvPr>
        </p:nvSpPr>
        <p:spPr/>
        <p:txBody>
          <a:bodyPr/>
          <a:lstStyle/>
          <a:p>
            <a:fld id="{D7E2F3AF-EEFA-4172-A112-2C3C41C7DCCF}" type="slidenum">
              <a:rPr lang="en-US" smtClean="0"/>
              <a:t>6</a:t>
            </a:fld>
            <a:endParaRPr lang="en-US"/>
          </a:p>
        </p:txBody>
      </p:sp>
    </p:spTree>
    <p:extLst>
      <p:ext uri="{BB962C8B-B14F-4D97-AF65-F5344CB8AC3E}">
        <p14:creationId xmlns:p14="http://schemas.microsoft.com/office/powerpoint/2010/main" val="1261911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8" name="Rectangle 4"/>
          <p:cNvSpPr>
            <a:spLocks noGrp="1"/>
          </p:cNvSpPr>
          <p:nvPr>
            <p:ph type="title"/>
          </p:nvPr>
        </p:nvSpPr>
        <p:spPr/>
        <p:txBody>
          <a:bodyPr/>
          <a:lstStyle/>
          <a:p>
            <a:r>
              <a:rPr lang="en-US" altLang="ko-KR">
                <a:ea typeface="굴림" panose="020B0600000101010101" pitchFamily="50" charset="-127"/>
              </a:rPr>
              <a:t>Nonprice Competition</a:t>
            </a:r>
          </a:p>
        </p:txBody>
      </p:sp>
      <p:sp>
        <p:nvSpPr>
          <p:cNvPr id="553989" name="Rectangle 5"/>
          <p:cNvSpPr>
            <a:spLocks noGrp="1"/>
          </p:cNvSpPr>
          <p:nvPr>
            <p:ph type="body" idx="1"/>
          </p:nvPr>
        </p:nvSpPr>
        <p:spPr/>
        <p:txBody>
          <a:bodyPr/>
          <a:lstStyle/>
          <a:p>
            <a:r>
              <a:rPr lang="en-US" altLang="ko-KR">
                <a:ea typeface="굴림" panose="020B0600000101010101" pitchFamily="50" charset="-127"/>
              </a:rPr>
              <a:t>Emphasizes distinctive product:</a:t>
            </a:r>
          </a:p>
          <a:p>
            <a:pPr lvl="1"/>
            <a:r>
              <a:rPr lang="en-US" altLang="ko-KR">
                <a:ea typeface="굴림" panose="020B0600000101010101" pitchFamily="50" charset="-127"/>
              </a:rPr>
              <a:t>Features</a:t>
            </a:r>
          </a:p>
          <a:p>
            <a:pPr lvl="1"/>
            <a:r>
              <a:rPr lang="en-US" altLang="ko-KR">
                <a:ea typeface="굴림" panose="020B0600000101010101" pitchFamily="50" charset="-127"/>
              </a:rPr>
              <a:t>Quality</a:t>
            </a:r>
          </a:p>
          <a:p>
            <a:pPr lvl="1"/>
            <a:r>
              <a:rPr lang="en-US" altLang="ko-KR">
                <a:ea typeface="굴림" panose="020B0600000101010101" pitchFamily="50" charset="-127"/>
              </a:rPr>
              <a:t>Promotion</a:t>
            </a:r>
          </a:p>
          <a:p>
            <a:pPr lvl="1"/>
            <a:r>
              <a:rPr lang="en-US" altLang="ko-KR">
                <a:ea typeface="굴림" panose="020B0600000101010101" pitchFamily="50" charset="-127"/>
              </a:rPr>
              <a:t>Packaging</a:t>
            </a:r>
          </a:p>
          <a:p>
            <a:pPr lvl="1"/>
            <a:r>
              <a:rPr lang="en-US" altLang="ko-KR">
                <a:ea typeface="굴림" panose="020B0600000101010101" pitchFamily="50" charset="-127"/>
              </a:rPr>
              <a:t>Other</a:t>
            </a:r>
          </a:p>
          <a:p>
            <a:r>
              <a:rPr lang="en-US" altLang="ko-KR">
                <a:ea typeface="굴림" panose="020B0600000101010101" pitchFamily="50" charset="-127"/>
              </a:rPr>
              <a:t>Distinction must be effective</a:t>
            </a:r>
          </a:p>
          <a:p>
            <a:endParaRPr lang="en-US" altLang="ko-KR">
              <a:ea typeface="굴림" panose="020B0600000101010101" pitchFamily="50" charset="-127"/>
            </a:endParaRPr>
          </a:p>
        </p:txBody>
      </p:sp>
      <p:sp>
        <p:nvSpPr>
          <p:cNvPr id="2" name="Slide Number Placeholder 1"/>
          <p:cNvSpPr>
            <a:spLocks noGrp="1"/>
          </p:cNvSpPr>
          <p:nvPr>
            <p:ph type="sldNum" sz="quarter" idx="12"/>
          </p:nvPr>
        </p:nvSpPr>
        <p:spPr/>
        <p:txBody>
          <a:bodyPr/>
          <a:lstStyle/>
          <a:p>
            <a:fld id="{D7E2F3AF-EEFA-4172-A112-2C3C41C7DCCF}" type="slidenum">
              <a:rPr lang="en-US" smtClean="0"/>
              <a:t>7</a:t>
            </a:fld>
            <a:endParaRPr lang="en-US"/>
          </a:p>
        </p:txBody>
      </p:sp>
    </p:spTree>
    <p:extLst>
      <p:ext uri="{BB962C8B-B14F-4D97-AF65-F5344CB8AC3E}">
        <p14:creationId xmlns:p14="http://schemas.microsoft.com/office/powerpoint/2010/main" val="1758594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7" name="Rectangle 5"/>
          <p:cNvSpPr>
            <a:spLocks noGrp="1"/>
          </p:cNvSpPr>
          <p:nvPr>
            <p:ph type="title"/>
          </p:nvPr>
        </p:nvSpPr>
        <p:spPr>
          <a:xfrm>
            <a:off x="457200" y="-27384"/>
            <a:ext cx="8229600" cy="1143000"/>
          </a:xfrm>
        </p:spPr>
        <p:txBody>
          <a:bodyPr/>
          <a:lstStyle/>
          <a:p>
            <a:r>
              <a:rPr lang="en-US" altLang="ko-KR" dirty="0" smtClean="0">
                <a:ea typeface="굴림" panose="020B0600000101010101" pitchFamily="50" charset="-127"/>
              </a:rPr>
              <a:t>Compare Below Ads</a:t>
            </a:r>
            <a:endParaRPr lang="en-US" altLang="ko-KR" dirty="0">
              <a:ea typeface="굴림" panose="020B0600000101010101" pitchFamily="50" charset="-127"/>
            </a:endParaRPr>
          </a:p>
        </p:txBody>
      </p:sp>
      <p:sp>
        <p:nvSpPr>
          <p:cNvPr id="3" name="Slide Number Placeholder 2"/>
          <p:cNvSpPr>
            <a:spLocks noGrp="1"/>
          </p:cNvSpPr>
          <p:nvPr>
            <p:ph type="sldNum" sz="quarter" idx="12"/>
          </p:nvPr>
        </p:nvSpPr>
        <p:spPr/>
        <p:txBody>
          <a:bodyPr/>
          <a:lstStyle/>
          <a:p>
            <a:fld id="{D7E2F3AF-EEFA-4172-A112-2C3C41C7DCCF}" type="slidenum">
              <a:rPr lang="en-US" smtClean="0"/>
              <a:t>8</a:t>
            </a:fld>
            <a:endParaRPr lang="en-US"/>
          </a:p>
        </p:txBody>
      </p:sp>
      <p:pic>
        <p:nvPicPr>
          <p:cNvPr id="1026" name="Picture 2" descr="http://www.yinziji.com/jewelry/wp-content/uploads/2012/09/Van-Cleef-Arpels-Makis-Decor-1.jpg"/>
          <p:cNvPicPr>
            <a:picLocks noChangeAspect="1" noChangeArrowheads="1"/>
          </p:cNvPicPr>
          <p:nvPr/>
        </p:nvPicPr>
        <p:blipFill rotWithShape="1">
          <a:blip r:embed="rId3">
            <a:extLst>
              <a:ext uri="{28A0092B-C50C-407E-A947-70E740481C1C}">
                <a14:useLocalDpi xmlns:a14="http://schemas.microsoft.com/office/drawing/2010/main" val="0"/>
              </a:ext>
            </a:extLst>
          </a:blip>
          <a:srcRect l="27797" t="2675" r="28379"/>
          <a:stretch/>
        </p:blipFill>
        <p:spPr bwMode="auto">
          <a:xfrm>
            <a:off x="5580112" y="1340768"/>
            <a:ext cx="3165900" cy="42974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se4.mm.bing.net/th?id=OIP.M3fa2a47d6df666b8ee1604baf812ba52o0&amp;w=215&amp;h=102&amp;c=7&amp;rs=1&amp;qlt=90&amp;o=4&amp;pid=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5445224"/>
            <a:ext cx="2047875" cy="9715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4.dldcdn.com/upload/article/20140918/9/a8651ebbb63e1eb01dd8f72282f263f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594" y="3858450"/>
            <a:ext cx="3312369" cy="293748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Desktop\Untitle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1196752"/>
            <a:ext cx="4600500"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04048" y="4149080"/>
            <a:ext cx="864096" cy="646331"/>
          </a:xfrm>
          <a:prstGeom prst="rect">
            <a:avLst/>
          </a:prstGeom>
          <a:noFill/>
        </p:spPr>
        <p:txBody>
          <a:bodyPr wrap="square" rtlCol="0">
            <a:spAutoFit/>
          </a:bodyPr>
          <a:lstStyle/>
          <a:p>
            <a:pPr algn="ctr"/>
            <a:r>
              <a:rPr lang="en-US" sz="3600" dirty="0" smtClean="0">
                <a:solidFill>
                  <a:srgbClr val="00B0F0"/>
                </a:solidFill>
              </a:rPr>
              <a:t>vs.</a:t>
            </a:r>
            <a:endParaRPr lang="en-US" sz="3600" dirty="0">
              <a:solidFill>
                <a:srgbClr val="00B0F0"/>
              </a:solidFill>
            </a:endParaRPr>
          </a:p>
        </p:txBody>
      </p:sp>
    </p:spTree>
    <p:extLst>
      <p:ext uri="{BB962C8B-B14F-4D97-AF65-F5344CB8AC3E}">
        <p14:creationId xmlns:p14="http://schemas.microsoft.com/office/powerpoint/2010/main" val="879138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p:cNvSpPr>
          <p:nvPr>
            <p:ph type="title"/>
          </p:nvPr>
        </p:nvSpPr>
        <p:spPr>
          <a:xfrm>
            <a:off x="457200" y="44624"/>
            <a:ext cx="8229600" cy="1143000"/>
          </a:xfrm>
        </p:spPr>
        <p:txBody>
          <a:bodyPr/>
          <a:lstStyle/>
          <a:p>
            <a:r>
              <a:rPr lang="en-US" altLang="ko-KR" dirty="0">
                <a:ea typeface="굴림" panose="020B0600000101010101" pitchFamily="50" charset="-127"/>
              </a:rPr>
              <a:t>Analysis of Demand</a:t>
            </a:r>
          </a:p>
        </p:txBody>
      </p:sp>
      <p:sp>
        <p:nvSpPr>
          <p:cNvPr id="558083" name="Rectangle 3"/>
          <p:cNvSpPr>
            <a:spLocks noGrp="1"/>
          </p:cNvSpPr>
          <p:nvPr>
            <p:ph type="body" idx="1"/>
          </p:nvPr>
        </p:nvSpPr>
        <p:spPr>
          <a:xfrm>
            <a:off x="457200" y="1196752"/>
            <a:ext cx="8229600" cy="1972816"/>
          </a:xfrm>
        </p:spPr>
        <p:txBody>
          <a:bodyPr/>
          <a:lstStyle/>
          <a:p>
            <a:r>
              <a:rPr lang="en-US" altLang="ko-KR" dirty="0">
                <a:ea typeface="굴림" panose="020B0600000101010101" pitchFamily="50" charset="-127"/>
              </a:rPr>
              <a:t>The Demand Curve</a:t>
            </a:r>
          </a:p>
          <a:p>
            <a:pPr lvl="1"/>
            <a:r>
              <a:rPr lang="en-US" altLang="ko-KR" dirty="0">
                <a:ea typeface="굴림" panose="020B0600000101010101" pitchFamily="50" charset="-127"/>
              </a:rPr>
              <a:t>A graph of the quantity of products expected to be sold at various prices if other factors remain constant</a:t>
            </a:r>
            <a:r>
              <a:rPr lang="en-US" altLang="ko-KR" dirty="0" smtClean="0">
                <a:ea typeface="굴림" panose="020B0600000101010101" pitchFamily="50" charset="-127"/>
              </a:rPr>
              <a:t>.</a:t>
            </a:r>
            <a:endParaRPr lang="en-US" altLang="ko-KR" dirty="0">
              <a:ea typeface="굴림" panose="020B0600000101010101" pitchFamily="50" charset="-127"/>
            </a:endParaRPr>
          </a:p>
        </p:txBody>
      </p:sp>
      <p:sp>
        <p:nvSpPr>
          <p:cNvPr id="2" name="Slide Number Placeholder 1"/>
          <p:cNvSpPr>
            <a:spLocks noGrp="1"/>
          </p:cNvSpPr>
          <p:nvPr>
            <p:ph type="sldNum" sz="quarter" idx="12"/>
          </p:nvPr>
        </p:nvSpPr>
        <p:spPr/>
        <p:txBody>
          <a:bodyPr/>
          <a:lstStyle/>
          <a:p>
            <a:fld id="{D7E2F3AF-EEFA-4172-A112-2C3C41C7DCCF}" type="slidenum">
              <a:rPr lang="en-US" smtClean="0"/>
              <a:t>9</a:t>
            </a:fld>
            <a:endParaRPr lang="en-US"/>
          </a:p>
        </p:txBody>
      </p:sp>
      <p:grpSp>
        <p:nvGrpSpPr>
          <p:cNvPr id="5" name="Group 58"/>
          <p:cNvGrpSpPr>
            <a:grpSpLocks/>
          </p:cNvGrpSpPr>
          <p:nvPr/>
        </p:nvGrpSpPr>
        <p:grpSpPr bwMode="auto">
          <a:xfrm>
            <a:off x="971600" y="3284984"/>
            <a:ext cx="7200357" cy="2743021"/>
            <a:chOff x="208" y="960"/>
            <a:chExt cx="5408" cy="3047"/>
          </a:xfrm>
        </p:grpSpPr>
        <p:sp>
          <p:nvSpPr>
            <p:cNvPr id="6" name="Text Box 5"/>
            <p:cNvSpPr txBox="1">
              <a:spLocks noChangeArrowheads="1"/>
            </p:cNvSpPr>
            <p:nvPr/>
          </p:nvSpPr>
          <p:spPr bwMode="auto">
            <a:xfrm>
              <a:off x="2764" y="3696"/>
              <a:ext cx="1106" cy="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lnSpc>
                  <a:spcPct val="90000"/>
                </a:lnSpc>
                <a:defRPr/>
              </a:pPr>
              <a:r>
                <a:rPr lang="en-US" altLang="zh-CN" sz="2900" b="1" dirty="0" smtClean="0">
                  <a:solidFill>
                    <a:schemeClr val="accent6"/>
                  </a:solidFill>
                  <a:latin typeface="Arial" panose="020B0604020202020204" pitchFamily="34" charset="0"/>
                  <a:ea typeface="宋体" panose="02010600030101010101" pitchFamily="2" charset="-122"/>
                </a:rPr>
                <a:t>Quantity</a:t>
              </a:r>
              <a:endParaRPr lang="en-US" altLang="zh-CN" sz="2900" b="1" dirty="0">
                <a:solidFill>
                  <a:schemeClr val="accent6"/>
                </a:solidFill>
                <a:latin typeface="Arial" panose="020B0604020202020204" pitchFamily="34" charset="0"/>
                <a:ea typeface="宋体" panose="02010600030101010101" pitchFamily="2" charset="-122"/>
              </a:endParaRPr>
            </a:p>
          </p:txBody>
        </p:sp>
        <p:sp>
          <p:nvSpPr>
            <p:cNvPr id="7" name="Rectangle 6"/>
            <p:cNvSpPr>
              <a:spLocks noChangeArrowheads="1"/>
            </p:cNvSpPr>
            <p:nvPr/>
          </p:nvSpPr>
          <p:spPr bwMode="auto">
            <a:xfrm>
              <a:off x="912" y="960"/>
              <a:ext cx="4704" cy="2352"/>
            </a:xfrm>
            <a:prstGeom prst="rect">
              <a:avLst/>
            </a:prstGeom>
            <a:solidFill>
              <a:srgbClr val="FCEED4"/>
            </a:solidFill>
            <a:ln w="9525">
              <a:solidFill>
                <a:srgbClr val="000000"/>
              </a:solidFill>
              <a:miter lim="800000"/>
              <a:headEnd/>
              <a:tailEnd/>
            </a:ln>
            <a:effectLst>
              <a:outerShdw dist="35921" dir="2700000" algn="ctr" rotWithShape="0">
                <a:srgbClr val="4D4D4D"/>
              </a:outerShdw>
            </a:effectLst>
          </p:spPr>
          <p:txBody>
            <a:bodyPr wrap="none" anchor="ctr"/>
            <a:lstStyle/>
            <a:p>
              <a:pPr algn="ctr">
                <a:lnSpc>
                  <a:spcPct val="90000"/>
                </a:lnSpc>
                <a:defRPr/>
              </a:pPr>
              <a:endParaRPr lang="zh-CN" altLang="zh-CN" sz="2900" b="1">
                <a:solidFill>
                  <a:schemeClr val="accent6"/>
                </a:solidFill>
                <a:latin typeface="Arial" panose="020B0604020202020204" pitchFamily="34" charset="0"/>
              </a:endParaRPr>
            </a:p>
          </p:txBody>
        </p:sp>
        <p:sp>
          <p:nvSpPr>
            <p:cNvPr id="8" name="Text Box 10"/>
            <p:cNvSpPr txBox="1">
              <a:spLocks noChangeArrowheads="1"/>
            </p:cNvSpPr>
            <p:nvPr/>
          </p:nvSpPr>
          <p:spPr bwMode="auto">
            <a:xfrm rot="16200000">
              <a:off x="25" y="2000"/>
              <a:ext cx="689" cy="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a:lnSpc>
                  <a:spcPct val="90000"/>
                </a:lnSpc>
                <a:defRPr/>
              </a:pPr>
              <a:r>
                <a:rPr lang="en-US" altLang="zh-CN" sz="2900" b="1">
                  <a:solidFill>
                    <a:schemeClr val="accent6"/>
                  </a:solidFill>
                  <a:latin typeface="Arial" panose="020B0604020202020204" pitchFamily="34" charset="0"/>
                  <a:ea typeface="宋体" panose="02010600030101010101" pitchFamily="2" charset="-122"/>
                </a:rPr>
                <a:t>Price</a:t>
              </a:r>
            </a:p>
          </p:txBody>
        </p:sp>
        <p:sp>
          <p:nvSpPr>
            <p:cNvPr id="9" name="Line 17"/>
            <p:cNvSpPr>
              <a:spLocks noChangeShapeType="1"/>
            </p:cNvSpPr>
            <p:nvPr/>
          </p:nvSpPr>
          <p:spPr bwMode="auto">
            <a:xfrm>
              <a:off x="5616" y="3168"/>
              <a:ext cx="0"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sz="2900">
                <a:solidFill>
                  <a:schemeClr val="accent6"/>
                </a:solidFill>
              </a:endParaRPr>
            </a:p>
          </p:txBody>
        </p:sp>
        <p:sp>
          <p:nvSpPr>
            <p:cNvPr id="10" name="Line 18"/>
            <p:cNvSpPr>
              <a:spLocks noChangeShapeType="1"/>
            </p:cNvSpPr>
            <p:nvPr/>
          </p:nvSpPr>
          <p:spPr bwMode="auto">
            <a:xfrm>
              <a:off x="912" y="3168"/>
              <a:ext cx="0"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sz="2900">
                <a:solidFill>
                  <a:schemeClr val="accent6"/>
                </a:solidFill>
              </a:endParaRPr>
            </a:p>
          </p:txBody>
        </p:sp>
        <p:sp>
          <p:nvSpPr>
            <p:cNvPr id="11" name="Line 24"/>
            <p:cNvSpPr>
              <a:spLocks noChangeShapeType="1"/>
            </p:cNvSpPr>
            <p:nvPr/>
          </p:nvSpPr>
          <p:spPr bwMode="auto">
            <a:xfrm rot="16200000" flipV="1">
              <a:off x="1008" y="3218"/>
              <a:ext cx="0"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sz="2900">
                <a:solidFill>
                  <a:schemeClr val="accent6"/>
                </a:solidFill>
              </a:endParaRPr>
            </a:p>
          </p:txBody>
        </p:sp>
        <p:sp>
          <p:nvSpPr>
            <p:cNvPr id="12" name="Line 25"/>
            <p:cNvSpPr>
              <a:spLocks noChangeShapeType="1"/>
            </p:cNvSpPr>
            <p:nvPr/>
          </p:nvSpPr>
          <p:spPr bwMode="auto">
            <a:xfrm rot="16200000" flipV="1">
              <a:off x="1008" y="864"/>
              <a:ext cx="0"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sz="2900">
                <a:solidFill>
                  <a:schemeClr val="accent6"/>
                </a:solidFill>
              </a:endParaRPr>
            </a:p>
          </p:txBody>
        </p:sp>
        <p:sp>
          <p:nvSpPr>
            <p:cNvPr id="13" name="Line 39"/>
            <p:cNvSpPr>
              <a:spLocks noChangeShapeType="1"/>
            </p:cNvSpPr>
            <p:nvPr/>
          </p:nvSpPr>
          <p:spPr bwMode="auto">
            <a:xfrm rot="-253255">
              <a:off x="2256" y="1344"/>
              <a:ext cx="2976" cy="144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zh-CN" altLang="en-US" sz="2900">
                <a:solidFill>
                  <a:schemeClr val="accent6"/>
                </a:solidFill>
              </a:endParaRPr>
            </a:p>
          </p:txBody>
        </p:sp>
      </p:grpSp>
      <p:sp>
        <p:nvSpPr>
          <p:cNvPr id="14" name="Title 1"/>
          <p:cNvSpPr txBox="1">
            <a:spLocks/>
          </p:cNvSpPr>
          <p:nvPr/>
        </p:nvSpPr>
        <p:spPr>
          <a:xfrm>
            <a:off x="467544" y="6165304"/>
            <a:ext cx="8229600" cy="60656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0070C0"/>
                </a:solidFill>
              </a:rPr>
              <a:t>A Classical Example of Demand Curve</a:t>
            </a:r>
            <a:endParaRPr lang="en-US" sz="2400" b="1" dirty="0">
              <a:solidFill>
                <a:srgbClr val="0070C0"/>
              </a:solidFill>
            </a:endParaRPr>
          </a:p>
        </p:txBody>
      </p:sp>
    </p:spTree>
    <p:extLst>
      <p:ext uri="{BB962C8B-B14F-4D97-AF65-F5344CB8AC3E}">
        <p14:creationId xmlns:p14="http://schemas.microsoft.com/office/powerpoint/2010/main" val="3418275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1670</TotalTime>
  <Words>1404</Words>
  <Application>Microsoft Office PowerPoint</Application>
  <PresentationFormat>On-screen Show (4:3)</PresentationFormat>
  <Paragraphs>235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Session 8</vt:lpstr>
      <vt:lpstr>The Importance of Price</vt:lpstr>
      <vt:lpstr>Considerations in Setting Price</vt:lpstr>
      <vt:lpstr>Categorizations of Buyers</vt:lpstr>
      <vt:lpstr>Think About It…</vt:lpstr>
      <vt:lpstr>Price and Nonprice Competition</vt:lpstr>
      <vt:lpstr>Nonprice Competition</vt:lpstr>
      <vt:lpstr>Compare Below Ads</vt:lpstr>
      <vt:lpstr>Analysis of Demand</vt:lpstr>
      <vt:lpstr>Other Examples of Demand Curve: What products would have demand curves as below?</vt:lpstr>
      <vt:lpstr>Price Equilibrium</vt:lpstr>
      <vt:lpstr>Analysis of Demand:  Demand Fluctuations</vt:lpstr>
      <vt:lpstr>Analysis of Demand</vt:lpstr>
      <vt:lpstr>Elasticity of Demand</vt:lpstr>
      <vt:lpstr>Factors Affecting Elasticity Of Demand</vt:lpstr>
      <vt:lpstr>Customer’s Interpretation and Response</vt:lpstr>
      <vt:lpstr>Reference Prices</vt:lpstr>
      <vt:lpstr>Approaches to Pricing of Products</vt:lpstr>
      <vt:lpstr>Cost-based Pricing</vt:lpstr>
      <vt:lpstr>Problems</vt:lpstr>
      <vt:lpstr>Competition-based Pricing</vt:lpstr>
      <vt:lpstr>Potential Problems</vt:lpstr>
      <vt:lpstr>Value/Customer-based Pricing</vt:lpstr>
      <vt:lpstr>Value-based Pricing - Price as a Function of Temperature </vt:lpstr>
      <vt:lpstr>Value-based Pricing – Didi Taxi App</vt:lpstr>
      <vt:lpstr>Pricing New Products</vt:lpstr>
      <vt:lpstr>Skimming vs. Penetration Pricing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dc:title>
  <dc:creator>Li Xiao</dc:creator>
  <cp:lastModifiedBy>xiaoli</cp:lastModifiedBy>
  <cp:revision>114</cp:revision>
  <cp:lastPrinted>2015-06-03T04:45:35Z</cp:lastPrinted>
  <dcterms:created xsi:type="dcterms:W3CDTF">2015-03-25T03:22:44Z</dcterms:created>
  <dcterms:modified xsi:type="dcterms:W3CDTF">2017-05-31T09:22:10Z</dcterms:modified>
</cp:coreProperties>
</file>