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9" r:id="rId3"/>
    <p:sldId id="257" r:id="rId4"/>
    <p:sldId id="260" r:id="rId5"/>
    <p:sldId id="261" r:id="rId6"/>
    <p:sldId id="263" r:id="rId7"/>
    <p:sldId id="262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103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262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1503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180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3061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112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401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79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82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16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6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92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357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4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140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12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84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Digital_object_identifie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9774" y="2514601"/>
            <a:ext cx="8283094" cy="2262781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zh-CN" dirty="0" smtClean="0"/>
              <a:t>DIABETES MELLITUS TYPE Ⅱ </a:t>
            </a:r>
            <a:br>
              <a:rPr lang="en-US" altLang="zh-CN" dirty="0" smtClean="0"/>
            </a:br>
            <a:r>
              <a:rPr lang="en-US" altLang="zh-CN" dirty="0" smtClean="0"/>
              <a:t>&amp; OBESITY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altLang="zh-CN" dirty="0" smtClean="0"/>
              <a:t>10301010046</a:t>
            </a:r>
          </a:p>
          <a:p>
            <a:pPr algn="r"/>
            <a:r>
              <a:rPr lang="zh-CN" altLang="en-US" dirty="0" smtClean="0"/>
              <a:t>宋子贤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105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Diabetes mellitus type </a:t>
            </a:r>
            <a:r>
              <a:rPr lang="en-US" altLang="zh-CN" b="1" dirty="0" smtClean="0"/>
              <a:t>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Noninsulin-dependent </a:t>
            </a:r>
            <a:r>
              <a:rPr lang="en-US" altLang="zh-CN" b="1" dirty="0"/>
              <a:t>diabetes mellitus (NIDDM)</a:t>
            </a:r>
            <a:r>
              <a:rPr lang="en-US" altLang="zh-CN" dirty="0"/>
              <a:t> or </a:t>
            </a:r>
            <a:r>
              <a:rPr lang="en-US" altLang="zh-CN" b="1" dirty="0"/>
              <a:t>adult-onset </a:t>
            </a:r>
            <a:r>
              <a:rPr lang="en-US" altLang="zh-CN" b="1" dirty="0" smtClean="0"/>
              <a:t>diabetes</a:t>
            </a:r>
          </a:p>
          <a:p>
            <a:r>
              <a:rPr lang="en-US" altLang="zh-CN" b="1" dirty="0" smtClean="0"/>
              <a:t>90% of cases of diabetes</a:t>
            </a:r>
          </a:p>
          <a:p>
            <a:r>
              <a:rPr lang="en-US" altLang="zh-CN" b="1" dirty="0" smtClean="0"/>
              <a:t>Obesity as the cause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270909"/>
              </p:ext>
            </p:extLst>
          </p:nvPr>
        </p:nvGraphicFramePr>
        <p:xfrm>
          <a:off x="1575955" y="4036291"/>
          <a:ext cx="6096000" cy="741680"/>
        </p:xfrm>
        <a:graphic>
          <a:graphicData uri="http://schemas.openxmlformats.org/drawingml/2006/table">
            <a:tbl>
              <a:tblPr bandRow="1">
                <a:tableStyleId>{35758FB7-9AC5-4552-8A53-C91805E547FA}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Year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1985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2010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Case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30</a:t>
                      </a:r>
                      <a:r>
                        <a:rPr lang="zh-CN" altLang="en-US" dirty="0" smtClean="0"/>
                        <a:t>，</a:t>
                      </a:r>
                      <a:r>
                        <a:rPr lang="en-US" altLang="zh-CN" dirty="0" smtClean="0"/>
                        <a:t>000</a:t>
                      </a:r>
                      <a:r>
                        <a:rPr lang="zh-CN" altLang="en-US" dirty="0" smtClean="0"/>
                        <a:t>，</a:t>
                      </a:r>
                      <a:r>
                        <a:rPr lang="en-US" altLang="zh-CN" dirty="0" smtClean="0"/>
                        <a:t>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285</a:t>
                      </a:r>
                      <a:r>
                        <a:rPr lang="zh-CN" altLang="en-US" dirty="0" smtClean="0"/>
                        <a:t>，</a:t>
                      </a:r>
                      <a:r>
                        <a:rPr lang="en-US" altLang="zh-CN" dirty="0" smtClean="0"/>
                        <a:t>000</a:t>
                      </a:r>
                      <a:r>
                        <a:rPr lang="zh-CN" altLang="en-US" dirty="0" smtClean="0"/>
                        <a:t>，</a:t>
                      </a:r>
                      <a:r>
                        <a:rPr lang="en-US" altLang="zh-CN" dirty="0" smtClean="0"/>
                        <a:t>000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71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Diagnosis</a:t>
            </a:r>
            <a:br>
              <a:rPr lang="en-US" altLang="zh-CN" b="1" dirty="0"/>
            </a:b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0976265"/>
              </p:ext>
            </p:extLst>
          </p:nvPr>
        </p:nvGraphicFramePr>
        <p:xfrm>
          <a:off x="2459680" y="2133600"/>
          <a:ext cx="5558140" cy="377825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89535"/>
                <a:gridCol w="1389535"/>
                <a:gridCol w="1389535"/>
                <a:gridCol w="1389535"/>
              </a:tblGrid>
              <a:tr h="308429">
                <a:tc gridSpan="4"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Diabetes diagnostic </a:t>
                      </a:r>
                      <a:r>
                        <a:rPr lang="en-US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criteria</a:t>
                      </a:r>
                      <a:endParaRPr lang="en-US" sz="15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77107" marR="77107" marT="38554" marB="38554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39750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Condition</a:t>
                      </a:r>
                    </a:p>
                  </a:txBody>
                  <a:tcPr marL="77107" marR="77107" marT="38554" marB="38554" anchor="ctr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hour glucose</a:t>
                      </a:r>
                    </a:p>
                  </a:txBody>
                  <a:tcPr marL="77107" marR="77107" marT="38554" marB="38554" anchor="ctr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Fasting glucose</a:t>
                      </a:r>
                    </a:p>
                  </a:txBody>
                  <a:tcPr marL="77107" marR="77107" marT="38554" marB="38554" anchor="ctr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HbA</a:t>
                      </a:r>
                      <a:r>
                        <a:rPr lang="en-US" sz="1500" baseline="-25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1c</a:t>
                      </a:r>
                      <a:endParaRPr lang="en-US" sz="15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77107" marR="77107" marT="38554" marB="38554" anchor="ctr"/>
                </a:tc>
              </a:tr>
              <a:tr h="539750"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77107" marR="77107" marT="38554" marB="38554" anchor="ctr"/>
                </a:tc>
                <a:tc>
                  <a:txBody>
                    <a:bodyPr/>
                    <a:lstStyle/>
                    <a:p>
                      <a:r>
                        <a:rPr lang="en-US" sz="15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mmol</a:t>
                      </a:r>
                      <a:r>
                        <a:rPr lang="en-U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/l(mg/dl)</a:t>
                      </a:r>
                    </a:p>
                  </a:txBody>
                  <a:tcPr marL="77107" marR="77107" marT="38554" marB="38554" anchor="ctr"/>
                </a:tc>
                <a:tc>
                  <a:txBody>
                    <a:bodyPr/>
                    <a:lstStyle/>
                    <a:p>
                      <a:r>
                        <a:rPr lang="en-US" sz="15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mmol</a:t>
                      </a:r>
                      <a:r>
                        <a:rPr lang="en-U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/l(mg/dl)</a:t>
                      </a:r>
                    </a:p>
                  </a:txBody>
                  <a:tcPr marL="77107" marR="77107" marT="38554" marB="38554" anchor="ctr"/>
                </a:tc>
                <a:tc>
                  <a:txBody>
                    <a:bodyPr/>
                    <a:lstStyle/>
                    <a:p>
                      <a:r>
                        <a:rPr lang="en-US" altLang="zh-CN" sz="15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</a:t>
                      </a:r>
                    </a:p>
                  </a:txBody>
                  <a:tcPr marL="77107" marR="77107" marT="38554" marB="38554" anchor="ctr"/>
                </a:tc>
              </a:tr>
              <a:tr h="308429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Normal</a:t>
                      </a:r>
                    </a:p>
                  </a:txBody>
                  <a:tcPr marL="77107" marR="77107" marT="38554" marB="38554" anchor="ctr"/>
                </a:tc>
                <a:tc>
                  <a:txBody>
                    <a:bodyPr/>
                    <a:lstStyle/>
                    <a:p>
                      <a:r>
                        <a:rPr lang="en-US" altLang="zh-CN" sz="15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&lt;7.8 (&lt;140)</a:t>
                      </a:r>
                    </a:p>
                  </a:txBody>
                  <a:tcPr marL="77107" marR="77107" marT="38554" marB="38554" anchor="ctr"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&lt;6.1 (&lt;110)</a:t>
                      </a:r>
                    </a:p>
                  </a:txBody>
                  <a:tcPr marL="77107" marR="77107" marT="38554" marB="38554" anchor="ctr"/>
                </a:tc>
                <a:tc>
                  <a:txBody>
                    <a:bodyPr/>
                    <a:lstStyle/>
                    <a:p>
                      <a:r>
                        <a:rPr lang="en-US" altLang="zh-CN" sz="15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&lt;6.0</a:t>
                      </a:r>
                    </a:p>
                  </a:txBody>
                  <a:tcPr marL="77107" marR="77107" marT="38554" marB="38554" anchor="ctr"/>
                </a:tc>
              </a:tr>
              <a:tr h="771071">
                <a:tc>
                  <a:txBody>
                    <a:bodyPr/>
                    <a:lstStyle/>
                    <a:p>
                      <a:r>
                        <a:rPr lang="en-US" sz="1500" u="non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Impaired fasting glycaemia</a:t>
                      </a:r>
                    </a:p>
                  </a:txBody>
                  <a:tcPr marL="77107" marR="77107" marT="38554" marB="38554" anchor="ctr"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&lt;7.8 (&lt;140)</a:t>
                      </a:r>
                    </a:p>
                  </a:txBody>
                  <a:tcPr marL="77107" marR="77107" marT="38554" marB="38554" anchor="ctr"/>
                </a:tc>
                <a:tc>
                  <a:txBody>
                    <a:bodyPr/>
                    <a:lstStyle/>
                    <a:p>
                      <a:r>
                        <a:rPr lang="zh-CN" altLang="en-U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≥ </a:t>
                      </a:r>
                      <a:r>
                        <a:rPr lang="en-US" altLang="zh-CN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6.1(≥110) &amp; &lt;7.0(&lt;126)</a:t>
                      </a:r>
                    </a:p>
                  </a:txBody>
                  <a:tcPr marL="77107" marR="77107" marT="38554" marB="38554" anchor="ctr"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6.0–6.4</a:t>
                      </a:r>
                    </a:p>
                  </a:txBody>
                  <a:tcPr marL="77107" marR="77107" marT="38554" marB="38554" anchor="ctr"/>
                </a:tc>
              </a:tr>
              <a:tr h="771071">
                <a:tc>
                  <a:txBody>
                    <a:bodyPr/>
                    <a:lstStyle/>
                    <a:p>
                      <a:r>
                        <a:rPr lang="en-US" sz="1500" u="non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Impaired glucose tolerance</a:t>
                      </a:r>
                    </a:p>
                  </a:txBody>
                  <a:tcPr marL="77107" marR="77107" marT="38554" marB="38554" anchor="ctr"/>
                </a:tc>
                <a:tc>
                  <a:txBody>
                    <a:bodyPr/>
                    <a:lstStyle/>
                    <a:p>
                      <a:r>
                        <a:rPr lang="zh-CN" altLang="en-US" sz="15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≥</a:t>
                      </a:r>
                      <a:r>
                        <a:rPr lang="en-US" altLang="zh-CN" sz="15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7.8 (≥140)</a:t>
                      </a:r>
                    </a:p>
                  </a:txBody>
                  <a:tcPr marL="77107" marR="77107" marT="38554" marB="38554" anchor="ctr"/>
                </a:tc>
                <a:tc>
                  <a:txBody>
                    <a:bodyPr/>
                    <a:lstStyle/>
                    <a:p>
                      <a:r>
                        <a:rPr lang="en-US" altLang="zh-CN" sz="15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&lt;7.0 (&lt;126)</a:t>
                      </a:r>
                    </a:p>
                  </a:txBody>
                  <a:tcPr marL="77107" marR="77107" marT="38554" marB="38554" anchor="ctr"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6.0–6.4</a:t>
                      </a:r>
                    </a:p>
                  </a:txBody>
                  <a:tcPr marL="77107" marR="77107" marT="38554" marB="38554" anchor="ctr"/>
                </a:tc>
              </a:tr>
              <a:tr h="539750">
                <a:tc>
                  <a:txBody>
                    <a:bodyPr/>
                    <a:lstStyle/>
                    <a:p>
                      <a:r>
                        <a:rPr lang="en-US" sz="1500" u="non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Diabetes mellitus</a:t>
                      </a:r>
                    </a:p>
                  </a:txBody>
                  <a:tcPr marL="77107" marR="77107" marT="38554" marB="38554" anchor="ctr"/>
                </a:tc>
                <a:tc>
                  <a:txBody>
                    <a:bodyPr/>
                    <a:lstStyle/>
                    <a:p>
                      <a:r>
                        <a:rPr lang="zh-CN" altLang="en-US" sz="15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≥</a:t>
                      </a:r>
                      <a:r>
                        <a:rPr lang="en-US" altLang="zh-CN" sz="15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11.1 (≥200)</a:t>
                      </a:r>
                    </a:p>
                  </a:txBody>
                  <a:tcPr marL="77107" marR="77107" marT="38554" marB="38554" anchor="ctr"/>
                </a:tc>
                <a:tc>
                  <a:txBody>
                    <a:bodyPr/>
                    <a:lstStyle/>
                    <a:p>
                      <a:r>
                        <a:rPr lang="zh-CN" altLang="en-US" sz="15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≥</a:t>
                      </a:r>
                      <a:r>
                        <a:rPr lang="en-US" altLang="zh-CN" sz="15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7.0 (≥126)</a:t>
                      </a:r>
                    </a:p>
                  </a:txBody>
                  <a:tcPr marL="77107" marR="77107" marT="38554" marB="38554" anchor="ctr"/>
                </a:tc>
                <a:tc>
                  <a:txBody>
                    <a:bodyPr/>
                    <a:lstStyle/>
                    <a:p>
                      <a:r>
                        <a:rPr lang="zh-CN" altLang="en-U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≥</a:t>
                      </a:r>
                      <a:r>
                        <a:rPr lang="en-US" altLang="zh-CN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6.5</a:t>
                      </a:r>
                    </a:p>
                  </a:txBody>
                  <a:tcPr marL="77107" marR="77107" marT="38554" marB="3855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32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Complications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14" y="2060864"/>
            <a:ext cx="3694217" cy="377825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72" y="2060864"/>
            <a:ext cx="4396043" cy="330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1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Obesity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800" y="1399637"/>
            <a:ext cx="3239077" cy="4820509"/>
          </a:xfrm>
        </p:spPr>
      </p:pic>
      <p:sp>
        <p:nvSpPr>
          <p:cNvPr id="5" name="文本框 4"/>
          <p:cNvSpPr txBox="1"/>
          <p:nvPr/>
        </p:nvSpPr>
        <p:spPr>
          <a:xfrm>
            <a:off x="1672936" y="1905000"/>
            <a:ext cx="262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Main cause of NIDDM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4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Mechanism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Common soil </a:t>
            </a:r>
            <a:r>
              <a:rPr lang="en-US" altLang="zh-CN" dirty="0" smtClean="0"/>
              <a:t>hypothesis</a:t>
            </a:r>
          </a:p>
          <a:p>
            <a:r>
              <a:rPr lang="en-US" altLang="zh-CN" dirty="0" err="1" smtClean="0"/>
              <a:t>Leptin</a:t>
            </a:r>
            <a:r>
              <a:rPr lang="en-US" altLang="zh-CN" dirty="0" smtClean="0"/>
              <a:t> resistance</a:t>
            </a:r>
          </a:p>
          <a:p>
            <a:r>
              <a:rPr lang="en-US" altLang="zh-CN" dirty="0" err="1" smtClean="0"/>
              <a:t>Hypernecrosin</a:t>
            </a:r>
            <a:endParaRPr lang="en-US" altLang="zh-CN" dirty="0"/>
          </a:p>
          <a:p>
            <a:r>
              <a:rPr lang="en-US" altLang="zh-CN" dirty="0" err="1" smtClean="0"/>
              <a:t>Hypoadiponectin</a:t>
            </a:r>
            <a:endParaRPr lang="en-US" altLang="zh-CN" dirty="0" smtClean="0"/>
          </a:p>
          <a:p>
            <a:r>
              <a:rPr lang="en-US" altLang="zh-CN" dirty="0" smtClean="0"/>
              <a:t>Thrifty gene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340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Therapy &amp; Prevention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Diet</a:t>
            </a:r>
          </a:p>
          <a:p>
            <a:r>
              <a:rPr lang="en-US" altLang="zh-CN" dirty="0" smtClean="0"/>
              <a:t>Exercise</a:t>
            </a:r>
          </a:p>
          <a:p>
            <a:r>
              <a:rPr lang="en-US" altLang="zh-CN" dirty="0" smtClean="0"/>
              <a:t>Medication</a:t>
            </a:r>
          </a:p>
          <a:p>
            <a:r>
              <a:rPr lang="en-US" altLang="zh-CN" dirty="0" smtClean="0"/>
              <a:t>Surgery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63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References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32591" y="1135580"/>
            <a:ext cx="8711409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CN" sz="1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[1]</a:t>
            </a:r>
            <a:r>
              <a:rPr kumimoji="0" lang="zh-CN" altLang="zh-CN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Definition and diagnosis of diabetes mellitus and intermediate hyperglycemia: report of a WHO/IDF consultation. Geneva: World Health Organization. 2006. p. 21. ISBN 978-92-4-159493-6.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CN" sz="1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[2]</a:t>
            </a:r>
            <a:r>
              <a:rPr kumimoji="0" lang="zh-CN" altLang="zh-CN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Vijan, S (March 2010). "Type 2 diabetes". Annals of Internal Medicine </a:t>
            </a:r>
            <a:r>
              <a:rPr kumimoji="0" lang="zh-CN" altLang="zh-CN" sz="1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152</a:t>
            </a:r>
            <a:r>
              <a:rPr kumimoji="0" lang="zh-CN" altLang="zh-CN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(5): ITC31-15. doi:10.1059/0003-4819-152-5-201003020-01003. PMID 20194231.</a:t>
            </a:r>
            <a:endParaRPr kumimoji="0" lang="en-US" altLang="zh-CN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zh-CN" b="1" dirty="0" smtClean="0">
                <a:solidFill>
                  <a:schemeClr val="tx1"/>
                </a:solidFill>
                <a:latin typeface="+mn-ea"/>
              </a:rPr>
              <a:t>[3]</a:t>
            </a:r>
            <a:r>
              <a:rPr kumimoji="0" lang="zh-CN" altLang="zh-CN" sz="1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+mn-ea"/>
              </a:rPr>
              <a:t>Williams textbook of endocrinology. (12th ed.). Philadelphia: Elsevier/Saunders. pp. 1371–1435. ISBN 978-1-4377-0324-5</a:t>
            </a:r>
            <a:r>
              <a:rPr lang="en-US" altLang="zh-CN" dirty="0" smtClean="0">
                <a:solidFill>
                  <a:schemeClr val="tx1"/>
                </a:solidFill>
                <a:latin typeface="+mn-ea"/>
              </a:rPr>
              <a:t>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zh-CN" b="1" dirty="0" smtClean="0">
                <a:solidFill>
                  <a:schemeClr val="tx1"/>
                </a:solidFill>
                <a:latin typeface="+mn-ea"/>
              </a:rPr>
              <a:t>[4] </a:t>
            </a:r>
            <a:r>
              <a:rPr lang="en-US" altLang="zh-CN" dirty="0" err="1" smtClean="0">
                <a:solidFill>
                  <a:schemeClr val="tx1"/>
                </a:solidFill>
                <a:latin typeface="+mn-ea"/>
              </a:rPr>
              <a:t>Ripsin</a:t>
            </a:r>
            <a:r>
              <a:rPr lang="en-US" altLang="zh-CN" b="1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+mn-ea"/>
              </a:rPr>
              <a:t>CM, Kang H, Urban RJ (January 2009). "Management of blood glucose in type 2 diabetes mellitus". </a:t>
            </a:r>
            <a:r>
              <a:rPr lang="en-US" altLang="zh-CN" i="1" dirty="0">
                <a:solidFill>
                  <a:schemeClr val="tx1"/>
                </a:solidFill>
                <a:latin typeface="+mn-ea"/>
              </a:rPr>
              <a:t>Am </a:t>
            </a:r>
            <a:r>
              <a:rPr lang="en-US" altLang="zh-CN" i="1" dirty="0" err="1">
                <a:solidFill>
                  <a:schemeClr val="tx1"/>
                </a:solidFill>
                <a:latin typeface="+mn-ea"/>
              </a:rPr>
              <a:t>Fam</a:t>
            </a:r>
            <a:r>
              <a:rPr lang="en-US" altLang="zh-CN" i="1" dirty="0">
                <a:solidFill>
                  <a:schemeClr val="tx1"/>
                </a:solidFill>
                <a:latin typeface="+mn-ea"/>
              </a:rPr>
              <a:t> Physician</a:t>
            </a:r>
            <a:r>
              <a:rPr lang="en-US" altLang="zh-CN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latin typeface="+mn-ea"/>
              </a:rPr>
              <a:t>79</a:t>
            </a:r>
            <a:r>
              <a:rPr lang="en-US" altLang="zh-CN" dirty="0">
                <a:solidFill>
                  <a:schemeClr val="tx1"/>
                </a:solidFill>
                <a:latin typeface="+mn-ea"/>
              </a:rPr>
              <a:t> (1): 29–36. PMID 19145963</a:t>
            </a:r>
            <a:r>
              <a:rPr lang="en-US" altLang="zh-CN" dirty="0" smtClean="0">
                <a:solidFill>
                  <a:schemeClr val="tx1"/>
                </a:solidFill>
                <a:latin typeface="+mn-ea"/>
              </a:rPr>
              <a:t>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zh-CN" b="1" dirty="0" smtClean="0">
                <a:solidFill>
                  <a:schemeClr val="tx1"/>
                </a:solidFill>
                <a:latin typeface="+mn-ea"/>
              </a:rPr>
              <a:t>[5] </a:t>
            </a:r>
            <a:r>
              <a:rPr lang="en-US" altLang="zh-CN" dirty="0" smtClean="0">
                <a:solidFill>
                  <a:schemeClr val="tx1"/>
                </a:solidFill>
                <a:latin typeface="+mn-ea"/>
              </a:rPr>
              <a:t>Smyth, </a:t>
            </a:r>
            <a:r>
              <a:rPr lang="en-US" altLang="zh-CN" dirty="0">
                <a:solidFill>
                  <a:schemeClr val="tx1"/>
                </a:solidFill>
                <a:latin typeface="+mn-ea"/>
              </a:rPr>
              <a:t>S; Heron, A (2006 Jan). "Diabetes and obesity: the twin </a:t>
            </a:r>
            <a:r>
              <a:rPr lang="en-US" altLang="zh-CN" dirty="0" smtClean="0">
                <a:solidFill>
                  <a:schemeClr val="tx1"/>
                </a:solidFill>
                <a:latin typeface="+mn-ea"/>
              </a:rPr>
              <a:t>epidemics</a:t>
            </a:r>
            <a:r>
              <a:rPr lang="en-US" altLang="zh-CN" dirty="0">
                <a:solidFill>
                  <a:schemeClr val="tx1"/>
                </a:solidFill>
                <a:latin typeface="+mn-ea"/>
              </a:rPr>
              <a:t>". </a:t>
            </a:r>
            <a:r>
              <a:rPr lang="en-US" altLang="zh-CN" i="1" dirty="0">
                <a:solidFill>
                  <a:schemeClr val="tx1"/>
                </a:solidFill>
                <a:latin typeface="+mn-ea"/>
              </a:rPr>
              <a:t>Nature Medicine</a:t>
            </a:r>
            <a:r>
              <a:rPr lang="en-US" altLang="zh-CN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latin typeface="+mn-ea"/>
              </a:rPr>
              <a:t>12</a:t>
            </a:r>
            <a:r>
              <a:rPr lang="en-US" altLang="zh-CN" dirty="0">
                <a:solidFill>
                  <a:schemeClr val="tx1"/>
                </a:solidFill>
                <a:latin typeface="+mn-ea"/>
              </a:rPr>
              <a:t> (1): 75–80. </a:t>
            </a:r>
            <a:r>
              <a:rPr lang="en-US" altLang="zh-CN" dirty="0">
                <a:solidFill>
                  <a:schemeClr val="tx1"/>
                </a:solidFill>
                <a:latin typeface="+mn-ea"/>
                <a:hlinkClick r:id="rId2" tooltip="Digital object identifier"/>
              </a:rPr>
              <a:t>doi</a:t>
            </a:r>
            <a:r>
              <a:rPr lang="en-US" altLang="zh-CN" dirty="0">
                <a:solidFill>
                  <a:schemeClr val="tx1"/>
                </a:solidFill>
                <a:latin typeface="+mn-ea"/>
              </a:rPr>
              <a:t>:10.1038/nm0106-75. PMID 16397575.</a:t>
            </a:r>
            <a:endParaRPr kumimoji="0" lang="zh-CN" altLang="zh-CN" sz="1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5448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丝状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668</TotalTime>
  <Words>180</Words>
  <Application>Microsoft Office PowerPoint</Application>
  <PresentationFormat>全屏显示(4:3)</PresentationFormat>
  <Paragraphs>58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幼圆</vt:lpstr>
      <vt:lpstr>Arial</vt:lpstr>
      <vt:lpstr>Century Gothic</vt:lpstr>
      <vt:lpstr>Wingdings 3</vt:lpstr>
      <vt:lpstr>丝状</vt:lpstr>
      <vt:lpstr>DIABETES MELLITUS TYPE Ⅱ  &amp; OBESITY</vt:lpstr>
      <vt:lpstr>Diabetes mellitus type 2</vt:lpstr>
      <vt:lpstr>Diagnosis </vt:lpstr>
      <vt:lpstr>Complications</vt:lpstr>
      <vt:lpstr>Obesity</vt:lpstr>
      <vt:lpstr>Mechanism</vt:lpstr>
      <vt:lpstr>Therapy &amp; Prevention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MELLITUS TYPE Ⅱ  &amp; HIGH FAT DIET</dc:title>
  <dc:creator>pink</dc:creator>
  <cp:lastModifiedBy>pink</cp:lastModifiedBy>
  <cp:revision>17</cp:revision>
  <dcterms:created xsi:type="dcterms:W3CDTF">2013-03-09T13:48:20Z</dcterms:created>
  <dcterms:modified xsi:type="dcterms:W3CDTF">2013-03-11T03:41:27Z</dcterms:modified>
</cp:coreProperties>
</file>