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032"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60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3776A961-3CC4-4FCA-9DF7-7220BA1065EA}" type="datetimeFigureOut">
              <a:rPr lang="zh-CN" altLang="en-US" smtClean="0"/>
              <a:pPr/>
              <a:t>2012-08-10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FE46936-F894-4A65-A3FF-09EF73B195B1}"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776A961-3CC4-4FCA-9DF7-7220BA1065EA}" type="datetimeFigureOut">
              <a:rPr lang="zh-CN" altLang="en-US" smtClean="0"/>
              <a:pPr/>
              <a:t>2012-08-10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FE46936-F894-4A65-A3FF-09EF73B195B1}"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776A961-3CC4-4FCA-9DF7-7220BA1065EA}" type="datetimeFigureOut">
              <a:rPr lang="zh-CN" altLang="en-US" smtClean="0"/>
              <a:pPr/>
              <a:t>2012-08-10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FE46936-F894-4A65-A3FF-09EF73B195B1}"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776A961-3CC4-4FCA-9DF7-7220BA1065EA}" type="datetimeFigureOut">
              <a:rPr lang="zh-CN" altLang="en-US" smtClean="0"/>
              <a:pPr/>
              <a:t>2012-08-10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FE46936-F894-4A65-A3FF-09EF73B195B1}"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3776A961-3CC4-4FCA-9DF7-7220BA1065EA}" type="datetimeFigureOut">
              <a:rPr lang="zh-CN" altLang="en-US" smtClean="0"/>
              <a:pPr/>
              <a:t>2012-08-10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FE46936-F894-4A65-A3FF-09EF73B195B1}"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3776A961-3CC4-4FCA-9DF7-7220BA1065EA}" type="datetimeFigureOut">
              <a:rPr lang="zh-CN" altLang="en-US" smtClean="0"/>
              <a:pPr/>
              <a:t>2012-08-10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FE46936-F894-4A65-A3FF-09EF73B195B1}"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3776A961-3CC4-4FCA-9DF7-7220BA1065EA}" type="datetimeFigureOut">
              <a:rPr lang="zh-CN" altLang="en-US" smtClean="0"/>
              <a:pPr/>
              <a:t>2012-08-10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FE46936-F894-4A65-A3FF-09EF73B195B1}"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776A961-3CC4-4FCA-9DF7-7220BA1065EA}" type="datetimeFigureOut">
              <a:rPr lang="zh-CN" altLang="en-US" smtClean="0"/>
              <a:pPr/>
              <a:t>2012-08-10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FE46936-F894-4A65-A3FF-09EF73B195B1}"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776A961-3CC4-4FCA-9DF7-7220BA1065EA}" type="datetimeFigureOut">
              <a:rPr lang="zh-CN" altLang="en-US" smtClean="0"/>
              <a:pPr/>
              <a:t>2012-08-10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FE46936-F894-4A65-A3FF-09EF73B195B1}"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776A961-3CC4-4FCA-9DF7-7220BA1065EA}" type="datetimeFigureOut">
              <a:rPr lang="zh-CN" altLang="en-US" smtClean="0"/>
              <a:pPr/>
              <a:t>2012-08-10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FE46936-F894-4A65-A3FF-09EF73B195B1}"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776A961-3CC4-4FCA-9DF7-7220BA1065EA}" type="datetimeFigureOut">
              <a:rPr lang="zh-CN" altLang="en-US" smtClean="0"/>
              <a:pPr/>
              <a:t>2012-08-10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FE46936-F894-4A65-A3FF-09EF73B195B1}"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76A961-3CC4-4FCA-9DF7-7220BA1065EA}" type="datetimeFigureOut">
              <a:rPr lang="zh-CN" altLang="en-US" smtClean="0"/>
              <a:pPr/>
              <a:t>2012-08-10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E46936-F894-4A65-A3FF-09EF73B195B1}"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5" name="Rectangle 6"/>
          <p:cNvSpPr>
            <a:spLocks noGrp="1" noChangeArrowheads="1"/>
          </p:cNvSpPr>
          <p:nvPr>
            <p:ph type="sldNum" sz="quarter" idx="12"/>
          </p:nvPr>
        </p:nvSpPr>
        <p:spPr>
          <a:noFill/>
        </p:spPr>
        <p:txBody>
          <a:bodyPr/>
          <a:lstStyle/>
          <a:p>
            <a:fld id="{ED34216D-E21D-474B-AFBA-76C65E7E81A8}" type="slidenum">
              <a:rPr lang="en-US" altLang="zh-CN" smtClean="0">
                <a:latin typeface="Arial" pitchFamily="34" charset="0"/>
              </a:rPr>
              <a:pPr/>
              <a:t>1</a:t>
            </a:fld>
            <a:endParaRPr lang="en-US" altLang="zh-CN" smtClean="0">
              <a:latin typeface="Arial" pitchFamily="34" charset="0"/>
            </a:endParaRPr>
          </a:p>
        </p:txBody>
      </p:sp>
      <p:sp>
        <p:nvSpPr>
          <p:cNvPr id="596996" name="Rectangle 2"/>
          <p:cNvSpPr>
            <a:spLocks noGrp="1" noChangeArrowheads="1"/>
          </p:cNvSpPr>
          <p:nvPr>
            <p:ph type="ctrTitle"/>
          </p:nvPr>
        </p:nvSpPr>
        <p:spPr>
          <a:xfrm>
            <a:off x="685800" y="736600"/>
            <a:ext cx="7772400" cy="2209800"/>
          </a:xfrm>
        </p:spPr>
        <p:txBody>
          <a:bodyPr>
            <a:normAutofit fontScale="90000"/>
          </a:bodyPr>
          <a:lstStyle/>
          <a:p>
            <a:pPr eaLnBrk="1" hangingPunct="1">
              <a:lnSpc>
                <a:spcPct val="130000"/>
              </a:lnSpc>
            </a:pPr>
            <a:r>
              <a:rPr lang="zh-CN" altLang="en-US" sz="5400" b="1" dirty="0" smtClean="0">
                <a:solidFill>
                  <a:srgbClr val="0000FF"/>
                </a:solidFill>
                <a:latin typeface="黑体" pitchFamily="49" charset="-122"/>
                <a:ea typeface="黑体" pitchFamily="49" charset="-122"/>
              </a:rPr>
              <a:t>第十二章</a:t>
            </a:r>
            <a:r>
              <a:rPr lang="en-US" altLang="zh-CN" sz="5400" b="1" dirty="0" smtClean="0">
                <a:solidFill>
                  <a:srgbClr val="0000FF"/>
                </a:solidFill>
                <a:latin typeface="黑体" pitchFamily="49" charset="-122"/>
                <a:ea typeface="黑体" pitchFamily="49" charset="-122"/>
              </a:rPr>
              <a:t>  </a:t>
            </a:r>
            <a:r>
              <a:rPr lang="zh-CN" altLang="en-US" sz="5400" b="1" dirty="0" smtClean="0">
                <a:solidFill>
                  <a:srgbClr val="0000FF"/>
                </a:solidFill>
                <a:ea typeface="黑体" pitchFamily="49" charset="-122"/>
              </a:rPr>
              <a:t>食品安全及其风险分析</a:t>
            </a:r>
          </a:p>
        </p:txBody>
      </p:sp>
      <p:pic>
        <p:nvPicPr>
          <p:cNvPr id="596997" name="Picture 5" descr="final_logo"/>
          <p:cNvPicPr>
            <a:picLocks noChangeAspect="1" noChangeArrowheads="1"/>
          </p:cNvPicPr>
          <p:nvPr/>
        </p:nvPicPr>
        <p:blipFill>
          <a:blip r:embed="rId2" cstate="print"/>
          <a:srcRect/>
          <a:stretch>
            <a:fillRect/>
          </a:stretch>
        </p:blipFill>
        <p:spPr bwMode="auto">
          <a:xfrm>
            <a:off x="7848600" y="5638800"/>
            <a:ext cx="1219200" cy="1219200"/>
          </a:xfrm>
          <a:prstGeom prst="rect">
            <a:avLst/>
          </a:prstGeom>
          <a:noFill/>
          <a:ln w="9525">
            <a:noFill/>
            <a:miter lim="800000"/>
            <a:headEnd/>
            <a:tailEnd/>
          </a:ln>
        </p:spPr>
      </p:pic>
      <p:sp>
        <p:nvSpPr>
          <p:cNvPr id="596998" name="副标题 6"/>
          <p:cNvSpPr>
            <a:spLocks noGrp="1"/>
          </p:cNvSpPr>
          <p:nvPr>
            <p:ph type="subTitle" idx="1"/>
          </p:nvPr>
        </p:nvSpPr>
        <p:spPr/>
        <p:txBody>
          <a:bodyPr/>
          <a:lstStyle/>
          <a:p>
            <a:endParaRPr lang="zh-CN" alt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4"/>
          <p:cNvSpPr>
            <a:spLocks noGrp="1" noChangeArrowheads="1"/>
          </p:cNvSpPr>
          <p:nvPr>
            <p:ph type="title"/>
          </p:nvPr>
        </p:nvSpPr>
        <p:spPr>
          <a:xfrm>
            <a:off x="381000" y="152400"/>
            <a:ext cx="8229600" cy="762000"/>
          </a:xfrm>
          <a:noFill/>
        </p:spPr>
        <p:txBody>
          <a:bodyPr/>
          <a:lstStyle/>
          <a:p>
            <a:r>
              <a:rPr lang="en-US" altLang="zh-CN" b="1" smtClean="0">
                <a:solidFill>
                  <a:srgbClr val="0000FF"/>
                </a:solidFill>
                <a:ea typeface="黑体" pitchFamily="49" charset="-122"/>
              </a:rPr>
              <a:t>1. </a:t>
            </a:r>
            <a:r>
              <a:rPr lang="zh-CN" altLang="en-US" b="1" smtClean="0">
                <a:solidFill>
                  <a:srgbClr val="0000FF"/>
                </a:solidFill>
                <a:ea typeface="黑体" pitchFamily="49" charset="-122"/>
              </a:rPr>
              <a:t>危害识别</a:t>
            </a:r>
          </a:p>
        </p:txBody>
      </p:sp>
      <p:sp>
        <p:nvSpPr>
          <p:cNvPr id="606211" name="Rectangle 5"/>
          <p:cNvSpPr>
            <a:spLocks noGrp="1" noChangeArrowheads="1"/>
          </p:cNvSpPr>
          <p:nvPr>
            <p:ph type="body" idx="1"/>
          </p:nvPr>
        </p:nvSpPr>
        <p:spPr>
          <a:xfrm>
            <a:off x="762000" y="1066800"/>
            <a:ext cx="7786688" cy="5181600"/>
          </a:xfrm>
          <a:noFill/>
        </p:spPr>
        <p:txBody>
          <a:bodyPr/>
          <a:lstStyle/>
          <a:p>
            <a:pPr>
              <a:lnSpc>
                <a:spcPct val="120000"/>
              </a:lnSpc>
            </a:pPr>
            <a:r>
              <a:rPr lang="zh-CN" altLang="en-US" sz="2400" b="1" dirty="0" smtClean="0">
                <a:latin typeface="黑体" pitchFamily="49" charset="-122"/>
                <a:ea typeface="黑体" pitchFamily="49" charset="-122"/>
              </a:rPr>
              <a:t>定义是“根据流行病学、动物试验、体外试验、结构</a:t>
            </a:r>
            <a:r>
              <a:rPr lang="en-US" altLang="zh-CN" sz="2400" b="1" dirty="0" smtClean="0">
                <a:latin typeface="黑体" pitchFamily="49" charset="-122"/>
                <a:ea typeface="黑体" pitchFamily="49" charset="-122"/>
              </a:rPr>
              <a:t>-</a:t>
            </a:r>
            <a:r>
              <a:rPr lang="zh-CN" altLang="en-US" sz="2400" b="1" dirty="0" smtClean="0">
                <a:latin typeface="黑体" pitchFamily="49" charset="-122"/>
                <a:ea typeface="黑体" pitchFamily="49" charset="-122"/>
              </a:rPr>
              <a:t>活性关系等科学数据和文献信息确定人体暴露于某种危害后是否会对健康造成不良影响、造成不良影响的可能性，以及可能处于风险之中的人群和范围</a:t>
            </a:r>
            <a:r>
              <a:rPr lang="zh-CN" altLang="en-US" sz="2000" b="1" dirty="0" smtClean="0">
                <a:latin typeface="黑体" pitchFamily="49" charset="-122"/>
                <a:ea typeface="黑体" pitchFamily="49" charset="-122"/>
              </a:rPr>
              <a:t>。”</a:t>
            </a:r>
          </a:p>
          <a:p>
            <a:pPr>
              <a:lnSpc>
                <a:spcPct val="120000"/>
              </a:lnSpc>
            </a:pPr>
            <a:r>
              <a:rPr lang="zh-CN" altLang="en-US" sz="2000" b="1" dirty="0" smtClean="0">
                <a:latin typeface="黑体" pitchFamily="49" charset="-122"/>
                <a:ea typeface="黑体" pitchFamily="49" charset="-122"/>
              </a:rPr>
              <a:t>是危险性评估的</a:t>
            </a:r>
            <a:r>
              <a:rPr lang="zh-CN" altLang="en-US" sz="2000" b="1" dirty="0" smtClean="0">
                <a:solidFill>
                  <a:srgbClr val="FF3300"/>
                </a:solidFill>
                <a:latin typeface="黑体" pitchFamily="49" charset="-122"/>
                <a:ea typeface="黑体" pitchFamily="49" charset="-122"/>
              </a:rPr>
              <a:t>定性阶段</a:t>
            </a:r>
            <a:r>
              <a:rPr lang="zh-CN" altLang="en-US" sz="2000" b="1" dirty="0" smtClean="0">
                <a:latin typeface="黑体" pitchFamily="49" charset="-122"/>
                <a:ea typeface="黑体" pitchFamily="49" charset="-122"/>
              </a:rPr>
              <a:t>，在食物危险性评估中，这一阶段的主要任务是根据已知的毒理学资料确定某种食源性因素是否对健康有不良影响，该影响的性质和特点以及其在何条件下可能表现出来。</a:t>
            </a:r>
          </a:p>
          <a:p>
            <a:pPr>
              <a:lnSpc>
                <a:spcPct val="120000"/>
              </a:lnSpc>
            </a:pPr>
            <a:r>
              <a:rPr lang="zh-CN" altLang="en-US" sz="2000" b="1" dirty="0" smtClean="0">
                <a:latin typeface="黑体" pitchFamily="49" charset="-122"/>
                <a:ea typeface="黑体" pitchFamily="49" charset="-122"/>
              </a:rPr>
              <a:t>用于危害识别的</a:t>
            </a:r>
            <a:r>
              <a:rPr lang="zh-CN" altLang="en-US" sz="2000" b="1" dirty="0" smtClean="0">
                <a:solidFill>
                  <a:srgbClr val="FF3300"/>
                </a:solidFill>
                <a:latin typeface="黑体" pitchFamily="49" charset="-122"/>
                <a:ea typeface="黑体" pitchFamily="49" charset="-122"/>
              </a:rPr>
              <a:t>资料主要</a:t>
            </a:r>
            <a:r>
              <a:rPr lang="zh-CN" altLang="en-US" sz="2000" b="1" dirty="0" smtClean="0">
                <a:solidFill>
                  <a:srgbClr val="FF3300"/>
                </a:solidFill>
                <a:latin typeface="黑体" pitchFamily="49" charset="-122"/>
                <a:ea typeface="黑体" pitchFamily="49" charset="-122"/>
              </a:rPr>
              <a:t>有</a:t>
            </a:r>
            <a:r>
              <a:rPr lang="en-US" altLang="zh-CN" sz="2000" b="1" dirty="0" smtClean="0">
                <a:solidFill>
                  <a:srgbClr val="FF3300"/>
                </a:solidFill>
                <a:latin typeface="黑体" pitchFamily="49" charset="-122"/>
                <a:ea typeface="黑体" pitchFamily="49" charset="-122"/>
              </a:rPr>
              <a:t>4</a:t>
            </a:r>
            <a:r>
              <a:rPr lang="zh-CN" altLang="en-US" sz="2000" b="1" dirty="0" smtClean="0">
                <a:solidFill>
                  <a:srgbClr val="FF3300"/>
                </a:solidFill>
                <a:latin typeface="黑体" pitchFamily="49" charset="-122"/>
                <a:ea typeface="黑体" pitchFamily="49" charset="-122"/>
              </a:rPr>
              <a:t>类</a:t>
            </a:r>
            <a:r>
              <a:rPr lang="zh-CN" altLang="en-US" sz="2000" b="1" dirty="0" smtClean="0">
                <a:latin typeface="黑体" pitchFamily="49" charset="-122"/>
                <a:ea typeface="黑体" pitchFamily="49" charset="-122"/>
              </a:rPr>
              <a:t>，即理论分析（如化学物的构效关系等）资料、体外试验资料、动物体内实验资料和人群流行病学资料。</a:t>
            </a:r>
            <a:endParaRPr lang="zh-CN" altLang="en-US" sz="2400" b="1" dirty="0" smtClean="0">
              <a:latin typeface="黑体" pitchFamily="49" charset="-122"/>
              <a:ea typeface="黑体" pitchFamily="49"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4"/>
          <p:cNvSpPr>
            <a:spLocks noGrp="1" noChangeArrowheads="1"/>
          </p:cNvSpPr>
          <p:nvPr>
            <p:ph type="title"/>
          </p:nvPr>
        </p:nvSpPr>
        <p:spPr>
          <a:noFill/>
        </p:spPr>
        <p:txBody>
          <a:bodyPr/>
          <a:lstStyle/>
          <a:p>
            <a:r>
              <a:rPr lang="en-US" altLang="zh-CN" b="1" smtClean="0">
                <a:solidFill>
                  <a:srgbClr val="0000FF"/>
                </a:solidFill>
                <a:ea typeface="黑体" pitchFamily="49" charset="-122"/>
              </a:rPr>
              <a:t>2. </a:t>
            </a:r>
            <a:r>
              <a:rPr lang="zh-CN" altLang="en-US" b="1" smtClean="0">
                <a:solidFill>
                  <a:srgbClr val="0000FF"/>
                </a:solidFill>
                <a:ea typeface="黑体" pitchFamily="49" charset="-122"/>
              </a:rPr>
              <a:t>危害特征描述</a:t>
            </a:r>
          </a:p>
        </p:txBody>
      </p:sp>
      <p:sp>
        <p:nvSpPr>
          <p:cNvPr id="607235" name="Rectangle 5"/>
          <p:cNvSpPr>
            <a:spLocks noGrp="1" noChangeArrowheads="1"/>
          </p:cNvSpPr>
          <p:nvPr>
            <p:ph type="body" idx="1"/>
          </p:nvPr>
        </p:nvSpPr>
        <p:spPr>
          <a:xfrm>
            <a:off x="900113" y="1773238"/>
            <a:ext cx="7570787" cy="4530725"/>
          </a:xfrm>
          <a:noFill/>
        </p:spPr>
        <p:txBody>
          <a:bodyPr/>
          <a:lstStyle/>
          <a:p>
            <a:r>
              <a:rPr lang="zh-CN" altLang="en-US" b="1" smtClean="0">
                <a:latin typeface="黑体" pitchFamily="49" charset="-122"/>
                <a:ea typeface="黑体" pitchFamily="49" charset="-122"/>
              </a:rPr>
              <a:t>定义是“对与危害相关的不良健康作用进行定量或半定量描述。”</a:t>
            </a:r>
          </a:p>
          <a:p>
            <a:r>
              <a:rPr lang="zh-CN" altLang="en-US" b="1" smtClean="0">
                <a:latin typeface="黑体" pitchFamily="49" charset="-122"/>
                <a:ea typeface="黑体" pitchFamily="49" charset="-122"/>
              </a:rPr>
              <a:t>是危险性评估的</a:t>
            </a:r>
            <a:r>
              <a:rPr lang="zh-CN" altLang="en-US" b="1" smtClean="0">
                <a:solidFill>
                  <a:srgbClr val="FF3300"/>
                </a:solidFill>
                <a:latin typeface="黑体" pitchFamily="49" charset="-122"/>
                <a:ea typeface="黑体" pitchFamily="49" charset="-122"/>
              </a:rPr>
              <a:t>定量阶段</a:t>
            </a:r>
            <a:r>
              <a:rPr lang="zh-CN" altLang="en-US" b="1" smtClean="0">
                <a:latin typeface="黑体" pitchFamily="49" charset="-122"/>
                <a:ea typeface="黑体" pitchFamily="49" charset="-122"/>
              </a:rPr>
              <a:t>，在食物危险性评估中，这一阶段的主要任务是对食品中某种食源性因素对健康的影响进行剂量</a:t>
            </a:r>
            <a:r>
              <a:rPr lang="en-US" altLang="zh-CN" b="1" smtClean="0">
                <a:latin typeface="黑体" pitchFamily="49" charset="-122"/>
                <a:ea typeface="黑体" pitchFamily="49" charset="-122"/>
              </a:rPr>
              <a:t>-</a:t>
            </a:r>
            <a:r>
              <a:rPr lang="zh-CN" altLang="en-US" b="1" smtClean="0">
                <a:latin typeface="黑体" pitchFamily="49" charset="-122"/>
                <a:ea typeface="黑体" pitchFamily="49" charset="-122"/>
              </a:rPr>
              <a:t>反应和剂量</a:t>
            </a:r>
            <a:r>
              <a:rPr lang="en-US" altLang="zh-CN" b="1" smtClean="0">
                <a:latin typeface="黑体" pitchFamily="49" charset="-122"/>
                <a:ea typeface="黑体" pitchFamily="49" charset="-122"/>
              </a:rPr>
              <a:t>-</a:t>
            </a:r>
            <a:r>
              <a:rPr lang="zh-CN" altLang="en-US" b="1" smtClean="0">
                <a:latin typeface="黑体" pitchFamily="49" charset="-122"/>
                <a:ea typeface="黑体" pitchFamily="49" charset="-122"/>
              </a:rPr>
              <a:t>效应关系及其各自伴随的不确定性的研究。</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8" name="Rectangle 3"/>
          <p:cNvSpPr>
            <a:spLocks noGrp="1" noChangeArrowheads="1"/>
          </p:cNvSpPr>
          <p:nvPr>
            <p:ph type="body" idx="1"/>
          </p:nvPr>
        </p:nvSpPr>
        <p:spPr>
          <a:xfrm>
            <a:off x="457200" y="1295400"/>
            <a:ext cx="8229600" cy="5257800"/>
          </a:xfrm>
        </p:spPr>
        <p:txBody>
          <a:bodyPr/>
          <a:lstStyle/>
          <a:p>
            <a:pPr>
              <a:lnSpc>
                <a:spcPct val="90000"/>
              </a:lnSpc>
            </a:pPr>
            <a:r>
              <a:rPr lang="zh-CN" altLang="en-US" b="1" smtClean="0">
                <a:latin typeface="黑体" pitchFamily="49" charset="-122"/>
                <a:ea typeface="黑体" pitchFamily="49" charset="-122"/>
              </a:rPr>
              <a:t>可用于风险评估的人类资料往往有限，常要用到动物实验的资料。</a:t>
            </a:r>
          </a:p>
          <a:p>
            <a:pPr>
              <a:lnSpc>
                <a:spcPct val="90000"/>
              </a:lnSpc>
            </a:pPr>
            <a:endParaRPr lang="zh-CN" altLang="en-US" sz="1400" b="1" smtClean="0">
              <a:latin typeface="黑体" pitchFamily="49" charset="-122"/>
              <a:ea typeface="黑体" pitchFamily="49" charset="-122"/>
            </a:endParaRPr>
          </a:p>
          <a:p>
            <a:pPr>
              <a:lnSpc>
                <a:spcPct val="90000"/>
              </a:lnSpc>
            </a:pPr>
            <a:r>
              <a:rPr lang="zh-CN" altLang="en-US" b="1" smtClean="0">
                <a:latin typeface="黑体" pitchFamily="49" charset="-122"/>
                <a:ea typeface="黑体" pitchFamily="49" charset="-122"/>
              </a:rPr>
              <a:t>需要有从高剂量向低剂量外推及从动物毒性资料向人的危险性外推的方法，这也构成了危害特征描述的主要方面。</a:t>
            </a:r>
          </a:p>
          <a:p>
            <a:pPr>
              <a:lnSpc>
                <a:spcPct val="90000"/>
              </a:lnSpc>
            </a:pPr>
            <a:endParaRPr lang="zh-CN" altLang="en-US" sz="1400" b="1" smtClean="0">
              <a:latin typeface="黑体" pitchFamily="49" charset="-122"/>
              <a:ea typeface="黑体" pitchFamily="49" charset="-122"/>
            </a:endParaRPr>
          </a:p>
          <a:p>
            <a:pPr>
              <a:lnSpc>
                <a:spcPct val="90000"/>
              </a:lnSpc>
            </a:pPr>
            <a:r>
              <a:rPr lang="zh-CN" altLang="en-US" b="1" smtClean="0">
                <a:latin typeface="黑体" pitchFamily="49" charset="-122"/>
                <a:ea typeface="黑体" pitchFamily="49" charset="-122"/>
              </a:rPr>
              <a:t>剂量</a:t>
            </a:r>
            <a:r>
              <a:rPr lang="en-US" altLang="zh-CN" b="1" smtClean="0">
                <a:latin typeface="黑体" pitchFamily="49" charset="-122"/>
                <a:ea typeface="黑体" pitchFamily="49" charset="-122"/>
              </a:rPr>
              <a:t>-</a:t>
            </a:r>
            <a:r>
              <a:rPr lang="zh-CN" altLang="en-US" b="1" smtClean="0">
                <a:latin typeface="黑体" pitchFamily="49" charset="-122"/>
                <a:ea typeface="黑体" pitchFamily="49" charset="-122"/>
              </a:rPr>
              <a:t>反应关系评定又可分为有阈值化学物的剂量</a:t>
            </a:r>
            <a:r>
              <a:rPr lang="en-US" altLang="zh-CN" b="1" smtClean="0">
                <a:latin typeface="黑体" pitchFamily="49" charset="-122"/>
                <a:ea typeface="黑体" pitchFamily="49" charset="-122"/>
              </a:rPr>
              <a:t>-</a:t>
            </a:r>
            <a:r>
              <a:rPr lang="zh-CN" altLang="en-US" b="1" smtClean="0">
                <a:latin typeface="黑体" pitchFamily="49" charset="-122"/>
                <a:ea typeface="黑体" pitchFamily="49" charset="-122"/>
              </a:rPr>
              <a:t>反应关系评定和无阈值化学物的剂量</a:t>
            </a:r>
            <a:r>
              <a:rPr lang="en-US" altLang="zh-CN" b="1" smtClean="0">
                <a:latin typeface="黑体" pitchFamily="49" charset="-122"/>
                <a:ea typeface="黑体" pitchFamily="49" charset="-122"/>
              </a:rPr>
              <a:t>-</a:t>
            </a:r>
            <a:r>
              <a:rPr lang="zh-CN" altLang="en-US" b="1" smtClean="0">
                <a:latin typeface="黑体" pitchFamily="49" charset="-122"/>
                <a:ea typeface="黑体" pitchFamily="49" charset="-122"/>
              </a:rPr>
              <a:t>反应关系评定。</a:t>
            </a:r>
          </a:p>
          <a:p>
            <a:pPr>
              <a:lnSpc>
                <a:spcPct val="90000"/>
              </a:lnSpc>
            </a:pPr>
            <a:endParaRPr lang="zh-CN" altLang="en-US" b="1" smtClean="0"/>
          </a:p>
        </p:txBody>
      </p:sp>
      <p:sp>
        <p:nvSpPr>
          <p:cNvPr id="608259" name="Rectangle 4"/>
          <p:cNvSpPr>
            <a:spLocks noGrp="1" noChangeArrowheads="1"/>
          </p:cNvSpPr>
          <p:nvPr>
            <p:ph type="title"/>
          </p:nvPr>
        </p:nvSpPr>
        <p:spPr>
          <a:xfrm>
            <a:off x="457200" y="152400"/>
            <a:ext cx="8229600" cy="1143000"/>
          </a:xfrm>
          <a:noFill/>
        </p:spPr>
        <p:txBody>
          <a:bodyPr/>
          <a:lstStyle/>
          <a:p>
            <a:r>
              <a:rPr lang="en-US" altLang="zh-CN" b="1" smtClean="0">
                <a:solidFill>
                  <a:srgbClr val="0000FF"/>
                </a:solidFill>
                <a:ea typeface="黑体" pitchFamily="49" charset="-122"/>
              </a:rPr>
              <a:t>2. </a:t>
            </a:r>
            <a:r>
              <a:rPr lang="zh-CN" altLang="en-US" b="1" smtClean="0">
                <a:solidFill>
                  <a:srgbClr val="0000FF"/>
                </a:solidFill>
                <a:ea typeface="黑体" pitchFamily="49" charset="-122"/>
              </a:rPr>
              <a:t>危害特征描述</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282" name="Rectangle 4"/>
          <p:cNvSpPr>
            <a:spLocks noGrp="1" noChangeArrowheads="1"/>
          </p:cNvSpPr>
          <p:nvPr>
            <p:ph type="title"/>
          </p:nvPr>
        </p:nvSpPr>
        <p:spPr>
          <a:noFill/>
        </p:spPr>
        <p:txBody>
          <a:bodyPr/>
          <a:lstStyle/>
          <a:p>
            <a:r>
              <a:rPr lang="en-US" altLang="zh-CN" b="1" smtClean="0">
                <a:solidFill>
                  <a:srgbClr val="0000FF"/>
                </a:solidFill>
                <a:ea typeface="黑体" pitchFamily="49" charset="-122"/>
              </a:rPr>
              <a:t>3. </a:t>
            </a:r>
            <a:r>
              <a:rPr lang="zh-CN" altLang="en-US" b="1" smtClean="0">
                <a:solidFill>
                  <a:srgbClr val="0000FF"/>
                </a:solidFill>
                <a:ea typeface="黑体" pitchFamily="49" charset="-122"/>
              </a:rPr>
              <a:t>暴露评估</a:t>
            </a:r>
          </a:p>
        </p:txBody>
      </p:sp>
      <p:sp>
        <p:nvSpPr>
          <p:cNvPr id="609283" name="Rectangle 5"/>
          <p:cNvSpPr>
            <a:spLocks noGrp="1" noChangeArrowheads="1"/>
          </p:cNvSpPr>
          <p:nvPr>
            <p:ph type="body" idx="1"/>
          </p:nvPr>
        </p:nvSpPr>
        <p:spPr>
          <a:xfrm>
            <a:off x="755650" y="1989138"/>
            <a:ext cx="7715250" cy="4530725"/>
          </a:xfrm>
          <a:noFill/>
        </p:spPr>
        <p:txBody>
          <a:bodyPr/>
          <a:lstStyle/>
          <a:p>
            <a:r>
              <a:rPr lang="zh-CN" altLang="en-US" b="1" smtClean="0">
                <a:latin typeface="黑体" pitchFamily="49" charset="-122"/>
                <a:ea typeface="黑体" pitchFamily="49" charset="-122"/>
              </a:rPr>
              <a:t>定义是“描述危害进入人体的途径</a:t>
            </a:r>
            <a:r>
              <a:rPr lang="en-US" altLang="zh-CN" b="1" smtClean="0">
                <a:latin typeface="黑体" pitchFamily="49" charset="-122"/>
                <a:ea typeface="黑体" pitchFamily="49" charset="-122"/>
              </a:rPr>
              <a:t>, </a:t>
            </a:r>
            <a:r>
              <a:rPr lang="zh-CN" altLang="en-US" b="1" smtClean="0">
                <a:latin typeface="黑体" pitchFamily="49" charset="-122"/>
                <a:ea typeface="黑体" pitchFamily="49" charset="-122"/>
              </a:rPr>
              <a:t>估算不同人群摄入危害的水平。” </a:t>
            </a:r>
          </a:p>
          <a:p>
            <a:endParaRPr lang="zh-CN" altLang="en-US" b="1" smtClean="0">
              <a:latin typeface="黑体" pitchFamily="49" charset="-122"/>
              <a:ea typeface="黑体" pitchFamily="49" charset="-122"/>
            </a:endParaRPr>
          </a:p>
          <a:p>
            <a:r>
              <a:rPr lang="zh-CN" altLang="en-US" b="1" smtClean="0">
                <a:latin typeface="黑体" pitchFamily="49" charset="-122"/>
                <a:ea typeface="黑体" pitchFamily="49" charset="-122"/>
              </a:rPr>
              <a:t>在食物危险性评估中，这一阶段的主要任务是对人群暴露于食源性危害的量进行评估。</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306" name="Rectangle 2"/>
          <p:cNvSpPr>
            <a:spLocks noGrp="1" noChangeArrowheads="1"/>
          </p:cNvSpPr>
          <p:nvPr>
            <p:ph type="title"/>
          </p:nvPr>
        </p:nvSpPr>
        <p:spPr/>
        <p:txBody>
          <a:bodyPr/>
          <a:lstStyle/>
          <a:p>
            <a:r>
              <a:rPr lang="en-US" altLang="zh-CN" b="1" smtClean="0">
                <a:solidFill>
                  <a:srgbClr val="0000FF"/>
                </a:solidFill>
                <a:ea typeface="黑体" pitchFamily="49" charset="-122"/>
              </a:rPr>
              <a:t>4. </a:t>
            </a:r>
            <a:r>
              <a:rPr lang="zh-CN" altLang="en-US" b="1" smtClean="0">
                <a:solidFill>
                  <a:srgbClr val="0000FF"/>
                </a:solidFill>
                <a:ea typeface="黑体" pitchFamily="49" charset="-122"/>
              </a:rPr>
              <a:t>风险特征描述</a:t>
            </a:r>
            <a:r>
              <a:rPr lang="zh-CN" altLang="en-US" smtClean="0">
                <a:solidFill>
                  <a:srgbClr val="0000FF"/>
                </a:solidFill>
              </a:rPr>
              <a:t> </a:t>
            </a:r>
          </a:p>
        </p:txBody>
      </p:sp>
      <p:sp>
        <p:nvSpPr>
          <p:cNvPr id="610307" name="Rectangle 3"/>
          <p:cNvSpPr>
            <a:spLocks noGrp="1" noChangeArrowheads="1"/>
          </p:cNvSpPr>
          <p:nvPr>
            <p:ph type="body" idx="1"/>
          </p:nvPr>
        </p:nvSpPr>
        <p:spPr/>
        <p:txBody>
          <a:bodyPr/>
          <a:lstStyle/>
          <a:p>
            <a:pPr>
              <a:lnSpc>
                <a:spcPct val="90000"/>
              </a:lnSpc>
            </a:pPr>
            <a:r>
              <a:rPr lang="zh-CN" altLang="en-US" sz="2800" b="1" smtClean="0">
                <a:latin typeface="黑体" pitchFamily="49" charset="-122"/>
                <a:ea typeface="黑体" pitchFamily="49" charset="-122"/>
              </a:rPr>
              <a:t>定义是“在危害识别、危害特征描述和暴露评估的基础上，综合分析危害对人群健康产生不良作用的风险及其程度，同时应当描述和解释风险评估过程中的不确定性。” </a:t>
            </a:r>
          </a:p>
          <a:p>
            <a:pPr>
              <a:lnSpc>
                <a:spcPct val="90000"/>
              </a:lnSpc>
            </a:pPr>
            <a:endParaRPr lang="zh-CN" altLang="en-US" sz="2800" b="1" smtClean="0">
              <a:latin typeface="黑体" pitchFamily="49" charset="-122"/>
              <a:ea typeface="黑体" pitchFamily="49" charset="-122"/>
            </a:endParaRPr>
          </a:p>
          <a:p>
            <a:pPr>
              <a:lnSpc>
                <a:spcPct val="90000"/>
              </a:lnSpc>
            </a:pPr>
            <a:r>
              <a:rPr lang="zh-CN" altLang="en-US" sz="2800" b="1" smtClean="0">
                <a:latin typeface="黑体" pitchFamily="49" charset="-122"/>
                <a:ea typeface="黑体" pitchFamily="49" charset="-122"/>
              </a:rPr>
              <a:t>在食物危险性评估中，这一阶段的主要任务是将危害识别、危害特征描述和暴露评估中收集到的证据、理由和结论进行综合考虑，并估计假设某物质被特殊机体或人群食用后发生不良作用的可能性和严重性，包括伴随的不确定性。</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0" name="Rectangle 3"/>
          <p:cNvSpPr>
            <a:spLocks noGrp="1" noChangeArrowheads="1"/>
          </p:cNvSpPr>
          <p:nvPr>
            <p:ph type="body" idx="1"/>
          </p:nvPr>
        </p:nvSpPr>
        <p:spPr>
          <a:xfrm>
            <a:off x="685800" y="762000"/>
            <a:ext cx="8229600" cy="4525963"/>
          </a:xfrm>
        </p:spPr>
        <p:txBody>
          <a:bodyPr/>
          <a:lstStyle/>
          <a:p>
            <a:pPr>
              <a:buFontTx/>
              <a:buNone/>
            </a:pPr>
            <a:r>
              <a:rPr lang="zh-CN" altLang="en-US" sz="3600" b="1" smtClean="0">
                <a:solidFill>
                  <a:srgbClr val="0000FF"/>
                </a:solidFill>
                <a:ea typeface="黑体" pitchFamily="49" charset="-122"/>
              </a:rPr>
              <a:t>（二）风险评估应遵循以下原则</a:t>
            </a:r>
          </a:p>
          <a:p>
            <a:endParaRPr lang="zh-CN" altLang="en-US" b="1" smtClean="0"/>
          </a:p>
          <a:p>
            <a:r>
              <a:rPr lang="zh-CN" altLang="en-US" b="1" smtClean="0">
                <a:latin typeface="黑体" pitchFamily="49" charset="-122"/>
                <a:ea typeface="黑体" pitchFamily="49" charset="-122"/>
              </a:rPr>
              <a:t>坚持科学评估的原则</a:t>
            </a:r>
          </a:p>
          <a:p>
            <a:pPr>
              <a:lnSpc>
                <a:spcPct val="135000"/>
              </a:lnSpc>
            </a:pPr>
            <a:r>
              <a:rPr lang="zh-CN" altLang="en-US" b="1" smtClean="0">
                <a:latin typeface="黑体" pitchFamily="49" charset="-122"/>
                <a:ea typeface="黑体" pitchFamily="49" charset="-122"/>
              </a:rPr>
              <a:t>坚持独立评估的原则</a:t>
            </a:r>
          </a:p>
          <a:p>
            <a:pPr>
              <a:lnSpc>
                <a:spcPct val="135000"/>
              </a:lnSpc>
            </a:pPr>
            <a:r>
              <a:rPr lang="zh-CN" altLang="en-US" b="1" smtClean="0">
                <a:latin typeface="黑体" pitchFamily="49" charset="-122"/>
                <a:ea typeface="黑体" pitchFamily="49" charset="-122"/>
              </a:rPr>
              <a:t>坚持公开透明的原则</a:t>
            </a:r>
            <a:endParaRPr lang="en-US" altLang="zh-CN" b="1" smtClean="0">
              <a:latin typeface="黑体" pitchFamily="49" charset="-122"/>
              <a:ea typeface="黑体" pitchFamily="49"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4" name="Rectangle 3"/>
          <p:cNvSpPr>
            <a:spLocks noGrp="1" noChangeArrowheads="1"/>
          </p:cNvSpPr>
          <p:nvPr>
            <p:ph type="body" idx="1"/>
          </p:nvPr>
        </p:nvSpPr>
        <p:spPr>
          <a:xfrm>
            <a:off x="685800" y="304800"/>
            <a:ext cx="8001000" cy="6248400"/>
          </a:xfrm>
        </p:spPr>
        <p:txBody>
          <a:bodyPr>
            <a:normAutofit lnSpcReduction="10000"/>
          </a:bodyPr>
          <a:lstStyle/>
          <a:p>
            <a:pPr>
              <a:lnSpc>
                <a:spcPct val="90000"/>
              </a:lnSpc>
              <a:buFontTx/>
              <a:buNone/>
            </a:pPr>
            <a:r>
              <a:rPr lang="zh-CN" altLang="en-US" sz="3600" b="1" smtClean="0">
                <a:solidFill>
                  <a:srgbClr val="0000FF"/>
                </a:solidFill>
                <a:ea typeface="黑体" pitchFamily="49" charset="-122"/>
              </a:rPr>
              <a:t>（三）食品安全风险评估的应用现状</a:t>
            </a:r>
            <a:endParaRPr lang="en-US" altLang="zh-CN" sz="3600" b="1" smtClean="0">
              <a:solidFill>
                <a:srgbClr val="0000FF"/>
              </a:solidFill>
              <a:ea typeface="黑体" pitchFamily="49" charset="-122"/>
            </a:endParaRPr>
          </a:p>
          <a:p>
            <a:pPr>
              <a:lnSpc>
                <a:spcPct val="120000"/>
              </a:lnSpc>
            </a:pPr>
            <a:endParaRPr lang="en-US" altLang="zh-CN" sz="2400" b="1" smtClean="0"/>
          </a:p>
          <a:p>
            <a:pPr>
              <a:lnSpc>
                <a:spcPct val="120000"/>
              </a:lnSpc>
            </a:pPr>
            <a:r>
              <a:rPr lang="en-US" altLang="zh-CN" sz="2400" b="1" smtClean="0"/>
              <a:t>WTO</a:t>
            </a:r>
            <a:r>
              <a:rPr lang="zh-CN" altLang="en-US" sz="2400" b="1" smtClean="0">
                <a:latin typeface="黑体" pitchFamily="49" charset="-122"/>
                <a:ea typeface="黑体" pitchFamily="49" charset="-122"/>
              </a:rPr>
              <a:t>的</a:t>
            </a:r>
            <a:r>
              <a:rPr lang="en-US" altLang="zh-CN" sz="2400" b="1" smtClean="0">
                <a:latin typeface="黑体" pitchFamily="49" charset="-122"/>
                <a:ea typeface="黑体" pitchFamily="49" charset="-122"/>
              </a:rPr>
              <a:t>《</a:t>
            </a:r>
            <a:r>
              <a:rPr lang="zh-CN" altLang="en-US" sz="2400" b="1" smtClean="0">
                <a:latin typeface="黑体" pitchFamily="49" charset="-122"/>
                <a:ea typeface="黑体" pitchFamily="49" charset="-122"/>
              </a:rPr>
              <a:t>卫生与植物卫生措施协定</a:t>
            </a:r>
            <a:r>
              <a:rPr lang="zh-CN" altLang="en-US" sz="2400" b="1" smtClean="0"/>
              <a:t>（</a:t>
            </a:r>
            <a:r>
              <a:rPr lang="en-US" altLang="zh-CN" sz="2400" b="1" smtClean="0"/>
              <a:t>agreement on the application of sanitary and phytosanitary measures</a:t>
            </a:r>
            <a:r>
              <a:rPr lang="zh-CN" altLang="en-US" sz="2400" b="1" smtClean="0"/>
              <a:t>，</a:t>
            </a:r>
            <a:r>
              <a:rPr lang="en-US" altLang="zh-CN" sz="2400" b="1" smtClean="0"/>
              <a:t>SPS</a:t>
            </a:r>
            <a:r>
              <a:rPr lang="zh-CN" altLang="en-US" sz="2400" b="1" smtClean="0">
                <a:latin typeface="黑体" pitchFamily="49" charset="-122"/>
                <a:ea typeface="黑体" pitchFamily="49" charset="-122"/>
              </a:rPr>
              <a:t>协定）</a:t>
            </a:r>
            <a:r>
              <a:rPr lang="en-US" altLang="zh-CN" sz="2400" b="1" smtClean="0">
                <a:latin typeface="黑体" pitchFamily="49" charset="-122"/>
                <a:ea typeface="黑体" pitchFamily="49" charset="-122"/>
              </a:rPr>
              <a:t>》</a:t>
            </a:r>
          </a:p>
          <a:p>
            <a:pPr>
              <a:lnSpc>
                <a:spcPct val="120000"/>
              </a:lnSpc>
            </a:pPr>
            <a:r>
              <a:rPr lang="en-US" altLang="zh-CN" sz="2400" b="1" smtClean="0">
                <a:latin typeface="黑体" pitchFamily="49" charset="-122"/>
                <a:ea typeface="黑体" pitchFamily="49" charset="-122"/>
              </a:rPr>
              <a:t>“</a:t>
            </a:r>
            <a:r>
              <a:rPr lang="zh-CN" altLang="en-US" sz="2400" b="1" smtClean="0">
                <a:latin typeface="黑体" pitchFamily="49" charset="-122"/>
                <a:ea typeface="黑体" pitchFamily="49" charset="-122"/>
              </a:rPr>
              <a:t>世界各国有权制定自己的</a:t>
            </a:r>
            <a:r>
              <a:rPr lang="en-US" altLang="zh-CN" sz="2400" b="1" smtClean="0">
                <a:ea typeface="黑体" pitchFamily="49" charset="-122"/>
              </a:rPr>
              <a:t>SPS</a:t>
            </a:r>
            <a:r>
              <a:rPr lang="zh-CN" altLang="en-US" sz="2400" b="1" smtClean="0">
                <a:latin typeface="黑体" pitchFamily="49" charset="-122"/>
                <a:ea typeface="黑体" pitchFamily="49" charset="-122"/>
              </a:rPr>
              <a:t>措施，但必须建立在危险性评估的基础上”，“一个国家可以不遵守</a:t>
            </a:r>
            <a:r>
              <a:rPr lang="en-US" altLang="zh-CN" sz="2400" b="1" smtClean="0">
                <a:ea typeface="黑体" pitchFamily="49" charset="-122"/>
              </a:rPr>
              <a:t>SPS</a:t>
            </a:r>
            <a:r>
              <a:rPr lang="zh-CN" altLang="en-US" sz="2400" b="1" smtClean="0">
                <a:latin typeface="黑体" pitchFamily="49" charset="-122"/>
                <a:ea typeface="黑体" pitchFamily="49" charset="-122"/>
              </a:rPr>
              <a:t>协定认定的国际标准，但必须提供以风险性评估为基础的理由”。</a:t>
            </a:r>
          </a:p>
          <a:p>
            <a:pPr>
              <a:lnSpc>
                <a:spcPct val="120000"/>
              </a:lnSpc>
            </a:pPr>
            <a:r>
              <a:rPr lang="zh-CN" altLang="en-US" sz="2400" b="1" smtClean="0">
                <a:solidFill>
                  <a:srgbClr val="FF3300"/>
                </a:solidFill>
                <a:latin typeface="黑体" pitchFamily="49" charset="-122"/>
                <a:ea typeface="黑体" pitchFamily="49" charset="-122"/>
              </a:rPr>
              <a:t>中国   国家食品安全风险评估专家委员会</a:t>
            </a:r>
            <a:endParaRPr lang="zh-CN" altLang="en-US" sz="2400" b="1" smtClean="0">
              <a:latin typeface="黑体" pitchFamily="49" charset="-122"/>
              <a:ea typeface="黑体" pitchFamily="49" charset="-122"/>
            </a:endParaRPr>
          </a:p>
          <a:p>
            <a:pPr>
              <a:lnSpc>
                <a:spcPct val="120000"/>
              </a:lnSpc>
            </a:pPr>
            <a:r>
              <a:rPr lang="zh-CN" altLang="en-US" sz="2400" b="1" smtClean="0">
                <a:latin typeface="黑体" pitchFamily="49" charset="-122"/>
                <a:ea typeface="黑体" pitchFamily="49" charset="-122"/>
              </a:rPr>
              <a:t>美国</a:t>
            </a:r>
          </a:p>
          <a:p>
            <a:pPr>
              <a:lnSpc>
                <a:spcPct val="120000"/>
              </a:lnSpc>
            </a:pPr>
            <a:r>
              <a:rPr lang="zh-CN" altLang="en-US" sz="2400" b="1" smtClean="0">
                <a:latin typeface="黑体" pitchFamily="49" charset="-122"/>
                <a:ea typeface="黑体" pitchFamily="49" charset="-122"/>
              </a:rPr>
              <a:t>欧盟</a:t>
            </a:r>
          </a:p>
          <a:p>
            <a:pPr>
              <a:lnSpc>
                <a:spcPct val="120000"/>
              </a:lnSpc>
            </a:pPr>
            <a:r>
              <a:rPr lang="zh-CN" altLang="en-US" sz="2400" b="1" smtClean="0">
                <a:latin typeface="黑体" pitchFamily="49" charset="-122"/>
                <a:ea typeface="黑体" pitchFamily="49" charset="-122"/>
              </a:rPr>
              <a:t>日本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p:cNvSpPr>
            <a:spLocks noGrp="1" noChangeArrowheads="1"/>
          </p:cNvSpPr>
          <p:nvPr>
            <p:ph type="title"/>
          </p:nvPr>
        </p:nvSpPr>
        <p:spPr>
          <a:xfrm>
            <a:off x="457200" y="0"/>
            <a:ext cx="8229600" cy="1143000"/>
          </a:xfrm>
        </p:spPr>
        <p:txBody>
          <a:bodyPr/>
          <a:lstStyle/>
          <a:p>
            <a:r>
              <a:rPr lang="zh-CN" altLang="en-US" b="1" smtClean="0">
                <a:solidFill>
                  <a:srgbClr val="0000FF"/>
                </a:solidFill>
                <a:ea typeface="黑体" pitchFamily="49" charset="-122"/>
              </a:rPr>
              <a:t>二、食品安全的风险管理</a:t>
            </a:r>
          </a:p>
        </p:txBody>
      </p:sp>
      <p:sp>
        <p:nvSpPr>
          <p:cNvPr id="613379" name="Rectangle 7"/>
          <p:cNvSpPr>
            <a:spLocks noGrp="1" noChangeArrowheads="1"/>
          </p:cNvSpPr>
          <p:nvPr>
            <p:ph type="body" idx="1"/>
          </p:nvPr>
        </p:nvSpPr>
        <p:spPr>
          <a:xfrm>
            <a:off x="609600" y="1371600"/>
            <a:ext cx="8001000" cy="4038600"/>
          </a:xfrm>
          <a:noFill/>
        </p:spPr>
        <p:txBody>
          <a:bodyPr/>
          <a:lstStyle/>
          <a:p>
            <a:r>
              <a:rPr lang="zh-CN" altLang="en-US" b="1" smtClean="0">
                <a:latin typeface="黑体" pitchFamily="49" charset="-122"/>
                <a:ea typeface="黑体" pitchFamily="49" charset="-122"/>
              </a:rPr>
              <a:t>风险管理的</a:t>
            </a:r>
            <a:r>
              <a:rPr lang="zh-CN" altLang="en-US" b="1" smtClean="0">
                <a:solidFill>
                  <a:srgbClr val="FF3300"/>
                </a:solidFill>
                <a:latin typeface="黑体" pitchFamily="49" charset="-122"/>
                <a:ea typeface="黑体" pitchFamily="49" charset="-122"/>
              </a:rPr>
              <a:t>首要目标</a:t>
            </a:r>
            <a:r>
              <a:rPr lang="zh-CN" altLang="en-US" b="1" smtClean="0">
                <a:latin typeface="黑体" pitchFamily="49" charset="-122"/>
                <a:ea typeface="黑体" pitchFamily="49" charset="-122"/>
              </a:rPr>
              <a:t>是通过选择和实施适当的措施，尽可能有效地控制食品风险，从而保障公众健康。</a:t>
            </a:r>
          </a:p>
          <a:p>
            <a:r>
              <a:rPr lang="zh-CN" altLang="en-US" b="1" smtClean="0">
                <a:latin typeface="黑体" pitchFamily="49" charset="-122"/>
                <a:ea typeface="黑体" pitchFamily="49" charset="-122"/>
              </a:rPr>
              <a:t>具体措施包括制定最高限量、制定食品标签标准、实施公众教育计划、通过使用其他物质或者改善农业或生产规范，以减少某些化学物质的使用等。</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2" name="Rectangle 3"/>
          <p:cNvSpPr>
            <a:spLocks noGrp="1" noChangeArrowheads="1"/>
          </p:cNvSpPr>
          <p:nvPr>
            <p:ph type="body" idx="1"/>
          </p:nvPr>
        </p:nvSpPr>
        <p:spPr>
          <a:xfrm>
            <a:off x="609600" y="1524000"/>
            <a:ext cx="8229600" cy="4525963"/>
          </a:xfrm>
        </p:spPr>
        <p:txBody>
          <a:bodyPr/>
          <a:lstStyle/>
          <a:p>
            <a:pPr>
              <a:lnSpc>
                <a:spcPct val="130000"/>
              </a:lnSpc>
              <a:buFontTx/>
              <a:buNone/>
            </a:pPr>
            <a:r>
              <a:rPr lang="en-US" altLang="zh-CN" b="1" smtClean="0"/>
              <a:t>FAO/WHO </a:t>
            </a:r>
            <a:r>
              <a:rPr lang="zh-CN" altLang="en-US" b="1" smtClean="0">
                <a:latin typeface="黑体" pitchFamily="49" charset="-122"/>
                <a:ea typeface="黑体" pitchFamily="49" charset="-122"/>
              </a:rPr>
              <a:t>制定了风险管理的一般框架。风险管理的一般框架主要由</a:t>
            </a:r>
            <a:r>
              <a:rPr lang="en-US" altLang="zh-CN" b="1" smtClean="0">
                <a:latin typeface="黑体" pitchFamily="49" charset="-122"/>
                <a:ea typeface="黑体" pitchFamily="49" charset="-122"/>
              </a:rPr>
              <a:t>4</a:t>
            </a:r>
            <a:r>
              <a:rPr lang="zh-CN" altLang="en-US" b="1" smtClean="0">
                <a:latin typeface="黑体" pitchFamily="49" charset="-122"/>
                <a:ea typeface="黑体" pitchFamily="49" charset="-122"/>
              </a:rPr>
              <a:t>部分组成：</a:t>
            </a:r>
          </a:p>
          <a:p>
            <a:pPr>
              <a:lnSpc>
                <a:spcPct val="130000"/>
              </a:lnSpc>
            </a:pPr>
            <a:r>
              <a:rPr lang="zh-CN" altLang="en-US" b="1" smtClean="0">
                <a:latin typeface="黑体" pitchFamily="49" charset="-122"/>
                <a:ea typeface="黑体" pitchFamily="49" charset="-122"/>
              </a:rPr>
              <a:t>初步风险管理活动；</a:t>
            </a:r>
            <a:endParaRPr lang="en-US" altLang="zh-CN" b="1" smtClean="0">
              <a:latin typeface="黑体" pitchFamily="49" charset="-122"/>
              <a:ea typeface="黑体" pitchFamily="49" charset="-122"/>
            </a:endParaRPr>
          </a:p>
          <a:p>
            <a:pPr>
              <a:lnSpc>
                <a:spcPct val="130000"/>
              </a:lnSpc>
            </a:pPr>
            <a:r>
              <a:rPr lang="zh-CN" altLang="en-US" b="1" smtClean="0">
                <a:latin typeface="黑体" pitchFamily="49" charset="-122"/>
                <a:ea typeface="黑体" pitchFamily="49" charset="-122"/>
              </a:rPr>
              <a:t>风险管理方案的确定与选取；</a:t>
            </a:r>
            <a:endParaRPr lang="en-US" altLang="zh-CN" b="1" smtClean="0">
              <a:latin typeface="黑体" pitchFamily="49" charset="-122"/>
              <a:ea typeface="黑体" pitchFamily="49" charset="-122"/>
            </a:endParaRPr>
          </a:p>
          <a:p>
            <a:pPr>
              <a:lnSpc>
                <a:spcPct val="130000"/>
              </a:lnSpc>
            </a:pPr>
            <a:r>
              <a:rPr lang="zh-CN" altLang="en-US" b="1" smtClean="0">
                <a:latin typeface="黑体" pitchFamily="49" charset="-122"/>
                <a:ea typeface="黑体" pitchFamily="49" charset="-122"/>
              </a:rPr>
              <a:t>风险管理措施的实施；</a:t>
            </a:r>
            <a:endParaRPr lang="en-US" altLang="zh-CN" b="1" smtClean="0">
              <a:latin typeface="黑体" pitchFamily="49" charset="-122"/>
              <a:ea typeface="黑体" pitchFamily="49" charset="-122"/>
            </a:endParaRPr>
          </a:p>
          <a:p>
            <a:pPr>
              <a:lnSpc>
                <a:spcPct val="130000"/>
              </a:lnSpc>
            </a:pPr>
            <a:r>
              <a:rPr lang="zh-CN" altLang="en-US" b="1" smtClean="0">
                <a:latin typeface="黑体" pitchFamily="49" charset="-122"/>
                <a:ea typeface="黑体" pitchFamily="49" charset="-122"/>
              </a:rPr>
              <a:t>监控与评估。 </a:t>
            </a:r>
          </a:p>
        </p:txBody>
      </p:sp>
      <p:sp>
        <p:nvSpPr>
          <p:cNvPr id="614403" name="Rectangle 2"/>
          <p:cNvSpPr>
            <a:spLocks noGrp="1" noChangeArrowheads="1"/>
          </p:cNvSpPr>
          <p:nvPr>
            <p:ph type="title"/>
          </p:nvPr>
        </p:nvSpPr>
        <p:spPr>
          <a:xfrm>
            <a:off x="381000" y="228600"/>
            <a:ext cx="8229600" cy="1143000"/>
          </a:xfrm>
        </p:spPr>
        <p:txBody>
          <a:bodyPr/>
          <a:lstStyle/>
          <a:p>
            <a:r>
              <a:rPr lang="zh-CN" altLang="en-US" b="1" smtClean="0">
                <a:solidFill>
                  <a:srgbClr val="0000FF"/>
                </a:solidFill>
                <a:ea typeface="黑体" pitchFamily="49" charset="-122"/>
              </a:rPr>
              <a:t>二、食品安全的风险管理</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Rectangle 2"/>
          <p:cNvSpPr>
            <a:spLocks noGrp="1" noChangeArrowheads="1"/>
          </p:cNvSpPr>
          <p:nvPr>
            <p:ph type="title"/>
          </p:nvPr>
        </p:nvSpPr>
        <p:spPr/>
        <p:txBody>
          <a:bodyPr/>
          <a:lstStyle/>
          <a:p>
            <a:r>
              <a:rPr lang="zh-CN" altLang="en-US" b="1" smtClean="0">
                <a:solidFill>
                  <a:srgbClr val="0000FF"/>
                </a:solidFill>
                <a:ea typeface="黑体" pitchFamily="49" charset="-122"/>
              </a:rPr>
              <a:t>三、食品安全的风险信息交流</a:t>
            </a:r>
          </a:p>
        </p:txBody>
      </p:sp>
      <p:sp>
        <p:nvSpPr>
          <p:cNvPr id="615427" name="Rectangle 3"/>
          <p:cNvSpPr>
            <a:spLocks noGrp="1" noChangeArrowheads="1"/>
          </p:cNvSpPr>
          <p:nvPr>
            <p:ph type="body" idx="1"/>
          </p:nvPr>
        </p:nvSpPr>
        <p:spPr>
          <a:xfrm>
            <a:off x="457200" y="1295400"/>
            <a:ext cx="8229600" cy="5181600"/>
          </a:xfrm>
        </p:spPr>
        <p:txBody>
          <a:bodyPr/>
          <a:lstStyle/>
          <a:p>
            <a:pPr>
              <a:lnSpc>
                <a:spcPct val="130000"/>
              </a:lnSpc>
              <a:buFontTx/>
              <a:buNone/>
            </a:pPr>
            <a:r>
              <a:rPr lang="zh-CN" altLang="en-US" sz="2800" b="1" dirty="0" smtClean="0">
                <a:latin typeface="黑体" pitchFamily="49" charset="-122"/>
                <a:ea typeface="黑体" pitchFamily="49" charset="-122"/>
              </a:rPr>
              <a:t>（一）风险信息交流的概念与意义</a:t>
            </a:r>
          </a:p>
          <a:p>
            <a:pPr>
              <a:lnSpc>
                <a:spcPct val="130000"/>
              </a:lnSpc>
            </a:pPr>
            <a:r>
              <a:rPr lang="zh-CN" altLang="en-US" sz="2400" b="1" dirty="0" smtClean="0">
                <a:latin typeface="黑体" pitchFamily="49" charset="-122"/>
                <a:ea typeface="黑体" pitchFamily="49" charset="-122"/>
              </a:rPr>
              <a:t>定义“是指在风险分析全过程中，风险评估人员、风险管理人员、消费者、企业、学术界和其他利益相关方就某项风险、风险所涉及的因素和风险认知相互交换信息和意见的过程，内容包括风险评估结果的解释和风险管理决策的依据。” </a:t>
            </a:r>
          </a:p>
          <a:p>
            <a:pPr>
              <a:lnSpc>
                <a:spcPct val="130000"/>
              </a:lnSpc>
            </a:pPr>
            <a:r>
              <a:rPr lang="zh-CN" altLang="en-US" sz="2400" b="1" dirty="0" smtClean="0">
                <a:latin typeface="黑体" pitchFamily="49" charset="-122"/>
                <a:ea typeface="黑体" pitchFamily="49" charset="-122"/>
              </a:rPr>
              <a:t>从本质上讲，风险交流是一个双向过程。 </a:t>
            </a:r>
          </a:p>
          <a:p>
            <a:pPr>
              <a:lnSpc>
                <a:spcPct val="130000"/>
              </a:lnSpc>
            </a:pPr>
            <a:r>
              <a:rPr lang="zh-CN" altLang="en-US" sz="2400" b="1" dirty="0" smtClean="0">
                <a:latin typeface="黑体" pitchFamily="49" charset="-122"/>
                <a:ea typeface="黑体" pitchFamily="49" charset="-122"/>
              </a:rPr>
              <a:t>国际组织（包括</a:t>
            </a:r>
            <a:r>
              <a:rPr lang="en-US" altLang="zh-CN" sz="2400" b="1" dirty="0" smtClean="0">
                <a:ea typeface="黑体" pitchFamily="49" charset="-122"/>
              </a:rPr>
              <a:t>CAC</a:t>
            </a:r>
            <a:r>
              <a:rPr lang="zh-CN" altLang="en-US" sz="2400" b="1" dirty="0" smtClean="0">
                <a:ea typeface="黑体" pitchFamily="49" charset="-122"/>
              </a:rPr>
              <a:t>、</a:t>
            </a:r>
            <a:r>
              <a:rPr lang="en-US" altLang="zh-CN" sz="2400" b="1" dirty="0" smtClean="0">
                <a:ea typeface="黑体" pitchFamily="49" charset="-122"/>
              </a:rPr>
              <a:t>FAO</a:t>
            </a:r>
            <a:r>
              <a:rPr lang="zh-CN" altLang="en-US" sz="2400" b="1" dirty="0" smtClean="0">
                <a:latin typeface="黑体" pitchFamily="49" charset="-122"/>
                <a:ea typeface="黑体" pitchFamily="49" charset="-122"/>
              </a:rPr>
              <a:t>和</a:t>
            </a:r>
            <a:r>
              <a:rPr lang="en-US" altLang="zh-CN" sz="2400" b="1" dirty="0" smtClean="0">
                <a:ea typeface="黑体" pitchFamily="49" charset="-122"/>
              </a:rPr>
              <a:t>WHO</a:t>
            </a:r>
            <a:r>
              <a:rPr lang="zh-CN" altLang="en-US" sz="2400" b="1" dirty="0" smtClean="0">
                <a:ea typeface="黑体" pitchFamily="49" charset="-122"/>
              </a:rPr>
              <a:t>、</a:t>
            </a:r>
            <a:r>
              <a:rPr lang="en-US" altLang="zh-CN" sz="2400" b="1" dirty="0" smtClean="0">
                <a:ea typeface="黑体" pitchFamily="49" charset="-122"/>
              </a:rPr>
              <a:t>WTO</a:t>
            </a:r>
            <a:r>
              <a:rPr lang="zh-CN" altLang="en-US" sz="2400" b="1" dirty="0" smtClean="0">
                <a:latin typeface="黑体" pitchFamily="49" charset="-122"/>
                <a:ea typeface="黑体" pitchFamily="49" charset="-122"/>
              </a:rPr>
              <a:t>）、政府机构、企业、消费者和消费者组织、学术界和研究机构、或大众传播媒介（媒体）等 </a:t>
            </a:r>
            <a:r>
              <a:rPr lang="zh-CN" altLang="en-US" sz="2400" b="1" dirty="0" smtClean="0">
                <a:latin typeface="黑体" pitchFamily="49" charset="-122"/>
                <a:ea typeface="黑体" pitchFamily="49" charset="-122"/>
              </a:rPr>
              <a:t>。</a:t>
            </a:r>
            <a:endParaRPr lang="zh-CN" altLang="en-US" sz="2400" b="1" dirty="0" smtClean="0">
              <a:latin typeface="黑体" pitchFamily="49" charset="-122"/>
              <a:ea typeface="黑体" pitchFamily="49"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2"/>
          <p:cNvSpPr>
            <a:spLocks noGrp="1" noChangeArrowheads="1"/>
          </p:cNvSpPr>
          <p:nvPr>
            <p:ph type="title"/>
          </p:nvPr>
        </p:nvSpPr>
        <p:spPr/>
        <p:txBody>
          <a:bodyPr/>
          <a:lstStyle/>
          <a:p>
            <a:r>
              <a:rPr lang="zh-CN" altLang="en-US" b="1" smtClean="0">
                <a:solidFill>
                  <a:srgbClr val="0000FF"/>
                </a:solidFill>
                <a:latin typeface="黑体" pitchFamily="49" charset="-122"/>
                <a:ea typeface="黑体" pitchFamily="49" charset="-122"/>
              </a:rPr>
              <a:t>一、食品安全的概念</a:t>
            </a:r>
          </a:p>
        </p:txBody>
      </p:sp>
      <p:sp>
        <p:nvSpPr>
          <p:cNvPr id="598021" name="Rectangle 3"/>
          <p:cNvSpPr>
            <a:spLocks noGrp="1" noChangeArrowheads="1"/>
          </p:cNvSpPr>
          <p:nvPr>
            <p:ph type="body" idx="1"/>
          </p:nvPr>
        </p:nvSpPr>
        <p:spPr>
          <a:xfrm>
            <a:off x="457200" y="1600200"/>
            <a:ext cx="8229600" cy="4724400"/>
          </a:xfrm>
        </p:spPr>
        <p:txBody>
          <a:bodyPr/>
          <a:lstStyle/>
          <a:p>
            <a:r>
              <a:rPr lang="zh-CN" altLang="en-US" sz="2800" b="1" dirty="0" smtClean="0">
                <a:latin typeface="黑体" pitchFamily="49" charset="-122"/>
                <a:ea typeface="黑体" pitchFamily="49" charset="-122"/>
              </a:rPr>
              <a:t>食品安全的定义</a:t>
            </a:r>
          </a:p>
          <a:p>
            <a:pPr lvl="1"/>
            <a:r>
              <a:rPr lang="zh-CN" altLang="en-US" sz="2400" b="1" dirty="0" smtClean="0">
                <a:latin typeface="黑体" pitchFamily="49" charset="-122"/>
                <a:ea typeface="黑体" pitchFamily="49" charset="-122"/>
              </a:rPr>
              <a:t>法律定义（广义）</a:t>
            </a:r>
          </a:p>
          <a:p>
            <a:pPr lvl="2"/>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食品安全法</a:t>
            </a:r>
            <a:r>
              <a:rPr lang="en-US" altLang="zh-CN" sz="2000" b="1" dirty="0" smtClean="0">
                <a:latin typeface="黑体" pitchFamily="49" charset="-122"/>
                <a:ea typeface="黑体" pitchFamily="49" charset="-122"/>
              </a:rPr>
              <a:t>》</a:t>
            </a:r>
            <a:r>
              <a:rPr lang="zh-CN" altLang="en-US" sz="2000" b="1" dirty="0" smtClean="0">
                <a:latin typeface="黑体" pitchFamily="49" charset="-122"/>
                <a:ea typeface="黑体" pitchFamily="49" charset="-122"/>
              </a:rPr>
              <a:t>第九十九条规定，食品安全指食品无毒、无害，符合应当有的营养要求，对人体健康不造成任何急性、亚急性或者慢性危害。食品安全的法定定义规定了食品的质量安全和营养指标。</a:t>
            </a:r>
          </a:p>
          <a:p>
            <a:pPr lvl="1"/>
            <a:r>
              <a:rPr lang="zh-CN" altLang="en-US" sz="2400" b="1" dirty="0" smtClean="0">
                <a:latin typeface="黑体" pitchFamily="49" charset="-122"/>
                <a:ea typeface="黑体" pitchFamily="49" charset="-122"/>
              </a:rPr>
              <a:t>狭义定义</a:t>
            </a:r>
          </a:p>
          <a:p>
            <a:pPr lvl="2"/>
            <a:r>
              <a:rPr lang="zh-CN" altLang="en-US" sz="2000" b="1" dirty="0" smtClean="0">
                <a:latin typeface="黑体" pitchFamily="49" charset="-122"/>
                <a:ea typeface="黑体" pitchFamily="49" charset="-122"/>
              </a:rPr>
              <a:t>质量安全</a:t>
            </a:r>
            <a:r>
              <a:rPr lang="zh-CN" altLang="en-US" sz="2000" b="1" dirty="0" smtClean="0">
                <a:latin typeface="黑体" pitchFamily="49" charset="-122"/>
                <a:ea typeface="黑体" pitchFamily="49" charset="-122"/>
              </a:rPr>
              <a:t>（</a:t>
            </a:r>
            <a:r>
              <a:rPr lang="en-US" altLang="zh-CN" sz="2000" b="1" dirty="0" smtClean="0">
                <a:ea typeface="黑体" pitchFamily="49" charset="-122"/>
              </a:rPr>
              <a:t>food </a:t>
            </a:r>
            <a:r>
              <a:rPr lang="en-US" altLang="zh-CN" sz="2000" b="1" dirty="0" smtClean="0">
                <a:ea typeface="黑体" pitchFamily="49" charset="-122"/>
              </a:rPr>
              <a:t>safety</a:t>
            </a:r>
            <a:r>
              <a:rPr lang="zh-CN" altLang="en-US" sz="2000" b="1" dirty="0" smtClean="0">
                <a:latin typeface="黑体" pitchFamily="49" charset="-122"/>
                <a:ea typeface="黑体" pitchFamily="49" charset="-122"/>
              </a:rPr>
              <a:t>）  是指食品中的有毒有害物质对人体健康产生的公共卫生问题。（</a:t>
            </a:r>
            <a:r>
              <a:rPr lang="en-US" altLang="zh-CN" sz="2000" b="1" dirty="0" smtClean="0">
                <a:latin typeface="黑体" pitchFamily="49" charset="-122"/>
                <a:ea typeface="黑体" pitchFamily="49" charset="-122"/>
              </a:rPr>
              <a:t>WHO</a:t>
            </a:r>
            <a:r>
              <a:rPr lang="zh-CN" altLang="en-US" sz="2000" b="1" dirty="0" smtClean="0">
                <a:latin typeface="黑体" pitchFamily="49" charset="-122"/>
                <a:ea typeface="黑体" pitchFamily="49" charset="-122"/>
              </a:rPr>
              <a:t>）</a:t>
            </a:r>
          </a:p>
          <a:p>
            <a:pPr lvl="2"/>
            <a:r>
              <a:rPr lang="zh-CN" altLang="en-US" sz="2000" b="1" dirty="0" smtClean="0">
                <a:latin typeface="黑体" pitchFamily="49" charset="-122"/>
                <a:ea typeface="黑体" pitchFamily="49" charset="-122"/>
              </a:rPr>
              <a:t>数量安全</a:t>
            </a:r>
            <a:r>
              <a:rPr lang="zh-CN" altLang="en-US" sz="2000" b="1" dirty="0" smtClean="0">
                <a:latin typeface="黑体" pitchFamily="49" charset="-122"/>
                <a:ea typeface="黑体" pitchFamily="49" charset="-122"/>
              </a:rPr>
              <a:t>（</a:t>
            </a:r>
            <a:r>
              <a:rPr lang="en-US" altLang="zh-CN" sz="2000" b="1" dirty="0" smtClean="0">
                <a:ea typeface="黑体" pitchFamily="49" charset="-122"/>
              </a:rPr>
              <a:t>food </a:t>
            </a:r>
            <a:r>
              <a:rPr lang="en-US" altLang="zh-CN" sz="2000" b="1" dirty="0" smtClean="0">
                <a:ea typeface="黑体" pitchFamily="49" charset="-122"/>
              </a:rPr>
              <a:t>security</a:t>
            </a:r>
            <a:r>
              <a:rPr lang="zh-CN" altLang="en-US" sz="2000" b="1" dirty="0" smtClean="0">
                <a:latin typeface="黑体" pitchFamily="49" charset="-122"/>
                <a:ea typeface="黑体" pitchFamily="49" charset="-122"/>
              </a:rPr>
              <a:t>）  食品供给不足引起的人体健康与疾病。</a:t>
            </a:r>
          </a:p>
          <a:p>
            <a:pPr lvl="2"/>
            <a:r>
              <a:rPr lang="zh-CN" altLang="en-US" sz="2000" b="1" dirty="0" smtClean="0">
                <a:latin typeface="黑体" pitchFamily="49" charset="-122"/>
                <a:ea typeface="黑体" pitchFamily="49" charset="-122"/>
              </a:rPr>
              <a:t>食品恐怖</a:t>
            </a:r>
            <a:r>
              <a:rPr lang="zh-CN" altLang="en-US" sz="2000" b="1" dirty="0" smtClean="0">
                <a:latin typeface="黑体" pitchFamily="49" charset="-122"/>
                <a:ea typeface="黑体" pitchFamily="49" charset="-122"/>
              </a:rPr>
              <a:t>（</a:t>
            </a:r>
            <a:r>
              <a:rPr lang="en-US" altLang="zh-CN" sz="2000" b="1" dirty="0" smtClean="0">
                <a:ea typeface="黑体" pitchFamily="49" charset="-122"/>
              </a:rPr>
              <a:t>food </a:t>
            </a:r>
            <a:r>
              <a:rPr lang="en-US" altLang="zh-CN" sz="2000" b="1" dirty="0" smtClean="0">
                <a:ea typeface="黑体" pitchFamily="49" charset="-122"/>
              </a:rPr>
              <a:t>defense</a:t>
            </a:r>
            <a:r>
              <a:rPr lang="zh-CN" altLang="en-US" sz="2000" b="1" dirty="0" smtClean="0">
                <a:latin typeface="黑体" pitchFamily="49" charset="-122"/>
                <a:ea typeface="黑体" pitchFamily="49" charset="-122"/>
              </a:rPr>
              <a:t>）  利用食品发动恐怖活动，造成食用者身体健康的危害。</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0" name="Rectangle 2"/>
          <p:cNvSpPr>
            <a:spLocks noGrp="1" noChangeArrowheads="1"/>
          </p:cNvSpPr>
          <p:nvPr>
            <p:ph type="title"/>
          </p:nvPr>
        </p:nvSpPr>
        <p:spPr>
          <a:xfrm>
            <a:off x="457200" y="457200"/>
            <a:ext cx="8229600" cy="1143000"/>
          </a:xfrm>
        </p:spPr>
        <p:txBody>
          <a:bodyPr/>
          <a:lstStyle/>
          <a:p>
            <a:pPr algn="l"/>
            <a:r>
              <a:rPr lang="zh-CN" altLang="en-US" sz="3600" b="1" smtClean="0">
                <a:solidFill>
                  <a:srgbClr val="0000FF"/>
                </a:solidFill>
                <a:ea typeface="黑体" pitchFamily="49" charset="-122"/>
              </a:rPr>
              <a:t>（二） 风险情况信息交流的要素</a:t>
            </a:r>
          </a:p>
        </p:txBody>
      </p:sp>
      <p:sp>
        <p:nvSpPr>
          <p:cNvPr id="616451" name="Rectangle 4"/>
          <p:cNvSpPr>
            <a:spLocks noChangeArrowheads="1"/>
          </p:cNvSpPr>
          <p:nvPr/>
        </p:nvSpPr>
        <p:spPr bwMode="auto">
          <a:xfrm>
            <a:off x="609600" y="1371600"/>
            <a:ext cx="8229600" cy="5181600"/>
          </a:xfrm>
          <a:prstGeom prst="rect">
            <a:avLst/>
          </a:prstGeom>
          <a:noFill/>
          <a:ln w="9525">
            <a:noFill/>
            <a:miter lim="800000"/>
            <a:headEnd/>
            <a:tailEnd/>
          </a:ln>
        </p:spPr>
        <p:txBody>
          <a:bodyPr/>
          <a:lstStyle/>
          <a:p>
            <a:pPr marL="342900" indent="-342900" eaLnBrk="0" hangingPunct="0">
              <a:lnSpc>
                <a:spcPct val="130000"/>
              </a:lnSpc>
              <a:spcBef>
                <a:spcPct val="20000"/>
              </a:spcBef>
            </a:pPr>
            <a:endParaRPr lang="zh-CN" altLang="en-US" sz="2400" b="1" dirty="0">
              <a:solidFill>
                <a:srgbClr val="0033CC"/>
              </a:solidFill>
              <a:ea typeface="黑体" pitchFamily="49" charset="-122"/>
            </a:endParaRPr>
          </a:p>
          <a:p>
            <a:pPr marL="342900" indent="-342900" eaLnBrk="0" hangingPunct="0">
              <a:spcBef>
                <a:spcPct val="20000"/>
              </a:spcBef>
              <a:buFontTx/>
              <a:buChar char="•"/>
            </a:pPr>
            <a:r>
              <a:rPr lang="en-US" altLang="zh-CN" sz="3200" b="1" dirty="0"/>
              <a:t>  </a:t>
            </a:r>
            <a:r>
              <a:rPr lang="zh-CN" altLang="en-US" sz="3200" b="1" dirty="0">
                <a:latin typeface="黑体" pitchFamily="49" charset="-122"/>
                <a:ea typeface="黑体" pitchFamily="49" charset="-122"/>
              </a:rPr>
              <a:t>风险的性质；</a:t>
            </a:r>
          </a:p>
          <a:p>
            <a:pPr marL="342900" indent="-342900" eaLnBrk="0" hangingPunct="0">
              <a:spcBef>
                <a:spcPct val="20000"/>
              </a:spcBef>
              <a:buFontTx/>
              <a:buChar char="•"/>
            </a:pPr>
            <a:r>
              <a:rPr lang="en-US" altLang="zh-CN" sz="3200" b="1" dirty="0">
                <a:latin typeface="黑体" pitchFamily="49" charset="-122"/>
                <a:ea typeface="黑体" pitchFamily="49" charset="-122"/>
              </a:rPr>
              <a:t> </a:t>
            </a:r>
            <a:r>
              <a:rPr lang="zh-CN" altLang="en-US" sz="3200" b="1" dirty="0">
                <a:latin typeface="黑体" pitchFamily="49" charset="-122"/>
                <a:ea typeface="黑体" pitchFamily="49" charset="-122"/>
              </a:rPr>
              <a:t>利益的性质；</a:t>
            </a:r>
          </a:p>
          <a:p>
            <a:pPr marL="342900" indent="-342900" eaLnBrk="0" hangingPunct="0">
              <a:spcBef>
                <a:spcPct val="20000"/>
              </a:spcBef>
              <a:buFontTx/>
              <a:buChar char="•"/>
            </a:pPr>
            <a:r>
              <a:rPr lang="en-US" altLang="zh-CN" sz="3200" b="1" dirty="0">
                <a:latin typeface="黑体" pitchFamily="49" charset="-122"/>
                <a:ea typeface="黑体" pitchFamily="49" charset="-122"/>
              </a:rPr>
              <a:t> </a:t>
            </a:r>
            <a:r>
              <a:rPr lang="zh-CN" altLang="en-US" sz="3200" b="1" dirty="0">
                <a:latin typeface="黑体" pitchFamily="49" charset="-122"/>
                <a:ea typeface="黑体" pitchFamily="49" charset="-122"/>
              </a:rPr>
              <a:t>风险评估的不确定性；</a:t>
            </a:r>
          </a:p>
          <a:p>
            <a:pPr marL="342900" indent="-342900" eaLnBrk="0" hangingPunct="0">
              <a:spcBef>
                <a:spcPct val="20000"/>
              </a:spcBef>
              <a:buFontTx/>
              <a:buChar char="•"/>
            </a:pPr>
            <a:r>
              <a:rPr lang="en-US" altLang="zh-CN" sz="3200" b="1" dirty="0">
                <a:latin typeface="黑体" pitchFamily="49" charset="-122"/>
                <a:ea typeface="黑体" pitchFamily="49" charset="-122"/>
              </a:rPr>
              <a:t> </a:t>
            </a:r>
            <a:r>
              <a:rPr lang="zh-CN" altLang="en-US" sz="3200" b="1" dirty="0">
                <a:latin typeface="黑体" pitchFamily="49" charset="-122"/>
                <a:ea typeface="黑体" pitchFamily="49" charset="-122"/>
              </a:rPr>
              <a:t>风险管理的</a:t>
            </a:r>
            <a:r>
              <a:rPr lang="zh-CN" altLang="en-US" sz="3200" b="1" dirty="0" smtClean="0">
                <a:latin typeface="黑体" pitchFamily="49" charset="-122"/>
                <a:ea typeface="黑体" pitchFamily="49" charset="-122"/>
              </a:rPr>
              <a:t>选择。</a:t>
            </a:r>
            <a:endParaRPr lang="zh-CN" altLang="en-US" sz="3200" b="1" dirty="0">
              <a:latin typeface="黑体" pitchFamily="49" charset="-122"/>
              <a:ea typeface="黑体" pitchFamily="49"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a:xfrm>
            <a:off x="533400" y="533400"/>
            <a:ext cx="8229600" cy="1143000"/>
          </a:xfrm>
        </p:spPr>
        <p:txBody>
          <a:bodyPr>
            <a:normAutofit fontScale="90000"/>
          </a:bodyPr>
          <a:lstStyle/>
          <a:p>
            <a:pPr algn="l"/>
            <a:r>
              <a:rPr lang="zh-CN" altLang="en-US" sz="3600" b="1" smtClean="0">
                <a:solidFill>
                  <a:srgbClr val="0000FF"/>
                </a:solidFill>
                <a:ea typeface="黑体" pitchFamily="49" charset="-122"/>
              </a:rPr>
              <a:t>（三）食品安全风险分析过程中的风险  </a:t>
            </a:r>
            <a:r>
              <a:rPr lang="en-US" altLang="zh-CN" sz="3600" b="1" smtClean="0">
                <a:solidFill>
                  <a:srgbClr val="0000FF"/>
                </a:solidFill>
                <a:ea typeface="黑体" pitchFamily="49" charset="-122"/>
              </a:rPr>
              <a:t/>
            </a:r>
            <a:br>
              <a:rPr lang="en-US" altLang="zh-CN" sz="3600" b="1" smtClean="0">
                <a:solidFill>
                  <a:srgbClr val="0000FF"/>
                </a:solidFill>
                <a:ea typeface="黑体" pitchFamily="49" charset="-122"/>
              </a:rPr>
            </a:br>
            <a:r>
              <a:rPr lang="en-US" altLang="zh-CN" sz="3600" b="1" smtClean="0">
                <a:solidFill>
                  <a:srgbClr val="0000FF"/>
                </a:solidFill>
                <a:ea typeface="黑体" pitchFamily="49" charset="-122"/>
              </a:rPr>
              <a:t>           </a:t>
            </a:r>
            <a:r>
              <a:rPr lang="zh-CN" altLang="en-US" sz="3600" b="1" smtClean="0">
                <a:solidFill>
                  <a:srgbClr val="0000FF"/>
                </a:solidFill>
                <a:ea typeface="黑体" pitchFamily="49" charset="-122"/>
              </a:rPr>
              <a:t>交流关键点</a:t>
            </a:r>
          </a:p>
        </p:txBody>
      </p:sp>
      <p:sp>
        <p:nvSpPr>
          <p:cNvPr id="617475" name="Rectangle 3"/>
          <p:cNvSpPr>
            <a:spLocks noGrp="1" noChangeArrowheads="1"/>
          </p:cNvSpPr>
          <p:nvPr>
            <p:ph type="body" idx="1"/>
          </p:nvPr>
        </p:nvSpPr>
        <p:spPr>
          <a:xfrm>
            <a:off x="457200" y="2286000"/>
            <a:ext cx="8229600" cy="2743200"/>
          </a:xfrm>
        </p:spPr>
        <p:txBody>
          <a:bodyPr/>
          <a:lstStyle/>
          <a:p>
            <a:r>
              <a:rPr lang="zh-CN" altLang="en-US" b="1" smtClean="0">
                <a:latin typeface="黑体" pitchFamily="49" charset="-122"/>
                <a:ea typeface="黑体" pitchFamily="49" charset="-122"/>
              </a:rPr>
              <a:t>在解决食品安全问题时，良好的风险交流在整个风险管理体系实施过程中固然非常重要，但对过程中几个关键点来说，有效交流尤其重要。</a:t>
            </a:r>
            <a:endParaRPr lang="en-US" altLang="zh-CN" b="1" smtClean="0">
              <a:latin typeface="黑体" pitchFamily="49" charset="-122"/>
              <a:ea typeface="黑体" pitchFamily="49"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8" name="Rectangle 2"/>
          <p:cNvSpPr>
            <a:spLocks noGrp="1" noChangeArrowheads="1"/>
          </p:cNvSpPr>
          <p:nvPr>
            <p:ph type="title"/>
          </p:nvPr>
        </p:nvSpPr>
        <p:spPr>
          <a:xfrm>
            <a:off x="381000" y="457200"/>
            <a:ext cx="8229600" cy="1143000"/>
          </a:xfrm>
        </p:spPr>
        <p:txBody>
          <a:bodyPr>
            <a:normAutofit fontScale="90000"/>
          </a:bodyPr>
          <a:lstStyle/>
          <a:p>
            <a:r>
              <a:rPr lang="zh-CN" altLang="en-US" sz="4800" b="1" smtClean="0">
                <a:solidFill>
                  <a:srgbClr val="0000FF"/>
                </a:solidFill>
                <a:ea typeface="黑体" pitchFamily="49" charset="-122"/>
              </a:rPr>
              <a:t>四、食品安全综合评价指标体系的建立</a:t>
            </a:r>
          </a:p>
        </p:txBody>
      </p:sp>
      <p:sp>
        <p:nvSpPr>
          <p:cNvPr id="618499" name="Rectangle 3"/>
          <p:cNvSpPr>
            <a:spLocks noGrp="1" noChangeArrowheads="1"/>
          </p:cNvSpPr>
          <p:nvPr>
            <p:ph type="body" idx="1"/>
          </p:nvPr>
        </p:nvSpPr>
        <p:spPr>
          <a:xfrm>
            <a:off x="457200" y="2057400"/>
            <a:ext cx="8229600" cy="4648200"/>
          </a:xfrm>
        </p:spPr>
        <p:txBody>
          <a:bodyPr>
            <a:normAutofit lnSpcReduction="10000"/>
          </a:bodyPr>
          <a:lstStyle/>
          <a:p>
            <a:pPr>
              <a:lnSpc>
                <a:spcPct val="130000"/>
              </a:lnSpc>
              <a:buFontTx/>
              <a:buNone/>
            </a:pPr>
            <a:r>
              <a:rPr lang="zh-CN" altLang="en-US" b="1" smtClean="0">
                <a:latin typeface="黑体" pitchFamily="49" charset="-122"/>
                <a:ea typeface="黑体" pitchFamily="49" charset="-122"/>
              </a:rPr>
              <a:t>（一）食品安全评价指标</a:t>
            </a:r>
          </a:p>
          <a:p>
            <a:pPr>
              <a:lnSpc>
                <a:spcPct val="120000"/>
              </a:lnSpc>
            </a:pPr>
            <a:r>
              <a:rPr lang="zh-CN" altLang="en-US" sz="2800" b="1" smtClean="0">
                <a:latin typeface="黑体" pitchFamily="49" charset="-122"/>
                <a:ea typeface="黑体" pitchFamily="49" charset="-122"/>
              </a:rPr>
              <a:t>食品安全评价指标是建立食品安全综合评价体系的重要元素，是由一整套反映食品在各领域可持续发展的若干类指标构成的指标群，主要可分为以下几种：</a:t>
            </a:r>
          </a:p>
          <a:p>
            <a:pPr>
              <a:lnSpc>
                <a:spcPct val="120000"/>
              </a:lnSpc>
              <a:buFontTx/>
              <a:buNone/>
            </a:pPr>
            <a:r>
              <a:rPr lang="zh-CN" altLang="en-US" sz="2800" b="1" smtClean="0">
                <a:latin typeface="黑体" pitchFamily="49" charset="-122"/>
                <a:ea typeface="黑体" pitchFamily="49" charset="-122"/>
              </a:rPr>
              <a:t>  </a:t>
            </a:r>
            <a:r>
              <a:rPr lang="en-US" altLang="zh-CN" sz="2800" b="1" smtClean="0">
                <a:latin typeface="黑体" pitchFamily="49" charset="-122"/>
                <a:ea typeface="黑体" pitchFamily="49" charset="-122"/>
              </a:rPr>
              <a:t>1</a:t>
            </a:r>
            <a:r>
              <a:rPr lang="zh-CN" altLang="en-US" sz="2800" b="1" smtClean="0">
                <a:latin typeface="黑体" pitchFamily="49" charset="-122"/>
                <a:ea typeface="黑体" pitchFamily="49" charset="-122"/>
              </a:rPr>
              <a:t>．食品卫生指标</a:t>
            </a:r>
          </a:p>
          <a:p>
            <a:pPr>
              <a:lnSpc>
                <a:spcPct val="120000"/>
              </a:lnSpc>
              <a:buFontTx/>
              <a:buNone/>
            </a:pPr>
            <a:r>
              <a:rPr lang="zh-CN" altLang="en-US" sz="2800" b="1" smtClean="0">
                <a:latin typeface="黑体" pitchFamily="49" charset="-122"/>
                <a:ea typeface="黑体" pitchFamily="49" charset="-122"/>
              </a:rPr>
              <a:t>  </a:t>
            </a:r>
            <a:r>
              <a:rPr lang="en-US" altLang="zh-CN" sz="2800" b="1" smtClean="0">
                <a:latin typeface="黑体" pitchFamily="49" charset="-122"/>
                <a:ea typeface="黑体" pitchFamily="49" charset="-122"/>
              </a:rPr>
              <a:t>2</a:t>
            </a:r>
            <a:r>
              <a:rPr lang="zh-CN" altLang="en-US" sz="2800" b="1" smtClean="0">
                <a:latin typeface="黑体" pitchFamily="49" charset="-122"/>
                <a:ea typeface="黑体" pitchFamily="49" charset="-122"/>
              </a:rPr>
              <a:t>．平衡膳食结构指标</a:t>
            </a:r>
          </a:p>
          <a:p>
            <a:pPr>
              <a:lnSpc>
                <a:spcPct val="120000"/>
              </a:lnSpc>
              <a:buFontTx/>
              <a:buNone/>
            </a:pPr>
            <a:r>
              <a:rPr lang="zh-CN" altLang="en-US" sz="2800" b="1" smtClean="0">
                <a:latin typeface="黑体" pitchFamily="49" charset="-122"/>
                <a:ea typeface="黑体" pitchFamily="49" charset="-122"/>
              </a:rPr>
              <a:t>  </a:t>
            </a:r>
            <a:r>
              <a:rPr lang="en-US" altLang="zh-CN" sz="2800" b="1" smtClean="0">
                <a:latin typeface="黑体" pitchFamily="49" charset="-122"/>
                <a:ea typeface="黑体" pitchFamily="49" charset="-122"/>
              </a:rPr>
              <a:t>3</a:t>
            </a:r>
            <a:r>
              <a:rPr lang="zh-CN" altLang="en-US" sz="2800" b="1" smtClean="0">
                <a:latin typeface="黑体" pitchFamily="49" charset="-122"/>
                <a:ea typeface="黑体" pitchFamily="49" charset="-122"/>
              </a:rPr>
              <a:t>．营养相关疾病及食源性疾病指标</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5"/>
          <p:cNvSpPr>
            <a:spLocks noGrp="1" noChangeArrowheads="1"/>
          </p:cNvSpPr>
          <p:nvPr>
            <p:ph type="body" idx="1"/>
          </p:nvPr>
        </p:nvSpPr>
        <p:spPr>
          <a:xfrm>
            <a:off x="533400" y="762000"/>
            <a:ext cx="8229600" cy="5638800"/>
          </a:xfrm>
          <a:noFill/>
        </p:spPr>
        <p:txBody>
          <a:bodyPr/>
          <a:lstStyle/>
          <a:p>
            <a:pPr>
              <a:lnSpc>
                <a:spcPct val="135000"/>
              </a:lnSpc>
              <a:buFontTx/>
              <a:buNone/>
            </a:pPr>
            <a:r>
              <a:rPr lang="zh-CN" altLang="en-US" b="1" smtClean="0">
                <a:solidFill>
                  <a:srgbClr val="0000FF"/>
                </a:solidFill>
                <a:ea typeface="黑体" pitchFamily="49" charset="-122"/>
              </a:rPr>
              <a:t>（二）中国食品安全综合评价指标体系</a:t>
            </a:r>
          </a:p>
          <a:p>
            <a:pPr>
              <a:lnSpc>
                <a:spcPct val="135000"/>
              </a:lnSpc>
            </a:pPr>
            <a:r>
              <a:rPr lang="zh-CN" altLang="en-US" sz="2800" b="1" smtClean="0">
                <a:latin typeface="黑体" pitchFamily="49" charset="-122"/>
                <a:ea typeface="黑体" pitchFamily="49" charset="-122"/>
              </a:rPr>
              <a:t>从中国食品安全概念的内涵和目标出发，在遵循科学性、合理性、可行性等一般性原则的基础上，参照国际食品安全综合评价指标体系的设计要点；</a:t>
            </a:r>
          </a:p>
          <a:p>
            <a:pPr>
              <a:lnSpc>
                <a:spcPct val="135000"/>
              </a:lnSpc>
            </a:pPr>
            <a:r>
              <a:rPr lang="zh-CN" altLang="en-US" sz="2800" b="1" smtClean="0">
                <a:latin typeface="黑体" pitchFamily="49" charset="-122"/>
                <a:ea typeface="黑体" pitchFamily="49" charset="-122"/>
              </a:rPr>
              <a:t>食品安全综合评价指标体系的设计还应遵循完备性、系统性、动态性、可测性、重要性等食品安全评价指标设置的原则。</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3"/>
          <p:cNvSpPr>
            <a:spLocks noGrp="1" noChangeArrowheads="1"/>
          </p:cNvSpPr>
          <p:nvPr>
            <p:ph type="body" idx="1"/>
          </p:nvPr>
        </p:nvSpPr>
        <p:spPr>
          <a:xfrm>
            <a:off x="381000" y="1371600"/>
            <a:ext cx="8458200" cy="5181600"/>
          </a:xfrm>
        </p:spPr>
        <p:txBody>
          <a:bodyPr/>
          <a:lstStyle/>
          <a:p>
            <a:r>
              <a:rPr lang="zh-CN" altLang="en-US" sz="2800" b="1" smtClean="0">
                <a:latin typeface="黑体" pitchFamily="49" charset="-122"/>
                <a:ea typeface="黑体" pitchFamily="49" charset="-122"/>
              </a:rPr>
              <a:t>食品安全综合评价指标体系</a:t>
            </a:r>
          </a:p>
          <a:p>
            <a:pPr>
              <a:lnSpc>
                <a:spcPct val="110000"/>
              </a:lnSpc>
            </a:pPr>
            <a:r>
              <a:rPr lang="zh-CN" altLang="en-US" sz="2400" b="1" smtClean="0">
                <a:solidFill>
                  <a:srgbClr val="FF3300"/>
                </a:solidFill>
                <a:latin typeface="黑体" pitchFamily="49" charset="-122"/>
                <a:ea typeface="黑体" pitchFamily="49" charset="-122"/>
              </a:rPr>
              <a:t>总体层</a:t>
            </a:r>
            <a:r>
              <a:rPr lang="zh-CN" altLang="en-US" sz="2400" b="1" smtClean="0">
                <a:latin typeface="黑体" pitchFamily="49" charset="-122"/>
                <a:ea typeface="黑体" pitchFamily="49" charset="-122"/>
              </a:rPr>
              <a:t>  代表某一品种或某一国家、地区或家庭的食品安全总体水平，是衡量食品安全水平高低的综合指标。它的数值由下一层指标计算确定。</a:t>
            </a:r>
          </a:p>
          <a:p>
            <a:pPr>
              <a:lnSpc>
                <a:spcPct val="110000"/>
              </a:lnSpc>
            </a:pPr>
            <a:r>
              <a:rPr lang="zh-CN" altLang="en-US" sz="2400" b="1" smtClean="0">
                <a:solidFill>
                  <a:srgbClr val="FF3300"/>
                </a:solidFill>
                <a:latin typeface="黑体" pitchFamily="49" charset="-122"/>
                <a:ea typeface="黑体" pitchFamily="49" charset="-122"/>
              </a:rPr>
              <a:t>指数层</a:t>
            </a:r>
            <a:r>
              <a:rPr lang="zh-CN" altLang="en-US" sz="2400" b="1" smtClean="0">
                <a:latin typeface="黑体" pitchFamily="49" charset="-122"/>
                <a:ea typeface="黑体" pitchFamily="49" charset="-122"/>
              </a:rPr>
              <a:t>  是支持食品安全综合水平的指数。即食品数量安全指数、食品质量安全指数、食品可持续性安全指数。这些指标数值的高低表示食品安全不同组成部分的安全状况。这三个指标的高低分别受对应下一层</a:t>
            </a:r>
            <a:r>
              <a:rPr lang="en-US" altLang="zh-CN" sz="2400" b="1" smtClean="0">
                <a:latin typeface="黑体" pitchFamily="49" charset="-122"/>
                <a:ea typeface="黑体" pitchFamily="49" charset="-122"/>
              </a:rPr>
              <a:t>(</a:t>
            </a:r>
            <a:r>
              <a:rPr lang="zh-CN" altLang="en-US" sz="2400" b="1" smtClean="0">
                <a:latin typeface="黑体" pitchFamily="49" charset="-122"/>
                <a:ea typeface="黑体" pitchFamily="49" charset="-122"/>
              </a:rPr>
              <a:t>第三层</a:t>
            </a:r>
            <a:r>
              <a:rPr lang="en-US" altLang="zh-CN" sz="2400" b="1" smtClean="0">
                <a:latin typeface="黑体" pitchFamily="49" charset="-122"/>
                <a:ea typeface="黑体" pitchFamily="49" charset="-122"/>
              </a:rPr>
              <a:t>)</a:t>
            </a:r>
            <a:r>
              <a:rPr lang="zh-CN" altLang="en-US" sz="2400" b="1" smtClean="0">
                <a:latin typeface="黑体" pitchFamily="49" charset="-122"/>
                <a:ea typeface="黑体" pitchFamily="49" charset="-122"/>
              </a:rPr>
              <a:t>指标数值的影响。</a:t>
            </a:r>
          </a:p>
          <a:p>
            <a:pPr>
              <a:lnSpc>
                <a:spcPct val="110000"/>
              </a:lnSpc>
            </a:pPr>
            <a:r>
              <a:rPr lang="zh-CN" altLang="en-US" sz="2400" b="1" smtClean="0">
                <a:solidFill>
                  <a:srgbClr val="FF3300"/>
                </a:solidFill>
                <a:latin typeface="黑体" pitchFamily="49" charset="-122"/>
                <a:ea typeface="黑体" pitchFamily="49" charset="-122"/>
              </a:rPr>
              <a:t>指标层</a:t>
            </a:r>
            <a:r>
              <a:rPr lang="zh-CN" altLang="en-US" sz="2400" b="1" smtClean="0">
                <a:latin typeface="黑体" pitchFamily="49" charset="-122"/>
                <a:ea typeface="黑体" pitchFamily="49" charset="-122"/>
              </a:rPr>
              <a:t>  由</a:t>
            </a:r>
            <a:r>
              <a:rPr lang="en-US" altLang="zh-CN" sz="2400" b="1" smtClean="0">
                <a:latin typeface="黑体" pitchFamily="49" charset="-122"/>
                <a:ea typeface="黑体" pitchFamily="49" charset="-122"/>
              </a:rPr>
              <a:t>16</a:t>
            </a:r>
            <a:r>
              <a:rPr lang="zh-CN" altLang="en-US" sz="2400" b="1" smtClean="0">
                <a:latin typeface="黑体" pitchFamily="49" charset="-122"/>
                <a:ea typeface="黑体" pitchFamily="49" charset="-122"/>
              </a:rPr>
              <a:t>个指标组成，这一层指标是本评价体系中的基础评价指标，将从本质上反映食品安全的各部分的状况。它具有可测性、可比性、可获得性的特点。</a:t>
            </a:r>
          </a:p>
        </p:txBody>
      </p:sp>
      <p:sp>
        <p:nvSpPr>
          <p:cNvPr id="620547" name="TextBox 2"/>
          <p:cNvSpPr txBox="1">
            <a:spLocks noChangeArrowheads="1"/>
          </p:cNvSpPr>
          <p:nvPr/>
        </p:nvSpPr>
        <p:spPr bwMode="auto">
          <a:xfrm>
            <a:off x="457200" y="762000"/>
            <a:ext cx="7188200" cy="584200"/>
          </a:xfrm>
          <a:prstGeom prst="rect">
            <a:avLst/>
          </a:prstGeom>
          <a:noFill/>
          <a:ln w="9525">
            <a:noFill/>
            <a:miter lim="800000"/>
            <a:headEnd/>
            <a:tailEnd/>
          </a:ln>
        </p:spPr>
        <p:txBody>
          <a:bodyPr wrap="none">
            <a:spAutoFit/>
          </a:bodyPr>
          <a:lstStyle/>
          <a:p>
            <a:r>
              <a:rPr lang="zh-CN" altLang="en-US" sz="3200" b="1">
                <a:solidFill>
                  <a:srgbClr val="0000FF"/>
                </a:solidFill>
                <a:ea typeface="黑体" pitchFamily="49" charset="-122"/>
              </a:rPr>
              <a:t>（二）中国食品安全综合评价指标体系</a:t>
            </a:r>
            <a:endParaRPr lang="zh-CN" altLang="en-US" sz="32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0" name="Rectangle 3"/>
          <p:cNvSpPr>
            <a:spLocks noGrp="1" noChangeArrowheads="1"/>
          </p:cNvSpPr>
          <p:nvPr>
            <p:ph type="body" idx="1"/>
          </p:nvPr>
        </p:nvSpPr>
        <p:spPr>
          <a:xfrm>
            <a:off x="609600" y="685800"/>
            <a:ext cx="8229600" cy="5911552"/>
          </a:xfrm>
        </p:spPr>
        <p:txBody>
          <a:bodyPr/>
          <a:lstStyle/>
          <a:p>
            <a:pPr>
              <a:lnSpc>
                <a:spcPct val="90000"/>
              </a:lnSpc>
              <a:buFontTx/>
              <a:buNone/>
            </a:pPr>
            <a:r>
              <a:rPr lang="zh-CN" altLang="en-US" b="1" dirty="0" smtClean="0">
                <a:solidFill>
                  <a:srgbClr val="0000FF"/>
                </a:solidFill>
                <a:ea typeface="黑体" pitchFamily="49" charset="-122"/>
              </a:rPr>
              <a:t>（三）评价方法及中国食品安全现状</a:t>
            </a:r>
          </a:p>
          <a:p>
            <a:pPr>
              <a:lnSpc>
                <a:spcPct val="90000"/>
              </a:lnSpc>
              <a:buFontTx/>
              <a:buNone/>
            </a:pPr>
            <a:endParaRPr lang="zh-CN" altLang="en-US" sz="2800" b="1" dirty="0" smtClean="0">
              <a:solidFill>
                <a:srgbClr val="0033CC"/>
              </a:solidFill>
              <a:ea typeface="黑体" pitchFamily="49" charset="-122"/>
            </a:endParaRPr>
          </a:p>
          <a:p>
            <a:pPr>
              <a:lnSpc>
                <a:spcPct val="90000"/>
              </a:lnSpc>
              <a:buFontTx/>
              <a:buNone/>
            </a:pPr>
            <a:r>
              <a:rPr lang="en-US" altLang="zh-CN" sz="2400" b="1" dirty="0" smtClean="0">
                <a:latin typeface="黑体" pitchFamily="49" charset="-122"/>
                <a:ea typeface="黑体" pitchFamily="49" charset="-122"/>
              </a:rPr>
              <a:t>1</a:t>
            </a:r>
            <a:r>
              <a:rPr lang="zh-CN" altLang="en-US" sz="2400" b="1" dirty="0" smtClean="0">
                <a:latin typeface="黑体" pitchFamily="49" charset="-122"/>
                <a:ea typeface="黑体" pitchFamily="49" charset="-122"/>
              </a:rPr>
              <a:t>．评价方法 </a:t>
            </a:r>
          </a:p>
          <a:p>
            <a:pPr>
              <a:lnSpc>
                <a:spcPct val="90000"/>
              </a:lnSpc>
              <a:buFontTx/>
              <a:buNone/>
            </a:pPr>
            <a:r>
              <a:rPr lang="zh-CN" altLang="en-US" sz="2400" b="1" dirty="0" smtClean="0">
                <a:latin typeface="黑体" pitchFamily="49" charset="-122"/>
                <a:ea typeface="黑体" pitchFamily="49" charset="-122"/>
              </a:rPr>
              <a:t>（</a:t>
            </a:r>
            <a:r>
              <a:rPr lang="en-US" altLang="zh-CN" sz="2400" b="1" dirty="0" smtClean="0">
                <a:latin typeface="黑体" pitchFamily="49" charset="-122"/>
                <a:ea typeface="黑体" pitchFamily="49" charset="-122"/>
              </a:rPr>
              <a:t>1</a:t>
            </a:r>
            <a:r>
              <a:rPr lang="zh-CN" altLang="en-US" sz="2400" b="1" dirty="0" smtClean="0">
                <a:latin typeface="黑体" pitchFamily="49" charset="-122"/>
                <a:ea typeface="黑体" pitchFamily="49" charset="-122"/>
              </a:rPr>
              <a:t>）食品数量安全评价指数：人均热能日摄入量、粮食总产量波动系数、食品自给率、粮食储备水平、年人均食品占有量、低收入阶层的食物保障水平。</a:t>
            </a:r>
          </a:p>
          <a:p>
            <a:pPr>
              <a:lnSpc>
                <a:spcPct val="90000"/>
              </a:lnSpc>
              <a:buFontTx/>
              <a:buNone/>
            </a:pPr>
            <a:r>
              <a:rPr lang="zh-CN" altLang="en-US" sz="2400" b="1" dirty="0" smtClean="0">
                <a:latin typeface="黑体" pitchFamily="49" charset="-122"/>
                <a:ea typeface="黑体" pitchFamily="49" charset="-122"/>
              </a:rPr>
              <a:t>（</a:t>
            </a:r>
            <a:r>
              <a:rPr lang="en-US" altLang="zh-CN" sz="2400" b="1" dirty="0" smtClean="0">
                <a:latin typeface="黑体" pitchFamily="49" charset="-122"/>
                <a:ea typeface="黑体" pitchFamily="49" charset="-122"/>
              </a:rPr>
              <a:t>2</a:t>
            </a:r>
            <a:r>
              <a:rPr lang="zh-CN" altLang="en-US" sz="2400" b="1" dirty="0" smtClean="0">
                <a:latin typeface="黑体" pitchFamily="49" charset="-122"/>
                <a:ea typeface="黑体" pitchFamily="49" charset="-122"/>
              </a:rPr>
              <a:t>）食品质量安全评价指数：食品卫生监测总体合格率、农药残留抽检或普查合格率、兽药残留抽检或普查合格率、脂肪提供热能占总热能比重、优质蛋白质占蛋白质总量的比重、动物性食物提供热能比。</a:t>
            </a:r>
          </a:p>
          <a:p>
            <a:pPr>
              <a:lnSpc>
                <a:spcPct val="90000"/>
              </a:lnSpc>
              <a:buFontTx/>
              <a:buNone/>
            </a:pPr>
            <a:r>
              <a:rPr lang="zh-CN" altLang="en-US" sz="2400" b="1" dirty="0" smtClean="0">
                <a:latin typeface="黑体" pitchFamily="49" charset="-122"/>
                <a:ea typeface="黑体" pitchFamily="49" charset="-122"/>
              </a:rPr>
              <a:t>（</a:t>
            </a:r>
            <a:r>
              <a:rPr lang="en-US" altLang="zh-CN" sz="2400" b="1" dirty="0" smtClean="0">
                <a:latin typeface="黑体" pitchFamily="49" charset="-122"/>
                <a:ea typeface="黑体" pitchFamily="49" charset="-122"/>
              </a:rPr>
              <a:t>3</a:t>
            </a:r>
            <a:r>
              <a:rPr lang="zh-CN" altLang="en-US" sz="2400" b="1" dirty="0" smtClean="0">
                <a:latin typeface="黑体" pitchFamily="49" charset="-122"/>
                <a:ea typeface="黑体" pitchFamily="49" charset="-122"/>
              </a:rPr>
              <a:t>）食品可持续性安全评价指数：人均耕地、人均水资源量、水土流失面积增加量、森林覆盖率。</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3"/>
          <p:cNvSpPr>
            <a:spLocks noGrp="1" noChangeArrowheads="1"/>
          </p:cNvSpPr>
          <p:nvPr>
            <p:ph type="body" idx="1"/>
          </p:nvPr>
        </p:nvSpPr>
        <p:spPr>
          <a:xfrm>
            <a:off x="228600" y="1295400"/>
            <a:ext cx="8229600" cy="5029200"/>
          </a:xfrm>
        </p:spPr>
        <p:txBody>
          <a:bodyPr/>
          <a:lstStyle/>
          <a:p>
            <a:r>
              <a:rPr lang="zh-CN" altLang="en-US" sz="2800" b="1" smtClean="0">
                <a:latin typeface="黑体" pitchFamily="49" charset="-122"/>
                <a:ea typeface="黑体" pitchFamily="49" charset="-122"/>
              </a:rPr>
              <a:t>在参照世界各国（地区）评价指标的各项标准后，结合中国食品安全的实际情况，确定出不同层次的食品安全基础指标值，再对照生产实践和理论数值给出一定变化幅度，确定出各自的食品安全标准。具体确定指标标准的阈值时，根据各指标的情况分别进行。由此构造隶属函数（具体函数略）。</a:t>
            </a:r>
          </a:p>
          <a:p>
            <a:r>
              <a:rPr lang="zh-CN" altLang="en-US" sz="2800" b="1" smtClean="0">
                <a:latin typeface="黑体" pitchFamily="49" charset="-122"/>
                <a:ea typeface="黑体" pitchFamily="49" charset="-122"/>
              </a:rPr>
              <a:t>本评价体系采用层次分析法确定指标的权重，并运用模糊评判法进行归一化处理后，采用综合指数法将取得的数值进行累乘，然后相加，最后计算出食品安全的综合评价指数。</a:t>
            </a:r>
          </a:p>
          <a:p>
            <a:endParaRPr lang="zh-CN" altLang="en-US" sz="2800" b="1" smtClean="0"/>
          </a:p>
        </p:txBody>
      </p:sp>
      <p:sp>
        <p:nvSpPr>
          <p:cNvPr id="622595" name="TextBox 2"/>
          <p:cNvSpPr txBox="1">
            <a:spLocks noChangeArrowheads="1"/>
          </p:cNvSpPr>
          <p:nvPr/>
        </p:nvSpPr>
        <p:spPr bwMode="auto">
          <a:xfrm>
            <a:off x="381000" y="457200"/>
            <a:ext cx="6775450" cy="584200"/>
          </a:xfrm>
          <a:prstGeom prst="rect">
            <a:avLst/>
          </a:prstGeom>
          <a:noFill/>
          <a:ln w="9525">
            <a:noFill/>
            <a:miter lim="800000"/>
            <a:headEnd/>
            <a:tailEnd/>
          </a:ln>
        </p:spPr>
        <p:txBody>
          <a:bodyPr wrap="none">
            <a:spAutoFit/>
          </a:bodyPr>
          <a:lstStyle/>
          <a:p>
            <a:r>
              <a:rPr lang="zh-CN" altLang="en-US" sz="3200" b="1">
                <a:solidFill>
                  <a:srgbClr val="0000FF"/>
                </a:solidFill>
                <a:ea typeface="黑体" pitchFamily="49" charset="-122"/>
              </a:rPr>
              <a:t>（三）评价方法及中国食品安全现状</a:t>
            </a:r>
            <a:endParaRPr lang="zh-CN" altLang="en-US" sz="2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sz="8000" i="1" dirty="0" smtClean="0">
                <a:solidFill>
                  <a:srgbClr val="0000FF"/>
                </a:solidFill>
                <a:latin typeface="黑体" pitchFamily="49" charset="-122"/>
                <a:ea typeface="黑体" pitchFamily="49" charset="-122"/>
              </a:rPr>
              <a:t>谢谢！</a:t>
            </a:r>
            <a:endParaRPr lang="zh-CN" altLang="en-US" sz="8000" i="1" dirty="0">
              <a:solidFill>
                <a:srgbClr val="0000FF"/>
              </a:solidFill>
              <a:latin typeface="黑体" pitchFamily="49" charset="-122"/>
              <a:ea typeface="黑体" pitchFamily="49" charset="-122"/>
            </a:endParaRPr>
          </a:p>
        </p:txBody>
      </p:sp>
      <p:sp>
        <p:nvSpPr>
          <p:cNvPr id="3" name="副标题 2"/>
          <p:cNvSpPr>
            <a:spLocks noGrp="1"/>
          </p:cNvSpPr>
          <p:nvPr>
            <p:ph type="subTitle" idx="1"/>
          </p:nvPr>
        </p:nvSpPr>
        <p:spPr/>
        <p:txBody>
          <a:bodyPr/>
          <a:lstStyle/>
          <a:p>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4" name="Rectangle 2"/>
          <p:cNvSpPr>
            <a:spLocks noGrp="1" noChangeArrowheads="1"/>
          </p:cNvSpPr>
          <p:nvPr>
            <p:ph type="title"/>
          </p:nvPr>
        </p:nvSpPr>
        <p:spPr/>
        <p:txBody>
          <a:bodyPr/>
          <a:lstStyle/>
          <a:p>
            <a:r>
              <a:rPr lang="zh-CN" altLang="en-US" b="1" smtClean="0">
                <a:solidFill>
                  <a:srgbClr val="0000FF"/>
                </a:solidFill>
                <a:latin typeface="黑体" pitchFamily="49" charset="-122"/>
                <a:ea typeface="黑体" pitchFamily="49" charset="-122"/>
              </a:rPr>
              <a:t>二、食品安全危害因素</a:t>
            </a:r>
          </a:p>
        </p:txBody>
      </p:sp>
      <p:sp>
        <p:nvSpPr>
          <p:cNvPr id="599045" name="Rectangle 3"/>
          <p:cNvSpPr>
            <a:spLocks noGrp="1" noChangeArrowheads="1"/>
          </p:cNvSpPr>
          <p:nvPr>
            <p:ph type="body" idx="1"/>
          </p:nvPr>
        </p:nvSpPr>
        <p:spPr/>
        <p:txBody>
          <a:bodyPr/>
          <a:lstStyle/>
          <a:p>
            <a:r>
              <a:rPr lang="zh-CN" altLang="en-US" b="1" dirty="0" smtClean="0">
                <a:latin typeface="黑体" pitchFamily="49" charset="-122"/>
                <a:ea typeface="黑体" pitchFamily="49" charset="-122"/>
              </a:rPr>
              <a:t>食品安全危害</a:t>
            </a:r>
            <a:r>
              <a:rPr lang="zh-CN" altLang="en-US" b="1" dirty="0" smtClean="0">
                <a:latin typeface="黑体" pitchFamily="49" charset="-122"/>
                <a:ea typeface="黑体" pitchFamily="49" charset="-122"/>
              </a:rPr>
              <a:t>（</a:t>
            </a:r>
            <a:r>
              <a:rPr lang="en-US" altLang="zh-CN" b="1" dirty="0" smtClean="0">
                <a:ea typeface="黑体" pitchFamily="49" charset="-122"/>
              </a:rPr>
              <a:t>hazard</a:t>
            </a:r>
            <a:r>
              <a:rPr lang="zh-CN" altLang="en-US" b="1" dirty="0" smtClean="0">
                <a:latin typeface="黑体" pitchFamily="49" charset="-122"/>
                <a:ea typeface="黑体" pitchFamily="49" charset="-122"/>
              </a:rPr>
              <a:t>）因素</a:t>
            </a:r>
          </a:p>
          <a:p>
            <a:pPr lvl="1"/>
            <a:r>
              <a:rPr lang="zh-CN" altLang="en-US" b="1" dirty="0" smtClean="0">
                <a:latin typeface="黑体" pitchFamily="49" charset="-122"/>
                <a:ea typeface="黑体" pitchFamily="49" charset="-122"/>
              </a:rPr>
              <a:t>指可能存在于某种或某些食品中能够引起健康不良结果的生物性、化学性或物理性因素。</a:t>
            </a:r>
          </a:p>
          <a:p>
            <a:r>
              <a:rPr lang="zh-CN" altLang="en-US" b="1" dirty="0" smtClean="0">
                <a:latin typeface="黑体" pitchFamily="49" charset="-122"/>
                <a:ea typeface="黑体" pitchFamily="49" charset="-122"/>
              </a:rPr>
              <a:t>生物性危害因素</a:t>
            </a:r>
          </a:p>
          <a:p>
            <a:pPr lvl="1"/>
            <a:r>
              <a:rPr lang="zh-CN" altLang="en-US" b="1" dirty="0" smtClean="0">
                <a:latin typeface="黑体" pitchFamily="49" charset="-122"/>
                <a:ea typeface="黑体" pitchFamily="49" charset="-122"/>
              </a:rPr>
              <a:t>细菌（致病菌）</a:t>
            </a:r>
          </a:p>
          <a:p>
            <a:pPr lvl="1"/>
            <a:r>
              <a:rPr lang="zh-CN" altLang="en-US" b="1" dirty="0" smtClean="0">
                <a:latin typeface="黑体" pitchFamily="49" charset="-122"/>
                <a:ea typeface="黑体" pitchFamily="49" charset="-122"/>
              </a:rPr>
              <a:t>真菌及其毒素</a:t>
            </a:r>
          </a:p>
          <a:p>
            <a:pPr lvl="1"/>
            <a:r>
              <a:rPr lang="zh-CN" altLang="en-US" b="1" dirty="0" smtClean="0">
                <a:latin typeface="黑体" pitchFamily="49" charset="-122"/>
                <a:ea typeface="黑体" pitchFamily="49" charset="-122"/>
              </a:rPr>
              <a:t>寄生虫</a:t>
            </a:r>
          </a:p>
          <a:p>
            <a:pPr lvl="1"/>
            <a:r>
              <a:rPr lang="zh-CN" altLang="en-US" b="1" dirty="0" smtClean="0">
                <a:latin typeface="黑体" pitchFamily="49" charset="-122"/>
                <a:ea typeface="黑体" pitchFamily="49" charset="-122"/>
              </a:rPr>
              <a:t>病毒</a:t>
            </a:r>
          </a:p>
          <a:p>
            <a:pPr lvl="1"/>
            <a:endParaRPr lang="zh-CN" altLang="en-US" b="1" dirty="0" smtClean="0">
              <a:latin typeface="黑体" pitchFamily="49" charset="-122"/>
              <a:ea typeface="黑体" pitchFamily="49"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8" name="Rectangle 2"/>
          <p:cNvSpPr>
            <a:spLocks noGrp="1" noChangeArrowheads="1"/>
          </p:cNvSpPr>
          <p:nvPr>
            <p:ph type="title"/>
          </p:nvPr>
        </p:nvSpPr>
        <p:spPr/>
        <p:txBody>
          <a:bodyPr/>
          <a:lstStyle/>
          <a:p>
            <a:r>
              <a:rPr lang="zh-CN" altLang="en-US" b="1" smtClean="0">
                <a:solidFill>
                  <a:srgbClr val="0000FF"/>
                </a:solidFill>
                <a:latin typeface="黑体" pitchFamily="49" charset="-122"/>
                <a:ea typeface="黑体" pitchFamily="49" charset="-122"/>
              </a:rPr>
              <a:t>二、食品安全危害因素</a:t>
            </a:r>
          </a:p>
        </p:txBody>
      </p:sp>
      <p:sp>
        <p:nvSpPr>
          <p:cNvPr id="600069" name="Rectangle 3"/>
          <p:cNvSpPr>
            <a:spLocks noGrp="1" noChangeArrowheads="1"/>
          </p:cNvSpPr>
          <p:nvPr>
            <p:ph type="body" idx="1"/>
          </p:nvPr>
        </p:nvSpPr>
        <p:spPr/>
        <p:txBody>
          <a:bodyPr/>
          <a:lstStyle/>
          <a:p>
            <a:r>
              <a:rPr lang="zh-CN" altLang="en-US" b="1" dirty="0" smtClean="0">
                <a:latin typeface="黑体" pitchFamily="49" charset="-122"/>
                <a:ea typeface="黑体" pitchFamily="49" charset="-122"/>
              </a:rPr>
              <a:t>食品安全化学性危害因素</a:t>
            </a:r>
          </a:p>
          <a:p>
            <a:pPr lvl="1"/>
            <a:r>
              <a:rPr lang="zh-CN" altLang="en-US" b="1" dirty="0" smtClean="0">
                <a:latin typeface="黑体" pitchFamily="49" charset="-122"/>
                <a:ea typeface="黑体" pitchFamily="49" charset="-122"/>
              </a:rPr>
              <a:t>农药</a:t>
            </a:r>
            <a:r>
              <a:rPr lang="zh-CN" altLang="en-US" b="1" dirty="0" smtClean="0">
                <a:latin typeface="黑体" pitchFamily="49" charset="-122"/>
                <a:ea typeface="黑体" pitchFamily="49" charset="-122"/>
              </a:rPr>
              <a:t>（</a:t>
            </a:r>
            <a:r>
              <a:rPr lang="en-US" altLang="zh-CN" b="1" dirty="0" smtClean="0">
                <a:latin typeface="黑体" pitchFamily="49" charset="-122"/>
                <a:ea typeface="黑体" pitchFamily="49" charset="-122"/>
              </a:rPr>
              <a:t>p</a:t>
            </a:r>
            <a:r>
              <a:rPr lang="en-US" altLang="zh-CN" b="1" dirty="0" smtClean="0">
                <a:ea typeface="黑体" pitchFamily="49" charset="-122"/>
              </a:rPr>
              <a:t>esticide</a:t>
            </a:r>
            <a:r>
              <a:rPr lang="zh-CN" altLang="en-US" b="1" dirty="0" smtClean="0">
                <a:latin typeface="黑体" pitchFamily="49" charset="-122"/>
                <a:ea typeface="黑体" pitchFamily="49" charset="-122"/>
              </a:rPr>
              <a:t>）</a:t>
            </a:r>
          </a:p>
          <a:p>
            <a:pPr lvl="1"/>
            <a:r>
              <a:rPr lang="zh-CN" altLang="en-US" b="1" dirty="0" smtClean="0">
                <a:latin typeface="黑体" pitchFamily="49" charset="-122"/>
                <a:ea typeface="黑体" pitchFamily="49" charset="-122"/>
              </a:rPr>
              <a:t>兽药</a:t>
            </a:r>
            <a:r>
              <a:rPr lang="zh-CN" altLang="en-US" b="1" dirty="0" smtClean="0">
                <a:latin typeface="黑体" pitchFamily="49" charset="-122"/>
                <a:ea typeface="黑体" pitchFamily="49" charset="-122"/>
              </a:rPr>
              <a:t>（</a:t>
            </a:r>
            <a:r>
              <a:rPr lang="en-US" altLang="zh-CN" b="1" dirty="0" smtClean="0">
                <a:ea typeface="黑体" pitchFamily="49" charset="-122"/>
              </a:rPr>
              <a:t>veterinary drugs</a:t>
            </a:r>
            <a:r>
              <a:rPr lang="zh-CN" altLang="en-US" b="1" dirty="0" smtClean="0">
                <a:latin typeface="黑体" pitchFamily="49" charset="-122"/>
                <a:ea typeface="黑体" pitchFamily="49" charset="-122"/>
              </a:rPr>
              <a:t>）</a:t>
            </a:r>
          </a:p>
          <a:p>
            <a:pPr lvl="1"/>
            <a:r>
              <a:rPr lang="zh-CN" altLang="en-US" b="1" dirty="0" smtClean="0">
                <a:latin typeface="黑体" pitchFamily="49" charset="-122"/>
                <a:ea typeface="黑体" pitchFamily="49" charset="-122"/>
              </a:rPr>
              <a:t>重金属</a:t>
            </a:r>
          </a:p>
          <a:p>
            <a:pPr lvl="1"/>
            <a:r>
              <a:rPr lang="zh-CN" altLang="en-US" b="1" dirty="0" smtClean="0">
                <a:latin typeface="黑体" pitchFamily="49" charset="-122"/>
                <a:ea typeface="黑体" pitchFamily="49" charset="-122"/>
              </a:rPr>
              <a:t>食品添加剂</a:t>
            </a:r>
          </a:p>
          <a:p>
            <a:r>
              <a:rPr lang="zh-CN" altLang="en-US" b="1" dirty="0" smtClean="0">
                <a:latin typeface="黑体" pitchFamily="49" charset="-122"/>
                <a:ea typeface="黑体" pitchFamily="49" charset="-122"/>
              </a:rPr>
              <a:t>食品安全物理性危害因素</a:t>
            </a:r>
          </a:p>
          <a:p>
            <a:pPr lvl="1"/>
            <a:r>
              <a:rPr lang="zh-CN" altLang="en-US" b="1" dirty="0" smtClean="0">
                <a:latin typeface="黑体" pitchFamily="49" charset="-122"/>
                <a:ea typeface="黑体" pitchFamily="49" charset="-122"/>
              </a:rPr>
              <a:t>物理性杂质</a:t>
            </a:r>
          </a:p>
          <a:p>
            <a:pPr lvl="1"/>
            <a:r>
              <a:rPr lang="zh-CN" altLang="en-US" b="1" dirty="0" smtClean="0">
                <a:latin typeface="黑体" pitchFamily="49" charset="-122"/>
                <a:ea typeface="黑体" pitchFamily="49" charset="-122"/>
              </a:rPr>
              <a:t>放射性危害因素</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2" name="Rectangle 2"/>
          <p:cNvSpPr>
            <a:spLocks noGrp="1" noChangeArrowheads="1"/>
          </p:cNvSpPr>
          <p:nvPr>
            <p:ph type="title"/>
          </p:nvPr>
        </p:nvSpPr>
        <p:spPr/>
        <p:txBody>
          <a:bodyPr/>
          <a:lstStyle/>
          <a:p>
            <a:r>
              <a:rPr lang="zh-CN" altLang="en-US" b="1" smtClean="0">
                <a:solidFill>
                  <a:srgbClr val="0000FF"/>
                </a:solidFill>
                <a:latin typeface="黑体" pitchFamily="49" charset="-122"/>
                <a:ea typeface="黑体" pitchFamily="49" charset="-122"/>
              </a:rPr>
              <a:t>三、食品安全风险分析</a:t>
            </a:r>
          </a:p>
        </p:txBody>
      </p:sp>
      <p:sp>
        <p:nvSpPr>
          <p:cNvPr id="601093" name="Rectangle 3"/>
          <p:cNvSpPr>
            <a:spLocks noGrp="1" noChangeArrowheads="1"/>
          </p:cNvSpPr>
          <p:nvPr>
            <p:ph type="body" idx="1"/>
          </p:nvPr>
        </p:nvSpPr>
        <p:spPr/>
        <p:txBody>
          <a:bodyPr/>
          <a:lstStyle/>
          <a:p>
            <a:r>
              <a:rPr lang="zh-CN" altLang="en-US" sz="2000" b="1" dirty="0" smtClean="0">
                <a:latin typeface="黑体" pitchFamily="49" charset="-122"/>
                <a:ea typeface="黑体" pitchFamily="49" charset="-122"/>
              </a:rPr>
              <a:t>食品安全风险评估</a:t>
            </a:r>
            <a:r>
              <a:rPr lang="zh-CN" altLang="en-US" sz="2000" b="1" dirty="0" smtClean="0">
                <a:latin typeface="黑体" pitchFamily="49" charset="-122"/>
                <a:ea typeface="黑体" pitchFamily="49" charset="-122"/>
              </a:rPr>
              <a:t>（</a:t>
            </a:r>
            <a:r>
              <a:rPr lang="en-US" altLang="zh-CN" sz="2000" b="1" dirty="0" smtClean="0">
                <a:latin typeface="黑体" pitchFamily="49" charset="-122"/>
                <a:ea typeface="黑体" pitchFamily="49" charset="-122"/>
              </a:rPr>
              <a:t>r</a:t>
            </a:r>
            <a:r>
              <a:rPr lang="en-US" altLang="zh-CN" sz="2000" b="1" dirty="0" smtClean="0">
                <a:ea typeface="黑体" pitchFamily="49" charset="-122"/>
              </a:rPr>
              <a:t>isk </a:t>
            </a:r>
            <a:r>
              <a:rPr lang="en-US" altLang="zh-CN" sz="2000" b="1" dirty="0" smtClean="0">
                <a:ea typeface="黑体" pitchFamily="49" charset="-122"/>
              </a:rPr>
              <a:t>assessment</a:t>
            </a:r>
            <a:r>
              <a:rPr lang="zh-CN" altLang="en-US" sz="2000" b="1" dirty="0" smtClean="0">
                <a:latin typeface="黑体" pitchFamily="49" charset="-122"/>
                <a:ea typeface="黑体" pitchFamily="49" charset="-122"/>
              </a:rPr>
              <a:t>）</a:t>
            </a:r>
          </a:p>
          <a:p>
            <a:pPr lvl="1"/>
            <a:r>
              <a:rPr lang="zh-CN" altLang="en-US" sz="1800" b="1" dirty="0" smtClean="0">
                <a:latin typeface="黑体" pitchFamily="49" charset="-122"/>
                <a:ea typeface="黑体" pitchFamily="49" charset="-122"/>
              </a:rPr>
              <a:t>指对食品、食品添加剂中生物性、化学性和物理性危害对人体健康可能造成的不良影响所进行的科学评估。</a:t>
            </a:r>
          </a:p>
          <a:p>
            <a:pPr lvl="1"/>
            <a:r>
              <a:rPr lang="zh-CN" altLang="en-US" sz="1800" b="1" dirty="0" smtClean="0">
                <a:latin typeface="黑体" pitchFamily="49" charset="-122"/>
                <a:ea typeface="黑体" pitchFamily="49" charset="-122"/>
              </a:rPr>
              <a:t>危害识别</a:t>
            </a:r>
            <a:r>
              <a:rPr lang="zh-CN" altLang="en-US" sz="1800" b="1" dirty="0" smtClean="0">
                <a:latin typeface="黑体" pitchFamily="49" charset="-122"/>
                <a:ea typeface="黑体" pitchFamily="49" charset="-122"/>
              </a:rPr>
              <a:t>（</a:t>
            </a:r>
            <a:r>
              <a:rPr lang="en-US" altLang="zh-CN" sz="1800" b="1" dirty="0" smtClean="0">
                <a:ea typeface="黑体" pitchFamily="49" charset="-122"/>
              </a:rPr>
              <a:t>hazard </a:t>
            </a:r>
            <a:r>
              <a:rPr lang="en-US" altLang="zh-CN" sz="1800" b="1" dirty="0" smtClean="0">
                <a:ea typeface="黑体" pitchFamily="49" charset="-122"/>
              </a:rPr>
              <a:t>identification</a:t>
            </a:r>
            <a:r>
              <a:rPr lang="zh-CN" altLang="en-US" sz="1800" b="1" dirty="0" smtClean="0">
                <a:latin typeface="黑体" pitchFamily="49" charset="-122"/>
                <a:ea typeface="黑体" pitchFamily="49" charset="-122"/>
              </a:rPr>
              <a:t>）</a:t>
            </a:r>
          </a:p>
          <a:p>
            <a:pPr lvl="2"/>
            <a:r>
              <a:rPr lang="zh-CN" altLang="en-US" sz="1600" b="1" dirty="0" smtClean="0">
                <a:latin typeface="黑体" pitchFamily="49" charset="-122"/>
                <a:ea typeface="黑体" pitchFamily="49" charset="-122"/>
              </a:rPr>
              <a:t>对可能存在于某种或某些食品中能够引起健康不良结果的生物、化学或物理因素的识别。</a:t>
            </a:r>
          </a:p>
          <a:p>
            <a:pPr lvl="1"/>
            <a:r>
              <a:rPr lang="zh-CN" altLang="en-US" sz="1800" b="1" dirty="0" smtClean="0">
                <a:latin typeface="黑体" pitchFamily="49" charset="-122"/>
                <a:ea typeface="黑体" pitchFamily="49" charset="-122"/>
              </a:rPr>
              <a:t>危害特征描述</a:t>
            </a:r>
            <a:r>
              <a:rPr lang="zh-CN" altLang="en-US" sz="1800" b="1" dirty="0" smtClean="0">
                <a:latin typeface="黑体" pitchFamily="49" charset="-122"/>
                <a:ea typeface="黑体" pitchFamily="49" charset="-122"/>
              </a:rPr>
              <a:t>（</a:t>
            </a:r>
            <a:r>
              <a:rPr lang="en-US" altLang="zh-CN" sz="1800" b="1" dirty="0" smtClean="0">
                <a:ea typeface="黑体" pitchFamily="49" charset="-122"/>
              </a:rPr>
              <a:t>hazard </a:t>
            </a:r>
            <a:r>
              <a:rPr lang="en-US" altLang="zh-CN" sz="1800" b="1" dirty="0" smtClean="0">
                <a:ea typeface="黑体" pitchFamily="49" charset="-122"/>
              </a:rPr>
              <a:t>characterization</a:t>
            </a:r>
            <a:r>
              <a:rPr lang="zh-CN" altLang="en-US" sz="1800" b="1" dirty="0" smtClean="0">
                <a:latin typeface="黑体" pitchFamily="49" charset="-122"/>
                <a:ea typeface="黑体" pitchFamily="49" charset="-122"/>
              </a:rPr>
              <a:t>）</a:t>
            </a:r>
          </a:p>
          <a:p>
            <a:pPr lvl="2"/>
            <a:r>
              <a:rPr lang="zh-CN" altLang="en-US" sz="1600" b="1" dirty="0" smtClean="0">
                <a:latin typeface="黑体" pitchFamily="49" charset="-122"/>
                <a:ea typeface="黑体" pitchFamily="49" charset="-122"/>
              </a:rPr>
              <a:t>对与危害相关的健康不良结果特征的定性和（或）定量评价。</a:t>
            </a:r>
          </a:p>
          <a:p>
            <a:pPr lvl="1"/>
            <a:r>
              <a:rPr lang="zh-CN" altLang="en-US" sz="1800" b="1" dirty="0" smtClean="0">
                <a:latin typeface="黑体" pitchFamily="49" charset="-122"/>
                <a:ea typeface="黑体" pitchFamily="49" charset="-122"/>
              </a:rPr>
              <a:t>暴露评估</a:t>
            </a:r>
            <a:r>
              <a:rPr lang="zh-CN" altLang="en-US" sz="1800" b="1" dirty="0" smtClean="0">
                <a:latin typeface="黑体" pitchFamily="49" charset="-122"/>
                <a:ea typeface="黑体" pitchFamily="49" charset="-122"/>
              </a:rPr>
              <a:t>（</a:t>
            </a:r>
            <a:r>
              <a:rPr lang="en-US" altLang="zh-CN" sz="1800" b="1" dirty="0" smtClean="0">
                <a:ea typeface="黑体" pitchFamily="49" charset="-122"/>
              </a:rPr>
              <a:t>exposure </a:t>
            </a:r>
            <a:r>
              <a:rPr lang="en-US" altLang="zh-CN" sz="1800" b="1" dirty="0" smtClean="0">
                <a:ea typeface="黑体" pitchFamily="49" charset="-122"/>
              </a:rPr>
              <a:t>assessment</a:t>
            </a:r>
            <a:r>
              <a:rPr lang="zh-CN" altLang="en-US" sz="1800" b="1" dirty="0" smtClean="0">
                <a:latin typeface="黑体" pitchFamily="49" charset="-122"/>
                <a:ea typeface="黑体" pitchFamily="49" charset="-122"/>
              </a:rPr>
              <a:t>）</a:t>
            </a:r>
          </a:p>
          <a:p>
            <a:pPr lvl="2"/>
            <a:r>
              <a:rPr lang="zh-CN" altLang="en-US" sz="1600" b="1" dirty="0" smtClean="0">
                <a:latin typeface="黑体" pitchFamily="49" charset="-122"/>
                <a:ea typeface="黑体" pitchFamily="49" charset="-122"/>
              </a:rPr>
              <a:t>对可能通过食物摄入及其他相关来源暴露的生物、化学和物理因素进行定性和（或）定量评价。暴露评估可以通过膳食调查和风险监测计算。</a:t>
            </a:r>
          </a:p>
          <a:p>
            <a:pPr lvl="1"/>
            <a:r>
              <a:rPr lang="zh-CN" altLang="en-US" sz="1800" b="1" dirty="0" smtClean="0">
                <a:latin typeface="黑体" pitchFamily="49" charset="-122"/>
                <a:ea typeface="黑体" pitchFamily="49" charset="-122"/>
              </a:rPr>
              <a:t>风险特征描述</a:t>
            </a:r>
            <a:r>
              <a:rPr lang="zh-CN" altLang="en-US" sz="1800" b="1" dirty="0" smtClean="0">
                <a:latin typeface="黑体" pitchFamily="49" charset="-122"/>
                <a:ea typeface="黑体" pitchFamily="49" charset="-122"/>
              </a:rPr>
              <a:t>（</a:t>
            </a:r>
            <a:r>
              <a:rPr lang="en-US" altLang="zh-CN" sz="1800" b="1" dirty="0" smtClean="0">
                <a:ea typeface="Arial Unicode MS" pitchFamily="34" charset="-122"/>
                <a:cs typeface="Arial Unicode MS" pitchFamily="34" charset="-122"/>
              </a:rPr>
              <a:t>risk </a:t>
            </a:r>
            <a:r>
              <a:rPr lang="en-US" altLang="zh-CN" sz="1800" b="1" dirty="0" smtClean="0">
                <a:ea typeface="Arial Unicode MS" pitchFamily="34" charset="-122"/>
                <a:cs typeface="Arial Unicode MS" pitchFamily="34" charset="-122"/>
              </a:rPr>
              <a:t>characterization</a:t>
            </a:r>
            <a:r>
              <a:rPr lang="zh-CN" altLang="en-US" sz="1800" b="1" dirty="0" smtClean="0">
                <a:latin typeface="黑体" pitchFamily="49" charset="-122"/>
                <a:ea typeface="黑体" pitchFamily="49" charset="-122"/>
              </a:rPr>
              <a:t>）</a:t>
            </a:r>
          </a:p>
          <a:p>
            <a:pPr lvl="2"/>
            <a:r>
              <a:rPr lang="zh-CN" altLang="en-US" sz="1600" b="1" dirty="0" smtClean="0">
                <a:latin typeface="黑体" pitchFamily="49" charset="-122"/>
                <a:ea typeface="黑体" pitchFamily="49" charset="-122"/>
              </a:rPr>
              <a:t>以危害识别、危害描述和暴露评估为基础，对特定人群进行风险定性和（或）定量的估计，包括对已知的或潜在的健康不良作用的严重程度、发生的可能性、伴随的不确定性进行测定的过程。</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6" name="Rectangle 2"/>
          <p:cNvSpPr>
            <a:spLocks noGrp="1" noChangeArrowheads="1"/>
          </p:cNvSpPr>
          <p:nvPr>
            <p:ph type="title"/>
          </p:nvPr>
        </p:nvSpPr>
        <p:spPr/>
        <p:txBody>
          <a:bodyPr/>
          <a:lstStyle/>
          <a:p>
            <a:r>
              <a:rPr lang="zh-CN" altLang="en-US" b="1" smtClean="0">
                <a:solidFill>
                  <a:srgbClr val="0000FF"/>
                </a:solidFill>
                <a:latin typeface="黑体" pitchFamily="49" charset="-122"/>
                <a:ea typeface="黑体" pitchFamily="49" charset="-122"/>
              </a:rPr>
              <a:t>三、食品安全风险分析</a:t>
            </a:r>
          </a:p>
        </p:txBody>
      </p:sp>
      <p:sp>
        <p:nvSpPr>
          <p:cNvPr id="602117" name="Rectangle 3"/>
          <p:cNvSpPr>
            <a:spLocks noGrp="1" noChangeArrowheads="1"/>
          </p:cNvSpPr>
          <p:nvPr>
            <p:ph type="body" idx="1"/>
          </p:nvPr>
        </p:nvSpPr>
        <p:spPr>
          <a:xfrm>
            <a:off x="457200" y="1600200"/>
            <a:ext cx="8382000" cy="5029200"/>
          </a:xfrm>
        </p:spPr>
        <p:txBody>
          <a:bodyPr/>
          <a:lstStyle/>
          <a:p>
            <a:r>
              <a:rPr lang="zh-CN" altLang="en-US" sz="2800" b="1" dirty="0" smtClean="0">
                <a:latin typeface="黑体" pitchFamily="49" charset="-122"/>
                <a:ea typeface="黑体" pitchFamily="49" charset="-122"/>
              </a:rPr>
              <a:t>食品安全风险管理</a:t>
            </a:r>
            <a:r>
              <a:rPr lang="zh-CN" altLang="en-US" sz="2800" b="1" dirty="0" smtClean="0">
                <a:latin typeface="黑体" pitchFamily="49" charset="-122"/>
                <a:ea typeface="黑体" pitchFamily="49" charset="-122"/>
              </a:rPr>
              <a:t>（</a:t>
            </a:r>
            <a:r>
              <a:rPr lang="en-US" altLang="zh-CN" sz="2800" b="1" dirty="0" smtClean="0">
                <a:ea typeface="黑体" pitchFamily="49" charset="-122"/>
              </a:rPr>
              <a:t>risk </a:t>
            </a:r>
            <a:r>
              <a:rPr lang="en-US" altLang="zh-CN" sz="2800" b="1" dirty="0" smtClean="0">
                <a:ea typeface="黑体" pitchFamily="49" charset="-122"/>
              </a:rPr>
              <a:t>management</a:t>
            </a:r>
            <a:r>
              <a:rPr lang="zh-CN" altLang="en-US" sz="2800" b="1" dirty="0" smtClean="0">
                <a:latin typeface="黑体" pitchFamily="49" charset="-122"/>
                <a:ea typeface="黑体" pitchFamily="49" charset="-122"/>
              </a:rPr>
              <a:t>）</a:t>
            </a:r>
          </a:p>
          <a:p>
            <a:pPr lvl="1"/>
            <a:r>
              <a:rPr lang="zh-CN" altLang="en-US" sz="2400" b="1" dirty="0" smtClean="0">
                <a:latin typeface="黑体" pitchFamily="49" charset="-122"/>
                <a:ea typeface="黑体" pitchFamily="49" charset="-122"/>
              </a:rPr>
              <a:t>风险管理是依据风险评估的结果，权衡、制定政策的过程，包括选择和实施适当的控制措施。</a:t>
            </a:r>
          </a:p>
          <a:p>
            <a:r>
              <a:rPr lang="zh-CN" altLang="en-US" sz="2800" b="1" dirty="0" smtClean="0">
                <a:latin typeface="黑体" pitchFamily="49" charset="-122"/>
                <a:ea typeface="黑体" pitchFamily="49" charset="-122"/>
              </a:rPr>
              <a:t>食品安全风险信息交流</a:t>
            </a:r>
            <a:r>
              <a:rPr lang="zh-CN" altLang="en-US" sz="2800" b="1" dirty="0" smtClean="0">
                <a:latin typeface="黑体" pitchFamily="49" charset="-122"/>
                <a:ea typeface="黑体" pitchFamily="49" charset="-122"/>
              </a:rPr>
              <a:t>（</a:t>
            </a:r>
            <a:r>
              <a:rPr lang="en-US" altLang="zh-CN" sz="2800" b="1" dirty="0" smtClean="0">
                <a:ea typeface="黑体" pitchFamily="49" charset="-122"/>
              </a:rPr>
              <a:t>risk </a:t>
            </a:r>
            <a:r>
              <a:rPr lang="en-US" altLang="zh-CN" sz="2800" b="1" dirty="0" smtClean="0">
                <a:ea typeface="黑体" pitchFamily="49" charset="-122"/>
              </a:rPr>
              <a:t>communication</a:t>
            </a:r>
            <a:r>
              <a:rPr lang="zh-CN" altLang="en-US" sz="2800" b="1" dirty="0" smtClean="0">
                <a:latin typeface="黑体" pitchFamily="49" charset="-122"/>
                <a:ea typeface="黑体" pitchFamily="49" charset="-122"/>
              </a:rPr>
              <a:t>）</a:t>
            </a:r>
          </a:p>
          <a:p>
            <a:pPr lvl="1"/>
            <a:r>
              <a:rPr lang="zh-CN" altLang="en-US" sz="2400" b="1" dirty="0" smtClean="0">
                <a:latin typeface="黑体" pitchFamily="49" charset="-122"/>
                <a:ea typeface="黑体" pitchFamily="49" charset="-122"/>
              </a:rPr>
              <a:t>风险信息交流是指通过风险评估者、风险管理者、消费者和其他相关团体之间就有关流危害和风险管理的观点和信息的相互交流。</a:t>
            </a:r>
          </a:p>
          <a:p>
            <a:pPr lvl="1"/>
            <a:r>
              <a:rPr lang="zh-CN" altLang="en-US" sz="2400" b="1" dirty="0" smtClean="0">
                <a:latin typeface="黑体" pitchFamily="49" charset="-122"/>
                <a:ea typeface="黑体" pitchFamily="49" charset="-122"/>
              </a:rPr>
              <a:t>风险信息交流的内容：信息交流包括风险的性质</a:t>
            </a:r>
            <a:r>
              <a:rPr lang="zh-CN" altLang="en-US" sz="2400" b="1" dirty="0" smtClean="0">
                <a:latin typeface="黑体" pitchFamily="49" charset="-122"/>
                <a:ea typeface="黑体" pitchFamily="49" charset="-122"/>
              </a:rPr>
              <a:t>（</a:t>
            </a:r>
            <a:r>
              <a:rPr lang="en-US" altLang="zh-CN" sz="2400" b="1" dirty="0" smtClean="0">
                <a:ea typeface="黑体" pitchFamily="49" charset="-122"/>
              </a:rPr>
              <a:t>nature </a:t>
            </a:r>
            <a:r>
              <a:rPr lang="en-US" altLang="zh-CN" sz="2400" b="1" dirty="0" smtClean="0">
                <a:ea typeface="黑体" pitchFamily="49" charset="-122"/>
              </a:rPr>
              <a:t>of risk</a:t>
            </a:r>
            <a:r>
              <a:rPr lang="zh-CN" altLang="en-US" sz="2400" b="1" dirty="0" smtClean="0">
                <a:latin typeface="黑体" pitchFamily="49" charset="-122"/>
                <a:ea typeface="黑体" pitchFamily="49" charset="-122"/>
              </a:rPr>
              <a:t>）、受益的性质</a:t>
            </a:r>
            <a:r>
              <a:rPr lang="zh-CN" altLang="en-US" sz="2400" b="1" dirty="0" smtClean="0">
                <a:latin typeface="黑体" pitchFamily="49" charset="-122"/>
                <a:ea typeface="黑体" pitchFamily="49" charset="-122"/>
              </a:rPr>
              <a:t>（</a:t>
            </a:r>
            <a:r>
              <a:rPr lang="en-US" altLang="zh-CN" sz="2400" b="1" dirty="0" smtClean="0">
                <a:ea typeface="黑体" pitchFamily="49" charset="-122"/>
              </a:rPr>
              <a:t>nature </a:t>
            </a:r>
            <a:r>
              <a:rPr lang="en-US" altLang="zh-CN" sz="2400" b="1" dirty="0" smtClean="0">
                <a:ea typeface="黑体" pitchFamily="49" charset="-122"/>
              </a:rPr>
              <a:t>of benefit</a:t>
            </a:r>
            <a:r>
              <a:rPr lang="zh-CN" altLang="en-US" sz="2400" b="1" dirty="0" smtClean="0">
                <a:latin typeface="黑体" pitchFamily="49" charset="-122"/>
                <a:ea typeface="黑体" pitchFamily="49" charset="-122"/>
              </a:rPr>
              <a:t>）、风险评估的不确定性</a:t>
            </a:r>
            <a:r>
              <a:rPr lang="zh-CN" altLang="en-US" sz="2400" b="1" dirty="0" smtClean="0">
                <a:latin typeface="黑体" pitchFamily="49" charset="-122"/>
                <a:ea typeface="黑体" pitchFamily="49" charset="-122"/>
              </a:rPr>
              <a:t>（</a:t>
            </a:r>
            <a:r>
              <a:rPr lang="en-US" altLang="zh-CN" sz="2400" b="1" dirty="0" smtClean="0">
                <a:ea typeface="黑体" pitchFamily="49" charset="-122"/>
              </a:rPr>
              <a:t>uncertainties </a:t>
            </a:r>
            <a:r>
              <a:rPr lang="en-US" altLang="zh-CN" sz="2400" b="1" dirty="0" smtClean="0">
                <a:ea typeface="黑体" pitchFamily="49" charset="-122"/>
              </a:rPr>
              <a:t>in risk assessment</a:t>
            </a:r>
            <a:r>
              <a:rPr lang="zh-CN" altLang="en-US" sz="2400" b="1" dirty="0" smtClean="0">
                <a:latin typeface="黑体" pitchFamily="49" charset="-122"/>
                <a:ea typeface="黑体" pitchFamily="49" charset="-122"/>
              </a:rPr>
              <a:t>）、风险管理的措施</a:t>
            </a:r>
            <a:r>
              <a:rPr lang="zh-CN" altLang="en-US" sz="2400" b="1" dirty="0" smtClean="0">
                <a:latin typeface="黑体" pitchFamily="49" charset="-122"/>
                <a:ea typeface="黑体" pitchFamily="49" charset="-122"/>
              </a:rPr>
              <a:t>（</a:t>
            </a:r>
            <a:r>
              <a:rPr lang="en-US" altLang="zh-CN" sz="2400" b="1" dirty="0" smtClean="0">
                <a:ea typeface="黑体" pitchFamily="49" charset="-122"/>
              </a:rPr>
              <a:t>risk </a:t>
            </a:r>
            <a:r>
              <a:rPr lang="en-US" altLang="zh-CN" sz="2400" b="1" dirty="0" smtClean="0">
                <a:ea typeface="黑体" pitchFamily="49" charset="-122"/>
              </a:rPr>
              <a:t>management options</a:t>
            </a:r>
            <a:r>
              <a:rPr lang="zh-CN" altLang="en-US" sz="2400" b="1" dirty="0" smtClean="0">
                <a:latin typeface="黑体" pitchFamily="49" charset="-122"/>
                <a:ea typeface="黑体" pitchFamily="49" charset="-122"/>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8" name="Rectangle 2"/>
          <p:cNvSpPr>
            <a:spLocks noGrp="1" noChangeArrowheads="1"/>
          </p:cNvSpPr>
          <p:nvPr>
            <p:ph type="ctrTitle"/>
          </p:nvPr>
        </p:nvSpPr>
        <p:spPr>
          <a:xfrm>
            <a:off x="685800" y="736600"/>
            <a:ext cx="8153400" cy="2209800"/>
          </a:xfrm>
        </p:spPr>
        <p:txBody>
          <a:bodyPr/>
          <a:lstStyle/>
          <a:p>
            <a:pPr eaLnBrk="1" hangingPunct="1">
              <a:lnSpc>
                <a:spcPct val="130000"/>
              </a:lnSpc>
            </a:pPr>
            <a:r>
              <a:rPr lang="zh-CN" altLang="en-US" sz="5400" b="1" smtClean="0">
                <a:solidFill>
                  <a:srgbClr val="0000FF"/>
                </a:solidFill>
                <a:ea typeface="黑体" pitchFamily="49" charset="-122"/>
              </a:rPr>
              <a:t>第二节 食品安全风险分析</a:t>
            </a:r>
          </a:p>
        </p:txBody>
      </p:sp>
      <p:pic>
        <p:nvPicPr>
          <p:cNvPr id="603139" name="Picture 5" descr="final_logo"/>
          <p:cNvPicPr>
            <a:picLocks noChangeAspect="1" noChangeArrowheads="1"/>
          </p:cNvPicPr>
          <p:nvPr/>
        </p:nvPicPr>
        <p:blipFill>
          <a:blip r:embed="rId2" cstate="print"/>
          <a:srcRect/>
          <a:stretch>
            <a:fillRect/>
          </a:stretch>
        </p:blipFill>
        <p:spPr bwMode="auto">
          <a:xfrm>
            <a:off x="7848600" y="5638800"/>
            <a:ext cx="1219200" cy="1219200"/>
          </a:xfrm>
          <a:prstGeom prst="rect">
            <a:avLst/>
          </a:prstGeom>
          <a:noFill/>
          <a:ln w="9525">
            <a:noFill/>
            <a:miter lim="800000"/>
            <a:headEnd/>
            <a:tailEnd/>
          </a:ln>
        </p:spPr>
      </p:pic>
      <p:sp>
        <p:nvSpPr>
          <p:cNvPr id="603140" name="副标题 4"/>
          <p:cNvSpPr>
            <a:spLocks noGrp="1"/>
          </p:cNvSpPr>
          <p:nvPr>
            <p:ph type="subTitle" idx="1"/>
          </p:nvPr>
        </p:nvSpPr>
        <p:spPr/>
        <p:txBody>
          <a:bodyPr/>
          <a:lstStyle/>
          <a:p>
            <a:endParaRPr lang="zh-CN" alt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Rectangle 3"/>
          <p:cNvSpPr>
            <a:spLocks noGrp="1" noChangeArrowheads="1"/>
          </p:cNvSpPr>
          <p:nvPr>
            <p:ph type="body" idx="1"/>
          </p:nvPr>
        </p:nvSpPr>
        <p:spPr>
          <a:xfrm>
            <a:off x="457200" y="1143000"/>
            <a:ext cx="8229600" cy="5059363"/>
          </a:xfrm>
        </p:spPr>
        <p:txBody>
          <a:bodyPr/>
          <a:lstStyle/>
          <a:p>
            <a:pPr>
              <a:lnSpc>
                <a:spcPct val="120000"/>
              </a:lnSpc>
              <a:buFontTx/>
              <a:buNone/>
            </a:pPr>
            <a:r>
              <a:rPr lang="zh-CN" altLang="en-US" sz="2800" b="1" dirty="0" smtClean="0">
                <a:latin typeface="黑体" pitchFamily="49" charset="-122"/>
                <a:ea typeface="黑体" pitchFamily="49" charset="-122"/>
              </a:rPr>
              <a:t>      风险分析是指通过对影响食品安全质量的各种生物、物理和化学危害进行评估，定性或定量描述风险特征，并在参考了各种相关因素后，提出和实施风险管理措施，并对有关情况进行交流的过程。</a:t>
            </a:r>
          </a:p>
          <a:p>
            <a:pPr>
              <a:lnSpc>
                <a:spcPct val="120000"/>
              </a:lnSpc>
              <a:buFontTx/>
              <a:buNone/>
            </a:pPr>
            <a:r>
              <a:rPr lang="zh-CN" altLang="en-US" sz="2800" b="1" dirty="0" smtClean="0">
                <a:latin typeface="黑体" pitchFamily="49" charset="-122"/>
                <a:ea typeface="黑体" pitchFamily="49" charset="-122"/>
              </a:rPr>
              <a:t>  </a:t>
            </a:r>
            <a:r>
              <a:rPr lang="zh-CN" altLang="en-US" sz="2800" b="1" dirty="0" smtClean="0">
                <a:latin typeface="黑体" pitchFamily="49" charset="-122"/>
                <a:ea typeface="黑体" pitchFamily="49" charset="-122"/>
              </a:rPr>
              <a:t>包括</a:t>
            </a:r>
            <a:r>
              <a:rPr lang="en-US" altLang="zh-CN" sz="2800" b="1" dirty="0" smtClean="0">
                <a:latin typeface="黑体" pitchFamily="49" charset="-122"/>
                <a:ea typeface="黑体" pitchFamily="49" charset="-122"/>
              </a:rPr>
              <a:t>3</a:t>
            </a:r>
            <a:r>
              <a:rPr lang="zh-CN" altLang="en-US" sz="2800" b="1" dirty="0" smtClean="0">
                <a:latin typeface="黑体" pitchFamily="49" charset="-122"/>
                <a:ea typeface="黑体" pitchFamily="49" charset="-122"/>
              </a:rPr>
              <a:t>个</a:t>
            </a:r>
            <a:r>
              <a:rPr lang="zh-CN" altLang="en-US" sz="2800" b="1" dirty="0" smtClean="0">
                <a:latin typeface="黑体" pitchFamily="49" charset="-122"/>
                <a:ea typeface="黑体" pitchFamily="49" charset="-122"/>
              </a:rPr>
              <a:t>步骤，即</a:t>
            </a:r>
          </a:p>
          <a:p>
            <a:pPr>
              <a:lnSpc>
                <a:spcPct val="120000"/>
              </a:lnSpc>
              <a:buFontTx/>
              <a:buNone/>
            </a:pPr>
            <a:r>
              <a:rPr lang="zh-CN" altLang="en-US" sz="2400" b="1" dirty="0" smtClean="0">
                <a:solidFill>
                  <a:srgbClr val="FF0000"/>
                </a:solidFill>
                <a:ea typeface="黑体" pitchFamily="49" charset="-122"/>
              </a:rPr>
              <a:t>   </a:t>
            </a:r>
            <a:r>
              <a:rPr lang="zh-CN" altLang="en-US" sz="2800" b="1" dirty="0" smtClean="0">
                <a:solidFill>
                  <a:srgbClr val="FF0000"/>
                </a:solidFill>
                <a:ea typeface="黑体" pitchFamily="49" charset="-122"/>
              </a:rPr>
              <a:t>风险评估（</a:t>
            </a:r>
            <a:r>
              <a:rPr lang="en-US" altLang="zh-CN" sz="2800" b="1" dirty="0" smtClean="0">
                <a:solidFill>
                  <a:srgbClr val="FF0000"/>
                </a:solidFill>
                <a:ea typeface="黑体" pitchFamily="49" charset="-122"/>
              </a:rPr>
              <a:t>risk assessment</a:t>
            </a:r>
            <a:r>
              <a:rPr lang="zh-CN" altLang="en-US" sz="2800" b="1" dirty="0" smtClean="0">
                <a:solidFill>
                  <a:srgbClr val="FF0000"/>
                </a:solidFill>
                <a:ea typeface="黑体" pitchFamily="49" charset="-122"/>
              </a:rPr>
              <a:t>）</a:t>
            </a:r>
          </a:p>
          <a:p>
            <a:pPr>
              <a:lnSpc>
                <a:spcPct val="120000"/>
              </a:lnSpc>
              <a:buFontTx/>
              <a:buNone/>
            </a:pPr>
            <a:r>
              <a:rPr lang="zh-CN" altLang="en-US" sz="2800" b="1" dirty="0" smtClean="0">
                <a:solidFill>
                  <a:srgbClr val="FF0000"/>
                </a:solidFill>
                <a:ea typeface="黑体" pitchFamily="49" charset="-122"/>
              </a:rPr>
              <a:t>   风险管理（</a:t>
            </a:r>
            <a:r>
              <a:rPr lang="en-US" altLang="zh-CN" sz="2800" b="1" dirty="0" smtClean="0">
                <a:solidFill>
                  <a:srgbClr val="FF0000"/>
                </a:solidFill>
                <a:ea typeface="黑体" pitchFamily="49" charset="-122"/>
              </a:rPr>
              <a:t>risk management</a:t>
            </a:r>
            <a:r>
              <a:rPr lang="zh-CN" altLang="en-US" sz="2800" b="1" dirty="0" smtClean="0">
                <a:solidFill>
                  <a:srgbClr val="FF0000"/>
                </a:solidFill>
                <a:ea typeface="黑体" pitchFamily="49" charset="-122"/>
              </a:rPr>
              <a:t>）</a:t>
            </a:r>
          </a:p>
          <a:p>
            <a:pPr>
              <a:lnSpc>
                <a:spcPct val="120000"/>
              </a:lnSpc>
              <a:buFontTx/>
              <a:buNone/>
            </a:pPr>
            <a:r>
              <a:rPr lang="zh-CN" altLang="en-US" sz="2800" b="1" dirty="0" smtClean="0">
                <a:solidFill>
                  <a:srgbClr val="FF0000"/>
                </a:solidFill>
                <a:ea typeface="黑体" pitchFamily="49" charset="-122"/>
              </a:rPr>
              <a:t>   风险信息交流（</a:t>
            </a:r>
            <a:r>
              <a:rPr lang="en-US" altLang="zh-CN" sz="2800" b="1" dirty="0" smtClean="0">
                <a:solidFill>
                  <a:srgbClr val="FF0000"/>
                </a:solidFill>
                <a:ea typeface="黑体" pitchFamily="49" charset="-122"/>
              </a:rPr>
              <a:t>risk communication</a:t>
            </a:r>
            <a:r>
              <a:rPr lang="zh-CN" altLang="en-US" sz="2800" b="1" dirty="0" smtClean="0">
                <a:solidFill>
                  <a:srgbClr val="FF0000"/>
                </a:solidFill>
                <a:ea typeface="黑体" pitchFamily="49" charset="-122"/>
              </a:rPr>
              <a:t>）</a:t>
            </a:r>
          </a:p>
        </p:txBody>
      </p:sp>
      <p:sp>
        <p:nvSpPr>
          <p:cNvPr id="604163" name="TextBox 2"/>
          <p:cNvSpPr txBox="1">
            <a:spLocks noChangeArrowheads="1"/>
          </p:cNvSpPr>
          <p:nvPr/>
        </p:nvSpPr>
        <p:spPr bwMode="auto">
          <a:xfrm>
            <a:off x="3505200" y="304800"/>
            <a:ext cx="2038350" cy="646113"/>
          </a:xfrm>
          <a:prstGeom prst="rect">
            <a:avLst/>
          </a:prstGeom>
          <a:noFill/>
          <a:ln w="9525">
            <a:noFill/>
            <a:miter lim="800000"/>
            <a:headEnd/>
            <a:tailEnd/>
          </a:ln>
        </p:spPr>
        <p:txBody>
          <a:bodyPr wrap="none">
            <a:spAutoFit/>
          </a:bodyPr>
          <a:lstStyle/>
          <a:p>
            <a:r>
              <a:rPr lang="zh-CN" altLang="en-US" sz="3600" b="1">
                <a:solidFill>
                  <a:srgbClr val="0000FF"/>
                </a:solidFill>
                <a:latin typeface="黑体" pitchFamily="49" charset="-122"/>
                <a:ea typeface="黑体" pitchFamily="49" charset="-122"/>
              </a:rPr>
              <a:t>风险分析</a:t>
            </a:r>
            <a:endParaRPr lang="zh-CN" altLang="en-US" sz="3600">
              <a:solidFill>
                <a:srgbClr val="0000FF"/>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4"/>
          <p:cNvSpPr>
            <a:spLocks noChangeArrowheads="1"/>
          </p:cNvSpPr>
          <p:nvPr/>
        </p:nvSpPr>
        <p:spPr bwMode="auto">
          <a:xfrm>
            <a:off x="304800" y="381000"/>
            <a:ext cx="8229600" cy="1143000"/>
          </a:xfrm>
          <a:prstGeom prst="rect">
            <a:avLst/>
          </a:prstGeom>
          <a:noFill/>
          <a:ln w="9525">
            <a:noFill/>
            <a:miter lim="800000"/>
            <a:headEnd/>
            <a:tailEnd/>
          </a:ln>
        </p:spPr>
        <p:txBody>
          <a:bodyPr anchor="ctr"/>
          <a:lstStyle/>
          <a:p>
            <a:pPr algn="ctr" eaLnBrk="0" hangingPunct="0"/>
            <a:r>
              <a:rPr lang="zh-CN" altLang="en-US" sz="4400" b="1">
                <a:solidFill>
                  <a:srgbClr val="0000FF"/>
                </a:solidFill>
                <a:ea typeface="黑体" pitchFamily="49" charset="-122"/>
              </a:rPr>
              <a:t>一、食品安全的风险评估</a:t>
            </a:r>
          </a:p>
        </p:txBody>
      </p:sp>
      <p:sp>
        <p:nvSpPr>
          <p:cNvPr id="605187" name="Rectangle 5"/>
          <p:cNvSpPr>
            <a:spLocks noChangeArrowheads="1"/>
          </p:cNvSpPr>
          <p:nvPr/>
        </p:nvSpPr>
        <p:spPr bwMode="auto">
          <a:xfrm>
            <a:off x="684213" y="1916113"/>
            <a:ext cx="8154987" cy="4070350"/>
          </a:xfrm>
          <a:prstGeom prst="rect">
            <a:avLst/>
          </a:prstGeom>
          <a:noFill/>
          <a:ln w="9525">
            <a:noFill/>
            <a:miter lim="800000"/>
            <a:headEnd/>
            <a:tailEnd/>
          </a:ln>
        </p:spPr>
        <p:txBody>
          <a:bodyPr/>
          <a:lstStyle/>
          <a:p>
            <a:pPr marL="342900" indent="-342900" eaLnBrk="0" hangingPunct="0">
              <a:lnSpc>
                <a:spcPct val="90000"/>
              </a:lnSpc>
              <a:spcBef>
                <a:spcPct val="20000"/>
              </a:spcBef>
            </a:pPr>
            <a:r>
              <a:rPr lang="zh-CN" altLang="en-US" sz="3200" b="1">
                <a:ea typeface="黑体" pitchFamily="49" charset="-122"/>
              </a:rPr>
              <a:t>（一）食品安全风险评估的组成 </a:t>
            </a:r>
          </a:p>
          <a:p>
            <a:pPr marL="342900" indent="-342900" algn="ctr" eaLnBrk="0" hangingPunct="0">
              <a:lnSpc>
                <a:spcPct val="90000"/>
              </a:lnSpc>
              <a:spcBef>
                <a:spcPct val="20000"/>
              </a:spcBef>
            </a:pPr>
            <a:endParaRPr lang="zh-CN" altLang="en-US" sz="3200" b="1">
              <a:solidFill>
                <a:srgbClr val="0033CC"/>
              </a:solidFill>
              <a:ea typeface="黑体" pitchFamily="49" charset="-122"/>
            </a:endParaRPr>
          </a:p>
          <a:p>
            <a:pPr marL="342900" indent="-342900" eaLnBrk="0" hangingPunct="0">
              <a:lnSpc>
                <a:spcPct val="90000"/>
              </a:lnSpc>
              <a:spcBef>
                <a:spcPct val="20000"/>
              </a:spcBef>
              <a:buFontTx/>
              <a:buChar char="•"/>
            </a:pPr>
            <a:r>
              <a:rPr lang="zh-CN" altLang="en-US" sz="3200" b="1">
                <a:latin typeface="黑体" pitchFamily="49" charset="-122"/>
                <a:ea typeface="黑体" pitchFamily="49" charset="-122"/>
              </a:rPr>
              <a:t>危害识别</a:t>
            </a:r>
            <a:r>
              <a:rPr lang="zh-CN" altLang="en-US" sz="3200" b="1"/>
              <a:t>（</a:t>
            </a:r>
            <a:r>
              <a:rPr lang="en-US" altLang="zh-CN" sz="3200" b="1"/>
              <a:t>hazard identification</a:t>
            </a:r>
            <a:r>
              <a:rPr lang="zh-CN" altLang="en-US" sz="3200" b="1"/>
              <a:t>）</a:t>
            </a:r>
          </a:p>
          <a:p>
            <a:pPr marL="342900" indent="-342900" eaLnBrk="0" hangingPunct="0">
              <a:lnSpc>
                <a:spcPct val="90000"/>
              </a:lnSpc>
              <a:spcBef>
                <a:spcPct val="20000"/>
              </a:spcBef>
              <a:buFontTx/>
              <a:buChar char="•"/>
            </a:pPr>
            <a:r>
              <a:rPr lang="zh-CN" altLang="en-US" sz="3200" b="1">
                <a:latin typeface="黑体" pitchFamily="49" charset="-122"/>
                <a:ea typeface="黑体" pitchFamily="49" charset="-122"/>
              </a:rPr>
              <a:t>危害特征描述</a:t>
            </a:r>
            <a:r>
              <a:rPr lang="en-US" altLang="zh-CN" sz="3200" b="1"/>
              <a:t>(hazard characterization)</a:t>
            </a:r>
          </a:p>
          <a:p>
            <a:pPr marL="342900" indent="-342900" eaLnBrk="0" hangingPunct="0">
              <a:lnSpc>
                <a:spcPct val="90000"/>
              </a:lnSpc>
              <a:spcBef>
                <a:spcPct val="20000"/>
              </a:spcBef>
              <a:buFontTx/>
              <a:buChar char="•"/>
            </a:pPr>
            <a:r>
              <a:rPr lang="zh-CN" altLang="en-US" sz="3200" b="1">
                <a:latin typeface="黑体" pitchFamily="49" charset="-122"/>
                <a:ea typeface="黑体" pitchFamily="49" charset="-122"/>
              </a:rPr>
              <a:t>暴露评估</a:t>
            </a:r>
            <a:r>
              <a:rPr lang="zh-CN" altLang="en-US" sz="3200" b="1"/>
              <a:t>（</a:t>
            </a:r>
            <a:r>
              <a:rPr lang="en-US" altLang="zh-CN" sz="3200" b="1"/>
              <a:t>exposure assessment</a:t>
            </a:r>
            <a:r>
              <a:rPr lang="zh-CN" altLang="en-US" sz="3200" b="1"/>
              <a:t>）</a:t>
            </a:r>
          </a:p>
          <a:p>
            <a:pPr marL="342900" indent="-342900" eaLnBrk="0" hangingPunct="0">
              <a:lnSpc>
                <a:spcPct val="90000"/>
              </a:lnSpc>
              <a:spcBef>
                <a:spcPct val="20000"/>
              </a:spcBef>
              <a:buFontTx/>
              <a:buChar char="•"/>
            </a:pPr>
            <a:r>
              <a:rPr lang="zh-CN" altLang="en-US" sz="3200" b="1">
                <a:latin typeface="黑体" pitchFamily="49" charset="-122"/>
                <a:ea typeface="黑体" pitchFamily="49" charset="-122"/>
              </a:rPr>
              <a:t>风险特征描述</a:t>
            </a:r>
            <a:r>
              <a:rPr lang="zh-CN" altLang="en-US" sz="3200" b="1"/>
              <a:t>（</a:t>
            </a:r>
            <a:r>
              <a:rPr lang="en-US" altLang="zh-CN" sz="3200" b="1"/>
              <a:t>risk characterization</a:t>
            </a:r>
            <a:r>
              <a:rPr lang="zh-CN" altLang="en-US" sz="3200" b="1"/>
              <a:t>）</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2172</Words>
  <Application>Microsoft Office PowerPoint</Application>
  <PresentationFormat>全屏显示(4:3)</PresentationFormat>
  <Paragraphs>138</Paragraphs>
  <Slides>27</Slides>
  <Notes>0</Notes>
  <HiddenSlides>0</HiddenSlides>
  <MMClips>0</MMClips>
  <ScaleCrop>false</ScaleCrop>
  <HeadingPairs>
    <vt:vector size="4" baseType="variant">
      <vt:variant>
        <vt:lpstr>主题</vt:lpstr>
      </vt:variant>
      <vt:variant>
        <vt:i4>1</vt:i4>
      </vt:variant>
      <vt:variant>
        <vt:lpstr>幻灯片标题</vt:lpstr>
      </vt:variant>
      <vt:variant>
        <vt:i4>27</vt:i4>
      </vt:variant>
    </vt:vector>
  </HeadingPairs>
  <TitlesOfParts>
    <vt:vector size="28" baseType="lpstr">
      <vt:lpstr>Office 主题</vt:lpstr>
      <vt:lpstr>第十二章  食品安全及其风险分析</vt:lpstr>
      <vt:lpstr>一、食品安全的概念</vt:lpstr>
      <vt:lpstr>二、食品安全危害因素</vt:lpstr>
      <vt:lpstr>二、食品安全危害因素</vt:lpstr>
      <vt:lpstr>三、食品安全风险分析</vt:lpstr>
      <vt:lpstr>三、食品安全风险分析</vt:lpstr>
      <vt:lpstr>第二节 食品安全风险分析</vt:lpstr>
      <vt:lpstr>幻灯片 8</vt:lpstr>
      <vt:lpstr>幻灯片 9</vt:lpstr>
      <vt:lpstr>1. 危害识别</vt:lpstr>
      <vt:lpstr>2. 危害特征描述</vt:lpstr>
      <vt:lpstr>2. 危害特征描述</vt:lpstr>
      <vt:lpstr>3. 暴露评估</vt:lpstr>
      <vt:lpstr>4. 风险特征描述 </vt:lpstr>
      <vt:lpstr>幻灯片 15</vt:lpstr>
      <vt:lpstr>幻灯片 16</vt:lpstr>
      <vt:lpstr>二、食品安全的风险管理</vt:lpstr>
      <vt:lpstr>二、食品安全的风险管理</vt:lpstr>
      <vt:lpstr>三、食品安全的风险信息交流</vt:lpstr>
      <vt:lpstr>（二） 风险情况信息交流的要素</vt:lpstr>
      <vt:lpstr>（三）食品安全风险分析过程中的风险              交流关键点</vt:lpstr>
      <vt:lpstr>四、食品安全综合评价指标体系的建立</vt:lpstr>
      <vt:lpstr>幻灯片 23</vt:lpstr>
      <vt:lpstr>幻灯片 24</vt:lpstr>
      <vt:lpstr>幻灯片 25</vt:lpstr>
      <vt:lpstr>幻灯片 26</vt:lpstr>
      <vt:lpstr>谢谢！</vt:lpstr>
    </vt:vector>
  </TitlesOfParts>
  <Company>复旦大学</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第十一章  食品安全及其风险分析</dc:title>
  <dc:creator>lenovo</dc:creator>
  <cp:lastModifiedBy>lenovo</cp:lastModifiedBy>
  <cp:revision>3</cp:revision>
  <dcterms:created xsi:type="dcterms:W3CDTF">2012-08-10T02:34:20Z</dcterms:created>
  <dcterms:modified xsi:type="dcterms:W3CDTF">2012-08-10T07:36:02Z</dcterms:modified>
</cp:coreProperties>
</file>