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03F91-DE31-4D52-A000-090F4650195F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D835-EA68-4F0E-BE0D-6BA768277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19200"/>
            <a:ext cx="7772400" cy="2209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第九章 </a:t>
            </a:r>
            <a:r>
              <a:rPr lang="zh-CN" altLang="en-US" sz="6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食品添加剂及其管理</a:t>
            </a:r>
            <a:endParaRPr lang="zh-CN" altLang="en-US" sz="66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着色剂</a:t>
            </a:r>
            <a:endParaRPr lang="en-US" b="1" smtClean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4259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定义：使食品着色后提高其感观性状的一类物质。</a:t>
            </a:r>
            <a:endParaRPr lang="en-US" altLang="zh-CN" b="1" dirty="0" smtClean="0"/>
          </a:p>
          <a:p>
            <a:r>
              <a:rPr lang="zh-CN" altLang="en-US" b="1" dirty="0" smtClean="0"/>
              <a:t>分类：天然色素和人工合成色素（偶氮类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非偶氮</a:t>
            </a:r>
            <a:r>
              <a:rPr lang="zh-CN" altLang="en-US" b="1" dirty="0" smtClean="0"/>
              <a:t>类）。</a:t>
            </a:r>
            <a:endParaRPr lang="en-US" altLang="zh-CN" b="1" dirty="0" smtClean="0"/>
          </a:p>
          <a:p>
            <a:r>
              <a:rPr lang="zh-CN" altLang="en-US" b="1" dirty="0" smtClean="0"/>
              <a:t>安全性</a:t>
            </a:r>
            <a:r>
              <a:rPr lang="zh-CN" altLang="en-US" b="1" dirty="0" smtClean="0"/>
              <a:t>问题。</a:t>
            </a:r>
            <a:endParaRPr lang="en-US" altLang="zh-CN" b="1" dirty="0" smtClean="0"/>
          </a:p>
          <a:p>
            <a:r>
              <a:rPr lang="zh-CN" altLang="en-US" b="1" dirty="0" smtClean="0"/>
              <a:t>常见品种</a:t>
            </a:r>
            <a:r>
              <a:rPr lang="zh-CN" altLang="en-US" b="1" dirty="0" smtClean="0"/>
              <a:t>举例。</a:t>
            </a:r>
            <a:endParaRPr lang="en-US" altLang="zh-CN" b="1" dirty="0" smtClean="0"/>
          </a:p>
          <a:p>
            <a:r>
              <a:rPr lang="zh-CN" altLang="en-US" b="1" dirty="0" smtClean="0"/>
              <a:t>天然等同</a:t>
            </a:r>
            <a:r>
              <a:rPr lang="zh-CN" altLang="en-US" b="1" dirty="0" smtClean="0"/>
              <a:t>色素。</a:t>
            </a:r>
            <a:endParaRPr lang="en-US" b="1" dirty="0" smtClean="0"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护色剂</a:t>
            </a:r>
            <a:endParaRPr lang="en-US" b="1" smtClean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42701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定义：在食品加工过程中，添加适量的化学物质，与食品中某些成分作用，使其呈现良好的色泽。</a:t>
            </a:r>
            <a:endParaRPr lang="en-US" altLang="zh-CN" b="1" dirty="0" smtClean="0"/>
          </a:p>
          <a:p>
            <a:r>
              <a:rPr lang="zh-CN" altLang="en-US" b="1" dirty="0" smtClean="0"/>
              <a:t>作用</a:t>
            </a:r>
            <a:r>
              <a:rPr lang="zh-CN" altLang="en-US" b="1" dirty="0" smtClean="0"/>
              <a:t>原理。</a:t>
            </a:r>
            <a:endParaRPr lang="en-US" altLang="zh-CN" b="1" dirty="0" smtClean="0"/>
          </a:p>
          <a:p>
            <a:r>
              <a:rPr lang="zh-CN" altLang="en-US" b="1" dirty="0" smtClean="0"/>
              <a:t>常用品种</a:t>
            </a:r>
            <a:r>
              <a:rPr lang="zh-CN" altLang="en-US" b="1" dirty="0" smtClean="0"/>
              <a:t>举例。</a:t>
            </a:r>
            <a:endParaRPr lang="en-US" altLang="zh-CN" b="1" dirty="0" smtClean="0"/>
          </a:p>
          <a:p>
            <a:r>
              <a:rPr lang="zh-CN" altLang="en-US" b="1" dirty="0" smtClean="0"/>
              <a:t>适用范围。</a:t>
            </a:r>
            <a:endParaRPr lang="en-US" altLang="zh-CN" b="1" dirty="0" smtClean="0"/>
          </a:p>
          <a:p>
            <a:r>
              <a:rPr lang="zh-CN" altLang="en-US" b="1" dirty="0" smtClean="0"/>
              <a:t>安全性问题。</a:t>
            </a:r>
            <a:endParaRPr lang="en-US" b="1" dirty="0" smtClean="0"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甜味剂</a:t>
            </a:r>
            <a:endParaRPr lang="en-US" b="1" smtClean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4280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定义：可赋予食品甜味的食品添加剂。</a:t>
            </a:r>
            <a:endParaRPr lang="en-US" altLang="zh-CN" b="1" dirty="0" smtClean="0"/>
          </a:p>
          <a:p>
            <a:r>
              <a:rPr lang="zh-CN" altLang="en-US" b="1" dirty="0" smtClean="0"/>
              <a:t>分类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天然甜味剂与人工合成甜味剂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营养型与非营养型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糖醇类与非糖醇类</a:t>
            </a:r>
            <a:endParaRPr lang="en-US" altLang="zh-CN" b="1" dirty="0" smtClean="0"/>
          </a:p>
          <a:p>
            <a:r>
              <a:rPr lang="zh-CN" altLang="en-US" b="1" dirty="0" smtClean="0"/>
              <a:t>常用品种</a:t>
            </a:r>
            <a:r>
              <a:rPr lang="zh-CN" altLang="en-US" b="1" dirty="0" smtClean="0"/>
              <a:t>举例。</a:t>
            </a:r>
            <a:endParaRPr lang="en-US" altLang="zh-CN" b="1" dirty="0" smtClean="0"/>
          </a:p>
          <a:p>
            <a:r>
              <a:rPr lang="zh-CN" altLang="en-US" b="1" dirty="0" smtClean="0"/>
              <a:t>安全性</a:t>
            </a:r>
            <a:r>
              <a:rPr lang="zh-CN" altLang="en-US" b="1" dirty="0" smtClean="0"/>
              <a:t>问题。</a:t>
            </a:r>
            <a:endParaRPr lang="en-US" b="1" dirty="0" smtClean="0"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其他食品添加剂</a:t>
            </a:r>
            <a:r>
              <a:rPr lang="zh-CN" altLang="en-US" b="1" dirty="0" smtClean="0">
                <a:solidFill>
                  <a:srgbClr val="0000FF"/>
                </a:solidFill>
              </a:rPr>
              <a:t>介绍</a:t>
            </a:r>
            <a:endParaRPr lang="en-US" b="1" dirty="0" smtClean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4290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酸度调节剂</a:t>
            </a:r>
            <a:endParaRPr lang="en-US" altLang="zh-CN" b="1" dirty="0" smtClean="0"/>
          </a:p>
          <a:p>
            <a:r>
              <a:rPr lang="zh-CN" altLang="en-US" b="1" dirty="0" smtClean="0"/>
              <a:t>抗结剂</a:t>
            </a:r>
            <a:endParaRPr lang="en-US" altLang="zh-CN" b="1" dirty="0" smtClean="0"/>
          </a:p>
          <a:p>
            <a:r>
              <a:rPr lang="zh-CN" altLang="en-US" b="1" dirty="0" smtClean="0"/>
              <a:t>增味剂</a:t>
            </a:r>
            <a:endParaRPr lang="en-US" altLang="zh-CN" b="1" dirty="0" smtClean="0"/>
          </a:p>
          <a:p>
            <a:r>
              <a:rPr lang="zh-CN" altLang="en-US" b="1" dirty="0" smtClean="0"/>
              <a:t>营养强化剂</a:t>
            </a:r>
            <a:endParaRPr lang="en-US" altLang="zh-CN" b="1" dirty="0" smtClean="0"/>
          </a:p>
          <a:p>
            <a:r>
              <a:rPr lang="en-US" altLang="zh-CN" b="1" dirty="0" smtClean="0"/>
              <a:t>……</a:t>
            </a:r>
            <a:endParaRPr lang="en-US" altLang="zh-CN" b="1" dirty="0" smtClean="0"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8000" i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谢谢！</a:t>
            </a:r>
            <a:endParaRPr lang="zh-CN" altLang="en-US" sz="8000" i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smtClean="0">
                <a:solidFill>
                  <a:srgbClr val="0000FF"/>
                </a:solidFill>
                <a:latin typeface="黑体" pitchFamily="49" charset="-122"/>
              </a:rPr>
              <a:t>定义</a:t>
            </a:r>
            <a:endParaRPr lang="en-US" altLang="zh-CN" sz="5400" b="1" smtClean="0">
              <a:solidFill>
                <a:srgbClr val="0000FF"/>
              </a:solidFill>
            </a:endParaRP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2"/>
                </a:solidFill>
                <a:latin typeface="黑体" pitchFamily="49" charset="-122"/>
              </a:rPr>
              <a:t>食品添加剂是指为改善食品品质和色、香、味以及为防腐、保鲜和加工工艺的需要而加入食品中的人工合成或天然</a:t>
            </a:r>
            <a:r>
              <a:rPr lang="zh-CN" altLang="en-US" b="1" dirty="0" smtClean="0">
                <a:solidFill>
                  <a:schemeClr val="tx2"/>
                </a:solidFill>
                <a:latin typeface="黑体" pitchFamily="49" charset="-122"/>
              </a:rPr>
              <a:t>物质。</a:t>
            </a:r>
            <a:endParaRPr lang="en-US" altLang="zh-CN" b="1" dirty="0" smtClean="0">
              <a:solidFill>
                <a:schemeClr val="tx2"/>
              </a:solidFill>
              <a:latin typeface="黑体" pitchFamily="49" charset="-122"/>
            </a:endParaRPr>
          </a:p>
          <a:p>
            <a:endParaRPr lang="en-US" altLang="zh-CN" b="1" dirty="0" smtClean="0">
              <a:latin typeface="黑体" pitchFamily="49" charset="-122"/>
            </a:endParaRPr>
          </a:p>
          <a:p>
            <a:r>
              <a:rPr lang="zh-CN" altLang="en-US" b="1" dirty="0" smtClean="0">
                <a:solidFill>
                  <a:schemeClr val="tx2"/>
                </a:solidFill>
                <a:latin typeface="黑体" pitchFamily="49" charset="-122"/>
              </a:rPr>
              <a:t>与“食品配料”的关系？</a:t>
            </a:r>
            <a:endParaRPr lang="en-US" altLang="zh-CN" b="1" dirty="0" smtClean="0">
              <a:solidFill>
                <a:schemeClr val="tx2"/>
              </a:solidFill>
              <a:latin typeface="黑体" pitchFamily="49" charset="-122"/>
            </a:endParaRPr>
          </a:p>
          <a:p>
            <a:r>
              <a:rPr lang="zh-CN" altLang="en-US" b="1" dirty="0" smtClean="0">
                <a:solidFill>
                  <a:schemeClr val="tx2"/>
                </a:solidFill>
                <a:latin typeface="黑体" pitchFamily="49" charset="-122"/>
              </a:rPr>
              <a:t>对于食品工业的意义？</a:t>
            </a:r>
            <a:endParaRPr lang="en-US" altLang="zh-CN" b="1" dirty="0" smtClean="0">
              <a:solidFill>
                <a:schemeClr val="tx2"/>
              </a:solidFill>
              <a:latin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 smtClean="0">
                <a:solidFill>
                  <a:srgbClr val="0000FF"/>
                </a:solidFill>
              </a:rPr>
              <a:t>食品添加剂的分类</a:t>
            </a:r>
          </a:p>
        </p:txBody>
      </p:sp>
      <p:sp>
        <p:nvSpPr>
          <p:cNvPr id="4188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-101600" y="1600200"/>
            <a:ext cx="4038600" cy="4525963"/>
          </a:xfrm>
        </p:spPr>
        <p:txBody>
          <a:bodyPr/>
          <a:lstStyle/>
          <a:p>
            <a:r>
              <a:rPr lang="zh-CN" altLang="en-US" b="1" smtClean="0">
                <a:latin typeface="黑体" pitchFamily="49" charset="-122"/>
              </a:rPr>
              <a:t>按用途分为</a:t>
            </a: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23</a:t>
            </a:r>
            <a:r>
              <a:rPr lang="zh-CN" altLang="en-US" b="1" smtClean="0">
                <a:latin typeface="黑体" pitchFamily="49" charset="-122"/>
              </a:rPr>
              <a:t>类：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酸度调节剂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抗结剂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消泡剂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抗氧化剂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漂白剂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膨松剂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胶基糖果中的基础剂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着色剂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护色剂</a:t>
            </a:r>
          </a:p>
        </p:txBody>
      </p:sp>
      <p:sp>
        <p:nvSpPr>
          <p:cNvPr id="41882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600200"/>
            <a:ext cx="4038600" cy="5257800"/>
          </a:xfrm>
        </p:spPr>
        <p:txBody>
          <a:bodyPr/>
          <a:lstStyle/>
          <a:p>
            <a:pPr lvl="1"/>
            <a:r>
              <a:rPr lang="zh-CN" altLang="en-US" b="1" smtClean="0">
                <a:latin typeface="黑体" pitchFamily="49" charset="-122"/>
              </a:rPr>
              <a:t>乳化剂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酶制剂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增味剂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面粉处理剂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被膜剂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水分保持剂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营养强化剂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防腐剂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稳定和凝固剂</a:t>
            </a:r>
            <a:endParaRPr lang="en-US" altLang="zh-CN" b="1" smtClean="0">
              <a:latin typeface="黑体" pitchFamily="49" charset="-122"/>
            </a:endParaRPr>
          </a:p>
          <a:p>
            <a:pPr lvl="1"/>
            <a:r>
              <a:rPr lang="zh-CN" altLang="en-US" b="1" smtClean="0">
                <a:latin typeface="黑体" pitchFamily="49" charset="-122"/>
              </a:rPr>
              <a:t>甜味剂</a:t>
            </a:r>
            <a:endParaRPr lang="en-US" altLang="zh-CN" b="1" smtClean="0">
              <a:latin typeface="黑体" pitchFamily="49" charset="-122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5943600" y="1600200"/>
            <a:ext cx="30480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defRPr/>
            </a:pPr>
            <a:endParaRPr lang="zh-CN" altLang="en-US" sz="2400" b="1" dirty="0">
              <a:latin typeface="Arial" charset="0"/>
              <a:ea typeface="黑体" pitchFamily="2" charset="-122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增稠剂</a:t>
            </a:r>
            <a:endParaRPr lang="en-US" altLang="zh-CN" sz="2400" b="1" dirty="0">
              <a:latin typeface="黑体" pitchFamily="49" charset="-122"/>
              <a:ea typeface="黑体" pitchFamily="49" charset="-122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香料</a:t>
            </a:r>
            <a:endParaRPr lang="en-US" altLang="zh-CN" sz="2400" b="1" dirty="0">
              <a:latin typeface="黑体" pitchFamily="49" charset="-122"/>
              <a:ea typeface="黑体" pitchFamily="49" charset="-122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加工助剂</a:t>
            </a:r>
            <a:endParaRPr lang="en-US" altLang="zh-CN" sz="2400" b="1" dirty="0">
              <a:latin typeface="黑体" pitchFamily="49" charset="-122"/>
              <a:ea typeface="黑体" pitchFamily="49" charset="-122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zh-CN" altLang="en-US" sz="2400" b="1" dirty="0">
                <a:latin typeface="黑体" pitchFamily="49" charset="-122"/>
                <a:ea typeface="黑体" pitchFamily="49" charset="-122"/>
              </a:rPr>
              <a:t>其他</a:t>
            </a:r>
            <a:endParaRPr lang="en-US" altLang="zh-CN" sz="2400" b="1" dirty="0">
              <a:latin typeface="黑体" pitchFamily="49" charset="-122"/>
              <a:ea typeface="黑体" pitchFamily="49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食品添加剂的分类（续）</a:t>
            </a:r>
            <a:endParaRPr lang="en-US" altLang="zh-CN" b="1" smtClean="0">
              <a:solidFill>
                <a:srgbClr val="0000FF"/>
              </a:solidFill>
            </a:endParaRP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b="1" dirty="0" smtClean="0"/>
              <a:t>按照安全性评价分类（</a:t>
            </a:r>
            <a:r>
              <a:rPr lang="en-US" altLang="zh-CN" b="1" dirty="0" smtClean="0"/>
              <a:t>JECFA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lvl="1">
              <a:lnSpc>
                <a:spcPct val="90000"/>
              </a:lnSpc>
            </a:pPr>
            <a:r>
              <a:rPr lang="en-US" altLang="zh-CN" b="1" dirty="0" smtClean="0"/>
              <a:t>A</a:t>
            </a:r>
            <a:r>
              <a:rPr lang="zh-CN" altLang="en-US" b="1" dirty="0" smtClean="0"/>
              <a:t>类</a:t>
            </a:r>
            <a:r>
              <a:rPr lang="en-US" altLang="zh-CN" b="1" dirty="0" smtClean="0"/>
              <a:t>(A</a:t>
            </a:r>
            <a:r>
              <a:rPr lang="en-US" altLang="zh-CN" sz="2400" b="1" dirty="0" smtClean="0"/>
              <a:t>1</a:t>
            </a:r>
            <a:r>
              <a:rPr lang="zh-CN" altLang="en-US" b="1" dirty="0" smtClean="0"/>
              <a:t>和</a:t>
            </a:r>
            <a:r>
              <a:rPr lang="en-US" altLang="zh-CN" b="1" dirty="0" smtClean="0"/>
              <a:t>A</a:t>
            </a:r>
            <a:r>
              <a:rPr lang="en-US" altLang="zh-CN" sz="2400" b="1" dirty="0" smtClean="0"/>
              <a:t>2</a:t>
            </a:r>
            <a:r>
              <a:rPr lang="en-US" altLang="zh-CN" b="1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CN" b="1" dirty="0" smtClean="0"/>
              <a:t>B</a:t>
            </a:r>
            <a:r>
              <a:rPr lang="zh-CN" altLang="en-US" b="1" dirty="0" smtClean="0"/>
              <a:t>类</a:t>
            </a:r>
            <a:r>
              <a:rPr lang="en-US" altLang="zh-CN" b="1" dirty="0" smtClean="0"/>
              <a:t>(B</a:t>
            </a:r>
            <a:r>
              <a:rPr lang="en-US" altLang="zh-CN" sz="2400" b="1" dirty="0" smtClean="0"/>
              <a:t>1</a:t>
            </a:r>
            <a:r>
              <a:rPr lang="zh-CN" altLang="en-US" b="1" dirty="0" smtClean="0"/>
              <a:t>和</a:t>
            </a:r>
            <a:r>
              <a:rPr lang="en-US" altLang="zh-CN" b="1" dirty="0" smtClean="0"/>
              <a:t>B</a:t>
            </a:r>
            <a:r>
              <a:rPr lang="en-US" altLang="zh-CN" sz="2400" b="1" dirty="0" smtClean="0"/>
              <a:t>2</a:t>
            </a:r>
            <a:r>
              <a:rPr lang="en-US" altLang="zh-CN" b="1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CN" b="1" dirty="0" smtClean="0"/>
              <a:t>C</a:t>
            </a:r>
            <a:r>
              <a:rPr lang="zh-CN" altLang="en-US" b="1" dirty="0" smtClean="0"/>
              <a:t>类</a:t>
            </a:r>
            <a:r>
              <a:rPr lang="en-US" altLang="zh-CN" b="1" dirty="0" smtClean="0"/>
              <a:t>(C</a:t>
            </a:r>
            <a:r>
              <a:rPr lang="en-US" altLang="zh-CN" sz="2400" b="1" dirty="0" smtClean="0"/>
              <a:t>1</a:t>
            </a:r>
            <a:r>
              <a:rPr lang="zh-CN" altLang="en-US" b="1" dirty="0" smtClean="0"/>
              <a:t>和</a:t>
            </a:r>
            <a:r>
              <a:rPr lang="en-US" altLang="zh-CN" b="1" dirty="0" smtClean="0"/>
              <a:t>C</a:t>
            </a:r>
            <a:r>
              <a:rPr lang="en-US" altLang="zh-CN" sz="2400" b="1" dirty="0" smtClean="0"/>
              <a:t>2</a:t>
            </a:r>
            <a:r>
              <a:rPr lang="en-US" altLang="zh-CN" b="1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zh-CN" altLang="en-US" b="1" dirty="0" smtClean="0"/>
              <a:t>按照来源分类</a:t>
            </a:r>
          </a:p>
          <a:p>
            <a:pPr lvl="1">
              <a:lnSpc>
                <a:spcPct val="90000"/>
              </a:lnSpc>
            </a:pPr>
            <a:r>
              <a:rPr lang="zh-CN" altLang="en-US" b="1" dirty="0" smtClean="0"/>
              <a:t>人工合成的</a:t>
            </a:r>
            <a:r>
              <a:rPr lang="en-US" altLang="zh-CN" b="1" dirty="0" smtClean="0"/>
              <a:t>……</a:t>
            </a:r>
            <a:endParaRPr lang="zh-CN" altLang="en-US" b="1" dirty="0" smtClean="0"/>
          </a:p>
          <a:p>
            <a:pPr lvl="1">
              <a:lnSpc>
                <a:spcPct val="90000"/>
              </a:lnSpc>
            </a:pPr>
            <a:r>
              <a:rPr lang="zh-CN" altLang="en-US" b="1" dirty="0" smtClean="0"/>
              <a:t>天然来源的</a:t>
            </a:r>
            <a:r>
              <a:rPr lang="en-US" altLang="zh-CN" b="1" dirty="0" smtClean="0"/>
              <a:t>……</a:t>
            </a:r>
            <a:endParaRPr lang="en-US" altLang="zh-CN" b="1" dirty="0" smtClean="0"/>
          </a:p>
          <a:p>
            <a:pPr lvl="1">
              <a:lnSpc>
                <a:spcPct val="90000"/>
              </a:lnSpc>
            </a:pPr>
            <a:endParaRPr lang="en-US" altLang="zh-CN" b="1" dirty="0" smtClean="0"/>
          </a:p>
          <a:p>
            <a:pPr lvl="1">
              <a:lnSpc>
                <a:spcPct val="90000"/>
              </a:lnSpc>
            </a:pPr>
            <a:r>
              <a:rPr lang="zh-CN" altLang="en-US" b="1" dirty="0" smtClean="0"/>
              <a:t>天然来源的食品添加剂更安全吗？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可以使用食品添加剂的情况</a:t>
            </a:r>
            <a:endParaRPr lang="en-US" b="1" smtClean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4208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b="1" smtClean="0"/>
              <a:t>保持或提高食品本身的营养价值；</a:t>
            </a:r>
            <a:endParaRPr lang="en-US" altLang="zh-CN" b="1" smtClean="0"/>
          </a:p>
          <a:p>
            <a:r>
              <a:rPr lang="zh-CN" b="1" smtClean="0"/>
              <a:t>作为某些特殊膳食用食品的必要配料或成分；</a:t>
            </a:r>
            <a:endParaRPr lang="en-US" altLang="zh-CN" b="1" smtClean="0"/>
          </a:p>
          <a:p>
            <a:r>
              <a:rPr lang="zh-CN" b="1" smtClean="0"/>
              <a:t>提高食品的质量和稳定性，改进其感官特性；</a:t>
            </a:r>
            <a:endParaRPr lang="en-US" altLang="zh-CN" b="1" smtClean="0"/>
          </a:p>
          <a:p>
            <a:r>
              <a:rPr lang="zh-CN" b="1" smtClean="0"/>
              <a:t>便于食品的生产、加工、包装、运输或者贮藏。</a:t>
            </a:r>
            <a:endParaRPr lang="en-US" b="1" smtClean="0">
              <a:ea typeface="黑体" pitchFamily="49" charset="-122"/>
            </a:endParaRPr>
          </a:p>
          <a:p>
            <a:endParaRPr lang="en-US" smtClean="0"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solidFill>
                  <a:srgbClr val="0000FF"/>
                </a:solidFill>
                <a:latin typeface="+mj-ea"/>
              </a:rPr>
              <a:t>使用食品添加剂的基本要求</a:t>
            </a:r>
            <a:endParaRPr lang="en-US" b="1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CN" b="1" dirty="0" smtClean="0">
                <a:latin typeface="+mn-ea"/>
              </a:rPr>
              <a:t>不应对人体产生任何健康危害。</a:t>
            </a:r>
            <a:endParaRPr lang="en-US" altLang="zh-CN" b="1" dirty="0" smtClean="0">
              <a:latin typeface="+mn-ea"/>
            </a:endParaRPr>
          </a:p>
          <a:p>
            <a:pPr>
              <a:defRPr/>
            </a:pPr>
            <a:r>
              <a:rPr lang="zh-CN" b="1" dirty="0" smtClean="0">
                <a:latin typeface="+mn-ea"/>
              </a:rPr>
              <a:t>不应掩盖食品腐败</a:t>
            </a:r>
            <a:r>
              <a:rPr lang="zh-CN" b="1" dirty="0" smtClean="0">
                <a:latin typeface="+mn-ea"/>
              </a:rPr>
              <a:t>变质</a:t>
            </a:r>
            <a:r>
              <a:rPr lang="zh-CN" altLang="en-US" b="1" dirty="0" smtClean="0">
                <a:latin typeface="+mn-ea"/>
              </a:rPr>
              <a:t>。</a:t>
            </a:r>
            <a:endParaRPr lang="en-US" altLang="zh-CN" b="1" dirty="0" smtClean="0">
              <a:latin typeface="+mn-ea"/>
            </a:endParaRPr>
          </a:p>
          <a:p>
            <a:pPr>
              <a:defRPr/>
            </a:pPr>
            <a:r>
              <a:rPr lang="zh-CN" b="1" dirty="0" smtClean="0">
                <a:latin typeface="+mn-ea"/>
              </a:rPr>
              <a:t>不应掩盖食品本身或加工过程中的质量缺陷或以掺杂、掺假、伪造为目的而使用食品添加剂。</a:t>
            </a:r>
            <a:endParaRPr lang="en-US" altLang="zh-CN" b="1" dirty="0" smtClean="0">
              <a:latin typeface="+mn-ea"/>
            </a:endParaRPr>
          </a:p>
          <a:p>
            <a:pPr>
              <a:defRPr/>
            </a:pPr>
            <a:r>
              <a:rPr lang="zh-CN" b="1" dirty="0" smtClean="0">
                <a:latin typeface="+mn-ea"/>
              </a:rPr>
              <a:t>不应降低食品本身的营养</a:t>
            </a:r>
            <a:r>
              <a:rPr lang="zh-CN" b="1" dirty="0" smtClean="0">
                <a:latin typeface="+mn-ea"/>
              </a:rPr>
              <a:t>价值</a:t>
            </a:r>
            <a:r>
              <a:rPr lang="zh-CN" altLang="en-US" b="1" dirty="0" smtClean="0">
                <a:latin typeface="+mn-ea"/>
              </a:rPr>
              <a:t>。</a:t>
            </a:r>
            <a:endParaRPr lang="en-US" altLang="zh-CN" b="1" dirty="0" smtClean="0">
              <a:latin typeface="+mn-ea"/>
            </a:endParaRPr>
          </a:p>
          <a:p>
            <a:pPr>
              <a:defRPr/>
            </a:pPr>
            <a:r>
              <a:rPr lang="zh-CN" b="1" dirty="0" smtClean="0">
                <a:latin typeface="+mn-ea"/>
              </a:rPr>
              <a:t>在达到预期目的前提下尽可能降低在食品中的使用量。</a:t>
            </a:r>
            <a:endParaRPr lang="en-US" b="1" dirty="0"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防腐剂</a:t>
            </a:r>
            <a:endParaRPr lang="en-US" b="1" smtClean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4229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定义：为防止食品腐败、变质，延长贮存期和保鲜期，抑制食品中微生物繁殖的物质，又称抗微生物剂。但不包括有同样效果的调味物质（如盐、糖等）。</a:t>
            </a:r>
            <a:endParaRPr lang="en-US" altLang="zh-CN" b="1" dirty="0" smtClean="0"/>
          </a:p>
          <a:p>
            <a:r>
              <a:rPr lang="zh-CN" altLang="en-US" b="1" dirty="0" smtClean="0"/>
              <a:t>分类：酸型、酯型和生物</a:t>
            </a:r>
            <a:r>
              <a:rPr lang="zh-CN" altLang="en-US" b="1" dirty="0" smtClean="0"/>
              <a:t>防腐剂。</a:t>
            </a:r>
            <a:endParaRPr lang="en-US" altLang="zh-CN" b="1" dirty="0" smtClean="0"/>
          </a:p>
          <a:p>
            <a:r>
              <a:rPr lang="zh-CN" altLang="en-US" b="1" dirty="0" smtClean="0"/>
              <a:t>常用品种</a:t>
            </a:r>
            <a:r>
              <a:rPr lang="zh-CN" altLang="en-US" b="1" dirty="0" smtClean="0"/>
              <a:t>举例。</a:t>
            </a:r>
            <a:endParaRPr lang="en-US" altLang="zh-CN" b="1" dirty="0" smtClean="0"/>
          </a:p>
          <a:p>
            <a:r>
              <a:rPr lang="zh-CN" altLang="en-US" b="1" dirty="0" smtClean="0"/>
              <a:t>适用于哪些食品？</a:t>
            </a:r>
            <a:endParaRPr lang="en-US" altLang="zh-CN" b="1" dirty="0" smtClean="0"/>
          </a:p>
          <a:p>
            <a:endParaRPr lang="en-US" dirty="0" smtClean="0"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抗氧化剂</a:t>
            </a:r>
            <a:endParaRPr lang="en-US" b="1" smtClean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42393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smtClean="0"/>
              <a:t>定义：防止食品氧化变质，延长食品的保质期和发挥保鲜作用。</a:t>
            </a:r>
            <a:endParaRPr lang="en-US" altLang="zh-CN" b="1" smtClean="0"/>
          </a:p>
          <a:p>
            <a:r>
              <a:rPr lang="zh-CN" altLang="en-US" b="1" smtClean="0"/>
              <a:t>抗氧化原理：只能延缓油脂氧化的进程和开始变质的时间，但不能使已经氧化的产物复原。</a:t>
            </a:r>
            <a:endParaRPr lang="en-US" altLang="zh-CN" b="1" smtClean="0"/>
          </a:p>
          <a:p>
            <a:r>
              <a:rPr lang="zh-CN" altLang="en-US" b="1" smtClean="0"/>
              <a:t>常用品种举例：</a:t>
            </a:r>
            <a:endParaRPr lang="en-US" altLang="zh-CN" b="1" smtClean="0"/>
          </a:p>
          <a:p>
            <a:r>
              <a:rPr lang="zh-CN" altLang="en-US" b="1" smtClean="0"/>
              <a:t>适用于哪些食品？</a:t>
            </a:r>
            <a:endParaRPr lang="en-US" altLang="zh-CN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</a:rPr>
              <a:t>漂白剂</a:t>
            </a:r>
            <a:endParaRPr lang="en-US" b="1" smtClean="0">
              <a:solidFill>
                <a:srgbClr val="0000FF"/>
              </a:solidFill>
              <a:ea typeface="黑体" pitchFamily="49" charset="-122"/>
            </a:endParaRPr>
          </a:p>
        </p:txBody>
      </p:sp>
      <p:sp>
        <p:nvSpPr>
          <p:cNvPr id="42496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b="1" dirty="0" smtClean="0"/>
              <a:t>定义：使食品中有色物质经化学作用分解退色的物质。</a:t>
            </a:r>
            <a:endParaRPr lang="en-US" altLang="zh-CN" b="1" dirty="0" smtClean="0"/>
          </a:p>
          <a:p>
            <a:r>
              <a:rPr lang="zh-CN" altLang="en-US" b="1" dirty="0" smtClean="0"/>
              <a:t>作用原理：通过消耗食品中的氧，破坏、抑制食品氧化酶活性和食品的发色因素，使食品褐变色素褪色或免于褐变，改善食品色泽。</a:t>
            </a:r>
            <a:endParaRPr lang="en-US" altLang="zh-CN" b="1" dirty="0" smtClean="0"/>
          </a:p>
          <a:p>
            <a:r>
              <a:rPr lang="zh-CN" altLang="en-US" b="1" dirty="0" smtClean="0"/>
              <a:t>分类：还原型和氧化</a:t>
            </a:r>
            <a:r>
              <a:rPr lang="zh-CN" altLang="en-US" b="1" dirty="0" smtClean="0"/>
              <a:t>型。</a:t>
            </a:r>
            <a:endParaRPr lang="en-US" altLang="zh-CN" b="1" dirty="0" smtClean="0"/>
          </a:p>
          <a:p>
            <a:r>
              <a:rPr lang="zh-CN" altLang="en-US" b="1" dirty="0" smtClean="0"/>
              <a:t>常用品种</a:t>
            </a:r>
            <a:r>
              <a:rPr lang="zh-CN" altLang="en-US" b="1" dirty="0" smtClean="0"/>
              <a:t>举例。</a:t>
            </a:r>
            <a:endParaRPr lang="en-US" altLang="zh-CN" b="1" dirty="0" smtClean="0"/>
          </a:p>
          <a:p>
            <a:r>
              <a:rPr lang="zh-CN" altLang="en-US" b="1" dirty="0" smtClean="0"/>
              <a:t>分别适用于哪些食品？</a:t>
            </a:r>
            <a:endParaRPr lang="en-US" altLang="zh-CN" b="1" dirty="0" smtClean="0"/>
          </a:p>
          <a:p>
            <a:endParaRPr lang="en-US" b="1" dirty="0" smtClean="0">
              <a:ea typeface="黑体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601</Words>
  <Application>Microsoft Office PowerPoint</Application>
  <PresentationFormat>全屏显示(4:3)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第九章 食品添加剂及其管理</vt:lpstr>
      <vt:lpstr>定义</vt:lpstr>
      <vt:lpstr>食品添加剂的分类</vt:lpstr>
      <vt:lpstr>食品添加剂的分类（续）</vt:lpstr>
      <vt:lpstr>可以使用食品添加剂的情况</vt:lpstr>
      <vt:lpstr>使用食品添加剂的基本要求</vt:lpstr>
      <vt:lpstr>防腐剂</vt:lpstr>
      <vt:lpstr>抗氧化剂</vt:lpstr>
      <vt:lpstr>漂白剂</vt:lpstr>
      <vt:lpstr>着色剂</vt:lpstr>
      <vt:lpstr>护色剂</vt:lpstr>
      <vt:lpstr>甜味剂</vt:lpstr>
      <vt:lpstr>其他食品添加剂介绍</vt:lpstr>
      <vt:lpstr>谢谢！</vt:lpstr>
    </vt:vector>
  </TitlesOfParts>
  <Company>复旦大学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第八章 食品添加剂及其管理</dc:title>
  <dc:creator>lenovo</dc:creator>
  <cp:lastModifiedBy>lenovo</cp:lastModifiedBy>
  <cp:revision>7</cp:revision>
  <dcterms:created xsi:type="dcterms:W3CDTF">2012-08-10T02:28:49Z</dcterms:created>
  <dcterms:modified xsi:type="dcterms:W3CDTF">2012-08-10T06:38:26Z</dcterms:modified>
</cp:coreProperties>
</file>