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3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0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8400"/>
            <a:ext cx="2133600" cy="457200"/>
          </a:xfrm>
        </p:spPr>
        <p:txBody>
          <a:bodyPr/>
          <a:lstStyle>
            <a:lvl1pPr>
              <a:defRPr/>
            </a:lvl1pPr>
          </a:lstStyle>
          <a:p>
            <a:pPr>
              <a:defRPr/>
            </a:pPr>
            <a:endParaRPr lang="en-US" altLang="zh-CN"/>
          </a:p>
        </p:txBody>
      </p:sp>
      <p:sp>
        <p:nvSpPr>
          <p:cNvPr id="6" name="页脚占位符 5"/>
          <p:cNvSpPr>
            <a:spLocks noGrp="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6553200" y="6248400"/>
            <a:ext cx="2133600" cy="457200"/>
          </a:xfrm>
        </p:spPr>
        <p:txBody>
          <a:bodyPr/>
          <a:lstStyle>
            <a:lvl1pPr>
              <a:defRPr/>
            </a:lvl1pPr>
          </a:lstStyle>
          <a:p>
            <a:pPr>
              <a:defRPr/>
            </a:pPr>
            <a:fld id="{E2C55BDA-B1DE-4E7F-A179-03BB9BDE86A5}" type="slidenum">
              <a:rPr lang="en-US" altLang="zh-CN"/>
              <a:pPr>
                <a:defRPr/>
              </a:pPr>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8EF8EC6-1687-4263-8A18-5355C388DCD9}"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F6927E-7962-4AB7-B7EC-C84E3456D1D1}"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F8EC6-1687-4263-8A18-5355C388DCD9}" type="datetimeFigureOut">
              <a:rPr lang="zh-CN" altLang="en-US" smtClean="0"/>
              <a:pPr/>
              <a:t>2012-08-10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6927E-7962-4AB7-B7EC-C84E3456D1D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标题 3"/>
          <p:cNvSpPr>
            <a:spLocks noGrp="1"/>
          </p:cNvSpPr>
          <p:nvPr>
            <p:ph type="ctrTitle"/>
          </p:nvPr>
        </p:nvSpPr>
        <p:spPr>
          <a:xfrm>
            <a:off x="762000" y="1600200"/>
            <a:ext cx="7772400" cy="1470025"/>
          </a:xfrm>
        </p:spPr>
        <p:txBody>
          <a:bodyPr>
            <a:normAutofit fontScale="90000"/>
          </a:bodyPr>
          <a:lstStyle/>
          <a:p>
            <a:r>
              <a:rPr lang="zh-CN" altLang="en-US" sz="6000" b="1" dirty="0" smtClean="0">
                <a:solidFill>
                  <a:srgbClr val="0000FF"/>
                </a:solidFill>
                <a:latin typeface="黑体" pitchFamily="49" charset="-122"/>
                <a:ea typeface="黑体" pitchFamily="49" charset="-122"/>
              </a:rPr>
              <a:t>第四章 </a:t>
            </a:r>
            <a:r>
              <a:rPr lang="en-US" altLang="zh-CN" sz="6000" b="1" dirty="0" smtClean="0">
                <a:solidFill>
                  <a:srgbClr val="0000FF"/>
                </a:solidFill>
                <a:latin typeface="黑体" pitchFamily="49" charset="-122"/>
                <a:ea typeface="黑体" pitchFamily="49" charset="-122"/>
              </a:rPr>
              <a:t/>
            </a:r>
            <a:br>
              <a:rPr lang="en-US" altLang="zh-CN" sz="6000" b="1" dirty="0" smtClean="0">
                <a:solidFill>
                  <a:srgbClr val="0000FF"/>
                </a:solidFill>
                <a:latin typeface="黑体" pitchFamily="49" charset="-122"/>
                <a:ea typeface="黑体" pitchFamily="49" charset="-122"/>
              </a:rPr>
            </a:br>
            <a:r>
              <a:rPr lang="zh-CN" altLang="en-US" sz="6000" b="1" dirty="0" smtClean="0">
                <a:solidFill>
                  <a:srgbClr val="0000FF"/>
                </a:solidFill>
                <a:latin typeface="黑体" pitchFamily="49" charset="-122"/>
                <a:ea typeface="黑体" pitchFamily="49" charset="-122"/>
              </a:rPr>
              <a:t>各类食品的营养价值</a:t>
            </a:r>
          </a:p>
        </p:txBody>
      </p:sp>
      <p:pic>
        <p:nvPicPr>
          <p:cNvPr id="152579"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152580" name="副标题 4"/>
          <p:cNvSpPr>
            <a:spLocks noGrp="1"/>
          </p:cNvSpPr>
          <p:nvPr>
            <p:ph type="subTitle" idx="1"/>
          </p:nvPr>
        </p:nvSpPr>
        <p:spPr/>
        <p:txBody>
          <a:bodyPr/>
          <a:lstStyle/>
          <a:p>
            <a:endParaRPr lang="zh-CN"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842" name="Group 34"/>
          <p:cNvGraphicFramePr>
            <a:graphicFrameLocks noGrp="1"/>
          </p:cNvGraphicFramePr>
          <p:nvPr/>
        </p:nvGraphicFramePr>
        <p:xfrm>
          <a:off x="250825" y="1773238"/>
          <a:ext cx="8569325" cy="4552506"/>
        </p:xfrm>
        <a:graphic>
          <a:graphicData uri="http://schemas.openxmlformats.org/drawingml/2006/table">
            <a:tbl>
              <a:tblPr/>
              <a:tblGrid>
                <a:gridCol w="2449513"/>
                <a:gridCol w="1295400"/>
                <a:gridCol w="1296987"/>
                <a:gridCol w="1150938"/>
                <a:gridCol w="1223962"/>
                <a:gridCol w="1152525"/>
              </a:tblGrid>
              <a:tr h="960438">
                <a:tc>
                  <a:txBody>
                    <a:bodyPr/>
                    <a:lstStyle/>
                    <a:p>
                      <a:pPr marL="0" marR="0" lvl="0" indent="0" algn="l" defTabSz="914400" rtl="0" eaLnBrk="1" fontAlgn="base" latinLnBrk="0" hangingPunct="1">
                        <a:lnSpc>
                          <a:spcPct val="120000"/>
                        </a:lnSpc>
                        <a:spcBef>
                          <a:spcPct val="20000"/>
                        </a:spcBef>
                        <a:spcAft>
                          <a:spcPct val="0"/>
                        </a:spcAft>
                        <a:buClr>
                          <a:schemeClr val="hlink"/>
                        </a:buClr>
                        <a:buSzTx/>
                        <a:buFontTx/>
                        <a:buNone/>
                        <a:tabLst/>
                      </a:pPr>
                      <a:endParaRPr kumimoji="0" lang="zh-CN" altLang="zh-CN" sz="2200" b="0" i="0" u="none" strike="noStrike" cap="none" normalizeH="0" baseline="0" dirty="0" smtClean="0">
                        <a:ln>
                          <a:noFill/>
                        </a:ln>
                        <a:solidFill>
                          <a:schemeClr val="tx1"/>
                        </a:solidFill>
                        <a:effectLst/>
                        <a:latin typeface="黑体" pitchFamily="2" charset="-122"/>
                        <a:ea typeface="黑体" pitchFamily="2" charset="-122"/>
                      </a:endParaRPr>
                    </a:p>
                  </a:txBody>
                  <a:tcPr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热能</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r>
                        <a:rPr kumimoji="0" lang="en-US" altLang="zh-CN" sz="2200" b="0" i="0" u="none" strike="noStrike" cap="none" normalizeH="0" baseline="0" dirty="0" smtClean="0">
                          <a:ln>
                            <a:noFill/>
                          </a:ln>
                          <a:solidFill>
                            <a:schemeClr val="tx1"/>
                          </a:solidFill>
                          <a:effectLst/>
                          <a:latin typeface="+mn-lt"/>
                          <a:ea typeface="黑体" pitchFamily="2" charset="-122"/>
                        </a:rPr>
                        <a:t>kJ</a:t>
                      </a: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蛋白质</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r>
                        <a:rPr kumimoji="0" lang="en-US" altLang="zh-CN" sz="2200" b="0" i="0" u="none" strike="noStrike" cap="none" normalizeH="0" baseline="0" dirty="0" smtClean="0">
                          <a:ln>
                            <a:noFill/>
                          </a:ln>
                          <a:solidFill>
                            <a:schemeClr val="tx1"/>
                          </a:solidFill>
                          <a:effectLst/>
                          <a:latin typeface="+mn-lt"/>
                          <a:ea typeface="黑体" pitchFamily="2" charset="-122"/>
                        </a:rPr>
                        <a:t>g</a:t>
                      </a: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视黄醇</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r>
                        <a:rPr kumimoji="0" lang="en-US" altLang="zh-CN" sz="2200" b="0" i="0" u="none" strike="noStrike" cap="none" normalizeH="0" baseline="0" dirty="0" err="1" smtClean="0">
                          <a:ln>
                            <a:noFill/>
                          </a:ln>
                          <a:solidFill>
                            <a:schemeClr val="tx1"/>
                          </a:solidFill>
                          <a:effectLst/>
                          <a:latin typeface="+mn-lt"/>
                          <a:ea typeface="黑体" pitchFamily="2" charset="-122"/>
                        </a:rPr>
                        <a:t>μg</a:t>
                      </a: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硫胺素</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r>
                        <a:rPr kumimoji="0" lang="en-US" altLang="zh-CN" sz="2200" b="0" i="0" u="none" strike="noStrike" cap="none" normalizeH="0" baseline="0" dirty="0" smtClean="0">
                          <a:ln>
                            <a:noFill/>
                          </a:ln>
                          <a:solidFill>
                            <a:schemeClr val="tx1"/>
                          </a:solidFill>
                          <a:effectLst/>
                          <a:latin typeface="+mn-lt"/>
                          <a:ea typeface="黑体" pitchFamily="2" charset="-122"/>
                        </a:rPr>
                        <a:t>mg</a:t>
                      </a: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核黄素</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r>
                        <a:rPr kumimoji="0" lang="en-US" altLang="zh-CN" sz="2200" b="0" i="0" u="none" strike="noStrike" cap="none" normalizeH="0" baseline="0" dirty="0" smtClean="0">
                          <a:ln>
                            <a:noFill/>
                          </a:ln>
                          <a:solidFill>
                            <a:schemeClr val="tx1"/>
                          </a:solidFill>
                          <a:effectLst/>
                          <a:latin typeface="+mn-lt"/>
                          <a:ea typeface="黑体" pitchFamily="2" charset="-122"/>
                        </a:rPr>
                        <a:t>mg</a:t>
                      </a: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txBody>
                  <a:tcP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9338">
                <a:tc>
                  <a:txBody>
                    <a:bodyPr/>
                    <a:lstStyle/>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营养素供给标准</a:t>
                      </a:r>
                    </a:p>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100g</a:t>
                      </a: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鸡蛋</a:t>
                      </a:r>
                    </a:p>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mn-lt"/>
                          <a:ea typeface="黑体" pitchFamily="2" charset="-122"/>
                        </a:rPr>
                        <a:t>INQ</a:t>
                      </a:r>
                    </a:p>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100g</a:t>
                      </a: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大米</a:t>
                      </a:r>
                    </a:p>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mn-lt"/>
                          <a:ea typeface="黑体" pitchFamily="2" charset="-122"/>
                        </a:rPr>
                        <a:t>INQ</a:t>
                      </a:r>
                    </a:p>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100g</a:t>
                      </a:r>
                      <a:r>
                        <a:rPr kumimoji="0" lang="zh-CN" altLang="en-US" sz="2200" b="0" i="0" u="none" strike="noStrike" cap="none" normalizeH="0" baseline="0" dirty="0" smtClean="0">
                          <a:ln>
                            <a:noFill/>
                          </a:ln>
                          <a:solidFill>
                            <a:schemeClr val="tx1"/>
                          </a:solidFill>
                          <a:effectLst/>
                          <a:latin typeface="黑体" pitchFamily="2" charset="-122"/>
                          <a:ea typeface="黑体" pitchFamily="2" charset="-122"/>
                        </a:rPr>
                        <a:t>大豆</a:t>
                      </a:r>
                    </a:p>
                    <a:p>
                      <a:pPr marL="0" marR="0" lvl="0" indent="0" algn="just"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mn-lt"/>
                          <a:ea typeface="黑体" pitchFamily="2" charset="-122"/>
                        </a:rPr>
                        <a:t>INQ</a:t>
                      </a:r>
                    </a:p>
                  </a:txBody>
                  <a:tcPr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10042</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653</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 </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1456</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 </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1502</a:t>
                      </a:r>
                    </a:p>
                    <a:p>
                      <a:pPr marL="0" marR="0" lvl="0" indent="0" algn="l" defTabSz="914400" rtl="0" eaLnBrk="1" fontAlgn="base" latinLnBrk="0" hangingPunct="1">
                        <a:lnSpc>
                          <a:spcPct val="120000"/>
                        </a:lnSpc>
                        <a:spcBef>
                          <a:spcPct val="20000"/>
                        </a:spcBef>
                        <a:spcAft>
                          <a:spcPct val="0"/>
                        </a:spcAft>
                        <a:buClr>
                          <a:schemeClr val="hlink"/>
                        </a:buClr>
                        <a:buSzTx/>
                        <a:buFontTx/>
                        <a:buNone/>
                        <a:tabLst/>
                      </a:pPr>
                      <a:endParaRPr kumimoji="0" lang="en-US" altLang="zh-CN" sz="2200" b="0" i="0" u="none" strike="noStrike" cap="none" normalizeH="0" baseline="0" dirty="0" smtClean="0">
                        <a:ln>
                          <a:noFill/>
                        </a:ln>
                        <a:solidFill>
                          <a:schemeClr val="tx1"/>
                        </a:solidFill>
                        <a:effectLst/>
                        <a:latin typeface="黑体" pitchFamily="2" charset="-122"/>
                        <a:ea typeface="黑体" pitchFamily="2" charset="-122"/>
                      </a:endParaRP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75</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12.8</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2.62</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8.0</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0.74</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35.1</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3.13</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800</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194</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3.73</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37</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0.31</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1.4</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0.13</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1.43</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0.22</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1.08</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0.41</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1.96</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1.4</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0.32</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3.52</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0.05</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0.25</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chemeClr val="tx1"/>
                          </a:solidFill>
                          <a:effectLst/>
                          <a:latin typeface="黑体" pitchFamily="2" charset="-122"/>
                          <a:ea typeface="黑体" pitchFamily="2" charset="-122"/>
                        </a:rPr>
                        <a:t>0.20</a:t>
                      </a:r>
                    </a:p>
                    <a:p>
                      <a:pPr marL="0" marR="0" lvl="0" indent="0" algn="ctr" defTabSz="914400" rtl="0" eaLnBrk="1" fontAlgn="base" latinLnBrk="0" hangingPunct="1">
                        <a:lnSpc>
                          <a:spcPct val="120000"/>
                        </a:lnSpc>
                        <a:spcBef>
                          <a:spcPct val="20000"/>
                        </a:spcBef>
                        <a:spcAft>
                          <a:spcPct val="0"/>
                        </a:spcAft>
                        <a:buClr>
                          <a:schemeClr val="hlink"/>
                        </a:buClr>
                        <a:buSzTx/>
                        <a:buFontTx/>
                        <a:buNone/>
                        <a:tabLst/>
                      </a:pPr>
                      <a:r>
                        <a:rPr kumimoji="0" lang="en-US" altLang="zh-CN" sz="2200" b="0" i="0" u="none" strike="noStrike" cap="none" normalizeH="0" baseline="0" dirty="0" smtClean="0">
                          <a:ln>
                            <a:noFill/>
                          </a:ln>
                          <a:solidFill>
                            <a:srgbClr val="FF00FF"/>
                          </a:solidFill>
                          <a:effectLst/>
                          <a:latin typeface="黑体" pitchFamily="2" charset="-122"/>
                          <a:ea typeface="黑体" pitchFamily="2" charset="-122"/>
                        </a:rPr>
                        <a:t>0.96</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4" name="Text Box 82"/>
          <p:cNvSpPr txBox="1">
            <a:spLocks noChangeArrowheads="1"/>
          </p:cNvSpPr>
          <p:nvPr/>
        </p:nvSpPr>
        <p:spPr bwMode="auto">
          <a:xfrm>
            <a:off x="684213" y="333375"/>
            <a:ext cx="7704137" cy="1534266"/>
          </a:xfrm>
          <a:prstGeom prst="rect">
            <a:avLst/>
          </a:prstGeom>
          <a:noFill/>
          <a:ln w="9525">
            <a:noFill/>
            <a:miter lim="800000"/>
            <a:headEnd/>
            <a:tailEnd/>
          </a:ln>
        </p:spPr>
        <p:txBody>
          <a:bodyPr>
            <a:spAutoFit/>
          </a:bodyPr>
          <a:lstStyle/>
          <a:p>
            <a:pPr algn="ctr">
              <a:spcBef>
                <a:spcPct val="50000"/>
              </a:spcBef>
              <a:defRPr/>
            </a:pPr>
            <a:r>
              <a:rPr kumimoji="1" lang="zh-CN" altLang="en-US" sz="3200" b="1" dirty="0" smtClean="0">
                <a:solidFill>
                  <a:srgbClr val="0000FF"/>
                </a:solidFill>
                <a:latin typeface="黑体" pitchFamily="49" charset="-122"/>
                <a:ea typeface="黑体" pitchFamily="49" charset="-122"/>
              </a:rPr>
              <a:t>表</a:t>
            </a:r>
            <a:r>
              <a:rPr kumimoji="1" lang="en-US" altLang="zh-CN" sz="3200" b="1" dirty="0" smtClean="0">
                <a:solidFill>
                  <a:srgbClr val="0000FF"/>
                </a:solidFill>
                <a:latin typeface="黑体" pitchFamily="49" charset="-122"/>
                <a:ea typeface="黑体" pitchFamily="49" charset="-122"/>
              </a:rPr>
              <a:t>1 </a:t>
            </a:r>
            <a:r>
              <a:rPr kumimoji="1" lang="zh-CN" altLang="en-US" sz="3200" b="1" dirty="0" smtClean="0">
                <a:solidFill>
                  <a:srgbClr val="0000FF"/>
                </a:solidFill>
                <a:latin typeface="黑体" pitchFamily="49" charset="-122"/>
                <a:ea typeface="黑体" pitchFamily="49" charset="-122"/>
              </a:rPr>
              <a:t>鸡蛋</a:t>
            </a:r>
            <a:r>
              <a:rPr kumimoji="1" lang="zh-CN" altLang="en-US" sz="3200" b="1" dirty="0">
                <a:solidFill>
                  <a:srgbClr val="0000FF"/>
                </a:solidFill>
                <a:latin typeface="黑体" pitchFamily="49" charset="-122"/>
                <a:ea typeface="黑体" pitchFamily="49" charset="-122"/>
              </a:rPr>
              <a:t>、大米、大豆中几种营养素的</a:t>
            </a:r>
            <a:r>
              <a:rPr kumimoji="1" lang="en-US" altLang="zh-CN" sz="3200" b="1" dirty="0">
                <a:solidFill>
                  <a:srgbClr val="0000FF"/>
                </a:solidFill>
                <a:latin typeface="+mn-lt"/>
                <a:ea typeface="黑体" pitchFamily="49" charset="-122"/>
              </a:rPr>
              <a:t>INQ</a:t>
            </a:r>
            <a:r>
              <a:rPr kumimoji="1" lang="zh-CN" altLang="en-US" sz="3200" b="1" dirty="0">
                <a:solidFill>
                  <a:srgbClr val="0000FF"/>
                </a:solidFill>
                <a:latin typeface="黑体" pitchFamily="49" charset="-122"/>
                <a:ea typeface="黑体" pitchFamily="49" charset="-122"/>
              </a:rPr>
              <a:t>值</a:t>
            </a:r>
            <a:r>
              <a:rPr kumimoji="1" lang="zh-CN" altLang="en-US" sz="2400" b="1" dirty="0">
                <a:solidFill>
                  <a:srgbClr val="0000FF"/>
                </a:solidFill>
                <a:latin typeface="黑体" pitchFamily="49" charset="-122"/>
                <a:ea typeface="黑体" pitchFamily="49" charset="-122"/>
              </a:rPr>
              <a:t> </a:t>
            </a:r>
          </a:p>
          <a:p>
            <a:pPr algn="just">
              <a:lnSpc>
                <a:spcPct val="145000"/>
              </a:lnSpc>
              <a:spcBef>
                <a:spcPct val="20000"/>
              </a:spcBef>
              <a:buClr>
                <a:schemeClr val="hlink"/>
              </a:buClr>
              <a:defRPr/>
            </a:pPr>
            <a:r>
              <a:rPr lang="zh-CN" altLang="en-US" b="1" dirty="0">
                <a:solidFill>
                  <a:srgbClr val="0000FF"/>
                </a:solidFill>
                <a:latin typeface="黑体" pitchFamily="49" charset="-122"/>
                <a:ea typeface="黑体" pitchFamily="49" charset="-122"/>
              </a:rPr>
              <a:t>（成年男子轻体力劳动的营养素供给标准）</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食物利用率</a:t>
            </a:r>
          </a:p>
        </p:txBody>
      </p:sp>
      <p:sp>
        <p:nvSpPr>
          <p:cNvPr id="2052" name="Rectangle 3"/>
          <p:cNvSpPr>
            <a:spLocks noGrp="1" noChangeArrowheads="1"/>
          </p:cNvSpPr>
          <p:nvPr>
            <p:ph type="body" idx="1"/>
          </p:nvPr>
        </p:nvSpPr>
        <p:spPr>
          <a:xfrm>
            <a:off x="457200" y="1989138"/>
            <a:ext cx="8229600" cy="4106862"/>
          </a:xfrm>
        </p:spPr>
        <p:txBody>
          <a:bodyPr/>
          <a:lstStyle/>
          <a:p>
            <a:pPr marL="0" indent="0">
              <a:buFontTx/>
              <a:buNone/>
            </a:pPr>
            <a:r>
              <a:rPr lang="zh-CN" altLang="en-US" smtClean="0"/>
              <a:t>    </a:t>
            </a:r>
            <a:r>
              <a:rPr lang="zh-CN" altLang="en-US" b="1" smtClean="0">
                <a:latin typeface="黑体" pitchFamily="49" charset="-122"/>
                <a:ea typeface="黑体" pitchFamily="49" charset="-122"/>
              </a:rPr>
              <a:t>指食物进入机体后被机体消化、吸收和利用的程度，一般用动物来测定。</a:t>
            </a:r>
          </a:p>
          <a:p>
            <a:pPr marL="0" indent="0"/>
            <a:endParaRPr lang="en-US" altLang="zh-CN" smtClean="0"/>
          </a:p>
        </p:txBody>
      </p:sp>
      <p:graphicFrame>
        <p:nvGraphicFramePr>
          <p:cNvPr id="2050" name="Object 2"/>
          <p:cNvGraphicFramePr>
            <a:graphicFrameLocks noChangeAspect="1"/>
          </p:cNvGraphicFramePr>
          <p:nvPr>
            <p:ph sz="half" idx="4294967295"/>
          </p:nvPr>
        </p:nvGraphicFramePr>
        <p:xfrm>
          <a:off x="900113" y="4092575"/>
          <a:ext cx="6346825" cy="976313"/>
        </p:xfrm>
        <a:graphic>
          <a:graphicData uri="http://schemas.openxmlformats.org/presentationml/2006/ole">
            <p:oleObj spid="_x0000_s2050" name="公式" r:id="rId3" imgW="2806560" imgH="431640" progId="Equation.3">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68313" y="549275"/>
            <a:ext cx="8229600" cy="1143000"/>
          </a:xfrm>
        </p:spPr>
        <p:txBody>
          <a:bodyPr/>
          <a:lstStyle/>
          <a:p>
            <a:pPr>
              <a:defRPr/>
            </a:pPr>
            <a:r>
              <a:rPr lang="zh-CN" altLang="en-US" b="1" dirty="0">
                <a:solidFill>
                  <a:srgbClr val="0000FF"/>
                </a:solidFill>
                <a:latin typeface="黑体" pitchFamily="2" charset="-122"/>
                <a:ea typeface="黑体" pitchFamily="2" charset="-122"/>
              </a:rPr>
              <a:t>食物血糖指数</a:t>
            </a:r>
            <a:r>
              <a:rPr lang="zh-CN" altLang="en-US" b="1" dirty="0">
                <a:solidFill>
                  <a:srgbClr val="0000FF"/>
                </a:solidFill>
                <a:latin typeface="+mn-lt"/>
                <a:ea typeface="黑体" pitchFamily="2" charset="-122"/>
              </a:rPr>
              <a:t>（</a:t>
            </a:r>
            <a:r>
              <a:rPr lang="en-US" altLang="zh-CN" b="1" dirty="0">
                <a:solidFill>
                  <a:srgbClr val="0000FF"/>
                </a:solidFill>
                <a:latin typeface="+mn-lt"/>
                <a:ea typeface="黑体" pitchFamily="2" charset="-122"/>
              </a:rPr>
              <a:t>GI</a:t>
            </a:r>
            <a:r>
              <a:rPr lang="zh-CN" altLang="en-US" b="1" dirty="0">
                <a:solidFill>
                  <a:srgbClr val="0000FF"/>
                </a:solidFill>
                <a:latin typeface="+mn-lt"/>
                <a:ea typeface="黑体" pitchFamily="2" charset="-122"/>
              </a:rPr>
              <a:t>）</a:t>
            </a:r>
          </a:p>
        </p:txBody>
      </p:sp>
      <p:sp>
        <p:nvSpPr>
          <p:cNvPr id="3076" name="Rectangle 3"/>
          <p:cNvSpPr>
            <a:spLocks noGrp="1" noChangeArrowheads="1"/>
          </p:cNvSpPr>
          <p:nvPr>
            <p:ph type="body" sz="half" idx="1"/>
          </p:nvPr>
        </p:nvSpPr>
        <p:spPr>
          <a:xfrm>
            <a:off x="611188" y="2133600"/>
            <a:ext cx="8281987" cy="4206875"/>
          </a:xfrm>
        </p:spPr>
        <p:txBody>
          <a:bodyPr/>
          <a:lstStyle/>
          <a:p>
            <a:pPr marL="0" indent="0">
              <a:buFontTx/>
              <a:buNone/>
            </a:pPr>
            <a:r>
              <a:rPr lang="zh-CN" altLang="en-US" sz="2800" b="1" smtClean="0"/>
              <a:t>定义：</a:t>
            </a:r>
          </a:p>
          <a:p>
            <a:pPr marL="0" indent="0">
              <a:buFontTx/>
              <a:buNone/>
            </a:pPr>
            <a:r>
              <a:rPr lang="zh-CN" altLang="en-US" sz="2800" b="1" smtClean="0"/>
              <a:t>        </a:t>
            </a:r>
          </a:p>
          <a:p>
            <a:pPr marL="0" indent="0">
              <a:buFontTx/>
              <a:buNone/>
            </a:pPr>
            <a:endParaRPr lang="zh-CN" altLang="en-US" sz="2800" b="1" smtClean="0"/>
          </a:p>
          <a:p>
            <a:pPr marL="0" indent="0">
              <a:buFontTx/>
              <a:buNone/>
            </a:pPr>
            <a:endParaRPr lang="zh-CN" altLang="en-US" sz="2800" b="1" smtClean="0"/>
          </a:p>
          <a:p>
            <a:pPr marL="0" indent="0">
              <a:buFontTx/>
              <a:buNone/>
            </a:pPr>
            <a:r>
              <a:rPr lang="zh-CN" altLang="en-US" sz="2800" b="1" smtClean="0"/>
              <a:t>     ＞</a:t>
            </a:r>
            <a:r>
              <a:rPr lang="en-US" altLang="zh-CN" sz="2800" b="1" smtClean="0">
                <a:latin typeface="黑体" pitchFamily="49" charset="-122"/>
                <a:ea typeface="黑体" pitchFamily="49" charset="-122"/>
              </a:rPr>
              <a:t>75</a:t>
            </a:r>
            <a:r>
              <a:rPr lang="zh-CN" altLang="en-US" sz="2800" b="1" smtClean="0">
                <a:latin typeface="黑体" pitchFamily="49" charset="-122"/>
                <a:ea typeface="黑体" pitchFamily="49" charset="-122"/>
              </a:rPr>
              <a:t>为高</a:t>
            </a:r>
            <a:r>
              <a:rPr lang="en-US" altLang="zh-CN" sz="2800" b="1" smtClean="0">
                <a:ea typeface="黑体" pitchFamily="49" charset="-122"/>
              </a:rPr>
              <a:t>GI</a:t>
            </a:r>
            <a:r>
              <a:rPr lang="zh-CN" altLang="en-US" sz="2800" b="1" smtClean="0">
                <a:latin typeface="黑体" pitchFamily="49" charset="-122"/>
                <a:ea typeface="黑体" pitchFamily="49" charset="-122"/>
              </a:rPr>
              <a:t>食物，</a:t>
            </a:r>
            <a:r>
              <a:rPr lang="en-US" altLang="zh-CN" sz="2800" b="1" smtClean="0">
                <a:latin typeface="黑体" pitchFamily="49" charset="-122"/>
                <a:ea typeface="黑体" pitchFamily="49" charset="-122"/>
              </a:rPr>
              <a:t>55-75</a:t>
            </a:r>
            <a:r>
              <a:rPr lang="zh-CN" altLang="en-US" sz="2800" b="1" smtClean="0">
                <a:latin typeface="黑体" pitchFamily="49" charset="-122"/>
                <a:ea typeface="黑体" pitchFamily="49" charset="-122"/>
              </a:rPr>
              <a:t>之间为中等</a:t>
            </a:r>
            <a:r>
              <a:rPr lang="en-US" altLang="zh-CN" sz="2800" b="1" smtClean="0">
                <a:ea typeface="黑体" pitchFamily="49" charset="-122"/>
              </a:rPr>
              <a:t>GI</a:t>
            </a:r>
            <a:r>
              <a:rPr lang="zh-CN" altLang="en-US" sz="2800" b="1" smtClean="0">
                <a:latin typeface="黑体" pitchFamily="49" charset="-122"/>
                <a:ea typeface="黑体" pitchFamily="49" charset="-122"/>
              </a:rPr>
              <a:t>食物</a:t>
            </a:r>
            <a:r>
              <a:rPr lang="zh-CN" altLang="en-US" sz="2800" b="1" smtClean="0"/>
              <a:t>，＜</a:t>
            </a:r>
            <a:r>
              <a:rPr lang="en-US" altLang="zh-CN" sz="2800" b="1" smtClean="0">
                <a:latin typeface="黑体" pitchFamily="49" charset="-122"/>
                <a:ea typeface="黑体" pitchFamily="49" charset="-122"/>
              </a:rPr>
              <a:t>55</a:t>
            </a:r>
            <a:r>
              <a:rPr lang="zh-CN" altLang="en-US" sz="2800" b="1" smtClean="0">
                <a:latin typeface="黑体" pitchFamily="49" charset="-122"/>
                <a:ea typeface="黑体" pitchFamily="49" charset="-122"/>
              </a:rPr>
              <a:t>为低</a:t>
            </a:r>
            <a:r>
              <a:rPr lang="en-US" altLang="zh-CN" sz="2800" b="1" smtClean="0">
                <a:ea typeface="黑体" pitchFamily="49" charset="-122"/>
              </a:rPr>
              <a:t>GI</a:t>
            </a:r>
            <a:r>
              <a:rPr lang="zh-CN" altLang="en-US" sz="2800" b="1" smtClean="0">
                <a:latin typeface="黑体" pitchFamily="49" charset="-122"/>
                <a:ea typeface="黑体" pitchFamily="49" charset="-122"/>
              </a:rPr>
              <a:t>食物</a:t>
            </a:r>
          </a:p>
          <a:p>
            <a:pPr marL="0" indent="0">
              <a:spcBef>
                <a:spcPct val="50000"/>
              </a:spcBef>
              <a:buFontTx/>
              <a:buNone/>
            </a:pPr>
            <a:r>
              <a:rPr lang="zh-CN" altLang="en-US" sz="2800" b="1" smtClean="0"/>
              <a:t>        </a:t>
            </a:r>
            <a:r>
              <a:rPr lang="zh-CN" altLang="en-US" sz="2800" b="1" smtClean="0">
                <a:latin typeface="黑体" pitchFamily="49" charset="-122"/>
                <a:ea typeface="黑体" pitchFamily="49" charset="-122"/>
              </a:rPr>
              <a:t>反映机体对食物中碳水化合物的利用强度和食物摄入后对人体血糖的影响</a:t>
            </a:r>
          </a:p>
          <a:p>
            <a:pPr marL="0" indent="0">
              <a:buFontTx/>
              <a:buNone/>
            </a:pPr>
            <a:endParaRPr lang="zh-CN" altLang="en-US" sz="2800" b="1" smtClean="0"/>
          </a:p>
          <a:p>
            <a:pPr marL="0" indent="0">
              <a:buFontTx/>
              <a:buNone/>
            </a:pPr>
            <a:endParaRPr lang="en-US" altLang="zh-CN" sz="2800" b="1" smtClean="0"/>
          </a:p>
        </p:txBody>
      </p:sp>
      <p:graphicFrame>
        <p:nvGraphicFramePr>
          <p:cNvPr id="3074" name="Object 2"/>
          <p:cNvGraphicFramePr>
            <a:graphicFrameLocks noChangeAspect="1"/>
          </p:cNvGraphicFramePr>
          <p:nvPr>
            <p:ph sz="half" idx="2"/>
          </p:nvPr>
        </p:nvGraphicFramePr>
        <p:xfrm>
          <a:off x="1371600" y="2973388"/>
          <a:ext cx="6656388" cy="1050925"/>
        </p:xfrm>
        <a:graphic>
          <a:graphicData uri="http://schemas.openxmlformats.org/presentationml/2006/ole">
            <p:oleObj spid="_x0000_s3074" name="公式" r:id="rId3" imgW="2654280" imgH="419040" progId="Equation.3">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食物的抗氧化能力</a:t>
            </a:r>
          </a:p>
        </p:txBody>
      </p:sp>
      <p:sp>
        <p:nvSpPr>
          <p:cNvPr id="161795" name="Rectangle 3"/>
          <p:cNvSpPr>
            <a:spLocks noGrp="1" noChangeArrowheads="1"/>
          </p:cNvSpPr>
          <p:nvPr>
            <p:ph type="body" idx="1"/>
          </p:nvPr>
        </p:nvSpPr>
        <p:spPr>
          <a:xfrm>
            <a:off x="381000" y="1600200"/>
            <a:ext cx="8362950" cy="4608513"/>
          </a:xfrm>
        </p:spPr>
        <p:txBody>
          <a:bodyPr/>
          <a:lstStyle/>
          <a:p>
            <a:pPr>
              <a:lnSpc>
                <a:spcPct val="125000"/>
              </a:lnSpc>
              <a:buFontTx/>
              <a:buNone/>
            </a:pPr>
            <a:r>
              <a:rPr lang="zh-CN" altLang="en-US" sz="2800" b="1" smtClean="0">
                <a:latin typeface="黑体" pitchFamily="49" charset="-122"/>
                <a:ea typeface="黑体" pitchFamily="49" charset="-122"/>
              </a:rPr>
              <a:t>具有抗氧化能力的营养素</a:t>
            </a:r>
          </a:p>
          <a:p>
            <a:pPr>
              <a:lnSpc>
                <a:spcPct val="125000"/>
              </a:lnSpc>
              <a:buFontTx/>
              <a:buBlip>
                <a:blip r:embed="rId2"/>
              </a:buBlip>
            </a:pPr>
            <a:r>
              <a:rPr lang="zh-CN" altLang="en-US" sz="2800" b="1" smtClean="0">
                <a:latin typeface="黑体" pitchFamily="49" charset="-122"/>
                <a:ea typeface="黑体" pitchFamily="49" charset="-122"/>
              </a:rPr>
              <a:t>膳食抗氧化营养素：</a:t>
            </a:r>
          </a:p>
          <a:p>
            <a:pPr>
              <a:lnSpc>
                <a:spcPct val="125000"/>
              </a:lnSpc>
              <a:buFontTx/>
              <a:buNone/>
            </a:pP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V</a:t>
            </a:r>
            <a:r>
              <a:rPr lang="en-US" altLang="zh-CN" sz="2400" b="1" smtClean="0">
                <a:latin typeface="黑体" pitchFamily="49" charset="-122"/>
                <a:ea typeface="黑体" pitchFamily="49" charset="-122"/>
              </a:rPr>
              <a:t>E</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V</a:t>
            </a:r>
            <a:r>
              <a:rPr lang="en-US" altLang="zh-CN" sz="2400" b="1" smtClean="0">
                <a:latin typeface="黑体" pitchFamily="49" charset="-122"/>
                <a:ea typeface="黑体" pitchFamily="49" charset="-122"/>
              </a:rPr>
              <a:t>A</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V</a:t>
            </a:r>
            <a:r>
              <a:rPr lang="en-US" altLang="zh-CN" sz="2400" b="1" smtClean="0">
                <a:latin typeface="黑体" pitchFamily="49" charset="-122"/>
                <a:ea typeface="黑体" pitchFamily="49" charset="-122"/>
              </a:rPr>
              <a:t>C</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Se</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Zn</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Cu</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Fe</a:t>
            </a:r>
            <a:r>
              <a:rPr lang="zh-CN" altLang="en-US" sz="2800" b="1" smtClean="0">
                <a:latin typeface="黑体" pitchFamily="49" charset="-122"/>
                <a:ea typeface="黑体" pitchFamily="49" charset="-122"/>
              </a:rPr>
              <a:t>等</a:t>
            </a:r>
          </a:p>
          <a:p>
            <a:pPr>
              <a:lnSpc>
                <a:spcPct val="125000"/>
              </a:lnSpc>
              <a:buFontTx/>
              <a:buBlip>
                <a:blip r:embed="rId2"/>
              </a:buBlip>
            </a:pPr>
            <a:r>
              <a:rPr lang="zh-CN" altLang="en-US" sz="2800" b="1" smtClean="0">
                <a:latin typeface="黑体" pitchFamily="49" charset="-122"/>
                <a:ea typeface="黑体" pitchFamily="49" charset="-122"/>
              </a:rPr>
              <a:t>非膳食抗氧化营养素</a:t>
            </a:r>
          </a:p>
          <a:p>
            <a:pPr>
              <a:lnSpc>
                <a:spcPct val="125000"/>
              </a:lnSpc>
              <a:buFontTx/>
              <a:buNone/>
            </a:pPr>
            <a:r>
              <a:rPr lang="zh-CN" altLang="en-US" sz="2800" b="1" smtClean="0">
                <a:latin typeface="黑体" pitchFamily="49" charset="-122"/>
                <a:ea typeface="黑体" pitchFamily="49" charset="-122"/>
              </a:rPr>
              <a:t>   各种植物化合物，番茄红素、类胡萝卜素等</a:t>
            </a:r>
          </a:p>
          <a:p>
            <a:pPr>
              <a:lnSpc>
                <a:spcPct val="125000"/>
              </a:lnSpc>
              <a:buFontTx/>
              <a:buBlip>
                <a:blip r:embed="rId2"/>
              </a:buBlip>
            </a:pPr>
            <a:r>
              <a:rPr lang="zh-CN" altLang="en-US" sz="2800" b="1" smtClean="0">
                <a:latin typeface="黑体" pitchFamily="49" charset="-122"/>
                <a:ea typeface="黑体" pitchFamily="49" charset="-122"/>
              </a:rPr>
              <a:t>其他合成或摄取的抗氧化物</a:t>
            </a:r>
          </a:p>
          <a:p>
            <a:pPr algn="ctr">
              <a:lnSpc>
                <a:spcPct val="125000"/>
              </a:lnSpc>
              <a:buFontTx/>
              <a:buNone/>
            </a:pPr>
            <a:r>
              <a:rPr lang="zh-CN" altLang="en-US" sz="2800" b="1" smtClean="0">
                <a:latin typeface="黑体" pitchFamily="49" charset="-122"/>
                <a:ea typeface="黑体" pitchFamily="49" charset="-122"/>
              </a:rPr>
              <a:t>    二丁基羟基甲苯、丁基羟基茴香醚（合成的）</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381000" y="762000"/>
            <a:ext cx="8229600" cy="1143000"/>
          </a:xfrm>
        </p:spPr>
        <p:txBody>
          <a:bodyPr/>
          <a:lstStyle/>
          <a:p>
            <a:r>
              <a:rPr lang="zh-CN" altLang="en-US" b="1" smtClean="0">
                <a:solidFill>
                  <a:srgbClr val="0000FF"/>
                </a:solidFill>
                <a:latin typeface="黑体" pitchFamily="49" charset="-122"/>
                <a:ea typeface="黑体" pitchFamily="49" charset="-122"/>
              </a:rPr>
              <a:t>二、评定食品营养价值的意义</a:t>
            </a:r>
          </a:p>
        </p:txBody>
      </p:sp>
      <p:sp>
        <p:nvSpPr>
          <p:cNvPr id="162819" name="Rectangle 3"/>
          <p:cNvSpPr>
            <a:spLocks noGrp="1" noChangeArrowheads="1"/>
          </p:cNvSpPr>
          <p:nvPr>
            <p:ph type="body" idx="1"/>
          </p:nvPr>
        </p:nvSpPr>
        <p:spPr>
          <a:xfrm>
            <a:off x="990600" y="2514600"/>
            <a:ext cx="7162800" cy="3933825"/>
          </a:xfrm>
        </p:spPr>
        <p:txBody>
          <a:bodyPr/>
          <a:lstStyle/>
          <a:p>
            <a:pPr marL="609600" indent="-609600">
              <a:lnSpc>
                <a:spcPct val="170000"/>
              </a:lnSpc>
              <a:buFontTx/>
              <a:buNone/>
            </a:pPr>
            <a:r>
              <a:rPr kumimoji="1" lang="en-US" altLang="zh-CN" sz="2800" b="1" smtClean="0">
                <a:latin typeface="黑体" pitchFamily="49" charset="-122"/>
                <a:ea typeface="黑体" pitchFamily="49" charset="-122"/>
              </a:rPr>
              <a:t>1</a:t>
            </a:r>
            <a:r>
              <a:rPr kumimoji="1" lang="zh-CN" altLang="en-US" sz="2800" b="1" smtClean="0">
                <a:latin typeface="黑体" pitchFamily="49" charset="-122"/>
                <a:ea typeface="黑体" pitchFamily="49" charset="-122"/>
              </a:rPr>
              <a:t>．全面了解各种食物的天然组成成分</a:t>
            </a:r>
            <a:endParaRPr kumimoji="1" lang="en-US" altLang="zh-CN" sz="2800" b="1" smtClean="0">
              <a:latin typeface="黑体" pitchFamily="49" charset="-122"/>
              <a:ea typeface="黑体" pitchFamily="49" charset="-122"/>
            </a:endParaRPr>
          </a:p>
          <a:p>
            <a:pPr marL="609600" indent="-609600">
              <a:lnSpc>
                <a:spcPct val="170000"/>
              </a:lnSpc>
              <a:buFontTx/>
              <a:buNone/>
            </a:pPr>
            <a:r>
              <a:rPr kumimoji="1" lang="en-US" altLang="zh-CN" sz="2800" b="1" smtClean="0">
                <a:latin typeface="黑体" pitchFamily="49" charset="-122"/>
                <a:ea typeface="黑体" pitchFamily="49" charset="-122"/>
              </a:rPr>
              <a:t>2</a:t>
            </a:r>
            <a:r>
              <a:rPr kumimoji="1" lang="zh-CN" altLang="en-US" sz="2800" b="1" smtClean="0">
                <a:latin typeface="黑体" pitchFamily="49" charset="-122"/>
                <a:ea typeface="黑体" pitchFamily="49" charset="-122"/>
              </a:rPr>
              <a:t>．了解加工烹调过程中营养素的变化和损失</a:t>
            </a:r>
          </a:p>
          <a:p>
            <a:pPr marL="609600" indent="-609600">
              <a:lnSpc>
                <a:spcPct val="170000"/>
              </a:lnSpc>
              <a:buFontTx/>
              <a:buNone/>
            </a:pPr>
            <a:r>
              <a:rPr kumimoji="1" lang="en-US" altLang="zh-CN" sz="2800" b="1" smtClean="0">
                <a:latin typeface="黑体" pitchFamily="49" charset="-122"/>
                <a:ea typeface="黑体" pitchFamily="49" charset="-122"/>
              </a:rPr>
              <a:t>3</a:t>
            </a:r>
            <a:r>
              <a:rPr kumimoji="1" lang="zh-CN" altLang="en-US" sz="2800" b="1" smtClean="0">
                <a:latin typeface="黑体" pitchFamily="49" charset="-122"/>
                <a:ea typeface="黑体" pitchFamily="49" charset="-122"/>
              </a:rPr>
              <a:t>．指导科学地选取食品和合理搭配营养平衡膳食</a:t>
            </a:r>
          </a:p>
          <a:p>
            <a:pPr marL="609600" indent="-609600">
              <a:lnSpc>
                <a:spcPct val="170000"/>
              </a:lnSpc>
              <a:buFontTx/>
              <a:buNone/>
            </a:pPr>
            <a:r>
              <a:rPr kumimoji="1" lang="zh-CN" altLang="en-US" sz="2200" smtClean="0"/>
              <a:t>      </a:t>
            </a:r>
            <a:endParaRPr kumimoji="1" lang="zh-CN" altLang="en-US" sz="2200" smtClean="0">
              <a:sym typeface="Wingdings" pitchFamily="2" charset="2"/>
            </a:endParaRPr>
          </a:p>
          <a:p>
            <a:pPr marL="609600" indent="-609600">
              <a:lnSpc>
                <a:spcPct val="170000"/>
              </a:lnSpc>
              <a:buFontTx/>
              <a:buNone/>
            </a:pPr>
            <a:endParaRPr lang="en-US" altLang="zh-CN" sz="220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标题 1"/>
          <p:cNvSpPr>
            <a:spLocks noGrp="1"/>
          </p:cNvSpPr>
          <p:nvPr>
            <p:ph type="title"/>
          </p:nvPr>
        </p:nvSpPr>
        <p:spPr>
          <a:xfrm>
            <a:off x="381000" y="2819400"/>
            <a:ext cx="8229600" cy="1143000"/>
          </a:xfrm>
        </p:spPr>
        <p:txBody>
          <a:bodyPr>
            <a:normAutofit fontScale="90000"/>
          </a:bodyPr>
          <a:lstStyle/>
          <a:p>
            <a:r>
              <a:rPr lang="zh-CN" altLang="en-US" b="1" smtClean="0">
                <a:solidFill>
                  <a:srgbClr val="0000FF"/>
                </a:solidFill>
                <a:latin typeface="黑体" pitchFamily="49" charset="-122"/>
                <a:ea typeface="黑体" pitchFamily="49" charset="-122"/>
              </a:rPr>
              <a:t>第二节</a:t>
            </a:r>
            <a:r>
              <a:rPr lang="en-US" b="1" smtClean="0">
                <a:solidFill>
                  <a:srgbClr val="0000FF"/>
                </a:solidFill>
                <a:latin typeface="黑体" pitchFamily="49" charset="-122"/>
                <a:ea typeface="黑体" pitchFamily="49" charset="-122"/>
              </a:rPr>
              <a:t>  </a:t>
            </a:r>
            <a:r>
              <a:rPr lang="zh-CN" altLang="en-US" b="1" smtClean="0">
                <a:solidFill>
                  <a:srgbClr val="0000FF"/>
                </a:solidFill>
                <a:latin typeface="黑体" pitchFamily="49" charset="-122"/>
                <a:ea typeface="黑体" pitchFamily="49" charset="-122"/>
              </a:rPr>
              <a:t>各类食品的营养价值</a:t>
            </a:r>
            <a:r>
              <a:rPr lang="zh-CN" altLang="en-US" smtClean="0"/>
              <a:t/>
            </a:r>
            <a:br>
              <a:rPr lang="zh-CN" altLang="en-US" smtClean="0"/>
            </a:br>
            <a:endParaRPr lang="zh-CN"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一、谷类</a:t>
            </a:r>
          </a:p>
        </p:txBody>
      </p:sp>
      <p:sp>
        <p:nvSpPr>
          <p:cNvPr id="164867" name="内容占位符 2"/>
          <p:cNvSpPr>
            <a:spLocks noGrp="1"/>
          </p:cNvSpPr>
          <p:nvPr>
            <p:ph idx="1"/>
          </p:nvPr>
        </p:nvSpPr>
        <p:spPr/>
        <p:txBody>
          <a:bodyPr/>
          <a:lstStyle/>
          <a:p>
            <a:pPr>
              <a:buFontTx/>
              <a:buNone/>
            </a:pPr>
            <a:r>
              <a:rPr lang="zh-CN" b="1" smtClean="0">
                <a:latin typeface="黑体" pitchFamily="49" charset="-122"/>
                <a:ea typeface="黑体" pitchFamily="49" charset="-122"/>
              </a:rPr>
              <a:t>（一）谷类的结构和营养素分布</a:t>
            </a:r>
            <a:endParaRPr lang="zh-CN" altLang="en-US" b="1" smtClean="0">
              <a:latin typeface="黑体" pitchFamily="49" charset="-122"/>
              <a:ea typeface="黑体" pitchFamily="49" charset="-122"/>
            </a:endParaRPr>
          </a:p>
        </p:txBody>
      </p:sp>
      <p:pic>
        <p:nvPicPr>
          <p:cNvPr id="164868" name="图片 1" descr="2"/>
          <p:cNvPicPr>
            <a:picLocks noChangeAspect="1" noChangeArrowheads="1"/>
          </p:cNvPicPr>
          <p:nvPr/>
        </p:nvPicPr>
        <p:blipFill>
          <a:blip r:embed="rId2" cstate="print"/>
          <a:srcRect/>
          <a:stretch>
            <a:fillRect/>
          </a:stretch>
        </p:blipFill>
        <p:spPr bwMode="auto">
          <a:xfrm>
            <a:off x="3124200" y="2362200"/>
            <a:ext cx="2895600" cy="3305175"/>
          </a:xfrm>
          <a:prstGeom prst="rect">
            <a:avLst/>
          </a:prstGeom>
          <a:noFill/>
          <a:ln w="9525">
            <a:noFill/>
            <a:miter lim="800000"/>
            <a:headEnd/>
            <a:tailEnd/>
          </a:ln>
        </p:spPr>
      </p:pic>
      <p:sp>
        <p:nvSpPr>
          <p:cNvPr id="164869" name="Rectangle 3"/>
          <p:cNvSpPr>
            <a:spLocks noChangeArrowheads="1"/>
          </p:cNvSpPr>
          <p:nvPr/>
        </p:nvSpPr>
        <p:spPr bwMode="auto">
          <a:xfrm>
            <a:off x="1295400" y="5867400"/>
            <a:ext cx="6400800" cy="338138"/>
          </a:xfrm>
          <a:prstGeom prst="rect">
            <a:avLst/>
          </a:prstGeom>
          <a:noFill/>
          <a:ln w="9525">
            <a:noFill/>
            <a:miter lim="800000"/>
            <a:headEnd/>
            <a:tailEnd/>
          </a:ln>
        </p:spPr>
        <p:txBody>
          <a:bodyPr anchor="ctr">
            <a:spAutoFit/>
          </a:bodyPr>
          <a:lstStyle/>
          <a:p>
            <a:pPr indent="306388" algn="ctr" eaLnBrk="0" hangingPunct="0"/>
            <a:r>
              <a:rPr lang="zh-CN" sz="1600" b="1" dirty="0" smtClean="0">
                <a:latin typeface="黑体" pitchFamily="49" charset="-122"/>
                <a:ea typeface="黑体" pitchFamily="49" charset="-122"/>
                <a:cs typeface="Times New Roman" pitchFamily="18" charset="0"/>
              </a:rPr>
              <a:t>图</a:t>
            </a:r>
            <a:r>
              <a:rPr lang="en-US" altLang="zh-CN" sz="1600" b="1" dirty="0" smtClean="0">
                <a:latin typeface="黑体" pitchFamily="49" charset="-122"/>
                <a:ea typeface="黑体" pitchFamily="49" charset="-122"/>
                <a:cs typeface="Times New Roman" pitchFamily="18" charset="0"/>
              </a:rPr>
              <a:t>4-1 </a:t>
            </a:r>
            <a:r>
              <a:rPr lang="zh-CN" altLang="en-US" sz="1600" b="1" dirty="0">
                <a:latin typeface="黑体" pitchFamily="49" charset="-122"/>
                <a:ea typeface="黑体" pitchFamily="49" charset="-122"/>
                <a:cs typeface="Times New Roman" pitchFamily="18" charset="0"/>
              </a:rPr>
              <a:t>谷粒的纵切面示意图</a:t>
            </a:r>
            <a:endParaRPr lang="zh-CN" altLang="en-US" sz="1600" dirty="0">
              <a:latin typeface="黑体" pitchFamily="49" charset="-122"/>
              <a:ea typeface="黑体" pitchFamily="49" charset="-122"/>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76400" y="457200"/>
            <a:ext cx="5986463" cy="1143000"/>
          </a:xfrm>
        </p:spPr>
        <p:txBody>
          <a:bodyPr/>
          <a:lstStyle/>
          <a:p>
            <a:pPr>
              <a:defRPr/>
            </a:pPr>
            <a:r>
              <a:rPr lang="zh-CN" altLang="en-US" b="1" kern="1200" dirty="0" smtClean="0">
                <a:solidFill>
                  <a:srgbClr val="0000FF"/>
                </a:solidFill>
                <a:latin typeface="黑体" pitchFamily="2" charset="-122"/>
                <a:ea typeface="黑体" pitchFamily="2" charset="-122"/>
              </a:rPr>
              <a:t>营养素分布</a:t>
            </a:r>
          </a:p>
        </p:txBody>
      </p:sp>
      <p:sp>
        <p:nvSpPr>
          <p:cNvPr id="165891" name="Rectangle 3"/>
          <p:cNvSpPr>
            <a:spLocks noGrp="1" noChangeArrowheads="1"/>
          </p:cNvSpPr>
          <p:nvPr>
            <p:ph type="body" idx="1"/>
          </p:nvPr>
        </p:nvSpPr>
        <p:spPr>
          <a:xfrm>
            <a:off x="381000" y="1752600"/>
            <a:ext cx="8583613" cy="4724400"/>
          </a:xfrm>
        </p:spPr>
        <p:txBody>
          <a:bodyPr>
            <a:normAutofit lnSpcReduction="10000"/>
          </a:bodyPr>
          <a:lstStyle/>
          <a:p>
            <a:pPr marL="0" indent="0">
              <a:lnSpc>
                <a:spcPct val="120000"/>
              </a:lnSpc>
              <a:buFontTx/>
              <a:buNone/>
            </a:pPr>
            <a:r>
              <a:rPr lang="en-US" altLang="zh-CN" sz="2400" b="1" smtClean="0">
                <a:latin typeface="黑体" pitchFamily="49" charset="-122"/>
                <a:ea typeface="黑体" pitchFamily="49" charset="-122"/>
              </a:rPr>
              <a:t>1</a:t>
            </a:r>
            <a:r>
              <a:rPr lang="zh-CN" altLang="en-US" sz="2400" b="1" smtClean="0">
                <a:latin typeface="黑体" pitchFamily="49" charset="-122"/>
                <a:ea typeface="黑体" pitchFamily="49" charset="-122"/>
              </a:rPr>
              <a:t>．谷皮</a:t>
            </a:r>
          </a:p>
          <a:p>
            <a:pPr marL="0" indent="0">
              <a:lnSpc>
                <a:spcPct val="120000"/>
              </a:lnSpc>
              <a:buFontTx/>
              <a:buNone/>
            </a:pPr>
            <a:r>
              <a:rPr lang="zh-CN" altLang="en-US" sz="2400" b="1" smtClean="0">
                <a:latin typeface="黑体" pitchFamily="49" charset="-122"/>
                <a:ea typeface="黑体" pitchFamily="49" charset="-122"/>
              </a:rPr>
              <a:t>    主要由纤维素、半纤维素等组成，</a:t>
            </a:r>
            <a:r>
              <a:rPr lang="zh-CN" altLang="en-US" sz="2400" b="1" smtClean="0">
                <a:solidFill>
                  <a:srgbClr val="FF0000"/>
                </a:solidFill>
                <a:latin typeface="黑体" pitchFamily="49" charset="-122"/>
                <a:ea typeface="黑体" pitchFamily="49" charset="-122"/>
              </a:rPr>
              <a:t>含较多矿物质和脂肪</a:t>
            </a:r>
            <a:r>
              <a:rPr lang="en-US" altLang="zh-CN" sz="2400" b="1" smtClean="0">
                <a:solidFill>
                  <a:srgbClr val="FF0000"/>
                </a:solidFill>
                <a:latin typeface="黑体" pitchFamily="49" charset="-122"/>
                <a:ea typeface="黑体" pitchFamily="49" charset="-122"/>
              </a:rPr>
              <a:t> </a:t>
            </a:r>
          </a:p>
          <a:p>
            <a:pPr marL="0" indent="0">
              <a:lnSpc>
                <a:spcPct val="120000"/>
              </a:lnSpc>
              <a:buFontTx/>
              <a:buNone/>
            </a:pPr>
            <a:r>
              <a:rPr lang="en-US" altLang="zh-CN" sz="2400" b="1" smtClean="0">
                <a:latin typeface="黑体" pitchFamily="49" charset="-122"/>
                <a:ea typeface="黑体" pitchFamily="49" charset="-122"/>
              </a:rPr>
              <a:t>2</a:t>
            </a:r>
            <a:r>
              <a:rPr lang="zh-CN" altLang="en-US" sz="2400" b="1" smtClean="0">
                <a:latin typeface="黑体" pitchFamily="49" charset="-122"/>
                <a:ea typeface="黑体" pitchFamily="49" charset="-122"/>
              </a:rPr>
              <a:t>．糊粉层</a:t>
            </a:r>
          </a:p>
          <a:p>
            <a:pPr marL="0" indent="0">
              <a:lnSpc>
                <a:spcPct val="120000"/>
              </a:lnSpc>
              <a:buFontTx/>
              <a:buNone/>
            </a:pPr>
            <a:r>
              <a:rPr lang="zh-CN" altLang="en-US" sz="2400" b="1" smtClean="0">
                <a:latin typeface="黑体" pitchFamily="49" charset="-122"/>
                <a:ea typeface="黑体" pitchFamily="49" charset="-122"/>
              </a:rPr>
              <a:t>    介于谷皮与胚乳之间，</a:t>
            </a:r>
            <a:r>
              <a:rPr lang="zh-CN" altLang="en-US" sz="2400" b="1" smtClean="0">
                <a:solidFill>
                  <a:srgbClr val="FF0000"/>
                </a:solidFill>
                <a:latin typeface="黑体" pitchFamily="49" charset="-122"/>
                <a:ea typeface="黑体" pitchFamily="49" charset="-122"/>
              </a:rPr>
              <a:t>含较多磷和丰富的</a:t>
            </a:r>
            <a:r>
              <a:rPr lang="en-US" altLang="zh-CN" sz="2400" b="1" smtClean="0">
                <a:solidFill>
                  <a:srgbClr val="FF0000"/>
                </a:solidFill>
                <a:latin typeface="黑体" pitchFamily="49" charset="-122"/>
                <a:ea typeface="黑体" pitchFamily="49" charset="-122"/>
              </a:rPr>
              <a:t>B</a:t>
            </a:r>
            <a:r>
              <a:rPr lang="zh-CN" altLang="en-US" sz="2400" b="1" smtClean="0">
                <a:solidFill>
                  <a:srgbClr val="FF0000"/>
                </a:solidFill>
                <a:latin typeface="黑体" pitchFamily="49" charset="-122"/>
                <a:ea typeface="黑体" pitchFamily="49" charset="-122"/>
              </a:rPr>
              <a:t>族维生素及矿物质</a:t>
            </a:r>
            <a:r>
              <a:rPr lang="zh-CN" altLang="en-US" sz="2400" b="1" smtClean="0">
                <a:latin typeface="黑体" pitchFamily="49" charset="-122"/>
                <a:ea typeface="黑体" pitchFamily="49" charset="-122"/>
              </a:rPr>
              <a:t>。</a:t>
            </a:r>
          </a:p>
          <a:p>
            <a:pPr marL="0" indent="0">
              <a:lnSpc>
                <a:spcPct val="120000"/>
              </a:lnSpc>
              <a:buFontTx/>
              <a:buNone/>
            </a:pPr>
            <a:r>
              <a:rPr lang="en-US" altLang="zh-CN" sz="2400" b="1" smtClean="0">
                <a:latin typeface="黑体" pitchFamily="49" charset="-122"/>
                <a:ea typeface="黑体" pitchFamily="49" charset="-122"/>
              </a:rPr>
              <a:t>3</a:t>
            </a:r>
            <a:r>
              <a:rPr lang="zh-CN" altLang="en-US" sz="2400" b="1" smtClean="0">
                <a:latin typeface="黑体" pitchFamily="49" charset="-122"/>
                <a:ea typeface="黑体" pitchFamily="49" charset="-122"/>
              </a:rPr>
              <a:t>．胚乳</a:t>
            </a:r>
          </a:p>
          <a:p>
            <a:pPr marL="0" indent="0">
              <a:lnSpc>
                <a:spcPct val="120000"/>
              </a:lnSpc>
              <a:buFontTx/>
              <a:buNone/>
            </a:pPr>
            <a:r>
              <a:rPr lang="zh-CN" altLang="en-US" sz="2400" b="1" smtClean="0">
                <a:latin typeface="黑体" pitchFamily="49" charset="-122"/>
                <a:ea typeface="黑体" pitchFamily="49" charset="-122"/>
              </a:rPr>
              <a:t>    是谷类的主要部分，含大量淀粉和一定量的蛋白质</a:t>
            </a:r>
          </a:p>
          <a:p>
            <a:pPr marL="0" indent="0">
              <a:lnSpc>
                <a:spcPct val="120000"/>
              </a:lnSpc>
              <a:buFontTx/>
              <a:buNone/>
            </a:pPr>
            <a:r>
              <a:rPr lang="en-US" altLang="zh-CN" sz="2400" b="1" smtClean="0">
                <a:latin typeface="黑体" pitchFamily="49" charset="-122"/>
                <a:ea typeface="黑体" pitchFamily="49" charset="-122"/>
              </a:rPr>
              <a:t>4</a:t>
            </a:r>
            <a:r>
              <a:rPr lang="zh-CN" altLang="en-US" sz="2400" b="1" smtClean="0">
                <a:latin typeface="黑体" pitchFamily="49" charset="-122"/>
                <a:ea typeface="黑体" pitchFamily="49" charset="-122"/>
              </a:rPr>
              <a:t>．胚芽</a:t>
            </a:r>
          </a:p>
          <a:p>
            <a:pPr marL="0" indent="0">
              <a:lnSpc>
                <a:spcPct val="120000"/>
              </a:lnSpc>
              <a:buFontTx/>
              <a:buNone/>
            </a:pPr>
            <a:r>
              <a:rPr lang="zh-CN" altLang="en-US" sz="2400" b="1" smtClean="0">
                <a:latin typeface="黑体" pitchFamily="49" charset="-122"/>
                <a:ea typeface="黑体" pitchFamily="49" charset="-122"/>
              </a:rPr>
              <a:t>    位于谷粒的一端，富含脂肪、蛋白质、矿物质、</a:t>
            </a:r>
            <a:r>
              <a:rPr lang="en-US" altLang="zh-CN" sz="2400" b="1" smtClean="0">
                <a:latin typeface="黑体" pitchFamily="49" charset="-122"/>
                <a:ea typeface="黑体" pitchFamily="49" charset="-122"/>
              </a:rPr>
              <a:t>B</a:t>
            </a:r>
            <a:r>
              <a:rPr lang="zh-CN" altLang="en-US" sz="2400" b="1" smtClean="0">
                <a:latin typeface="黑体" pitchFamily="49" charset="-122"/>
                <a:ea typeface="黑体" pitchFamily="49" charset="-122"/>
              </a:rPr>
              <a:t>族维生素和维生素</a:t>
            </a:r>
            <a:r>
              <a:rPr lang="en-US" altLang="zh-CN" sz="2400" b="1" smtClean="0">
                <a:latin typeface="黑体" pitchFamily="49" charset="-122"/>
                <a:ea typeface="黑体" pitchFamily="49" charset="-122"/>
              </a:rPr>
              <a:t>E</a:t>
            </a:r>
            <a:r>
              <a:rPr lang="zh-CN" altLang="en-US" sz="2400" b="1" smtClean="0">
                <a:latin typeface="黑体" pitchFamily="49" charset="-122"/>
                <a:ea typeface="黑体" pitchFamily="49" charset="-122"/>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a:defRPr/>
            </a:pPr>
            <a:r>
              <a:rPr lang="zh-CN" altLang="en-US" b="1" kern="1200" dirty="0" smtClean="0">
                <a:solidFill>
                  <a:srgbClr val="0000FF"/>
                </a:solidFill>
                <a:latin typeface="黑体" pitchFamily="2" charset="-122"/>
                <a:ea typeface="黑体" pitchFamily="2" charset="-122"/>
              </a:rPr>
              <a:t>（二）谷类的营养成分</a:t>
            </a:r>
          </a:p>
        </p:txBody>
      </p:sp>
      <p:sp>
        <p:nvSpPr>
          <p:cNvPr id="166915" name="Rectangle 3"/>
          <p:cNvSpPr>
            <a:spLocks noGrp="1" noChangeArrowheads="1"/>
          </p:cNvSpPr>
          <p:nvPr>
            <p:ph type="body" idx="1"/>
          </p:nvPr>
        </p:nvSpPr>
        <p:spPr>
          <a:xfrm>
            <a:off x="381000" y="1676400"/>
            <a:ext cx="8435975" cy="4465638"/>
          </a:xfrm>
        </p:spPr>
        <p:txBody>
          <a:bodyPr>
            <a:normAutofit fontScale="92500" lnSpcReduction="10000"/>
          </a:bodyPr>
          <a:lstStyle/>
          <a:p>
            <a:pPr marL="0" indent="0">
              <a:lnSpc>
                <a:spcPct val="150000"/>
              </a:lnSpc>
              <a:buFontTx/>
              <a:buNone/>
            </a:pP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蛋白质</a:t>
            </a:r>
            <a:endParaRPr lang="en-US" altLang="zh-CN" sz="2800" b="1" dirty="0" smtClean="0">
              <a:latin typeface="黑体" pitchFamily="49" charset="-122"/>
              <a:ea typeface="黑体" pitchFamily="49" charset="-122"/>
            </a:endParaRPr>
          </a:p>
          <a:p>
            <a:pPr marL="0" indent="0">
              <a:lnSpc>
                <a:spcPct val="15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为</a:t>
            </a:r>
            <a:r>
              <a:rPr lang="en-US" altLang="zh-CN" sz="2800" b="1" dirty="0" smtClean="0">
                <a:latin typeface="黑体" pitchFamily="49" charset="-122"/>
                <a:ea typeface="黑体" pitchFamily="49" charset="-122"/>
              </a:rPr>
              <a:t>7</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16%</a:t>
            </a:r>
            <a:r>
              <a:rPr lang="zh-CN" altLang="en-US" sz="2800" b="1" dirty="0" smtClean="0">
                <a:latin typeface="黑体" pitchFamily="49" charset="-122"/>
                <a:ea typeface="黑体" pitchFamily="49" charset="-122"/>
              </a:rPr>
              <a:t>，主要由谷蛋白、白蛋白、醇溶蛋白、球蛋白组成。</a:t>
            </a:r>
            <a:endParaRPr lang="en-US" altLang="zh-CN" sz="2800" b="1" dirty="0" smtClean="0">
              <a:latin typeface="黑体" pitchFamily="49" charset="-122"/>
              <a:ea typeface="黑体" pitchFamily="49" charset="-122"/>
            </a:endParaRPr>
          </a:p>
          <a:p>
            <a:pPr marL="0" indent="0">
              <a:lnSpc>
                <a:spcPct val="150000"/>
              </a:lnSpc>
              <a:buFontTx/>
              <a:buNone/>
            </a:pPr>
            <a:r>
              <a:rPr lang="en-US" altLang="zh-CN" sz="2800" b="1" dirty="0" smtClean="0">
                <a:solidFill>
                  <a:srgbClr val="FF0000"/>
                </a:solidFill>
                <a:latin typeface="黑体" pitchFamily="49" charset="-122"/>
                <a:ea typeface="黑体" pitchFamily="49" charset="-122"/>
              </a:rPr>
              <a:t>    </a:t>
            </a:r>
            <a:r>
              <a:rPr lang="zh-CN" altLang="en-US" sz="2800" b="1" dirty="0" smtClean="0">
                <a:solidFill>
                  <a:srgbClr val="FF0000"/>
                </a:solidFill>
                <a:latin typeface="黑体" pitchFamily="49" charset="-122"/>
                <a:ea typeface="黑体" pitchFamily="49" charset="-122"/>
              </a:rPr>
              <a:t>蛋白质质量差，赖氨酸少，可与豆类互补</a:t>
            </a:r>
          </a:p>
          <a:p>
            <a:pPr marL="0" indent="0">
              <a:lnSpc>
                <a:spcPct val="150000"/>
              </a:lnSpc>
              <a:buFontTx/>
              <a:buNone/>
            </a:pP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碳水化合物</a:t>
            </a:r>
            <a:endParaRPr lang="en-US" altLang="zh-CN" sz="2800" b="1" dirty="0" smtClean="0">
              <a:latin typeface="黑体" pitchFamily="49" charset="-122"/>
              <a:ea typeface="黑体" pitchFamily="49" charset="-122"/>
            </a:endParaRPr>
          </a:p>
          <a:p>
            <a:pPr marL="0" indent="0">
              <a:lnSpc>
                <a:spcPct val="15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主要为淀粉，含量约</a:t>
            </a:r>
            <a:r>
              <a:rPr lang="en-US" altLang="zh-CN" sz="2800" b="1" dirty="0" smtClean="0">
                <a:latin typeface="黑体" pitchFamily="49" charset="-122"/>
                <a:ea typeface="黑体" pitchFamily="49" charset="-122"/>
              </a:rPr>
              <a:t>70%</a:t>
            </a:r>
            <a:r>
              <a:rPr lang="zh-CN" altLang="en-US" sz="2800" b="1" dirty="0" smtClean="0">
                <a:latin typeface="黑体" pitchFamily="49" charset="-122"/>
                <a:ea typeface="黑体" pitchFamily="49" charset="-122"/>
              </a:rPr>
              <a:t>，其余为糊精、葡萄糖和果糖等。</a:t>
            </a:r>
          </a:p>
          <a:p>
            <a:pPr marL="0" indent="0">
              <a:lnSpc>
                <a:spcPct val="150000"/>
              </a:lnSpc>
            </a:pPr>
            <a:endParaRPr lang="en-US" altLang="zh-CN" sz="2800" b="1" dirty="0" smtClean="0">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body" idx="1"/>
          </p:nvPr>
        </p:nvSpPr>
        <p:spPr>
          <a:xfrm>
            <a:off x="228600" y="1143000"/>
            <a:ext cx="8915400" cy="5472113"/>
          </a:xfrm>
        </p:spPr>
        <p:txBody>
          <a:bodyPr/>
          <a:lstStyle/>
          <a:p>
            <a:pPr>
              <a:lnSpc>
                <a:spcPct val="120000"/>
              </a:lnSpc>
              <a:buFontTx/>
              <a:buNone/>
            </a:pP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脂肪</a:t>
            </a:r>
          </a:p>
          <a:p>
            <a:pPr>
              <a:lnSpc>
                <a:spcPct val="120000"/>
              </a:lnSpc>
              <a:buFontTx/>
              <a:buNone/>
            </a:pPr>
            <a:r>
              <a:rPr lang="zh-CN" altLang="en-US" sz="2800" b="1" dirty="0" smtClean="0">
                <a:latin typeface="黑体" pitchFamily="49" charset="-122"/>
                <a:ea typeface="黑体" pitchFamily="49" charset="-122"/>
              </a:rPr>
              <a:t>   含量低，大米、</a:t>
            </a:r>
            <a:r>
              <a:rPr lang="zh-CN" altLang="en-US" sz="2800" b="1" dirty="0" smtClean="0">
                <a:latin typeface="黑体" pitchFamily="49" charset="-122"/>
                <a:ea typeface="黑体" pitchFamily="49" charset="-122"/>
              </a:rPr>
              <a:t>小麦为</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，玉米、小米可达</a:t>
            </a:r>
            <a:r>
              <a:rPr lang="en-US" altLang="zh-CN" sz="28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a:t>
            </a:r>
            <a:endParaRPr lang="en-US" altLang="zh-CN" sz="2800" b="1" dirty="0" smtClean="0">
              <a:latin typeface="黑体" pitchFamily="49" charset="-122"/>
              <a:ea typeface="黑体" pitchFamily="49" charset="-122"/>
            </a:endParaRPr>
          </a:p>
          <a:p>
            <a:pPr>
              <a:lnSpc>
                <a:spcPct val="120000"/>
              </a:lnSpc>
              <a:buFontTx/>
              <a:buNone/>
            </a:pPr>
            <a:r>
              <a:rPr lang="en-US" altLang="zh-CN" sz="28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．矿物质</a:t>
            </a:r>
          </a:p>
          <a:p>
            <a:pPr>
              <a:lnSpc>
                <a:spcPct val="120000"/>
              </a:lnSpc>
              <a:buFontTx/>
              <a:buNone/>
            </a:pPr>
            <a:r>
              <a:rPr lang="zh-CN" altLang="en-US"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为</a:t>
            </a:r>
            <a:r>
              <a:rPr lang="en-US" altLang="zh-CN" sz="2800" b="1" dirty="0" smtClean="0">
                <a:latin typeface="黑体" pitchFamily="49" charset="-122"/>
                <a:ea typeface="黑体" pitchFamily="49" charset="-122"/>
              </a:rPr>
              <a:t>1.5%</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，主要在谷皮和糊粉层中，其中主要是钙、磷，但多以植酸盐形式存在。</a:t>
            </a:r>
            <a:r>
              <a:rPr lang="en-US" sz="2800" b="1" dirty="0" smtClean="0">
                <a:latin typeface="黑体" pitchFamily="49" charset="-122"/>
                <a:ea typeface="黑体" pitchFamily="49" charset="-122"/>
              </a:rPr>
              <a:t> </a:t>
            </a:r>
            <a:endParaRPr lang="zh-CN" altLang="en-US" sz="2800" b="1" dirty="0" smtClean="0">
              <a:latin typeface="黑体" pitchFamily="49" charset="-122"/>
              <a:ea typeface="黑体" pitchFamily="49" charset="-122"/>
            </a:endParaRPr>
          </a:p>
          <a:p>
            <a:pPr>
              <a:lnSpc>
                <a:spcPct val="120000"/>
              </a:lnSpc>
              <a:buFontTx/>
              <a:buNone/>
            </a:pPr>
            <a:r>
              <a:rPr lang="en-US" altLang="zh-CN" sz="2800" b="1" dirty="0" smtClean="0">
                <a:latin typeface="黑体" pitchFamily="49" charset="-122"/>
                <a:ea typeface="黑体" pitchFamily="49" charset="-122"/>
              </a:rPr>
              <a:t>5</a:t>
            </a:r>
            <a:r>
              <a:rPr lang="zh-CN" altLang="en-US" sz="2800" b="1" dirty="0" smtClean="0">
                <a:latin typeface="黑体" pitchFamily="49" charset="-122"/>
                <a:ea typeface="黑体" pitchFamily="49" charset="-122"/>
              </a:rPr>
              <a:t>．维生素</a:t>
            </a:r>
          </a:p>
          <a:p>
            <a:pPr>
              <a:lnSpc>
                <a:spcPct val="120000"/>
              </a:lnSpc>
              <a:buFontTx/>
              <a:buNone/>
            </a:pPr>
            <a:r>
              <a:rPr lang="zh-CN" altLang="en-US" sz="2800" b="1" dirty="0" smtClean="0">
                <a:latin typeface="黑体" pitchFamily="49" charset="-122"/>
                <a:ea typeface="黑体" pitchFamily="49" charset="-122"/>
              </a:rPr>
              <a:t>    </a:t>
            </a:r>
            <a:r>
              <a:rPr lang="zh-CN" altLang="en-US" sz="2800" b="1" dirty="0" smtClean="0">
                <a:solidFill>
                  <a:srgbClr val="FF0000"/>
                </a:solidFill>
                <a:latin typeface="黑体" pitchFamily="49" charset="-122"/>
                <a:ea typeface="黑体" pitchFamily="49" charset="-122"/>
              </a:rPr>
              <a:t>谷类是膳食</a:t>
            </a:r>
            <a:r>
              <a:rPr lang="en-US" altLang="zh-CN" sz="2800" b="1" dirty="0" smtClean="0">
                <a:solidFill>
                  <a:srgbClr val="FF0000"/>
                </a:solidFill>
                <a:latin typeface="黑体" pitchFamily="49" charset="-122"/>
                <a:ea typeface="黑体" pitchFamily="49" charset="-122"/>
              </a:rPr>
              <a:t>B</a:t>
            </a:r>
            <a:r>
              <a:rPr lang="zh-CN" altLang="en-US" sz="2800" b="1" dirty="0" smtClean="0">
                <a:solidFill>
                  <a:srgbClr val="FF0000"/>
                </a:solidFill>
                <a:latin typeface="黑体" pitchFamily="49" charset="-122"/>
                <a:ea typeface="黑体" pitchFamily="49" charset="-122"/>
              </a:rPr>
              <a:t>族维生素，特别是维生素</a:t>
            </a:r>
            <a:r>
              <a:rPr lang="en-US" altLang="zh-CN" sz="2800" b="1" dirty="0" smtClean="0">
                <a:solidFill>
                  <a:srgbClr val="FF0000"/>
                </a:solidFill>
                <a:latin typeface="黑体" pitchFamily="49" charset="-122"/>
                <a:ea typeface="黑体" pitchFamily="49" charset="-122"/>
              </a:rPr>
              <a:t>B</a:t>
            </a:r>
            <a:r>
              <a:rPr lang="en-US" altLang="zh-CN" sz="2000" b="1" dirty="0" smtClean="0">
                <a:solidFill>
                  <a:srgbClr val="FF0000"/>
                </a:solidFill>
                <a:latin typeface="黑体" pitchFamily="49" charset="-122"/>
                <a:ea typeface="黑体" pitchFamily="49" charset="-122"/>
              </a:rPr>
              <a:t>1</a:t>
            </a:r>
            <a:r>
              <a:rPr lang="zh-CN" altLang="en-US" sz="2800" b="1" dirty="0" smtClean="0">
                <a:solidFill>
                  <a:srgbClr val="FF0000"/>
                </a:solidFill>
                <a:latin typeface="黑体" pitchFamily="49" charset="-122"/>
                <a:ea typeface="黑体" pitchFamily="49" charset="-122"/>
              </a:rPr>
              <a:t>和尼克酸的重要来源。</a:t>
            </a:r>
            <a:r>
              <a:rPr lang="en-US" sz="2800" dirty="0" smtClean="0"/>
              <a:t>  </a:t>
            </a:r>
            <a:endParaRPr lang="zh-CN" altLang="en-US" sz="2800" dirty="0" smtClean="0"/>
          </a:p>
          <a:p>
            <a:pPr>
              <a:lnSpc>
                <a:spcPct val="120000"/>
              </a:lnSpc>
            </a:pPr>
            <a:endParaRPr lang="en-US" altLang="zh-CN" sz="2800" dirty="0" smtClean="0"/>
          </a:p>
        </p:txBody>
      </p:sp>
      <p:sp>
        <p:nvSpPr>
          <p:cNvPr id="4" name="Rectangle 2"/>
          <p:cNvSpPr>
            <a:spLocks noGrp="1" noChangeArrowheads="1"/>
          </p:cNvSpPr>
          <p:nvPr>
            <p:ph type="title"/>
          </p:nvPr>
        </p:nvSpPr>
        <p:spPr>
          <a:xfrm>
            <a:off x="457200" y="152400"/>
            <a:ext cx="8229600" cy="1143000"/>
          </a:xfrm>
        </p:spPr>
        <p:txBody>
          <a:bodyPr/>
          <a:lstStyle/>
          <a:p>
            <a:pPr algn="l">
              <a:defRPr/>
            </a:pPr>
            <a:r>
              <a:rPr lang="zh-CN" altLang="en-US" b="1" kern="1200" dirty="0" smtClean="0">
                <a:solidFill>
                  <a:srgbClr val="0000FF"/>
                </a:solidFill>
                <a:latin typeface="黑体" pitchFamily="2" charset="-122"/>
                <a:ea typeface="黑体" pitchFamily="2" charset="-122"/>
              </a:rPr>
              <a:t>（二）谷类的营养成分</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09600"/>
            <a:ext cx="8229600" cy="1143000"/>
          </a:xfrm>
        </p:spPr>
        <p:txBody>
          <a:bodyPr>
            <a:normAutofit fontScale="90000"/>
          </a:bodyPr>
          <a:lstStyle/>
          <a:p>
            <a:pPr>
              <a:defRPr/>
            </a:pPr>
            <a:r>
              <a:rPr lang="zh-CN" b="1" dirty="0" smtClean="0">
                <a:solidFill>
                  <a:srgbClr val="0000FF"/>
                </a:solidFill>
                <a:latin typeface="黑体" pitchFamily="2" charset="-122"/>
                <a:ea typeface="黑体" pitchFamily="2" charset="-122"/>
                <a:cs typeface="+mn-cs"/>
              </a:rPr>
              <a:t>食品营养价值</a:t>
            </a:r>
            <a:r>
              <a:rPr lang="en-US" altLang="zh-CN" b="1" dirty="0" smtClean="0">
                <a:solidFill>
                  <a:srgbClr val="0000FF"/>
                </a:solidFill>
                <a:latin typeface="黑体" pitchFamily="2" charset="-122"/>
                <a:ea typeface="黑体" pitchFamily="2" charset="-122"/>
                <a:cs typeface="+mn-cs"/>
              </a:rPr>
              <a:t/>
            </a:r>
            <a:br>
              <a:rPr lang="en-US" altLang="zh-CN" b="1" dirty="0" smtClean="0">
                <a:solidFill>
                  <a:srgbClr val="0000FF"/>
                </a:solidFill>
                <a:latin typeface="黑体" pitchFamily="2" charset="-122"/>
                <a:ea typeface="黑体" pitchFamily="2" charset="-122"/>
                <a:cs typeface="+mn-cs"/>
              </a:rPr>
            </a:br>
            <a:r>
              <a:rPr lang="zh-CN" b="1" dirty="0" smtClean="0">
                <a:solidFill>
                  <a:srgbClr val="0000FF"/>
                </a:solidFill>
                <a:latin typeface="黑体" pitchFamily="2" charset="-122"/>
                <a:ea typeface="黑体" pitchFamily="2" charset="-122"/>
                <a:cs typeface="+mn-cs"/>
              </a:rPr>
              <a:t>（</a:t>
            </a:r>
            <a:r>
              <a:rPr lang="en-US" b="1" dirty="0" smtClean="0">
                <a:solidFill>
                  <a:srgbClr val="0000FF"/>
                </a:solidFill>
                <a:latin typeface="+mn-lt"/>
                <a:ea typeface="黑体" pitchFamily="2" charset="-122"/>
                <a:cs typeface="+mn-cs"/>
              </a:rPr>
              <a:t>nutritional value</a:t>
            </a:r>
            <a:r>
              <a:rPr lang="zh-CN" b="1" dirty="0" smtClean="0">
                <a:solidFill>
                  <a:srgbClr val="0000FF"/>
                </a:solidFill>
                <a:latin typeface="黑体" pitchFamily="2" charset="-122"/>
                <a:ea typeface="黑体" pitchFamily="2" charset="-122"/>
                <a:cs typeface="+mn-cs"/>
              </a:rPr>
              <a:t>）</a:t>
            </a:r>
            <a:endParaRPr lang="zh-CN" altLang="en-US" b="1" dirty="0">
              <a:solidFill>
                <a:srgbClr val="0000FF"/>
              </a:solidFill>
              <a:latin typeface="黑体" pitchFamily="2" charset="-122"/>
              <a:ea typeface="黑体" pitchFamily="2" charset="-122"/>
            </a:endParaRPr>
          </a:p>
        </p:txBody>
      </p:sp>
      <p:sp>
        <p:nvSpPr>
          <p:cNvPr id="153603" name="内容占位符 2"/>
          <p:cNvSpPr>
            <a:spLocks noGrp="1"/>
          </p:cNvSpPr>
          <p:nvPr>
            <p:ph idx="1"/>
          </p:nvPr>
        </p:nvSpPr>
        <p:spPr>
          <a:xfrm>
            <a:off x="457200" y="2209800"/>
            <a:ext cx="8229600" cy="3916363"/>
          </a:xfrm>
        </p:spPr>
        <p:txBody>
          <a:bodyPr/>
          <a:lstStyle/>
          <a:p>
            <a:pPr>
              <a:lnSpc>
                <a:spcPct val="150000"/>
              </a:lnSpc>
            </a:pPr>
            <a:r>
              <a:rPr lang="zh-CN" sz="2800" b="1" smtClean="0">
                <a:solidFill>
                  <a:srgbClr val="FF0000"/>
                </a:solidFill>
                <a:latin typeface="黑体" pitchFamily="49" charset="-122"/>
                <a:ea typeface="黑体" pitchFamily="49" charset="-122"/>
              </a:rPr>
              <a:t>是指某种食品所含营养素和能量满足人体营养需要的程度。</a:t>
            </a:r>
            <a:endParaRPr lang="en-US" altLang="zh-CN" sz="2800" b="1" smtClean="0">
              <a:solidFill>
                <a:srgbClr val="FF0000"/>
              </a:solidFill>
              <a:latin typeface="黑体" pitchFamily="49" charset="-122"/>
              <a:ea typeface="黑体" pitchFamily="49" charset="-122"/>
            </a:endParaRPr>
          </a:p>
          <a:p>
            <a:pPr>
              <a:lnSpc>
                <a:spcPct val="150000"/>
              </a:lnSpc>
            </a:pPr>
            <a:r>
              <a:rPr lang="zh-CN" sz="2800" b="1" smtClean="0">
                <a:latin typeface="黑体" pitchFamily="49" charset="-122"/>
                <a:ea typeface="黑体" pitchFamily="49" charset="-122"/>
              </a:rPr>
              <a:t>食品营养价值的高低</a:t>
            </a:r>
            <a:r>
              <a:rPr lang="en-US" altLang="zh-CN" sz="2800" b="1" smtClean="0">
                <a:latin typeface="黑体" pitchFamily="49" charset="-122"/>
                <a:ea typeface="黑体" pitchFamily="49" charset="-122"/>
              </a:rPr>
              <a:t>,</a:t>
            </a:r>
            <a:r>
              <a:rPr lang="zh-CN" sz="2800" b="1" smtClean="0">
                <a:latin typeface="黑体" pitchFamily="49" charset="-122"/>
                <a:ea typeface="黑体" pitchFamily="49" charset="-122"/>
              </a:rPr>
              <a:t>取决于食品中营养素的种类是否齐全、数量的多少、相互比例是否适宜以及是否容易被消化吸收。</a:t>
            </a:r>
            <a:endParaRPr lang="zh-CN" altLang="en-US" sz="2800" b="1" smtClean="0">
              <a:latin typeface="黑体" pitchFamily="49" charset="-122"/>
              <a:ea typeface="黑体"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二、豆类及其制品</a:t>
            </a:r>
          </a:p>
        </p:txBody>
      </p:sp>
      <p:sp>
        <p:nvSpPr>
          <p:cNvPr id="168963" name="内容占位符 2"/>
          <p:cNvSpPr>
            <a:spLocks noGrp="1"/>
          </p:cNvSpPr>
          <p:nvPr>
            <p:ph idx="1"/>
          </p:nvPr>
        </p:nvSpPr>
        <p:spPr>
          <a:xfrm>
            <a:off x="457200" y="2133600"/>
            <a:ext cx="8229600" cy="3992563"/>
          </a:xfrm>
        </p:spPr>
        <p:txBody>
          <a:bodyPr/>
          <a:lstStyle/>
          <a:p>
            <a:r>
              <a:rPr lang="zh-CN" b="1" smtClean="0">
                <a:latin typeface="黑体" pitchFamily="49" charset="-122"/>
                <a:ea typeface="黑体" pitchFamily="49" charset="-122"/>
              </a:rPr>
              <a:t>豆类包括大豆（黄豆、青豆、黑豆）及其他杂豆如绿豆、芸豆、蚕豆、扁豆、瓜尔豆、菜豆等。</a:t>
            </a:r>
            <a:endParaRPr lang="en-US" altLang="zh-CN" b="1" smtClean="0">
              <a:latin typeface="黑体" pitchFamily="49" charset="-122"/>
              <a:ea typeface="黑体" pitchFamily="49" charset="-122"/>
            </a:endParaRPr>
          </a:p>
          <a:p>
            <a:r>
              <a:rPr lang="zh-CN" b="1" smtClean="0">
                <a:latin typeface="黑体" pitchFamily="49" charset="-122"/>
                <a:ea typeface="黑体" pitchFamily="49" charset="-122"/>
              </a:rPr>
              <a:t>豆制品则是以豆类为原料制作的食物，包括豆浆、豆芽、豆腐、豆腐干、</a:t>
            </a:r>
            <a:r>
              <a:rPr lang="zh-CN" altLang="en-US" b="1" smtClean="0">
                <a:latin typeface="黑体" pitchFamily="49" charset="-122"/>
                <a:ea typeface="黑体" pitchFamily="49" charset="-122"/>
              </a:rPr>
              <a:t>腐竹</a:t>
            </a:r>
            <a:r>
              <a:rPr lang="zh-CN" b="1" smtClean="0">
                <a:latin typeface="黑体" pitchFamily="49" charset="-122"/>
                <a:ea typeface="黑体" pitchFamily="49" charset="-122"/>
              </a:rPr>
              <a:t>等。</a:t>
            </a:r>
            <a:endParaRPr lang="zh-CN" altLang="en-US" b="1" smtClean="0">
              <a:latin typeface="黑体" pitchFamily="49" charset="-122"/>
              <a:ea typeface="黑体"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（一）大豆的营养价值</a:t>
            </a:r>
          </a:p>
        </p:txBody>
      </p:sp>
      <p:sp>
        <p:nvSpPr>
          <p:cNvPr id="3" name="内容占位符 2"/>
          <p:cNvSpPr>
            <a:spLocks noGrp="1"/>
          </p:cNvSpPr>
          <p:nvPr>
            <p:ph idx="1"/>
          </p:nvPr>
        </p:nvSpPr>
        <p:spPr/>
        <p:txBody>
          <a:bodyPr>
            <a:normAutofit fontScale="92500"/>
          </a:bodyPr>
          <a:lstStyle/>
          <a:p>
            <a:pPr marL="0" indent="0">
              <a:lnSpc>
                <a:spcPct val="120000"/>
              </a:lnSpc>
              <a:spcBef>
                <a:spcPct val="50000"/>
              </a:spcBef>
              <a:buClr>
                <a:srgbClr val="FFFF00"/>
              </a:buClr>
              <a:buFont typeface="Wingdings" pitchFamily="2" charset="2"/>
              <a:buNone/>
              <a:defRPr/>
            </a:pPr>
            <a:r>
              <a:rPr lang="en-US" altLang="zh-CN" sz="2400" b="1" dirty="0" smtClean="0">
                <a:latin typeface="黑体" pitchFamily="2" charset="-122"/>
                <a:ea typeface="黑体" pitchFamily="2" charset="-122"/>
              </a:rPr>
              <a:t>1. </a:t>
            </a:r>
            <a:r>
              <a:rPr lang="zh-CN" altLang="en-US" sz="2400" b="1" dirty="0" smtClean="0">
                <a:latin typeface="黑体" pitchFamily="2" charset="-122"/>
                <a:ea typeface="黑体" pitchFamily="2" charset="-122"/>
              </a:rPr>
              <a:t>蛋白质：</a:t>
            </a:r>
            <a:endParaRPr lang="en-US" altLang="zh-CN" sz="2400" b="1" dirty="0" smtClean="0">
              <a:latin typeface="黑体" pitchFamily="2" charset="-122"/>
              <a:ea typeface="黑体" pitchFamily="2" charset="-122"/>
            </a:endParaRPr>
          </a:p>
          <a:p>
            <a:pPr marL="0" indent="0">
              <a:lnSpc>
                <a:spcPct val="120000"/>
              </a:lnSpc>
              <a:spcBef>
                <a:spcPct val="50000"/>
              </a:spcBef>
              <a:buClr>
                <a:srgbClr val="FFFF00"/>
              </a:buClr>
              <a:buFont typeface="Wingdings" pitchFamily="2" charset="2"/>
              <a:buNone/>
              <a:defRPr/>
            </a:pPr>
            <a:r>
              <a:rPr lang="zh-CN" altLang="en-US" sz="2400" b="1" dirty="0" smtClean="0">
                <a:latin typeface="黑体" pitchFamily="2" charset="-122"/>
                <a:ea typeface="黑体" pitchFamily="2" charset="-122"/>
              </a:rPr>
              <a:t>   </a:t>
            </a:r>
            <a:r>
              <a:rPr lang="zh-CN" altLang="en-US" sz="2400" b="1" dirty="0" smtClean="0">
                <a:latin typeface="黑体" pitchFamily="2" charset="-122"/>
                <a:ea typeface="黑体" pitchFamily="2" charset="-122"/>
              </a:rPr>
              <a:t>大豆</a:t>
            </a:r>
            <a:r>
              <a:rPr lang="en-US" altLang="zh-CN" sz="2400" b="1" dirty="0" smtClean="0">
                <a:latin typeface="黑体" pitchFamily="2" charset="-122"/>
                <a:ea typeface="黑体" pitchFamily="2" charset="-122"/>
              </a:rPr>
              <a:t>35%</a:t>
            </a:r>
            <a:r>
              <a:rPr lang="zh-CN" altLang="en-US" sz="2400" b="1" dirty="0" smtClean="0">
                <a:latin typeface="黑体" pitchFamily="2" charset="-122"/>
                <a:ea typeface="黑体" pitchFamily="2" charset="-122"/>
              </a:rPr>
              <a:t>～</a:t>
            </a:r>
            <a:r>
              <a:rPr lang="en-US" altLang="zh-CN" sz="2400" b="1" dirty="0" smtClean="0">
                <a:latin typeface="黑体" pitchFamily="2" charset="-122"/>
                <a:ea typeface="黑体" pitchFamily="2" charset="-122"/>
              </a:rPr>
              <a:t>40%</a:t>
            </a:r>
            <a:r>
              <a:rPr lang="zh-CN" altLang="en-US" sz="2400" b="1" dirty="0" smtClean="0">
                <a:latin typeface="黑体" pitchFamily="2" charset="-122"/>
                <a:ea typeface="黑体" pitchFamily="2" charset="-122"/>
              </a:rPr>
              <a:t>，</a:t>
            </a:r>
            <a:r>
              <a:rPr lang="zh-CN" altLang="en-US" sz="2400" b="1" dirty="0" smtClean="0">
                <a:solidFill>
                  <a:srgbClr val="FF0000"/>
                </a:solidFill>
                <a:latin typeface="黑体" pitchFamily="2" charset="-122"/>
                <a:ea typeface="黑体" pitchFamily="2" charset="-122"/>
              </a:rPr>
              <a:t>属优质蛋白，蛋氨酸低</a:t>
            </a:r>
            <a:r>
              <a:rPr lang="zh-CN" altLang="en-US" sz="2400" b="1" dirty="0" smtClean="0">
                <a:latin typeface="黑体" pitchFamily="2" charset="-122"/>
                <a:ea typeface="黑体" pitchFamily="2" charset="-122"/>
              </a:rPr>
              <a:t>。   </a:t>
            </a:r>
          </a:p>
          <a:p>
            <a:pPr marL="0" indent="0">
              <a:lnSpc>
                <a:spcPct val="120000"/>
              </a:lnSpc>
              <a:spcBef>
                <a:spcPct val="50000"/>
              </a:spcBef>
              <a:buClr>
                <a:srgbClr val="FFFF00"/>
              </a:buClr>
              <a:buFontTx/>
              <a:buNone/>
              <a:defRPr/>
            </a:pPr>
            <a:r>
              <a:rPr lang="en-US" altLang="zh-CN" sz="2400" b="1" dirty="0" smtClean="0">
                <a:latin typeface="黑体" pitchFamily="2" charset="-122"/>
                <a:ea typeface="黑体" pitchFamily="2" charset="-122"/>
              </a:rPr>
              <a:t>2. </a:t>
            </a:r>
            <a:r>
              <a:rPr lang="zh-CN" altLang="en-US" sz="2400" b="1" dirty="0" smtClean="0">
                <a:latin typeface="黑体" pitchFamily="2" charset="-122"/>
                <a:ea typeface="黑体" pitchFamily="2" charset="-122"/>
              </a:rPr>
              <a:t>脂肪：</a:t>
            </a:r>
            <a:r>
              <a:rPr lang="zh-CN" altLang="en-US" sz="2400" b="1" dirty="0" smtClean="0">
                <a:latin typeface="黑体" pitchFamily="2" charset="-122"/>
                <a:ea typeface="黑体" pitchFamily="2" charset="-122"/>
              </a:rPr>
              <a:t>大豆</a:t>
            </a:r>
            <a:r>
              <a:rPr lang="en-US" altLang="zh-CN" sz="2400" b="1" dirty="0" smtClean="0">
                <a:latin typeface="黑体" pitchFamily="2" charset="-122"/>
                <a:ea typeface="黑体" pitchFamily="2" charset="-122"/>
              </a:rPr>
              <a:t>15%</a:t>
            </a:r>
            <a:r>
              <a:rPr lang="zh-CN" altLang="en-US" sz="2400" b="1" dirty="0" smtClean="0">
                <a:latin typeface="黑体" pitchFamily="2" charset="-122"/>
                <a:ea typeface="黑体" pitchFamily="2" charset="-122"/>
              </a:rPr>
              <a:t>～</a:t>
            </a:r>
            <a:r>
              <a:rPr lang="en-US" altLang="zh-CN" sz="2400" b="1" dirty="0" smtClean="0">
                <a:latin typeface="黑体" pitchFamily="2" charset="-122"/>
                <a:ea typeface="黑体" pitchFamily="2" charset="-122"/>
              </a:rPr>
              <a:t>20</a:t>
            </a:r>
            <a:r>
              <a:rPr lang="en-US" altLang="zh-CN" sz="2400" b="1" dirty="0" smtClean="0">
                <a:latin typeface="黑体" pitchFamily="2" charset="-122"/>
                <a:ea typeface="黑体" pitchFamily="2" charset="-122"/>
              </a:rPr>
              <a:t>%</a:t>
            </a:r>
            <a:r>
              <a:rPr lang="zh-CN" altLang="en-US" sz="2400" b="1" dirty="0" smtClean="0">
                <a:latin typeface="黑体" pitchFamily="2" charset="-122"/>
                <a:ea typeface="黑体" pitchFamily="2" charset="-122"/>
              </a:rPr>
              <a:t>。</a:t>
            </a:r>
            <a:endParaRPr lang="en-US" altLang="zh-CN" sz="2400" b="1" dirty="0" smtClean="0">
              <a:latin typeface="黑体" pitchFamily="2" charset="-122"/>
              <a:ea typeface="黑体" pitchFamily="2" charset="-122"/>
            </a:endParaRPr>
          </a:p>
          <a:p>
            <a:pPr>
              <a:lnSpc>
                <a:spcPct val="120000"/>
              </a:lnSpc>
              <a:spcBef>
                <a:spcPct val="50000"/>
              </a:spcBef>
              <a:buFontTx/>
              <a:buNone/>
              <a:defRPr/>
            </a:pPr>
            <a:r>
              <a:rPr lang="en-US" altLang="zh-CN" sz="2400" b="1" dirty="0" smtClean="0">
                <a:latin typeface="黑体" pitchFamily="2" charset="-122"/>
                <a:ea typeface="黑体" pitchFamily="2" charset="-122"/>
              </a:rPr>
              <a:t>3. </a:t>
            </a:r>
            <a:r>
              <a:rPr lang="zh-CN" altLang="en-US" sz="2400" b="1" dirty="0" smtClean="0">
                <a:latin typeface="黑体" pitchFamily="2" charset="-122"/>
                <a:ea typeface="黑体" pitchFamily="2" charset="-122"/>
              </a:rPr>
              <a:t>碳水化合物：</a:t>
            </a:r>
            <a:r>
              <a:rPr lang="en-US" altLang="zh-CN" sz="2400" b="1" dirty="0" smtClean="0">
                <a:latin typeface="黑体" pitchFamily="2" charset="-122"/>
                <a:ea typeface="黑体" pitchFamily="2" charset="-122"/>
              </a:rPr>
              <a:t> </a:t>
            </a:r>
            <a:r>
              <a:rPr lang="en-US" altLang="zh-CN" sz="2400" b="1" dirty="0" smtClean="0">
                <a:latin typeface="黑体" pitchFamily="2" charset="-122"/>
                <a:ea typeface="黑体" pitchFamily="2" charset="-122"/>
              </a:rPr>
              <a:t>25%</a:t>
            </a:r>
            <a:r>
              <a:rPr lang="zh-CN" altLang="en-US" sz="2400" b="1" dirty="0" smtClean="0">
                <a:latin typeface="黑体" pitchFamily="2" charset="-122"/>
                <a:ea typeface="黑体" pitchFamily="2" charset="-122"/>
              </a:rPr>
              <a:t>～</a:t>
            </a:r>
            <a:r>
              <a:rPr lang="en-US" altLang="zh-CN" sz="2400" b="1" dirty="0" smtClean="0">
                <a:latin typeface="黑体" pitchFamily="2" charset="-122"/>
                <a:ea typeface="黑体" pitchFamily="2" charset="-122"/>
              </a:rPr>
              <a:t>30%</a:t>
            </a:r>
            <a:r>
              <a:rPr lang="zh-CN" altLang="en-US" sz="2400" b="1" dirty="0" smtClean="0">
                <a:latin typeface="黑体" pitchFamily="2" charset="-122"/>
                <a:ea typeface="黑体" pitchFamily="2" charset="-122"/>
              </a:rPr>
              <a:t>，其中</a:t>
            </a:r>
          </a:p>
          <a:p>
            <a:pPr>
              <a:lnSpc>
                <a:spcPct val="120000"/>
              </a:lnSpc>
              <a:spcBef>
                <a:spcPct val="50000"/>
              </a:spcBef>
              <a:buFontTx/>
              <a:buNone/>
              <a:defRPr/>
            </a:pPr>
            <a:r>
              <a:rPr lang="zh-CN" altLang="en-US" sz="2400" b="1" dirty="0" smtClean="0">
                <a:latin typeface="黑体" pitchFamily="2" charset="-122"/>
                <a:ea typeface="黑体" pitchFamily="2" charset="-122"/>
              </a:rPr>
              <a:t>      </a:t>
            </a:r>
            <a:r>
              <a:rPr lang="en-US" altLang="zh-CN" sz="2400" b="1" dirty="0" smtClean="0">
                <a:latin typeface="黑体" pitchFamily="2" charset="-122"/>
                <a:ea typeface="黑体" pitchFamily="2" charset="-122"/>
              </a:rPr>
              <a:t>50%</a:t>
            </a:r>
            <a:r>
              <a:rPr lang="zh-CN" altLang="en-US" sz="2400" b="1" dirty="0" smtClean="0">
                <a:latin typeface="黑体" pitchFamily="2" charset="-122"/>
                <a:ea typeface="黑体" pitchFamily="2" charset="-122"/>
              </a:rPr>
              <a:t>为可利用的淀粉、阿拉伯糖、半乳聚糖、蔗糖</a:t>
            </a:r>
          </a:p>
          <a:p>
            <a:pPr>
              <a:lnSpc>
                <a:spcPct val="120000"/>
              </a:lnSpc>
              <a:spcBef>
                <a:spcPct val="50000"/>
              </a:spcBef>
              <a:buFontTx/>
              <a:buNone/>
              <a:defRPr/>
            </a:pPr>
            <a:r>
              <a:rPr lang="zh-CN" altLang="en-US" sz="2400" b="1" dirty="0" smtClean="0">
                <a:latin typeface="黑体" pitchFamily="2" charset="-122"/>
                <a:ea typeface="黑体" pitchFamily="2" charset="-122"/>
              </a:rPr>
              <a:t>      </a:t>
            </a:r>
            <a:r>
              <a:rPr lang="en-US" altLang="zh-CN" sz="2400" b="1" dirty="0" smtClean="0">
                <a:latin typeface="黑体" pitchFamily="2" charset="-122"/>
                <a:ea typeface="黑体" pitchFamily="2" charset="-122"/>
              </a:rPr>
              <a:t>50%</a:t>
            </a:r>
            <a:r>
              <a:rPr lang="zh-CN" altLang="en-US" sz="2400" b="1" dirty="0" smtClean="0">
                <a:latin typeface="黑体" pitchFamily="2" charset="-122"/>
                <a:ea typeface="黑体" pitchFamily="2" charset="-122"/>
              </a:rPr>
              <a:t>为人体不能消化的棉籽糖、</a:t>
            </a:r>
            <a:r>
              <a:rPr lang="zh-CN" altLang="en-US" sz="2400" b="1" dirty="0" smtClean="0">
                <a:latin typeface="黑体" pitchFamily="2" charset="-122"/>
                <a:ea typeface="黑体" pitchFamily="2" charset="-122"/>
              </a:rPr>
              <a:t>水苏糖。</a:t>
            </a:r>
            <a:endParaRPr lang="zh-CN" altLang="en-US" sz="2400" b="1" dirty="0" smtClean="0">
              <a:latin typeface="黑体" pitchFamily="2" charset="-122"/>
              <a:ea typeface="黑体" pitchFamily="2" charset="-122"/>
            </a:endParaRPr>
          </a:p>
          <a:p>
            <a:pPr>
              <a:lnSpc>
                <a:spcPct val="120000"/>
              </a:lnSpc>
              <a:spcBef>
                <a:spcPct val="50000"/>
              </a:spcBef>
              <a:buFontTx/>
              <a:buNone/>
              <a:defRPr/>
            </a:pPr>
            <a:r>
              <a:rPr lang="en-US" altLang="zh-CN" sz="2400" b="1" dirty="0" smtClean="0">
                <a:latin typeface="黑体" pitchFamily="2" charset="-122"/>
                <a:ea typeface="黑体" pitchFamily="2" charset="-122"/>
              </a:rPr>
              <a:t>4. </a:t>
            </a:r>
            <a:r>
              <a:rPr lang="zh-CN" altLang="en-US" sz="2400" b="1" dirty="0" smtClean="0">
                <a:latin typeface="黑体" pitchFamily="2" charset="-122"/>
                <a:ea typeface="黑体" pitchFamily="2" charset="-122"/>
              </a:rPr>
              <a:t>维生素和矿物质</a:t>
            </a:r>
          </a:p>
          <a:p>
            <a:pPr>
              <a:lnSpc>
                <a:spcPct val="120000"/>
              </a:lnSpc>
              <a:spcBef>
                <a:spcPct val="50000"/>
              </a:spcBef>
              <a:buFontTx/>
              <a:buNone/>
              <a:defRPr/>
            </a:pPr>
            <a:r>
              <a:rPr lang="zh-CN" altLang="en-US" sz="2400" b="1" dirty="0" smtClean="0">
                <a:latin typeface="黑体" pitchFamily="2" charset="-122"/>
                <a:ea typeface="黑体" pitchFamily="2" charset="-122"/>
              </a:rPr>
              <a:t>     含有较丰富的钙，硫胺素和</a:t>
            </a:r>
            <a:r>
              <a:rPr lang="zh-CN" altLang="en-US" sz="2400" b="1" dirty="0" smtClean="0">
                <a:latin typeface="黑体" pitchFamily="2" charset="-122"/>
                <a:ea typeface="黑体" pitchFamily="2" charset="-122"/>
              </a:rPr>
              <a:t>核黄素。</a:t>
            </a:r>
            <a:endParaRPr lang="zh-CN" altLang="en-US" sz="2400" b="1" dirty="0" smtClean="0">
              <a:latin typeface="黑体" pitchFamily="2" charset="-122"/>
              <a:ea typeface="黑体" pitchFamily="2" charset="-122"/>
            </a:endParaRPr>
          </a:p>
          <a:p>
            <a:pPr marL="0" indent="0">
              <a:lnSpc>
                <a:spcPct val="120000"/>
              </a:lnSpc>
              <a:spcBef>
                <a:spcPct val="50000"/>
              </a:spcBef>
              <a:buClr>
                <a:srgbClr val="FFFF00"/>
              </a:buClr>
              <a:buFontTx/>
              <a:buNone/>
              <a:defRPr/>
            </a:pPr>
            <a:endParaRPr lang="zh-CN"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内容占位符 2"/>
          <p:cNvSpPr>
            <a:spLocks noGrp="1"/>
          </p:cNvSpPr>
          <p:nvPr>
            <p:ph idx="1"/>
          </p:nvPr>
        </p:nvSpPr>
        <p:spPr>
          <a:xfrm>
            <a:off x="457200" y="1828800"/>
            <a:ext cx="8001000" cy="3687763"/>
          </a:xfrm>
        </p:spPr>
        <p:txBody>
          <a:bodyPr/>
          <a:lstStyle/>
          <a:p>
            <a:pPr>
              <a:lnSpc>
                <a:spcPct val="150000"/>
              </a:lnSpc>
              <a:buFontTx/>
              <a:buNone/>
            </a:pPr>
            <a:r>
              <a:rPr lang="en-US" altLang="zh-CN" sz="2800" b="1" smtClean="0">
                <a:solidFill>
                  <a:srgbClr val="FF0000"/>
                </a:solidFill>
                <a:latin typeface="黑体" pitchFamily="49" charset="-122"/>
                <a:ea typeface="黑体" pitchFamily="49" charset="-122"/>
              </a:rPr>
              <a:t>5</a:t>
            </a:r>
            <a:r>
              <a:rPr lang="zh-CN" altLang="en-US" sz="2800" b="1" smtClean="0">
                <a:solidFill>
                  <a:srgbClr val="FF0000"/>
                </a:solidFill>
                <a:latin typeface="黑体" pitchFamily="49" charset="-122"/>
                <a:ea typeface="黑体" pitchFamily="49" charset="-122"/>
              </a:rPr>
              <a:t>．豆类中的天然活性成分</a:t>
            </a:r>
          </a:p>
          <a:p>
            <a:pPr>
              <a:lnSpc>
                <a:spcPct val="15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）大豆皂苷（</a:t>
            </a:r>
            <a:r>
              <a:rPr lang="en-US" altLang="zh-CN" sz="2800" b="1" smtClean="0">
                <a:ea typeface="黑体" pitchFamily="49" charset="-122"/>
              </a:rPr>
              <a:t>soya saposin, ss</a:t>
            </a:r>
            <a:r>
              <a:rPr lang="zh-CN" altLang="en-US" sz="2800" b="1" smtClean="0">
                <a:latin typeface="黑体" pitchFamily="49" charset="-122"/>
                <a:ea typeface="黑体" pitchFamily="49" charset="-122"/>
              </a:rPr>
              <a:t>）</a:t>
            </a:r>
            <a:endParaRPr lang="en-US" altLang="zh-CN" sz="2800" b="1" smtClean="0">
              <a:latin typeface="黑体" pitchFamily="49" charset="-122"/>
              <a:ea typeface="黑体" pitchFamily="49" charset="-122"/>
            </a:endParaRPr>
          </a:p>
          <a:p>
            <a:pPr>
              <a:lnSpc>
                <a:spcPct val="15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）大豆异黄酮</a:t>
            </a:r>
            <a:r>
              <a:rPr lang="en-US" altLang="zh-CN" sz="2800" b="1" smtClean="0">
                <a:latin typeface="黑体" pitchFamily="49" charset="-122"/>
                <a:ea typeface="黑体" pitchFamily="49" charset="-122"/>
              </a:rPr>
              <a:t>(</a:t>
            </a:r>
            <a:r>
              <a:rPr lang="en-US" altLang="zh-CN" sz="2800" b="1" smtClean="0">
                <a:ea typeface="黑体" pitchFamily="49" charset="-122"/>
              </a:rPr>
              <a:t>soybean isoflavones</a:t>
            </a:r>
            <a:r>
              <a:rPr lang="zh-CN" altLang="en-US" sz="2800" b="1" smtClean="0">
                <a:ea typeface="黑体" pitchFamily="49" charset="-122"/>
              </a:rPr>
              <a:t>，</a:t>
            </a:r>
            <a:r>
              <a:rPr lang="en-US" altLang="zh-CN" sz="2800" b="1" smtClean="0">
                <a:ea typeface="黑体" pitchFamily="49" charset="-122"/>
              </a:rPr>
              <a:t>ISO</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 </a:t>
            </a:r>
            <a:endParaRPr lang="en-US" altLang="zh-CN" sz="2800" b="1" smtClean="0">
              <a:latin typeface="黑体" pitchFamily="49" charset="-122"/>
              <a:ea typeface="黑体" pitchFamily="49" charset="-122"/>
            </a:endParaRPr>
          </a:p>
          <a:p>
            <a:pPr>
              <a:lnSpc>
                <a:spcPct val="15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）大豆低聚糖（</a:t>
            </a:r>
            <a:r>
              <a:rPr lang="en-US" altLang="zh-CN" sz="2800" b="1" smtClean="0">
                <a:ea typeface="黑体" pitchFamily="49" charset="-122"/>
              </a:rPr>
              <a:t>soybean oligosaccharide</a:t>
            </a:r>
            <a:r>
              <a:rPr lang="zh-CN" altLang="en-US" sz="2800" b="1" smtClean="0">
                <a:latin typeface="黑体" pitchFamily="49" charset="-122"/>
                <a:ea typeface="黑体" pitchFamily="49" charset="-122"/>
              </a:rPr>
              <a:t>） </a:t>
            </a:r>
            <a:endParaRPr lang="en-US" altLang="zh-CN" sz="2800" b="1" smtClean="0">
              <a:latin typeface="黑体" pitchFamily="49" charset="-122"/>
              <a:ea typeface="黑体" pitchFamily="49" charset="-122"/>
            </a:endParaRPr>
          </a:p>
          <a:p>
            <a:pPr>
              <a:lnSpc>
                <a:spcPct val="150000"/>
              </a:lnSpc>
              <a:buFontTx/>
              <a:buNone/>
            </a:pPr>
            <a:endParaRPr lang="zh-CN" altLang="en-US" sz="2800" smtClean="0"/>
          </a:p>
        </p:txBody>
      </p:sp>
      <p:sp>
        <p:nvSpPr>
          <p:cNvPr id="171011"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（一）大豆的营养价值</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（二）大豆中的抗营养因子</a:t>
            </a:r>
          </a:p>
        </p:txBody>
      </p:sp>
      <p:sp>
        <p:nvSpPr>
          <p:cNvPr id="172035" name="内容占位符 2"/>
          <p:cNvSpPr>
            <a:spLocks noGrp="1"/>
          </p:cNvSpPr>
          <p:nvPr>
            <p:ph idx="1"/>
          </p:nvPr>
        </p:nvSpPr>
        <p:spPr>
          <a:xfrm>
            <a:off x="1295400" y="2133600"/>
            <a:ext cx="7391400" cy="3992563"/>
          </a:xfrm>
        </p:spPr>
        <p:txBody>
          <a:bodyPr/>
          <a:lstStyle/>
          <a:p>
            <a:pPr marL="457200" indent="-457200">
              <a:lnSpc>
                <a:spcPct val="140000"/>
              </a:lnSpc>
              <a:buClr>
                <a:schemeClr val="tx1"/>
              </a:buClr>
              <a:buFontTx/>
              <a:buAutoNum type="arabicPeriod"/>
            </a:pPr>
            <a:r>
              <a:rPr kumimoji="1" lang="zh-CN" altLang="en-US" sz="2400" b="1" dirty="0" smtClean="0">
                <a:solidFill>
                  <a:srgbClr val="FF0000"/>
                </a:solidFill>
                <a:latin typeface="黑体" pitchFamily="49" charset="-122"/>
                <a:ea typeface="黑体" pitchFamily="49" charset="-122"/>
              </a:rPr>
              <a:t>蛋白酶抑制剂（</a:t>
            </a:r>
            <a:r>
              <a:rPr kumimoji="1" lang="en-US" altLang="zh-CN" sz="2400" b="1" dirty="0" smtClean="0">
                <a:solidFill>
                  <a:srgbClr val="FF0000"/>
                </a:solidFill>
                <a:ea typeface="黑体" pitchFamily="49" charset="-122"/>
              </a:rPr>
              <a:t>protease inhibitor, PI</a:t>
            </a:r>
            <a:r>
              <a:rPr kumimoji="1" lang="zh-CN" altLang="en-US" sz="2400" b="1" dirty="0" smtClean="0">
                <a:solidFill>
                  <a:srgbClr val="FF0000"/>
                </a:solidFill>
                <a:latin typeface="黑体" pitchFamily="49" charset="-122"/>
                <a:ea typeface="黑体" pitchFamily="49" charset="-122"/>
              </a:rPr>
              <a:t>） </a:t>
            </a:r>
          </a:p>
          <a:p>
            <a:pPr marL="457200" indent="-457200">
              <a:lnSpc>
                <a:spcPct val="140000"/>
              </a:lnSpc>
              <a:buClr>
                <a:schemeClr val="tx1"/>
              </a:buClr>
              <a:buFontTx/>
              <a:buAutoNum type="arabicPeriod"/>
            </a:pPr>
            <a:r>
              <a:rPr kumimoji="1" lang="zh-CN" altLang="en-US" sz="2400" b="1" dirty="0" smtClean="0">
                <a:solidFill>
                  <a:srgbClr val="FF0000"/>
                </a:solidFill>
                <a:latin typeface="黑体" pitchFamily="49" charset="-122"/>
                <a:ea typeface="黑体" pitchFamily="49" charset="-122"/>
              </a:rPr>
              <a:t>豆</a:t>
            </a:r>
            <a:r>
              <a:rPr kumimoji="1" lang="zh-CN" altLang="en-US" sz="2400" b="1" dirty="0" smtClean="0">
                <a:solidFill>
                  <a:srgbClr val="FF0000"/>
                </a:solidFill>
                <a:latin typeface="黑体" pitchFamily="49" charset="-122"/>
                <a:ea typeface="黑体" pitchFamily="49" charset="-122"/>
              </a:rPr>
              <a:t>腥味</a:t>
            </a:r>
            <a:endParaRPr kumimoji="1" lang="en-US" altLang="zh-CN" sz="2400" b="1" dirty="0" smtClean="0">
              <a:solidFill>
                <a:srgbClr val="FF0000"/>
              </a:solidFill>
              <a:latin typeface="黑体" pitchFamily="49" charset="-122"/>
              <a:ea typeface="黑体" pitchFamily="49" charset="-122"/>
            </a:endParaRPr>
          </a:p>
          <a:p>
            <a:pPr marL="457200" indent="-457200">
              <a:lnSpc>
                <a:spcPct val="140000"/>
              </a:lnSpc>
              <a:buClr>
                <a:schemeClr val="tx1"/>
              </a:buClr>
              <a:buFontTx/>
              <a:buAutoNum type="arabicPeriod"/>
            </a:pPr>
            <a:r>
              <a:rPr kumimoji="1" lang="zh-CN" altLang="en-US" sz="2400" b="1" dirty="0" smtClean="0">
                <a:solidFill>
                  <a:srgbClr val="FF0000"/>
                </a:solidFill>
                <a:latin typeface="黑体" pitchFamily="49" charset="-122"/>
                <a:ea typeface="黑体" pitchFamily="49" charset="-122"/>
              </a:rPr>
              <a:t>胀气因子</a:t>
            </a:r>
            <a:r>
              <a:rPr kumimoji="1" lang="en-US" altLang="zh-CN" sz="2400" b="1" dirty="0" smtClean="0">
                <a:solidFill>
                  <a:srgbClr val="FF0000"/>
                </a:solidFill>
                <a:latin typeface="黑体" pitchFamily="49" charset="-122"/>
                <a:ea typeface="黑体" pitchFamily="49" charset="-122"/>
              </a:rPr>
              <a:t>(</a:t>
            </a:r>
            <a:r>
              <a:rPr kumimoji="1" lang="en-US" altLang="zh-CN" sz="2400" b="1" dirty="0" smtClean="0">
                <a:solidFill>
                  <a:srgbClr val="FF0000"/>
                </a:solidFill>
                <a:ea typeface="黑体" pitchFamily="49" charset="-122"/>
              </a:rPr>
              <a:t>flatus-producing factor</a:t>
            </a:r>
            <a:r>
              <a:rPr kumimoji="1" lang="en-US" altLang="zh-CN" sz="2400" b="1" dirty="0" smtClean="0">
                <a:solidFill>
                  <a:srgbClr val="FF0000"/>
                </a:solidFill>
                <a:latin typeface="黑体" pitchFamily="49" charset="-122"/>
                <a:ea typeface="黑体" pitchFamily="49" charset="-122"/>
              </a:rPr>
              <a:t>) </a:t>
            </a:r>
          </a:p>
          <a:p>
            <a:pPr marL="457200" indent="-457200">
              <a:lnSpc>
                <a:spcPct val="140000"/>
              </a:lnSpc>
              <a:buClr>
                <a:schemeClr val="tx1"/>
              </a:buClr>
              <a:buFontTx/>
              <a:buAutoNum type="arabicPeriod"/>
            </a:pPr>
            <a:r>
              <a:rPr kumimoji="1" lang="zh-CN" altLang="en-US" sz="2400" b="1" dirty="0" smtClean="0">
                <a:solidFill>
                  <a:srgbClr val="FF0000"/>
                </a:solidFill>
                <a:latin typeface="黑体" pitchFamily="49" charset="-122"/>
                <a:ea typeface="黑体" pitchFamily="49" charset="-122"/>
              </a:rPr>
              <a:t>植酸 </a:t>
            </a:r>
          </a:p>
          <a:p>
            <a:pPr marL="457200" indent="-457200">
              <a:lnSpc>
                <a:spcPct val="140000"/>
              </a:lnSpc>
              <a:buClr>
                <a:schemeClr val="tx1"/>
              </a:buClr>
              <a:buFontTx/>
              <a:buAutoNum type="arabicPeriod"/>
            </a:pPr>
            <a:r>
              <a:rPr kumimoji="1" lang="zh-CN" altLang="en-US" sz="2400" b="1" dirty="0" smtClean="0">
                <a:solidFill>
                  <a:srgbClr val="FF0000"/>
                </a:solidFill>
                <a:latin typeface="黑体" pitchFamily="49" charset="-122"/>
                <a:ea typeface="黑体" pitchFamily="49" charset="-122"/>
              </a:rPr>
              <a:t>植物红细胞凝集素</a:t>
            </a:r>
            <a:endParaRPr lang="zh-CN" altLang="en-US" sz="2400" b="1" dirty="0" smtClean="0">
              <a:solidFill>
                <a:srgbClr val="FF0000"/>
              </a:solidFill>
              <a:latin typeface="黑体" pitchFamily="49" charset="-122"/>
              <a:ea typeface="黑体"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三、蔬菜、水果类</a:t>
            </a:r>
          </a:p>
        </p:txBody>
      </p:sp>
      <p:sp>
        <p:nvSpPr>
          <p:cNvPr id="173059" name="内容占位符 2"/>
          <p:cNvSpPr>
            <a:spLocks noGrp="1"/>
          </p:cNvSpPr>
          <p:nvPr>
            <p:ph idx="1"/>
          </p:nvPr>
        </p:nvSpPr>
        <p:spPr>
          <a:xfrm>
            <a:off x="685800" y="1905000"/>
            <a:ext cx="6553200" cy="3992563"/>
          </a:xfrm>
        </p:spPr>
        <p:txBody>
          <a:bodyPr/>
          <a:lstStyle/>
          <a:p>
            <a:pPr>
              <a:lnSpc>
                <a:spcPct val="150000"/>
              </a:lnSpc>
              <a:buFontTx/>
              <a:buNone/>
            </a:pPr>
            <a:r>
              <a:rPr lang="zh-CN" altLang="en-US" b="1" smtClean="0">
                <a:latin typeface="黑体" pitchFamily="49" charset="-122"/>
                <a:ea typeface="黑体" pitchFamily="49" charset="-122"/>
              </a:rPr>
              <a:t>（一）蔬菜</a:t>
            </a:r>
          </a:p>
          <a:p>
            <a:pPr>
              <a:lnSpc>
                <a:spcPct val="150000"/>
              </a:lnSpc>
              <a:buFontTx/>
              <a:buNone/>
            </a:pPr>
            <a:r>
              <a:rPr lang="zh-CN" altLang="en-US" b="1" smtClean="0">
                <a:latin typeface="黑体" pitchFamily="49" charset="-122"/>
                <a:ea typeface="黑体" pitchFamily="49" charset="-122"/>
              </a:rPr>
              <a:t>（二）水果</a:t>
            </a:r>
          </a:p>
          <a:p>
            <a:pPr>
              <a:lnSpc>
                <a:spcPct val="150000"/>
              </a:lnSpc>
            </a:pPr>
            <a:endParaRPr lang="zh-CN"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（一）蔬菜</a:t>
            </a:r>
          </a:p>
        </p:txBody>
      </p:sp>
      <p:sp>
        <p:nvSpPr>
          <p:cNvPr id="3" name="内容占位符 2"/>
          <p:cNvSpPr>
            <a:spLocks noGrp="1"/>
          </p:cNvSpPr>
          <p:nvPr>
            <p:ph idx="1"/>
          </p:nvPr>
        </p:nvSpPr>
        <p:spPr>
          <a:xfrm>
            <a:off x="304800" y="1600200"/>
            <a:ext cx="8839200" cy="4525963"/>
          </a:xfrm>
        </p:spPr>
        <p:txBody>
          <a:bodyPr/>
          <a:lstStyle/>
          <a:p>
            <a:pPr marL="514350" indent="-514350">
              <a:buFontTx/>
              <a:buNone/>
              <a:defRPr/>
            </a:pPr>
            <a:r>
              <a:rPr lang="en-US" altLang="zh-CN" sz="2400" b="1" dirty="0" smtClean="0">
                <a:latin typeface="黑体" pitchFamily="2" charset="-122"/>
                <a:ea typeface="黑体" pitchFamily="2" charset="-122"/>
              </a:rPr>
              <a:t>1.</a:t>
            </a:r>
            <a:r>
              <a:rPr lang="zh-CN" altLang="en-US" sz="2400" b="1" dirty="0" smtClean="0">
                <a:latin typeface="黑体" pitchFamily="2" charset="-122"/>
                <a:ea typeface="黑体" pitchFamily="2" charset="-122"/>
              </a:rPr>
              <a:t>蛋白质</a:t>
            </a:r>
          </a:p>
          <a:p>
            <a:pPr marL="514350" indent="-514350">
              <a:buFontTx/>
              <a:buNone/>
              <a:defRPr/>
            </a:pPr>
            <a:r>
              <a:rPr lang="zh-CN" altLang="en-US" sz="2400" b="1" dirty="0" smtClean="0">
                <a:latin typeface="黑体" pitchFamily="2" charset="-122"/>
                <a:ea typeface="黑体" pitchFamily="2" charset="-122"/>
              </a:rPr>
              <a:t>  含量很少，不是人类蛋白质的主要来源。</a:t>
            </a:r>
            <a:endParaRPr lang="en-US" altLang="zh-CN" sz="2400" b="1" dirty="0" smtClean="0">
              <a:latin typeface="黑体" pitchFamily="2" charset="-122"/>
              <a:ea typeface="黑体" pitchFamily="2" charset="-122"/>
            </a:endParaRPr>
          </a:p>
          <a:p>
            <a:pPr>
              <a:buFontTx/>
              <a:buNone/>
              <a:defRPr/>
            </a:pPr>
            <a:r>
              <a:rPr lang="en-US" sz="2400" b="1" dirty="0" smtClean="0">
                <a:latin typeface="黑体" pitchFamily="2" charset="-122"/>
                <a:ea typeface="黑体" pitchFamily="2" charset="-122"/>
              </a:rPr>
              <a:t>2. </a:t>
            </a:r>
            <a:r>
              <a:rPr lang="zh-CN" altLang="en-US" sz="2400" b="1" dirty="0" smtClean="0">
                <a:latin typeface="黑体" pitchFamily="2" charset="-122"/>
                <a:ea typeface="黑体" pitchFamily="2" charset="-122"/>
              </a:rPr>
              <a:t>碳水化合物</a:t>
            </a:r>
          </a:p>
          <a:p>
            <a:pPr>
              <a:buFontTx/>
              <a:buNone/>
              <a:defRPr/>
            </a:pPr>
            <a:r>
              <a:rPr lang="zh-CN" altLang="en-US" sz="2400" b="1" dirty="0" smtClean="0">
                <a:latin typeface="黑体" pitchFamily="2" charset="-122"/>
                <a:ea typeface="黑体" pitchFamily="2" charset="-122"/>
              </a:rPr>
              <a:t>  包括糖、淀粉、膳食纤维等物质。</a:t>
            </a:r>
            <a:endParaRPr lang="en-US" altLang="zh-CN" sz="2400" b="1" dirty="0" smtClean="0">
              <a:latin typeface="黑体" pitchFamily="2" charset="-122"/>
              <a:ea typeface="黑体" pitchFamily="2" charset="-122"/>
            </a:endParaRPr>
          </a:p>
          <a:p>
            <a:pPr>
              <a:buFontTx/>
              <a:buNone/>
              <a:defRPr/>
            </a:pPr>
            <a:r>
              <a:rPr lang="en-US" sz="2400" b="1" dirty="0" smtClean="0">
                <a:latin typeface="黑体" pitchFamily="2" charset="-122"/>
                <a:ea typeface="黑体" pitchFamily="2" charset="-122"/>
              </a:rPr>
              <a:t>3. </a:t>
            </a:r>
            <a:r>
              <a:rPr lang="zh-CN" altLang="en-US" sz="2400" b="1" dirty="0" smtClean="0">
                <a:latin typeface="黑体" pitchFamily="2" charset="-122"/>
                <a:ea typeface="黑体" pitchFamily="2" charset="-122"/>
              </a:rPr>
              <a:t>维生素</a:t>
            </a:r>
          </a:p>
          <a:p>
            <a:pPr>
              <a:buFontTx/>
              <a:buNone/>
              <a:defRPr/>
            </a:pPr>
            <a:r>
              <a:rPr lang="zh-CN" altLang="en-US" sz="2400" b="1" dirty="0" smtClean="0">
                <a:solidFill>
                  <a:srgbClr val="FF0000"/>
                </a:solidFill>
                <a:latin typeface="黑体" pitchFamily="2" charset="-122"/>
                <a:ea typeface="黑体" pitchFamily="2" charset="-122"/>
              </a:rPr>
              <a:t>  新鲜蔬菜是维生素</a:t>
            </a:r>
            <a:r>
              <a:rPr lang="en-US" sz="2400" b="1" dirty="0" smtClean="0">
                <a:solidFill>
                  <a:srgbClr val="FF0000"/>
                </a:solidFill>
                <a:latin typeface="黑体" pitchFamily="2" charset="-122"/>
                <a:ea typeface="黑体" pitchFamily="2" charset="-122"/>
              </a:rPr>
              <a:t>C</a:t>
            </a:r>
            <a:r>
              <a:rPr lang="zh-CN" altLang="en-US" sz="2400" b="1" dirty="0" smtClean="0">
                <a:solidFill>
                  <a:srgbClr val="FF0000"/>
                </a:solidFill>
                <a:latin typeface="黑体" pitchFamily="2" charset="-122"/>
                <a:ea typeface="黑体" pitchFamily="2" charset="-122"/>
              </a:rPr>
              <a:t>、胡萝卜素、核黄素和叶酸的重要来源</a:t>
            </a:r>
            <a:r>
              <a:rPr lang="zh-CN" altLang="en-US" sz="2400" b="1" dirty="0" smtClean="0">
                <a:latin typeface="黑体" pitchFamily="2" charset="-122"/>
                <a:ea typeface="黑体" pitchFamily="2" charset="-122"/>
              </a:rPr>
              <a:t>。</a:t>
            </a:r>
            <a:endParaRPr lang="en-US" altLang="zh-CN" sz="2400" b="1" dirty="0" smtClean="0">
              <a:latin typeface="黑体" pitchFamily="2" charset="-122"/>
              <a:ea typeface="黑体" pitchFamily="2" charset="-122"/>
            </a:endParaRPr>
          </a:p>
          <a:p>
            <a:pPr>
              <a:buFontTx/>
              <a:buNone/>
              <a:defRPr/>
            </a:pPr>
            <a:r>
              <a:rPr lang="en-US" sz="2400" b="1" dirty="0" smtClean="0">
                <a:latin typeface="黑体" pitchFamily="2" charset="-122"/>
                <a:ea typeface="黑体" pitchFamily="2" charset="-122"/>
              </a:rPr>
              <a:t>4. </a:t>
            </a:r>
            <a:r>
              <a:rPr lang="zh-CN" altLang="en-US" sz="2400" b="1" dirty="0" smtClean="0">
                <a:latin typeface="黑体" pitchFamily="2" charset="-122"/>
                <a:ea typeface="黑体" pitchFamily="2" charset="-122"/>
              </a:rPr>
              <a:t>矿物质</a:t>
            </a:r>
          </a:p>
          <a:p>
            <a:pPr>
              <a:buFontTx/>
              <a:buNone/>
              <a:defRPr/>
            </a:pPr>
            <a:r>
              <a:rPr lang="zh-CN" altLang="en-US" sz="2400" b="1" dirty="0" smtClean="0">
                <a:latin typeface="黑体" pitchFamily="2" charset="-122"/>
                <a:ea typeface="黑体" pitchFamily="2" charset="-122"/>
              </a:rPr>
              <a:t>  含量丰富，如钙、磷、铁、钾、钠、镁、铜等。 </a:t>
            </a:r>
            <a:endParaRPr lang="zh-CN" altLang="en-US" sz="2400" b="1" dirty="0">
              <a:latin typeface="黑体" pitchFamily="2" charset="-122"/>
              <a:ea typeface="黑体"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1000" y="1219200"/>
            <a:ext cx="8229600" cy="5334000"/>
          </a:xfrm>
        </p:spPr>
        <p:txBody>
          <a:bodyPr/>
          <a:lstStyle/>
          <a:p>
            <a:pPr>
              <a:lnSpc>
                <a:spcPct val="120000"/>
              </a:lnSpc>
              <a:buFontTx/>
              <a:buNone/>
              <a:defRPr/>
            </a:pPr>
            <a:r>
              <a:rPr lang="en-US" altLang="zh-CN" sz="2400" b="1" dirty="0" smtClean="0">
                <a:solidFill>
                  <a:srgbClr val="FF00FF"/>
                </a:solidFill>
                <a:latin typeface="黑体" pitchFamily="2" charset="-122"/>
                <a:ea typeface="黑体" pitchFamily="2" charset="-122"/>
              </a:rPr>
              <a:t>5.</a:t>
            </a:r>
            <a:r>
              <a:rPr lang="zh-CN" altLang="en-US" sz="2400" b="1" dirty="0" smtClean="0">
                <a:solidFill>
                  <a:srgbClr val="FF00FF"/>
                </a:solidFill>
                <a:latin typeface="黑体" pitchFamily="2" charset="-122"/>
                <a:ea typeface="黑体" pitchFamily="2" charset="-122"/>
              </a:rPr>
              <a:t>有机酸</a:t>
            </a:r>
            <a:endParaRPr lang="en-US" altLang="zh-CN" sz="2400" b="1" dirty="0" smtClean="0">
              <a:solidFill>
                <a:srgbClr val="FF00FF"/>
              </a:solidFill>
              <a:latin typeface="黑体" pitchFamily="2" charset="-122"/>
              <a:ea typeface="黑体" pitchFamily="2" charset="-122"/>
            </a:endParaRPr>
          </a:p>
          <a:p>
            <a:pPr>
              <a:lnSpc>
                <a:spcPct val="120000"/>
              </a:lnSpc>
              <a:buFontTx/>
              <a:buNone/>
              <a:defRPr/>
            </a:pPr>
            <a:r>
              <a:rPr lang="zh-CN" altLang="en-US" sz="2400" b="1" dirty="0" smtClean="0">
                <a:latin typeface="黑体" pitchFamily="2" charset="-122"/>
                <a:ea typeface="黑体" pitchFamily="2" charset="-122"/>
              </a:rPr>
              <a:t>   苹果酸、柠檬酸、酒石酸、咖啡酸、绿原酸等，与糖形成酸、甜混合的特殊风味。</a:t>
            </a:r>
            <a:endParaRPr lang="en-US" altLang="zh-CN" sz="2400" b="1" dirty="0" smtClean="0">
              <a:latin typeface="黑体" pitchFamily="2" charset="-122"/>
              <a:ea typeface="黑体" pitchFamily="2" charset="-122"/>
            </a:endParaRPr>
          </a:p>
          <a:p>
            <a:pPr>
              <a:lnSpc>
                <a:spcPct val="120000"/>
              </a:lnSpc>
              <a:buFontTx/>
              <a:buNone/>
              <a:defRPr/>
            </a:pPr>
            <a:r>
              <a:rPr lang="en-US" sz="2400" b="1" dirty="0" smtClean="0">
                <a:solidFill>
                  <a:srgbClr val="FF00FF"/>
                </a:solidFill>
                <a:latin typeface="黑体" pitchFamily="2" charset="-122"/>
                <a:ea typeface="黑体" pitchFamily="2" charset="-122"/>
              </a:rPr>
              <a:t>6. </a:t>
            </a:r>
            <a:r>
              <a:rPr lang="zh-CN" altLang="en-US" sz="2400" b="1" dirty="0" smtClean="0">
                <a:solidFill>
                  <a:srgbClr val="FF00FF"/>
                </a:solidFill>
                <a:latin typeface="黑体" pitchFamily="2" charset="-122"/>
                <a:ea typeface="黑体" pitchFamily="2" charset="-122"/>
              </a:rPr>
              <a:t>色素物质</a:t>
            </a:r>
          </a:p>
          <a:p>
            <a:pPr>
              <a:buFontTx/>
              <a:buNone/>
              <a:defRPr/>
            </a:pPr>
            <a:r>
              <a:rPr lang="zh-CN" altLang="en-US" sz="2400" b="1" dirty="0" smtClean="0">
                <a:latin typeface="黑体" pitchFamily="2" charset="-122"/>
                <a:ea typeface="黑体" pitchFamily="2" charset="-122"/>
              </a:rPr>
              <a:t>   蔬菜中呈色物质的总称</a:t>
            </a:r>
          </a:p>
          <a:p>
            <a:pPr>
              <a:buFontTx/>
              <a:buNone/>
              <a:defRPr/>
            </a:pPr>
            <a:r>
              <a:rPr lang="zh-CN" altLang="en-US" sz="2400" b="1" dirty="0" smtClean="0">
                <a:latin typeface="黑体" pitchFamily="2" charset="-122"/>
                <a:ea typeface="黑体" pitchFamily="2" charset="-122"/>
              </a:rPr>
              <a:t>     脂溶性色素：如叶绿素、类胡萝卜素；</a:t>
            </a:r>
          </a:p>
          <a:p>
            <a:pPr>
              <a:buFontTx/>
              <a:buNone/>
              <a:defRPr/>
            </a:pPr>
            <a:r>
              <a:rPr lang="zh-CN" altLang="en-US" sz="2400" b="1" dirty="0" smtClean="0">
                <a:latin typeface="黑体" pitchFamily="2" charset="-122"/>
                <a:ea typeface="黑体" pitchFamily="2" charset="-122"/>
              </a:rPr>
              <a:t>     水溶性色素：如花青素、花黄素等。</a:t>
            </a:r>
            <a:endParaRPr lang="en-US" altLang="zh-CN" sz="2400" b="1" dirty="0" smtClean="0">
              <a:latin typeface="黑体" pitchFamily="2" charset="-122"/>
              <a:ea typeface="黑体" pitchFamily="2" charset="-122"/>
            </a:endParaRPr>
          </a:p>
          <a:p>
            <a:pPr marL="0" indent="0">
              <a:buFontTx/>
              <a:buNone/>
              <a:defRPr/>
            </a:pPr>
            <a:r>
              <a:rPr lang="en-US" altLang="zh-CN" sz="2400" b="1" dirty="0" smtClean="0">
                <a:latin typeface="黑体" pitchFamily="2" charset="-122"/>
                <a:ea typeface="黑体" pitchFamily="2" charset="-122"/>
              </a:rPr>
              <a:t>7.</a:t>
            </a:r>
            <a:r>
              <a:rPr lang="zh-CN" altLang="en-US" sz="2400" b="1" dirty="0" smtClean="0">
                <a:latin typeface="黑体" pitchFamily="2" charset="-122"/>
                <a:ea typeface="黑体" pitchFamily="2" charset="-122"/>
              </a:rPr>
              <a:t>酶类</a:t>
            </a:r>
          </a:p>
          <a:p>
            <a:pPr marL="0" indent="0">
              <a:buFontTx/>
              <a:buNone/>
              <a:defRPr/>
            </a:pPr>
            <a:r>
              <a:rPr lang="zh-CN" altLang="en-US" sz="2400" b="1" dirty="0" smtClean="0">
                <a:latin typeface="黑体" pitchFamily="2" charset="-122"/>
                <a:ea typeface="黑体" pitchFamily="2" charset="-122"/>
              </a:rPr>
              <a:t>   萝卜中含有</a:t>
            </a:r>
            <a:r>
              <a:rPr lang="zh-CN" altLang="en-US" sz="2400" b="1" dirty="0" smtClean="0">
                <a:latin typeface="黑体" pitchFamily="2" charset="-122"/>
                <a:ea typeface="黑体" pitchFamily="2" charset="-122"/>
              </a:rPr>
              <a:t>淀粉酶；</a:t>
            </a:r>
            <a:endParaRPr lang="zh-CN" altLang="en-US" sz="2400" b="1" dirty="0" smtClean="0">
              <a:latin typeface="黑体" pitchFamily="2" charset="-122"/>
              <a:ea typeface="黑体" pitchFamily="2" charset="-122"/>
            </a:endParaRPr>
          </a:p>
          <a:p>
            <a:pPr marL="0" indent="0">
              <a:buFontTx/>
              <a:buNone/>
              <a:defRPr/>
            </a:pPr>
            <a:r>
              <a:rPr lang="zh-CN" altLang="en-US" sz="2400" b="1" dirty="0" smtClean="0">
                <a:latin typeface="黑体" pitchFamily="2" charset="-122"/>
                <a:ea typeface="黑体" pitchFamily="2" charset="-122"/>
              </a:rPr>
              <a:t>   大蒜中含有植物杀菌素和含硫的</a:t>
            </a:r>
            <a:r>
              <a:rPr lang="zh-CN" altLang="en-US" sz="2400" b="1" dirty="0" smtClean="0">
                <a:latin typeface="黑体" pitchFamily="2" charset="-122"/>
                <a:ea typeface="黑体" pitchFamily="2" charset="-122"/>
              </a:rPr>
              <a:t>化合物；</a:t>
            </a:r>
            <a:endParaRPr lang="zh-CN" altLang="en-US" sz="2400" b="1" dirty="0" smtClean="0">
              <a:latin typeface="黑体" pitchFamily="2" charset="-122"/>
              <a:ea typeface="黑体" pitchFamily="2" charset="-122"/>
            </a:endParaRPr>
          </a:p>
          <a:p>
            <a:pPr marL="0" indent="0">
              <a:buFontTx/>
              <a:buNone/>
              <a:defRPr/>
            </a:pPr>
            <a:r>
              <a:rPr lang="zh-CN" altLang="en-US" sz="2400" b="1" dirty="0" smtClean="0">
                <a:latin typeface="黑体" pitchFamily="2" charset="-122"/>
                <a:ea typeface="黑体" pitchFamily="2" charset="-122"/>
              </a:rPr>
              <a:t>   西红柿、洋葱等蔬菜含有生物类黄酮。</a:t>
            </a:r>
          </a:p>
          <a:p>
            <a:pPr>
              <a:lnSpc>
                <a:spcPct val="120000"/>
              </a:lnSpc>
              <a:buFontTx/>
              <a:buNone/>
              <a:defRPr/>
            </a:pPr>
            <a:endParaRPr lang="zh-CN" altLang="en-US" sz="2400" dirty="0" smtClean="0"/>
          </a:p>
        </p:txBody>
      </p:sp>
      <p:sp>
        <p:nvSpPr>
          <p:cNvPr id="175107" name="标题 1"/>
          <p:cNvSpPr>
            <a:spLocks noGrp="1"/>
          </p:cNvSpPr>
          <p:nvPr>
            <p:ph type="title"/>
          </p:nvPr>
        </p:nvSpPr>
        <p:spPr/>
        <p:txBody>
          <a:bodyPr/>
          <a:lstStyle/>
          <a:p>
            <a:pPr algn="l"/>
            <a:r>
              <a:rPr lang="zh-CN" altLang="en-US" b="1" smtClean="0">
                <a:latin typeface="黑体" pitchFamily="49" charset="-122"/>
                <a:ea typeface="黑体" pitchFamily="49" charset="-122"/>
              </a:rPr>
              <a:t>（一）蔬菜</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蔬菜中常见的抗营养因子</a:t>
            </a:r>
          </a:p>
        </p:txBody>
      </p:sp>
      <p:sp>
        <p:nvSpPr>
          <p:cNvPr id="176131" name="内容占位符 2"/>
          <p:cNvSpPr>
            <a:spLocks noGrp="1"/>
          </p:cNvSpPr>
          <p:nvPr>
            <p:ph idx="1"/>
          </p:nvPr>
        </p:nvSpPr>
        <p:spPr>
          <a:xfrm>
            <a:off x="1143000" y="1752600"/>
            <a:ext cx="7467600" cy="4525963"/>
          </a:xfrm>
        </p:spPr>
        <p:txBody>
          <a:bodyPr/>
          <a:lstStyle/>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）毒蛋白</a:t>
            </a: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）毒苷类物质</a:t>
            </a: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）皂苷</a:t>
            </a:r>
            <a:r>
              <a:rPr lang="en-US" altLang="zh-CN" b="1" smtClean="0">
                <a:latin typeface="黑体" pitchFamily="49" charset="-122"/>
                <a:ea typeface="黑体" pitchFamily="49" charset="-122"/>
              </a:rPr>
              <a:t>(</a:t>
            </a:r>
            <a:r>
              <a:rPr lang="en-US" altLang="zh-CN" b="1" smtClean="0">
                <a:ea typeface="黑体" pitchFamily="49" charset="-122"/>
              </a:rPr>
              <a:t>saponin</a:t>
            </a:r>
            <a:r>
              <a:rPr lang="en-US" altLang="zh-CN" b="1" smtClean="0">
                <a:latin typeface="黑体" pitchFamily="49" charset="-122"/>
                <a:ea typeface="黑体" pitchFamily="49" charset="-122"/>
              </a:rPr>
              <a:t>)</a:t>
            </a:r>
            <a:endParaRPr lang="zh-CN" altLang="en-US"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4</a:t>
            </a:r>
            <a:r>
              <a:rPr lang="zh-CN" altLang="en-US" b="1" smtClean="0">
                <a:latin typeface="黑体" pitchFamily="49" charset="-122"/>
                <a:ea typeface="黑体" pitchFamily="49" charset="-122"/>
              </a:rPr>
              <a:t>）生物碱</a:t>
            </a:r>
            <a:r>
              <a:rPr lang="en-US" altLang="zh-CN" b="1" smtClean="0">
                <a:latin typeface="黑体" pitchFamily="49" charset="-122"/>
                <a:ea typeface="黑体" pitchFamily="49" charset="-122"/>
              </a:rPr>
              <a:t>(</a:t>
            </a:r>
            <a:r>
              <a:rPr lang="en-US" altLang="zh-CN" b="1" smtClean="0">
                <a:ea typeface="黑体" pitchFamily="49" charset="-122"/>
              </a:rPr>
              <a:t>alkaloid</a:t>
            </a:r>
            <a:r>
              <a:rPr lang="en-US" altLang="zh-CN" b="1" smtClean="0">
                <a:latin typeface="黑体" pitchFamily="49" charset="-122"/>
                <a:ea typeface="黑体" pitchFamily="49" charset="-122"/>
              </a:rPr>
              <a:t>)</a:t>
            </a:r>
            <a:endParaRPr lang="zh-CN" altLang="en-US"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5</a:t>
            </a:r>
            <a:r>
              <a:rPr lang="zh-CN" altLang="en-US" b="1" smtClean="0">
                <a:latin typeface="黑体" pitchFamily="49" charset="-122"/>
                <a:ea typeface="黑体" pitchFamily="49" charset="-122"/>
              </a:rPr>
              <a:t>）亚硝酸盐（</a:t>
            </a:r>
            <a:r>
              <a:rPr lang="en-US" altLang="zh-CN" b="1" smtClean="0">
                <a:ea typeface="黑体" pitchFamily="49" charset="-122"/>
              </a:rPr>
              <a:t>nitrite</a:t>
            </a:r>
            <a:r>
              <a:rPr lang="zh-CN" altLang="en-US" b="1" smtClean="0">
                <a:latin typeface="黑体" pitchFamily="49" charset="-122"/>
                <a:ea typeface="黑体" pitchFamily="49" charset="-122"/>
              </a:rPr>
              <a:t>）</a:t>
            </a: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6</a:t>
            </a:r>
            <a:r>
              <a:rPr lang="zh-CN" altLang="en-US" b="1" smtClean="0">
                <a:latin typeface="黑体" pitchFamily="49" charset="-122"/>
                <a:ea typeface="黑体" pitchFamily="49" charset="-122"/>
              </a:rPr>
              <a:t>）硫苷</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致甲状腺肿原</a:t>
            </a: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7</a:t>
            </a:r>
            <a:r>
              <a:rPr lang="zh-CN" altLang="en-US" b="1" smtClean="0">
                <a:latin typeface="黑体" pitchFamily="49" charset="-122"/>
                <a:ea typeface="黑体" pitchFamily="49" charset="-122"/>
              </a:rPr>
              <a:t>）草酸</a:t>
            </a:r>
            <a:r>
              <a:rPr lang="en-US" altLang="zh-CN" b="1" smtClean="0">
                <a:latin typeface="黑体" pitchFamily="49" charset="-122"/>
                <a:ea typeface="黑体" pitchFamily="49" charset="-122"/>
              </a:rPr>
              <a:t>(</a:t>
            </a:r>
            <a:r>
              <a:rPr lang="en-US" altLang="zh-CN" b="1" smtClean="0">
                <a:ea typeface="黑体" pitchFamily="49" charset="-122"/>
              </a:rPr>
              <a:t>oxalic acid</a:t>
            </a:r>
            <a:r>
              <a:rPr lang="en-US" altLang="zh-CN" b="1" smtClean="0">
                <a:latin typeface="黑体" pitchFamily="49" charset="-122"/>
                <a:ea typeface="黑体" pitchFamily="49" charset="-122"/>
              </a:rPr>
              <a:t>)</a:t>
            </a:r>
            <a:endParaRPr lang="zh-CN" altLang="en-US" b="1" smtClean="0">
              <a:latin typeface="黑体" pitchFamily="49" charset="-122"/>
              <a:ea typeface="黑体"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（二）水果</a:t>
            </a:r>
          </a:p>
        </p:txBody>
      </p:sp>
      <p:sp>
        <p:nvSpPr>
          <p:cNvPr id="3" name="内容占位符 2"/>
          <p:cNvSpPr>
            <a:spLocks noGrp="1"/>
          </p:cNvSpPr>
          <p:nvPr>
            <p:ph idx="1"/>
          </p:nvPr>
        </p:nvSpPr>
        <p:spPr>
          <a:xfrm>
            <a:off x="457200" y="1447800"/>
            <a:ext cx="8458200" cy="4525963"/>
          </a:xfrm>
        </p:spPr>
        <p:txBody>
          <a:bodyPr>
            <a:normAutofit lnSpcReduction="10000"/>
          </a:bodyPr>
          <a:lstStyle/>
          <a:p>
            <a:pPr>
              <a:buFontTx/>
              <a:buNone/>
              <a:defRPr/>
            </a:pPr>
            <a:r>
              <a:rPr lang="en-US" sz="2800" b="1" dirty="0" smtClean="0">
                <a:latin typeface="黑体" pitchFamily="2" charset="-122"/>
                <a:ea typeface="黑体" pitchFamily="2" charset="-122"/>
              </a:rPr>
              <a:t>1</a:t>
            </a:r>
            <a:r>
              <a:rPr lang="zh-CN" altLang="en-US" sz="2800" b="1" dirty="0" smtClean="0">
                <a:latin typeface="黑体" pitchFamily="2" charset="-122"/>
                <a:ea typeface="黑体" pitchFamily="2" charset="-122"/>
              </a:rPr>
              <a:t>．碳水化合物</a:t>
            </a:r>
          </a:p>
          <a:p>
            <a:pPr>
              <a:buFontTx/>
              <a:buNone/>
              <a:defRPr/>
            </a:pPr>
            <a:r>
              <a:rPr lang="zh-CN" altLang="en-US" sz="2800" b="1" dirty="0" smtClean="0">
                <a:latin typeface="黑体" pitchFamily="2" charset="-122"/>
                <a:ea typeface="黑体" pitchFamily="2" charset="-122"/>
              </a:rPr>
              <a:t>    主要有单糖和双糖、淀粉、纤维素和果胶等。</a:t>
            </a:r>
          </a:p>
          <a:p>
            <a:pPr>
              <a:buFontTx/>
              <a:buNone/>
              <a:defRPr/>
            </a:pPr>
            <a:r>
              <a:rPr lang="en-US" sz="2800" b="1" dirty="0" smtClean="0">
                <a:latin typeface="黑体" pitchFamily="2" charset="-122"/>
                <a:ea typeface="黑体" pitchFamily="2" charset="-122"/>
              </a:rPr>
              <a:t>2. </a:t>
            </a:r>
            <a:r>
              <a:rPr lang="zh-CN" altLang="en-US" sz="2800" b="1" dirty="0" smtClean="0">
                <a:latin typeface="黑体" pitchFamily="2" charset="-122"/>
                <a:ea typeface="黑体" pitchFamily="2" charset="-122"/>
              </a:rPr>
              <a:t>维生素</a:t>
            </a:r>
          </a:p>
          <a:p>
            <a:pPr>
              <a:buFontTx/>
              <a:buNone/>
              <a:defRPr/>
            </a:pPr>
            <a:r>
              <a:rPr lang="zh-CN" altLang="en-US" sz="2800" b="1" dirty="0" smtClean="0">
                <a:latin typeface="黑体" pitchFamily="2" charset="-122"/>
                <a:ea typeface="黑体" pitchFamily="2" charset="-122"/>
              </a:rPr>
              <a:t>    维生素</a:t>
            </a:r>
            <a:r>
              <a:rPr lang="en-US" sz="2800" b="1" dirty="0" smtClean="0">
                <a:latin typeface="黑体" pitchFamily="2" charset="-122"/>
                <a:ea typeface="黑体" pitchFamily="2" charset="-122"/>
              </a:rPr>
              <a:t>C</a:t>
            </a:r>
            <a:r>
              <a:rPr lang="zh-CN" altLang="en-US" sz="2800" b="1" dirty="0" smtClean="0">
                <a:latin typeface="黑体" pitchFamily="2" charset="-122"/>
                <a:ea typeface="黑体" pitchFamily="2" charset="-122"/>
              </a:rPr>
              <a:t>和胡萝卜素。</a:t>
            </a:r>
            <a:endParaRPr lang="en-US" altLang="zh-CN" sz="2800" b="1" dirty="0" smtClean="0">
              <a:latin typeface="黑体" pitchFamily="2" charset="-122"/>
              <a:ea typeface="黑体" pitchFamily="2" charset="-122"/>
            </a:endParaRPr>
          </a:p>
          <a:p>
            <a:pPr>
              <a:buFontTx/>
              <a:buNone/>
              <a:defRPr/>
            </a:pPr>
            <a:r>
              <a:rPr lang="en-US" sz="2800" b="1" dirty="0" smtClean="0">
                <a:latin typeface="黑体" pitchFamily="2" charset="-122"/>
                <a:ea typeface="黑体" pitchFamily="2" charset="-122"/>
              </a:rPr>
              <a:t>3. </a:t>
            </a:r>
            <a:r>
              <a:rPr lang="zh-CN" altLang="en-US" sz="2800" b="1" dirty="0" smtClean="0">
                <a:latin typeface="黑体" pitchFamily="2" charset="-122"/>
                <a:ea typeface="黑体" pitchFamily="2" charset="-122"/>
              </a:rPr>
              <a:t>矿物质</a:t>
            </a:r>
          </a:p>
          <a:p>
            <a:pPr marL="0" indent="0">
              <a:buFontTx/>
              <a:buNone/>
              <a:defRPr/>
            </a:pPr>
            <a:r>
              <a:rPr lang="zh-CN" altLang="en-US" sz="2800" b="1" dirty="0" smtClean="0">
                <a:latin typeface="黑体" pitchFamily="2" charset="-122"/>
                <a:ea typeface="黑体" pitchFamily="2" charset="-122"/>
              </a:rPr>
              <a:t>    多以硫酸盐、磷酸盐、碳酸盐、有机酸盐和与有机物相结合的状态存在。　　</a:t>
            </a:r>
          </a:p>
          <a:p>
            <a:pPr>
              <a:buFontTx/>
              <a:buNone/>
              <a:defRPr/>
            </a:pPr>
            <a:r>
              <a:rPr lang="en-US" sz="2800" b="1" dirty="0" smtClean="0">
                <a:latin typeface="黑体" pitchFamily="2" charset="-122"/>
                <a:ea typeface="黑体" pitchFamily="2" charset="-122"/>
              </a:rPr>
              <a:t>4. </a:t>
            </a:r>
            <a:r>
              <a:rPr lang="zh-CN" altLang="en-US" sz="2800" b="1" dirty="0" smtClean="0">
                <a:latin typeface="黑体" pitchFamily="2" charset="-122"/>
                <a:ea typeface="黑体" pitchFamily="2" charset="-122"/>
              </a:rPr>
              <a:t>有机酸</a:t>
            </a:r>
            <a:endParaRPr lang="en-US" altLang="zh-CN" sz="2800" b="1" dirty="0" smtClean="0">
              <a:latin typeface="黑体" pitchFamily="2" charset="-122"/>
              <a:ea typeface="黑体" pitchFamily="2" charset="-122"/>
            </a:endParaRPr>
          </a:p>
          <a:p>
            <a:pPr>
              <a:buFontTx/>
              <a:buNone/>
              <a:defRPr/>
            </a:pPr>
            <a:r>
              <a:rPr lang="zh-CN" altLang="en-US" sz="2800" b="1" dirty="0" smtClean="0">
                <a:latin typeface="黑体" pitchFamily="2" charset="-122"/>
                <a:ea typeface="黑体" pitchFamily="2" charset="-122"/>
              </a:rPr>
              <a:t>   含有各种有机酸而呈现一定的</a:t>
            </a:r>
            <a:r>
              <a:rPr lang="zh-CN" altLang="en-US" sz="2800" b="1" dirty="0" smtClean="0">
                <a:latin typeface="黑体" pitchFamily="2" charset="-122"/>
                <a:ea typeface="黑体" pitchFamily="2" charset="-122"/>
              </a:rPr>
              <a:t>酸味。</a:t>
            </a:r>
            <a:endParaRPr lang="zh-CN" altLang="en-US" sz="2800" b="1" dirty="0" smtClean="0">
              <a:latin typeface="黑体" pitchFamily="2" charset="-122"/>
              <a:ea typeface="黑体" pitchFamily="2" charset="-122"/>
            </a:endParaRPr>
          </a:p>
          <a:p>
            <a:pPr>
              <a:buFontTx/>
              <a:buNone/>
              <a:defRPr/>
            </a:pPr>
            <a:endParaRPr lang="zh-CN" alt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四、畜、禽、鱼类</a:t>
            </a:r>
          </a:p>
        </p:txBody>
      </p:sp>
      <p:sp>
        <p:nvSpPr>
          <p:cNvPr id="178179" name="内容占位符 2"/>
          <p:cNvSpPr>
            <a:spLocks noGrp="1"/>
          </p:cNvSpPr>
          <p:nvPr>
            <p:ph idx="1"/>
          </p:nvPr>
        </p:nvSpPr>
        <p:spPr>
          <a:xfrm>
            <a:off x="457200" y="1905000"/>
            <a:ext cx="6705600" cy="4525963"/>
          </a:xfrm>
        </p:spPr>
        <p:txBody>
          <a:bodyPr/>
          <a:lstStyle/>
          <a:p>
            <a:pPr>
              <a:lnSpc>
                <a:spcPct val="150000"/>
              </a:lnSpc>
              <a:buFontTx/>
              <a:buNone/>
            </a:pPr>
            <a:r>
              <a:rPr lang="zh-CN" altLang="en-US" sz="2800" b="1" smtClean="0">
                <a:latin typeface="黑体" pitchFamily="49" charset="-122"/>
                <a:ea typeface="黑体" pitchFamily="49" charset="-122"/>
              </a:rPr>
              <a:t>（一）畜肉类的营养价值</a:t>
            </a:r>
          </a:p>
          <a:p>
            <a:pPr>
              <a:lnSpc>
                <a:spcPct val="150000"/>
              </a:lnSpc>
              <a:buFontTx/>
              <a:buNone/>
            </a:pPr>
            <a:r>
              <a:rPr lang="zh-CN" altLang="en-US" sz="2800" b="1" smtClean="0">
                <a:latin typeface="黑体" pitchFamily="49" charset="-122"/>
                <a:ea typeface="黑体" pitchFamily="49" charset="-122"/>
              </a:rPr>
              <a:t>（二）禽肉的营养价值</a:t>
            </a:r>
          </a:p>
          <a:p>
            <a:pPr>
              <a:lnSpc>
                <a:spcPct val="150000"/>
              </a:lnSpc>
              <a:buFontTx/>
              <a:buNone/>
            </a:pPr>
            <a:r>
              <a:rPr lang="zh-CN" altLang="en-US" sz="2800" b="1" smtClean="0">
                <a:latin typeface="黑体" pitchFamily="49" charset="-122"/>
                <a:ea typeface="黑体" pitchFamily="49" charset="-122"/>
              </a:rPr>
              <a:t>（三）鱼类的营养价值</a:t>
            </a:r>
          </a:p>
          <a:p>
            <a:pPr>
              <a:lnSpc>
                <a:spcPct val="150000"/>
              </a:lnSpc>
              <a:buFontTx/>
              <a:buNone/>
            </a:pPr>
            <a:endParaRPr lang="zh-CN" alt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noGrp="1"/>
          </p:cNvSpPr>
          <p:nvPr>
            <p:ph idx="1"/>
          </p:nvPr>
        </p:nvSpPr>
        <p:spPr>
          <a:xfrm>
            <a:off x="457200" y="1219200"/>
            <a:ext cx="8229600" cy="4525963"/>
          </a:xfrm>
        </p:spPr>
        <p:txBody>
          <a:bodyPr anchor="ctr"/>
          <a:lstStyle/>
          <a:p>
            <a:pPr marL="0" indent="0" algn="ctr">
              <a:spcBef>
                <a:spcPct val="0"/>
              </a:spcBef>
              <a:buFontTx/>
              <a:buNone/>
              <a:defRPr/>
            </a:pPr>
            <a:r>
              <a:rPr lang="zh-CN" altLang="en-US" sz="4000" b="1" dirty="0" smtClean="0">
                <a:solidFill>
                  <a:srgbClr val="0000FF"/>
                </a:solidFill>
                <a:latin typeface="黑体" pitchFamily="2" charset="-122"/>
                <a:ea typeface="黑体" pitchFamily="2" charset="-122"/>
                <a:cs typeface="+mj-cs"/>
              </a:rPr>
              <a:t>第一节 食品营养价值的评定及意义</a:t>
            </a:r>
            <a:r>
              <a:rPr lang="zh-CN" altLang="en-US" sz="4400" dirty="0" smtClean="0">
                <a:solidFill>
                  <a:srgbClr val="0000FF"/>
                </a:solidFill>
                <a:cs typeface="+mj-cs"/>
              </a:rPr>
              <a:t/>
            </a:r>
            <a:br>
              <a:rPr lang="zh-CN" altLang="en-US" sz="4400" dirty="0" smtClean="0">
                <a:solidFill>
                  <a:srgbClr val="0000FF"/>
                </a:solidFill>
                <a:cs typeface="+mj-cs"/>
              </a:rPr>
            </a:br>
            <a:endParaRPr lang="zh-CN" altLang="en-US" sz="4400" dirty="0" smtClean="0">
              <a:solidFill>
                <a:srgbClr val="0000FF"/>
              </a:solidFill>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（一）畜肉类的营养价值</a:t>
            </a:r>
          </a:p>
        </p:txBody>
      </p:sp>
      <p:sp>
        <p:nvSpPr>
          <p:cNvPr id="179203" name="内容占位符 2"/>
          <p:cNvSpPr>
            <a:spLocks noGrp="1"/>
          </p:cNvSpPr>
          <p:nvPr>
            <p:ph idx="1"/>
          </p:nvPr>
        </p:nvSpPr>
        <p:spPr>
          <a:xfrm>
            <a:off x="457200" y="1600200"/>
            <a:ext cx="8686800" cy="4525963"/>
          </a:xfrm>
        </p:spPr>
        <p:txBody>
          <a:bodyPr>
            <a:normAutofit fontScale="92500" lnSpcReduction="10000"/>
          </a:bodyPr>
          <a:lstStyle/>
          <a:p>
            <a:pPr>
              <a:lnSpc>
                <a:spcPct val="150000"/>
              </a:lnSpc>
              <a:buFontTx/>
              <a:buNone/>
            </a:pPr>
            <a:r>
              <a:rPr lang="en-US" altLang="zh-CN" sz="2800" b="1" dirty="0" smtClean="0">
                <a:latin typeface="黑体" pitchFamily="49" charset="-122"/>
                <a:ea typeface="黑体" pitchFamily="49" charset="-122"/>
              </a:rPr>
              <a:t>1. </a:t>
            </a:r>
            <a:r>
              <a:rPr lang="zh-CN" altLang="en-US" sz="2800" b="1" dirty="0" smtClean="0">
                <a:latin typeface="黑体" pitchFamily="49" charset="-122"/>
                <a:ea typeface="黑体" pitchFamily="49" charset="-122"/>
              </a:rPr>
              <a:t>蛋白质</a:t>
            </a:r>
          </a:p>
          <a:p>
            <a:pPr>
              <a:lnSpc>
                <a:spcPct val="150000"/>
              </a:lnSpc>
              <a:buFontTx/>
              <a:buNone/>
            </a:pPr>
            <a:r>
              <a:rPr lang="zh-CN" altLang="en-US" sz="2800" b="1" dirty="0" smtClean="0">
                <a:latin typeface="黑体" pitchFamily="49" charset="-122"/>
                <a:ea typeface="黑体" pitchFamily="49" charset="-122"/>
              </a:rPr>
              <a:t>   含量为</a:t>
            </a:r>
            <a:r>
              <a:rPr lang="en-US" altLang="zh-CN" sz="2800" b="1" dirty="0" smtClean="0">
                <a:latin typeface="黑体" pitchFamily="49" charset="-122"/>
                <a:ea typeface="黑体" pitchFamily="49" charset="-122"/>
              </a:rPr>
              <a:t>10%</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20%</a:t>
            </a:r>
            <a:r>
              <a:rPr lang="zh-CN" altLang="en-US" sz="2800" b="1" dirty="0" smtClean="0">
                <a:latin typeface="黑体" pitchFamily="49" charset="-122"/>
                <a:ea typeface="黑体" pitchFamily="49" charset="-122"/>
              </a:rPr>
              <a:t>，</a:t>
            </a:r>
            <a:r>
              <a:rPr lang="zh-CN" altLang="en-US" sz="2800" b="1" dirty="0" smtClean="0">
                <a:solidFill>
                  <a:srgbClr val="FF0000"/>
                </a:solidFill>
                <a:latin typeface="黑体" pitchFamily="49" charset="-122"/>
                <a:ea typeface="黑体" pitchFamily="49" charset="-122"/>
              </a:rPr>
              <a:t>属于优质蛋白质</a:t>
            </a:r>
            <a:r>
              <a:rPr lang="zh-CN" altLang="en-US" sz="2800" b="1" dirty="0" smtClean="0">
                <a:latin typeface="黑体" pitchFamily="49" charset="-122"/>
                <a:ea typeface="黑体" pitchFamily="49" charset="-122"/>
              </a:rPr>
              <a:t>。</a:t>
            </a:r>
          </a:p>
          <a:p>
            <a:pPr>
              <a:lnSpc>
                <a:spcPct val="150000"/>
              </a:lnSpc>
              <a:buFontTx/>
              <a:buNone/>
            </a:pPr>
            <a:r>
              <a:rPr lang="en-US" altLang="zh-CN" sz="2800" b="1" dirty="0" smtClean="0">
                <a:latin typeface="黑体" pitchFamily="49" charset="-122"/>
                <a:ea typeface="黑体" pitchFamily="49" charset="-122"/>
              </a:rPr>
              <a:t>2. </a:t>
            </a:r>
            <a:r>
              <a:rPr lang="zh-CN" altLang="en-US" sz="2800" b="1" dirty="0" smtClean="0">
                <a:latin typeface="黑体" pitchFamily="49" charset="-122"/>
                <a:ea typeface="黑体" pitchFamily="49" charset="-122"/>
              </a:rPr>
              <a:t>脂肪</a:t>
            </a:r>
          </a:p>
          <a:p>
            <a:pPr>
              <a:lnSpc>
                <a:spcPct val="150000"/>
              </a:lnSpc>
              <a:buFontTx/>
              <a:buNone/>
            </a:pPr>
            <a:r>
              <a:rPr lang="zh-CN" altLang="en-US" sz="2800" b="1" dirty="0" smtClean="0">
                <a:latin typeface="黑体" pitchFamily="49" charset="-122"/>
                <a:ea typeface="黑体" pitchFamily="49" charset="-122"/>
              </a:rPr>
              <a:t>    含量随动物的品种、年龄、肥胖程度、部位等不同有很大差异，在畜肉中猪肉脂肪含量相对较高，其次是羊肉、牛肉和鱼肉。</a:t>
            </a:r>
            <a:r>
              <a:rPr lang="en-US" sz="2800" b="1" dirty="0" smtClean="0">
                <a:latin typeface="黑体" pitchFamily="49" charset="-122"/>
                <a:ea typeface="黑体" pitchFamily="49" charset="-122"/>
              </a:rPr>
              <a:t> </a:t>
            </a:r>
            <a:endParaRPr lang="zh-CN" altLang="en-US" sz="2800" b="1" dirty="0" smtClean="0">
              <a:latin typeface="黑体" pitchFamily="49" charset="-122"/>
              <a:ea typeface="黑体" pitchFamily="49" charset="-122"/>
            </a:endParaRPr>
          </a:p>
          <a:p>
            <a:pPr>
              <a:lnSpc>
                <a:spcPct val="150000"/>
              </a:lnSpc>
              <a:buFontTx/>
              <a:buNone/>
            </a:pPr>
            <a:r>
              <a:rPr lang="zh-CN" altLang="en-US" sz="2800" dirty="0" smtClean="0"/>
              <a:t>  </a:t>
            </a:r>
            <a:r>
              <a:rPr lang="zh-CN" altLang="en-US" sz="2800" b="1" dirty="0" smtClean="0">
                <a:solidFill>
                  <a:srgbClr val="FF0000"/>
                </a:solidFill>
                <a:latin typeface="黑体" pitchFamily="49" charset="-122"/>
                <a:ea typeface="黑体" pitchFamily="49" charset="-122"/>
              </a:rPr>
              <a:t>畜肉类脂肪以饱和脂肪酸</a:t>
            </a:r>
            <a:r>
              <a:rPr lang="zh-CN" altLang="en-US" sz="2800" b="1" dirty="0" smtClean="0">
                <a:solidFill>
                  <a:srgbClr val="FF0000"/>
                </a:solidFill>
                <a:latin typeface="黑体" pitchFamily="49" charset="-122"/>
                <a:ea typeface="黑体" pitchFamily="49" charset="-122"/>
              </a:rPr>
              <a:t>为主。</a:t>
            </a:r>
            <a:endParaRPr lang="zh-CN" altLang="en-US" sz="2800" b="1" dirty="0" smtClean="0">
              <a:solidFill>
                <a:srgbClr val="FF0000"/>
              </a:solidFill>
              <a:latin typeface="黑体" pitchFamily="49" charset="-122"/>
              <a:ea typeface="黑体" pitchFamily="49" charset="-122"/>
            </a:endParaRPr>
          </a:p>
          <a:p>
            <a:pPr>
              <a:lnSpc>
                <a:spcPct val="150000"/>
              </a:lnSpc>
              <a:buFontTx/>
              <a:buNone/>
            </a:pPr>
            <a:endParaRPr lang="zh-CN" altLang="en-US" sz="2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3400" y="1600200"/>
            <a:ext cx="8610600" cy="4525963"/>
          </a:xfrm>
        </p:spPr>
        <p:txBody>
          <a:bodyPr/>
          <a:lstStyle/>
          <a:p>
            <a:pPr>
              <a:lnSpc>
                <a:spcPts val="3400"/>
              </a:lnSpc>
              <a:buFontTx/>
              <a:buNone/>
              <a:defRPr/>
            </a:pPr>
            <a:r>
              <a:rPr lang="en-US" sz="2800" b="1" dirty="0" smtClean="0">
                <a:latin typeface="黑体" pitchFamily="2" charset="-122"/>
                <a:ea typeface="黑体" pitchFamily="2" charset="-122"/>
              </a:rPr>
              <a:t>3. </a:t>
            </a:r>
            <a:r>
              <a:rPr lang="zh-CN" altLang="en-US" sz="2800" b="1" dirty="0" smtClean="0">
                <a:latin typeface="黑体" pitchFamily="2" charset="-122"/>
                <a:ea typeface="黑体" pitchFamily="2" charset="-122"/>
              </a:rPr>
              <a:t>碳水化合物</a:t>
            </a:r>
          </a:p>
          <a:p>
            <a:pPr>
              <a:lnSpc>
                <a:spcPts val="3400"/>
              </a:lnSpc>
              <a:buFontTx/>
              <a:buNone/>
              <a:defRPr/>
            </a:pPr>
            <a:r>
              <a:rPr lang="zh-CN" altLang="en-US" sz="2800" b="1" dirty="0" smtClean="0">
                <a:latin typeface="黑体" pitchFamily="2" charset="-122"/>
                <a:ea typeface="黑体" pitchFamily="2" charset="-122"/>
              </a:rPr>
              <a:t>  含量较少，主要以糖原形式存在于肝脏和肌肉中。</a:t>
            </a:r>
          </a:p>
          <a:p>
            <a:pPr>
              <a:lnSpc>
                <a:spcPts val="3400"/>
              </a:lnSpc>
              <a:buFontTx/>
              <a:buNone/>
              <a:defRPr/>
            </a:pPr>
            <a:r>
              <a:rPr lang="en-US" sz="2800" b="1" dirty="0" smtClean="0">
                <a:latin typeface="黑体" pitchFamily="2" charset="-122"/>
                <a:ea typeface="黑体" pitchFamily="2" charset="-122"/>
              </a:rPr>
              <a:t>4. </a:t>
            </a:r>
            <a:r>
              <a:rPr lang="zh-CN" altLang="en-US" sz="2800" b="1" dirty="0" smtClean="0">
                <a:latin typeface="黑体" pitchFamily="2" charset="-122"/>
                <a:ea typeface="黑体" pitchFamily="2" charset="-122"/>
              </a:rPr>
              <a:t>矿物质</a:t>
            </a:r>
          </a:p>
          <a:p>
            <a:pPr>
              <a:lnSpc>
                <a:spcPts val="3400"/>
              </a:lnSpc>
              <a:buFontTx/>
              <a:buNone/>
              <a:defRPr/>
            </a:pPr>
            <a:r>
              <a:rPr lang="zh-CN" altLang="en-US" sz="2800" b="1" dirty="0" smtClean="0">
                <a:latin typeface="黑体" pitchFamily="2" charset="-122"/>
                <a:ea typeface="黑体" pitchFamily="2" charset="-122"/>
              </a:rPr>
              <a:t>  </a:t>
            </a:r>
            <a:r>
              <a:rPr lang="zh-CN" altLang="en-US" sz="2800" b="1" dirty="0" smtClean="0">
                <a:latin typeface="黑体" pitchFamily="2" charset="-122"/>
                <a:ea typeface="黑体" pitchFamily="2" charset="-122"/>
              </a:rPr>
              <a:t>含量为</a:t>
            </a:r>
            <a:r>
              <a:rPr lang="en-US" sz="2800" b="1" dirty="0" smtClean="0">
                <a:latin typeface="黑体" pitchFamily="2" charset="-122"/>
                <a:ea typeface="黑体" pitchFamily="2" charset="-122"/>
              </a:rPr>
              <a:t>0.8%</a:t>
            </a:r>
            <a:r>
              <a:rPr lang="zh-CN" altLang="en-US" sz="2800" b="1" dirty="0" smtClean="0">
                <a:latin typeface="黑体" pitchFamily="2" charset="-122"/>
                <a:ea typeface="黑体" pitchFamily="2" charset="-122"/>
              </a:rPr>
              <a:t>～</a:t>
            </a:r>
            <a:r>
              <a:rPr lang="en-US" sz="2800" b="1" dirty="0" smtClean="0">
                <a:latin typeface="黑体" pitchFamily="2" charset="-122"/>
                <a:ea typeface="黑体" pitchFamily="2" charset="-122"/>
              </a:rPr>
              <a:t>1.2%</a:t>
            </a:r>
            <a:r>
              <a:rPr lang="zh-CN" altLang="en-US" sz="2800" b="1" dirty="0" smtClean="0">
                <a:latin typeface="黑体" pitchFamily="2" charset="-122"/>
                <a:ea typeface="黑体" pitchFamily="2" charset="-122"/>
              </a:rPr>
              <a:t>，铁、磷含量较高。</a:t>
            </a:r>
          </a:p>
          <a:p>
            <a:pPr>
              <a:lnSpc>
                <a:spcPts val="3400"/>
              </a:lnSpc>
              <a:buFontTx/>
              <a:buNone/>
              <a:defRPr/>
            </a:pPr>
            <a:r>
              <a:rPr lang="en-US" sz="2800" b="1" dirty="0" smtClean="0">
                <a:latin typeface="黑体" pitchFamily="2" charset="-122"/>
                <a:ea typeface="黑体" pitchFamily="2" charset="-122"/>
              </a:rPr>
              <a:t>5. </a:t>
            </a:r>
            <a:r>
              <a:rPr lang="zh-CN" altLang="en-US" sz="2800" b="1" dirty="0" smtClean="0">
                <a:latin typeface="黑体" pitchFamily="2" charset="-122"/>
                <a:ea typeface="黑体" pitchFamily="2" charset="-122"/>
              </a:rPr>
              <a:t>维生素</a:t>
            </a:r>
          </a:p>
          <a:p>
            <a:pPr marL="0" indent="0">
              <a:lnSpc>
                <a:spcPts val="3400"/>
              </a:lnSpc>
              <a:buFontTx/>
              <a:buNone/>
              <a:defRPr/>
            </a:pPr>
            <a:r>
              <a:rPr lang="en-US" sz="2800" b="1" dirty="0" smtClean="0">
                <a:latin typeface="黑体" pitchFamily="2" charset="-122"/>
                <a:ea typeface="黑体" pitchFamily="2" charset="-122"/>
              </a:rPr>
              <a:t>  B</a:t>
            </a:r>
            <a:r>
              <a:rPr lang="zh-CN" altLang="en-US" sz="2800" b="1" dirty="0" smtClean="0">
                <a:latin typeface="黑体" pitchFamily="2" charset="-122"/>
                <a:ea typeface="黑体" pitchFamily="2" charset="-122"/>
              </a:rPr>
              <a:t>族维生素含量丰富，但维生素</a:t>
            </a:r>
            <a:r>
              <a:rPr lang="en-US" sz="2800" b="1" dirty="0" smtClean="0">
                <a:latin typeface="黑体" pitchFamily="2" charset="-122"/>
                <a:ea typeface="黑体" pitchFamily="2" charset="-122"/>
              </a:rPr>
              <a:t>C</a:t>
            </a:r>
            <a:r>
              <a:rPr lang="zh-CN" altLang="en-US" sz="2800" b="1" dirty="0" smtClean="0">
                <a:latin typeface="黑体" pitchFamily="2" charset="-122"/>
                <a:ea typeface="黑体" pitchFamily="2" charset="-122"/>
              </a:rPr>
              <a:t>含量甚微。内脏如肝脏中富含维生素</a:t>
            </a:r>
            <a:r>
              <a:rPr lang="en-US" sz="2800" b="1" dirty="0" smtClean="0">
                <a:latin typeface="黑体" pitchFamily="2" charset="-122"/>
                <a:ea typeface="黑体" pitchFamily="2" charset="-122"/>
              </a:rPr>
              <a:t>A</a:t>
            </a:r>
            <a:r>
              <a:rPr lang="zh-CN" altLang="en-US" sz="2800" b="1" dirty="0" smtClean="0">
                <a:latin typeface="黑体" pitchFamily="2" charset="-122"/>
                <a:ea typeface="黑体" pitchFamily="2" charset="-122"/>
              </a:rPr>
              <a:t>、核黄素。</a:t>
            </a:r>
          </a:p>
          <a:p>
            <a:pPr>
              <a:lnSpc>
                <a:spcPct val="150000"/>
              </a:lnSpc>
              <a:defRPr/>
            </a:pPr>
            <a:endParaRPr lang="zh-CN" altLang="en-US" sz="2800" dirty="0"/>
          </a:p>
        </p:txBody>
      </p:sp>
      <p:sp>
        <p:nvSpPr>
          <p:cNvPr id="180227"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（一）畜肉类的营养价值</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（二）禽肉的营养价值</a:t>
            </a:r>
          </a:p>
        </p:txBody>
      </p:sp>
      <p:sp>
        <p:nvSpPr>
          <p:cNvPr id="181251" name="内容占位符 2"/>
          <p:cNvSpPr>
            <a:spLocks noGrp="1"/>
          </p:cNvSpPr>
          <p:nvPr>
            <p:ph idx="1"/>
          </p:nvPr>
        </p:nvSpPr>
        <p:spPr>
          <a:xfrm>
            <a:off x="457200" y="1905000"/>
            <a:ext cx="8229600" cy="4221163"/>
          </a:xfrm>
        </p:spPr>
        <p:txBody>
          <a:bodyPr/>
          <a:lstStyle/>
          <a:p>
            <a:pPr>
              <a:lnSpc>
                <a:spcPct val="150000"/>
              </a:lnSpc>
            </a:pPr>
            <a:r>
              <a:rPr lang="zh-CN" altLang="en-US" sz="2800" b="1" smtClean="0">
                <a:latin typeface="黑体" pitchFamily="49" charset="-122"/>
                <a:ea typeface="黑体" pitchFamily="49" charset="-122"/>
              </a:rPr>
              <a:t>与畜肉相似，蛋白质的含量约为</a:t>
            </a:r>
            <a:r>
              <a:rPr lang="en-US" altLang="zh-CN" sz="2800" b="1" smtClean="0">
                <a:latin typeface="黑体" pitchFamily="49" charset="-122"/>
                <a:ea typeface="黑体" pitchFamily="49" charset="-122"/>
              </a:rPr>
              <a:t>20%</a:t>
            </a:r>
            <a:r>
              <a:rPr lang="zh-CN" altLang="en-US" sz="2800" b="1" smtClean="0">
                <a:latin typeface="黑体" pitchFamily="49" charset="-122"/>
                <a:ea typeface="黑体" pitchFamily="49" charset="-122"/>
              </a:rPr>
              <a:t>，氨基酸组成接近人体需要，属于优质蛋白。与畜肉相比，禽肉肉质细嫩，含氮浸出物较多，因此禽肉味道更加鲜美。禽肉中脂肪含量少，熔点低（</a:t>
            </a:r>
            <a:r>
              <a:rPr lang="en-US" altLang="zh-CN" sz="2800" b="1" smtClean="0">
                <a:latin typeface="黑体" pitchFamily="49" charset="-122"/>
                <a:ea typeface="黑体" pitchFamily="49" charset="-122"/>
              </a:rPr>
              <a:t>20℃</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40℃</a:t>
            </a:r>
            <a:r>
              <a:rPr lang="zh-CN" altLang="en-US" sz="2800" b="1" smtClean="0">
                <a:latin typeface="黑体" pitchFamily="49" charset="-122"/>
                <a:ea typeface="黑体" pitchFamily="49" charset="-122"/>
              </a:rPr>
              <a:t>），含有</a:t>
            </a:r>
            <a:r>
              <a:rPr lang="en-US" altLang="zh-CN" sz="2800" b="1" smtClean="0">
                <a:latin typeface="黑体" pitchFamily="49" charset="-122"/>
                <a:ea typeface="黑体" pitchFamily="49" charset="-122"/>
              </a:rPr>
              <a:t>20%</a:t>
            </a:r>
            <a:r>
              <a:rPr lang="zh-CN" altLang="en-US" sz="2800" b="1" smtClean="0">
                <a:latin typeface="黑体" pitchFamily="49" charset="-122"/>
                <a:ea typeface="黑体" pitchFamily="49" charset="-122"/>
              </a:rPr>
              <a:t>的亚油酸，易于消化吸收。</a:t>
            </a:r>
          </a:p>
          <a:p>
            <a:pPr>
              <a:lnSpc>
                <a:spcPct val="150000"/>
              </a:lnSpc>
            </a:pPr>
            <a:endParaRPr lang="zh-CN" altLang="en-US"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标题 1"/>
          <p:cNvSpPr>
            <a:spLocks noGrp="1"/>
          </p:cNvSpPr>
          <p:nvPr>
            <p:ph type="title"/>
          </p:nvPr>
        </p:nvSpPr>
        <p:spPr/>
        <p:txBody>
          <a:bodyPr/>
          <a:lstStyle/>
          <a:p>
            <a:pPr algn="l"/>
            <a:r>
              <a:rPr lang="zh-CN" altLang="en-US" b="1" smtClean="0">
                <a:solidFill>
                  <a:srgbClr val="0000FF"/>
                </a:solidFill>
                <a:latin typeface="黑体" pitchFamily="49" charset="-122"/>
                <a:ea typeface="黑体" pitchFamily="49" charset="-122"/>
              </a:rPr>
              <a:t>（三）鱼类的营养价值</a:t>
            </a:r>
          </a:p>
        </p:txBody>
      </p:sp>
      <p:sp>
        <p:nvSpPr>
          <p:cNvPr id="182275" name="内容占位符 2"/>
          <p:cNvSpPr>
            <a:spLocks noGrp="1"/>
          </p:cNvSpPr>
          <p:nvPr>
            <p:ph idx="1"/>
          </p:nvPr>
        </p:nvSpPr>
        <p:spPr>
          <a:xfrm>
            <a:off x="381000" y="1371600"/>
            <a:ext cx="8991600" cy="4525963"/>
          </a:xfrm>
        </p:spPr>
        <p:txBody>
          <a:bodyPr>
            <a:normAutofit fontScale="92500" lnSpcReduction="10000"/>
          </a:bodyPr>
          <a:lstStyle/>
          <a:p>
            <a:pPr>
              <a:buFontTx/>
              <a:buNone/>
            </a:pPr>
            <a:r>
              <a:rPr lang="en-US" altLang="zh-CN" sz="2800" b="1" dirty="0" smtClean="0">
                <a:latin typeface="黑体" pitchFamily="49" charset="-122"/>
                <a:ea typeface="黑体" pitchFamily="49" charset="-122"/>
              </a:rPr>
              <a:t>1. </a:t>
            </a:r>
            <a:r>
              <a:rPr lang="zh-CN" altLang="en-US" sz="2800" b="1" dirty="0" smtClean="0">
                <a:latin typeface="黑体" pitchFamily="49" charset="-122"/>
                <a:ea typeface="黑体" pitchFamily="49" charset="-122"/>
              </a:rPr>
              <a:t>蛋白质</a:t>
            </a:r>
            <a:r>
              <a:rPr lang="en-US" sz="2800" b="1" dirty="0" smtClean="0">
                <a:latin typeface="黑体" pitchFamily="49" charset="-122"/>
                <a:ea typeface="黑体" pitchFamily="49" charset="-122"/>
              </a:rPr>
              <a:t>  </a:t>
            </a:r>
            <a:endParaRPr lang="zh-CN" altLang="en-US" sz="2800" b="1" dirty="0" smtClean="0">
              <a:latin typeface="黑体" pitchFamily="49" charset="-122"/>
              <a:ea typeface="黑体" pitchFamily="49" charset="-122"/>
            </a:endParaRPr>
          </a:p>
          <a:p>
            <a:pPr>
              <a:buFontTx/>
              <a:buNone/>
            </a:pPr>
            <a:r>
              <a:rPr lang="zh-CN" altLang="en-US"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含量为</a:t>
            </a:r>
            <a:r>
              <a:rPr lang="en-US" altLang="zh-CN" sz="2800" b="1" dirty="0" smtClean="0">
                <a:latin typeface="黑体" pitchFamily="49" charset="-122"/>
                <a:ea typeface="黑体" pitchFamily="49" charset="-122"/>
              </a:rPr>
              <a:t>15%</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20%</a:t>
            </a:r>
          </a:p>
          <a:p>
            <a:pPr>
              <a:buFontTx/>
              <a:buNone/>
            </a:pPr>
            <a:r>
              <a:rPr lang="en-US" altLang="zh-CN" sz="2800" b="1" dirty="0" smtClean="0">
                <a:latin typeface="黑体" pitchFamily="49" charset="-122"/>
                <a:ea typeface="黑体" pitchFamily="49" charset="-122"/>
              </a:rPr>
              <a:t>2. </a:t>
            </a:r>
            <a:r>
              <a:rPr lang="zh-CN" altLang="en-US" sz="2800" b="1" dirty="0" smtClean="0">
                <a:latin typeface="黑体" pitchFamily="49" charset="-122"/>
                <a:ea typeface="黑体" pitchFamily="49" charset="-122"/>
              </a:rPr>
              <a:t>脂类</a:t>
            </a:r>
            <a:r>
              <a:rPr lang="en-US" sz="2800" b="1" dirty="0" smtClean="0">
                <a:latin typeface="黑体" pitchFamily="49" charset="-122"/>
                <a:ea typeface="黑体" pitchFamily="49" charset="-122"/>
              </a:rPr>
              <a:t>  </a:t>
            </a:r>
            <a:endParaRPr lang="zh-CN" altLang="en-US" sz="2800" b="1" dirty="0" smtClean="0">
              <a:latin typeface="黑体" pitchFamily="49" charset="-122"/>
              <a:ea typeface="黑体" pitchFamily="49" charset="-122"/>
            </a:endParaRPr>
          </a:p>
          <a:p>
            <a:pPr>
              <a:buFontTx/>
              <a:buNone/>
            </a:pPr>
            <a:r>
              <a:rPr lang="zh-CN" altLang="en-US"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含量为</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a:t>
            </a:r>
            <a:r>
              <a:rPr lang="zh-CN" altLang="en-US" sz="2800" b="1" dirty="0" smtClean="0">
                <a:solidFill>
                  <a:srgbClr val="FF0000"/>
                </a:solidFill>
                <a:latin typeface="黑体" pitchFamily="49" charset="-122"/>
                <a:ea typeface="黑体" pitchFamily="49" charset="-122"/>
              </a:rPr>
              <a:t>富含多不饱和脂肪酸</a:t>
            </a:r>
            <a:endParaRPr lang="en-US" altLang="zh-CN" sz="2800" b="1" dirty="0" smtClean="0">
              <a:solidFill>
                <a:srgbClr val="FF0000"/>
              </a:solidFill>
              <a:latin typeface="黑体" pitchFamily="49" charset="-122"/>
              <a:ea typeface="黑体" pitchFamily="49" charset="-122"/>
            </a:endParaRPr>
          </a:p>
          <a:p>
            <a:pPr>
              <a:buFontTx/>
              <a:buNone/>
            </a:pPr>
            <a:r>
              <a:rPr lang="en-US" altLang="zh-CN" sz="2800" b="1" dirty="0" smtClean="0">
                <a:latin typeface="黑体" pitchFamily="49" charset="-122"/>
                <a:ea typeface="黑体" pitchFamily="49" charset="-122"/>
              </a:rPr>
              <a:t>3. </a:t>
            </a:r>
            <a:r>
              <a:rPr lang="zh-CN" altLang="en-US" sz="2800" b="1" dirty="0" smtClean="0">
                <a:latin typeface="黑体" pitchFamily="49" charset="-122"/>
                <a:ea typeface="黑体" pitchFamily="49" charset="-122"/>
              </a:rPr>
              <a:t>碳水化合物</a:t>
            </a:r>
            <a:r>
              <a:rPr lang="en-US" sz="2800" b="1" dirty="0" smtClean="0">
                <a:latin typeface="黑体" pitchFamily="49" charset="-122"/>
                <a:ea typeface="黑体" pitchFamily="49" charset="-122"/>
              </a:rPr>
              <a:t>  </a:t>
            </a:r>
            <a:endParaRPr lang="zh-CN" altLang="en-US" sz="2800" b="1" dirty="0" smtClean="0">
              <a:latin typeface="黑体" pitchFamily="49" charset="-122"/>
              <a:ea typeface="黑体" pitchFamily="49" charset="-122"/>
            </a:endParaRPr>
          </a:p>
          <a:p>
            <a:pPr>
              <a:buFontTx/>
              <a:buNone/>
            </a:pPr>
            <a:r>
              <a:rPr lang="zh-CN" altLang="en-US" sz="2800" b="1" dirty="0" smtClean="0">
                <a:latin typeface="黑体" pitchFamily="49" charset="-122"/>
                <a:ea typeface="黑体" pitchFamily="49" charset="-122"/>
              </a:rPr>
              <a:t>   含量较低，主要是糖原。</a:t>
            </a:r>
            <a:endParaRPr lang="en-US" altLang="zh-CN" sz="2800" b="1" dirty="0" smtClean="0">
              <a:latin typeface="黑体" pitchFamily="49" charset="-122"/>
              <a:ea typeface="黑体" pitchFamily="49" charset="-122"/>
            </a:endParaRPr>
          </a:p>
          <a:p>
            <a:pPr>
              <a:buFontTx/>
              <a:buNone/>
            </a:pPr>
            <a:r>
              <a:rPr lang="en-US" altLang="zh-CN" sz="2800" b="1" dirty="0" smtClean="0">
                <a:latin typeface="黑体" pitchFamily="49" charset="-122"/>
                <a:ea typeface="黑体" pitchFamily="49" charset="-122"/>
              </a:rPr>
              <a:t>4. </a:t>
            </a:r>
            <a:r>
              <a:rPr lang="zh-CN" altLang="en-US" sz="2800" b="1" dirty="0" smtClean="0">
                <a:latin typeface="黑体" pitchFamily="49" charset="-122"/>
                <a:ea typeface="黑体" pitchFamily="49" charset="-122"/>
              </a:rPr>
              <a:t>矿物质</a:t>
            </a:r>
          </a:p>
          <a:p>
            <a:pPr>
              <a:buFontTx/>
              <a:buNone/>
            </a:pPr>
            <a:r>
              <a:rPr lang="zh-CN" altLang="en-US" sz="2800" b="1" dirty="0" smtClean="0">
                <a:latin typeface="黑体" pitchFamily="49" charset="-122"/>
                <a:ea typeface="黑体" pitchFamily="49" charset="-122"/>
              </a:rPr>
              <a:t>  含量为</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，是钙的良好来源。海产鱼类富含碘。</a:t>
            </a:r>
            <a:endParaRPr lang="en-US" altLang="zh-CN" sz="2800" b="1" dirty="0" smtClean="0">
              <a:latin typeface="黑体" pitchFamily="49" charset="-122"/>
              <a:ea typeface="黑体" pitchFamily="49" charset="-122"/>
            </a:endParaRPr>
          </a:p>
          <a:p>
            <a:pPr>
              <a:buFontTx/>
              <a:buNone/>
            </a:pPr>
            <a:r>
              <a:rPr lang="en-US" altLang="zh-CN" sz="2800" b="1" dirty="0" smtClean="0">
                <a:latin typeface="黑体" pitchFamily="49" charset="-122"/>
                <a:ea typeface="黑体" pitchFamily="49" charset="-122"/>
              </a:rPr>
              <a:t>5. </a:t>
            </a:r>
            <a:r>
              <a:rPr lang="zh-CN" altLang="en-US" sz="2800" b="1" dirty="0" smtClean="0">
                <a:latin typeface="黑体" pitchFamily="49" charset="-122"/>
                <a:ea typeface="黑体" pitchFamily="49" charset="-122"/>
              </a:rPr>
              <a:t>维生素</a:t>
            </a:r>
          </a:p>
          <a:p>
            <a:pPr>
              <a:buFontTx/>
              <a:buNone/>
            </a:pPr>
            <a:r>
              <a:rPr lang="zh-CN" altLang="en-US" sz="2800" b="1" dirty="0" smtClean="0">
                <a:latin typeface="黑体" pitchFamily="49" charset="-122"/>
                <a:ea typeface="黑体" pitchFamily="49" charset="-122"/>
              </a:rPr>
              <a:t>   海鱼鱼油和鱼肝油是维生素</a:t>
            </a:r>
            <a:r>
              <a:rPr lang="en-US" altLang="zh-CN" sz="2800" b="1" dirty="0" smtClean="0">
                <a:latin typeface="黑体" pitchFamily="49" charset="-122"/>
                <a:ea typeface="黑体" pitchFamily="49" charset="-122"/>
              </a:rPr>
              <a:t>A</a:t>
            </a:r>
            <a:r>
              <a:rPr lang="zh-CN" altLang="en-US" sz="2800" b="1" dirty="0" smtClean="0">
                <a:latin typeface="黑体" pitchFamily="49" charset="-122"/>
                <a:ea typeface="黑体" pitchFamily="49" charset="-122"/>
              </a:rPr>
              <a:t>和维生素</a:t>
            </a:r>
            <a:r>
              <a:rPr lang="en-US" altLang="zh-CN" sz="2800" b="1" dirty="0" smtClean="0">
                <a:latin typeface="黑体" pitchFamily="49" charset="-122"/>
                <a:ea typeface="黑体" pitchFamily="49" charset="-122"/>
              </a:rPr>
              <a:t>D</a:t>
            </a:r>
            <a:r>
              <a:rPr lang="zh-CN" altLang="en-US" sz="2800" b="1" dirty="0" smtClean="0">
                <a:latin typeface="黑体" pitchFamily="49" charset="-122"/>
                <a:ea typeface="黑体" pitchFamily="49" charset="-122"/>
              </a:rPr>
              <a:t>的重要来源</a:t>
            </a:r>
            <a:endParaRPr lang="zh-CN" altLang="en-US" sz="2800" b="1" dirty="0" smtClean="0">
              <a:solidFill>
                <a:srgbClr val="FF0000"/>
              </a:solidFill>
              <a:latin typeface="黑体" pitchFamily="49" charset="-122"/>
              <a:ea typeface="黑体" pitchFamily="49"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五、蛋类、奶及奶制品</a:t>
            </a:r>
          </a:p>
        </p:txBody>
      </p:sp>
      <p:sp>
        <p:nvSpPr>
          <p:cNvPr id="183299" name="内容占位符 2"/>
          <p:cNvSpPr>
            <a:spLocks noGrp="1"/>
          </p:cNvSpPr>
          <p:nvPr>
            <p:ph idx="1"/>
          </p:nvPr>
        </p:nvSpPr>
        <p:spPr>
          <a:xfrm>
            <a:off x="685800" y="1981200"/>
            <a:ext cx="6400800" cy="3535363"/>
          </a:xfrm>
        </p:spPr>
        <p:txBody>
          <a:bodyPr/>
          <a:lstStyle/>
          <a:p>
            <a:pPr>
              <a:lnSpc>
                <a:spcPct val="150000"/>
              </a:lnSpc>
              <a:buFontTx/>
              <a:buNone/>
            </a:pPr>
            <a:r>
              <a:rPr lang="zh-CN" altLang="en-US" b="1" smtClean="0">
                <a:latin typeface="黑体" pitchFamily="49" charset="-122"/>
                <a:ea typeface="黑体" pitchFamily="49" charset="-122"/>
              </a:rPr>
              <a:t>（一）蛋类</a:t>
            </a:r>
          </a:p>
          <a:p>
            <a:pPr>
              <a:lnSpc>
                <a:spcPct val="150000"/>
              </a:lnSpc>
              <a:buFontTx/>
              <a:buNone/>
            </a:pPr>
            <a:r>
              <a:rPr lang="zh-CN" altLang="en-US" b="1" smtClean="0">
                <a:latin typeface="黑体" pitchFamily="49" charset="-122"/>
                <a:ea typeface="黑体" pitchFamily="49" charset="-122"/>
              </a:rPr>
              <a:t>（二）奶及奶制品</a:t>
            </a:r>
          </a:p>
          <a:p>
            <a:pPr>
              <a:lnSpc>
                <a:spcPct val="150000"/>
              </a:lnSpc>
              <a:buFontTx/>
              <a:buNone/>
            </a:pPr>
            <a:endParaRPr lang="zh-CN" alt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标题 1"/>
          <p:cNvSpPr>
            <a:spLocks noGrp="1"/>
          </p:cNvSpPr>
          <p:nvPr>
            <p:ph type="title"/>
          </p:nvPr>
        </p:nvSpPr>
        <p:spPr>
          <a:xfrm>
            <a:off x="457200" y="228600"/>
            <a:ext cx="8229600" cy="1143000"/>
          </a:xfrm>
        </p:spPr>
        <p:txBody>
          <a:bodyPr/>
          <a:lstStyle/>
          <a:p>
            <a:r>
              <a:rPr lang="zh-CN" altLang="en-US" b="1" smtClean="0">
                <a:solidFill>
                  <a:srgbClr val="0000FF"/>
                </a:solidFill>
                <a:latin typeface="黑体" pitchFamily="49" charset="-122"/>
                <a:ea typeface="黑体" pitchFamily="49" charset="-122"/>
              </a:rPr>
              <a:t>（一）蛋类</a:t>
            </a:r>
          </a:p>
        </p:txBody>
      </p:sp>
      <p:sp>
        <p:nvSpPr>
          <p:cNvPr id="184323" name="内容占位符 2"/>
          <p:cNvSpPr>
            <a:spLocks noGrp="1"/>
          </p:cNvSpPr>
          <p:nvPr>
            <p:ph idx="1"/>
          </p:nvPr>
        </p:nvSpPr>
        <p:spPr>
          <a:xfrm>
            <a:off x="457200" y="1905000"/>
            <a:ext cx="8229600" cy="4221163"/>
          </a:xfrm>
        </p:spPr>
        <p:txBody>
          <a:bodyPr/>
          <a:lstStyle/>
          <a:p>
            <a:pPr>
              <a:buFontTx/>
              <a:buNone/>
            </a:pP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．蛋的结构</a:t>
            </a:r>
          </a:p>
          <a:p>
            <a:r>
              <a:rPr lang="zh-CN" altLang="en-US" b="1" dirty="0" smtClean="0">
                <a:latin typeface="黑体" pitchFamily="49" charset="-122"/>
                <a:ea typeface="黑体" pitchFamily="49" charset="-122"/>
              </a:rPr>
              <a:t>主要由蛋壳、蛋清和</a:t>
            </a:r>
            <a:r>
              <a:rPr lang="zh-CN" altLang="en-US" b="1" dirty="0" smtClean="0">
                <a:latin typeface="黑体" pitchFamily="49" charset="-122"/>
                <a:ea typeface="黑体" pitchFamily="49" charset="-122"/>
              </a:rPr>
              <a:t>蛋黄</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部分</a:t>
            </a:r>
            <a:r>
              <a:rPr lang="zh-CN" altLang="en-US" b="1" dirty="0" smtClean="0">
                <a:latin typeface="黑体" pitchFamily="49" charset="-122"/>
                <a:ea typeface="黑体" pitchFamily="49" charset="-122"/>
              </a:rPr>
              <a:t>组成。</a:t>
            </a:r>
            <a:endParaRPr lang="en-US" altLang="zh-CN" b="1" dirty="0" smtClean="0">
              <a:latin typeface="黑体" pitchFamily="49" charset="-122"/>
              <a:ea typeface="黑体" pitchFamily="49" charset="-122"/>
            </a:endParaRPr>
          </a:p>
          <a:p>
            <a:endParaRPr lang="en-US" altLang="zh-CN" dirty="0" smtClean="0"/>
          </a:p>
          <a:p>
            <a:endParaRPr lang="zh-CN" alt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标题 1"/>
          <p:cNvSpPr>
            <a:spLocks noGrp="1"/>
          </p:cNvSpPr>
          <p:nvPr>
            <p:ph type="title"/>
          </p:nvPr>
        </p:nvSpPr>
        <p:spPr/>
        <p:txBody>
          <a:bodyPr/>
          <a:lstStyle/>
          <a:p>
            <a:pPr algn="l"/>
            <a:r>
              <a:rPr lang="en-US" altLang="zh-CN" b="1" dirty="0" smtClean="0">
                <a:solidFill>
                  <a:srgbClr val="0000FF"/>
                </a:solidFill>
                <a:latin typeface="黑体" pitchFamily="49" charset="-122"/>
                <a:ea typeface="黑体" pitchFamily="49" charset="-122"/>
              </a:rPr>
              <a:t>2.</a:t>
            </a:r>
            <a:r>
              <a:rPr lang="zh-CN" altLang="en-US" b="1" dirty="0" smtClean="0">
                <a:solidFill>
                  <a:srgbClr val="0000FF"/>
                </a:solidFill>
                <a:latin typeface="黑体" pitchFamily="49" charset="-122"/>
                <a:ea typeface="黑体" pitchFamily="49" charset="-122"/>
              </a:rPr>
              <a:t>蛋</a:t>
            </a:r>
            <a:r>
              <a:rPr lang="zh-CN" altLang="en-US" b="1" dirty="0" smtClean="0">
                <a:solidFill>
                  <a:srgbClr val="0000FF"/>
                </a:solidFill>
                <a:latin typeface="黑体" pitchFamily="49" charset="-122"/>
                <a:ea typeface="黑体" pitchFamily="49" charset="-122"/>
              </a:rPr>
              <a:t>类的营养价值</a:t>
            </a:r>
          </a:p>
        </p:txBody>
      </p:sp>
      <p:sp>
        <p:nvSpPr>
          <p:cNvPr id="185347" name="内容占位符 2"/>
          <p:cNvSpPr>
            <a:spLocks noGrp="1"/>
          </p:cNvSpPr>
          <p:nvPr>
            <p:ph idx="1"/>
          </p:nvPr>
        </p:nvSpPr>
        <p:spPr>
          <a:xfrm>
            <a:off x="457200" y="1676400"/>
            <a:ext cx="8229600" cy="4525963"/>
          </a:xfrm>
        </p:spPr>
        <p:txBody>
          <a:bodyPr>
            <a:normAutofit fontScale="92500" lnSpcReduction="10000"/>
          </a:bodyPr>
          <a:lstStyle/>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）蛋白质： 含量一般为</a:t>
            </a:r>
            <a:r>
              <a:rPr lang="en-US" altLang="zh-CN" sz="2800" b="1" dirty="0" smtClean="0">
                <a:latin typeface="黑体" pitchFamily="49" charset="-122"/>
                <a:ea typeface="黑体" pitchFamily="49" charset="-122"/>
              </a:rPr>
              <a:t>13%</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15%</a:t>
            </a:r>
            <a:r>
              <a:rPr lang="zh-CN" altLang="en-US" sz="2800" b="1" dirty="0" smtClean="0">
                <a:latin typeface="黑体" pitchFamily="49" charset="-122"/>
                <a:ea typeface="黑体" pitchFamily="49" charset="-122"/>
              </a:rPr>
              <a:t>，</a:t>
            </a:r>
            <a:r>
              <a:rPr lang="zh-CN" altLang="en-US" sz="2800" b="1" dirty="0" smtClean="0">
                <a:solidFill>
                  <a:srgbClr val="FF0000"/>
                </a:solidFill>
                <a:latin typeface="黑体" pitchFamily="49" charset="-122"/>
                <a:ea typeface="黑体" pitchFamily="49" charset="-122"/>
              </a:rPr>
              <a:t>是食物中最理想的优质蛋白质。</a:t>
            </a:r>
            <a:endParaRPr lang="en-US" altLang="zh-CN" sz="2800" b="1" dirty="0" smtClean="0">
              <a:solidFill>
                <a:srgbClr val="FF0000"/>
              </a:solidFill>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）脂类： </a:t>
            </a:r>
            <a:r>
              <a:rPr lang="en-US" altLang="zh-CN" sz="2800" b="1" dirty="0" smtClean="0">
                <a:latin typeface="黑体" pitchFamily="49" charset="-122"/>
                <a:ea typeface="黑体" pitchFamily="49" charset="-122"/>
              </a:rPr>
              <a:t>98%</a:t>
            </a:r>
            <a:r>
              <a:rPr lang="zh-CN" altLang="en-US" sz="2800" b="1" dirty="0" smtClean="0">
                <a:latin typeface="黑体" pitchFamily="49" charset="-122"/>
                <a:ea typeface="黑体" pitchFamily="49" charset="-122"/>
              </a:rPr>
              <a:t>的脂肪集中在蛋黄中，含有丰富的磷脂、不饱和脂肪酸和胆固醇。</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）碳水化合物： 含量极低</a:t>
            </a:r>
            <a:r>
              <a:rPr lang="zh-CN" altLang="en-US" sz="2800" b="1" dirty="0" smtClean="0">
                <a:latin typeface="黑体" pitchFamily="49" charset="-122"/>
                <a:ea typeface="黑体" pitchFamily="49" charset="-122"/>
              </a:rPr>
              <a:t>，为</a:t>
            </a:r>
            <a:r>
              <a:rPr lang="en-US" altLang="zh-CN" sz="2800" b="1" dirty="0" smtClean="0">
                <a:latin typeface="黑体" pitchFamily="49" charset="-122"/>
                <a:ea typeface="黑体" pitchFamily="49" charset="-122"/>
              </a:rPr>
              <a:t>0.2%</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）矿物质： 种类多，主要集中在蛋黄。</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5</a:t>
            </a:r>
            <a:r>
              <a:rPr lang="zh-CN" altLang="en-US" sz="2800" b="1" dirty="0" smtClean="0">
                <a:latin typeface="黑体" pitchFamily="49" charset="-122"/>
                <a:ea typeface="黑体" pitchFamily="49" charset="-122"/>
              </a:rPr>
              <a:t>）维生素： 含量丰富，且种类多。</a:t>
            </a:r>
            <a:endParaRPr lang="zh-CN" altLang="en-US" sz="2800" b="1" dirty="0" smtClean="0">
              <a:solidFill>
                <a:srgbClr val="FF0000"/>
              </a:solidFill>
              <a:latin typeface="黑体" pitchFamily="49" charset="-122"/>
              <a:ea typeface="黑体" pitchFamily="49"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（二）奶及奶制品</a:t>
            </a:r>
          </a:p>
        </p:txBody>
      </p:sp>
      <p:sp>
        <p:nvSpPr>
          <p:cNvPr id="186371" name="内容占位符 2"/>
          <p:cNvSpPr>
            <a:spLocks noGrp="1"/>
          </p:cNvSpPr>
          <p:nvPr>
            <p:ph idx="1"/>
          </p:nvPr>
        </p:nvSpPr>
        <p:spPr/>
        <p:txBody>
          <a:bodyPr>
            <a:normAutofit fontScale="92500" lnSpcReduction="10000"/>
          </a:bodyPr>
          <a:lstStyle/>
          <a:p>
            <a:pPr>
              <a:lnSpc>
                <a:spcPct val="120000"/>
              </a:lnSpc>
              <a:buFontTx/>
              <a:buNone/>
            </a:pP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．奶类的营养价值</a:t>
            </a:r>
            <a:endParaRPr lang="en-US" altLang="zh-CN" sz="2800" b="1" smtClean="0">
              <a:latin typeface="黑体" pitchFamily="49" charset="-122"/>
              <a:ea typeface="黑体" pitchFamily="49" charset="-122"/>
            </a:endParaRPr>
          </a:p>
          <a:p>
            <a:pPr>
              <a:lnSpc>
                <a:spcPct val="12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）蛋白质： 含量约为</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，属于优质蛋白</a:t>
            </a:r>
            <a:endParaRPr lang="en-US" altLang="zh-CN" sz="2800" b="1" smtClean="0">
              <a:latin typeface="黑体" pitchFamily="49" charset="-122"/>
              <a:ea typeface="黑体" pitchFamily="49" charset="-122"/>
            </a:endParaRPr>
          </a:p>
          <a:p>
            <a:pPr>
              <a:lnSpc>
                <a:spcPct val="12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）脂肪：含量约为</a:t>
            </a:r>
            <a:r>
              <a:rPr lang="en-US" altLang="zh-CN" sz="2800" b="1" smtClean="0">
                <a:latin typeface="黑体" pitchFamily="49" charset="-122"/>
                <a:ea typeface="黑体" pitchFamily="49" charset="-122"/>
              </a:rPr>
              <a:t>3%</a:t>
            </a:r>
          </a:p>
          <a:p>
            <a:pPr>
              <a:lnSpc>
                <a:spcPct val="12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）碳水化合物： 主要是乳糖</a:t>
            </a:r>
            <a:endParaRPr lang="en-US" altLang="zh-CN" sz="2800" b="1" smtClean="0">
              <a:latin typeface="黑体" pitchFamily="49" charset="-122"/>
              <a:ea typeface="黑体" pitchFamily="49" charset="-122"/>
            </a:endParaRPr>
          </a:p>
          <a:p>
            <a:pPr>
              <a:lnSpc>
                <a:spcPct val="12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4</a:t>
            </a:r>
            <a:r>
              <a:rPr lang="zh-CN" altLang="en-US" sz="2800" b="1" smtClean="0">
                <a:latin typeface="黑体" pitchFamily="49" charset="-122"/>
                <a:ea typeface="黑体" pitchFamily="49" charset="-122"/>
              </a:rPr>
              <a:t>）矿物质含量为</a:t>
            </a:r>
            <a:r>
              <a:rPr lang="en-US" altLang="zh-CN" sz="2800" b="1" smtClean="0">
                <a:latin typeface="黑体" pitchFamily="49" charset="-122"/>
                <a:ea typeface="黑体" pitchFamily="49" charset="-122"/>
              </a:rPr>
              <a:t>0.7%</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0.75%</a:t>
            </a:r>
            <a:r>
              <a:rPr lang="zh-CN" altLang="en-US" sz="2800" b="1" smtClean="0">
                <a:latin typeface="黑体" pitchFamily="49" charset="-122"/>
                <a:ea typeface="黑体" pitchFamily="49" charset="-122"/>
              </a:rPr>
              <a:t>，富含钙、磷、钾等，</a:t>
            </a:r>
            <a:r>
              <a:rPr lang="zh-CN" altLang="en-US" sz="2800" b="1" smtClean="0">
                <a:solidFill>
                  <a:srgbClr val="FF0000"/>
                </a:solidFill>
                <a:latin typeface="黑体" pitchFamily="49" charset="-122"/>
                <a:ea typeface="黑体" pitchFamily="49" charset="-122"/>
              </a:rPr>
              <a:t>钙含量尤为丰富</a:t>
            </a:r>
            <a:endParaRPr lang="en-US" altLang="zh-CN" sz="2800" b="1" smtClean="0">
              <a:solidFill>
                <a:srgbClr val="FF0000"/>
              </a:solidFill>
              <a:latin typeface="黑体" pitchFamily="49" charset="-122"/>
              <a:ea typeface="黑体" pitchFamily="49" charset="-122"/>
            </a:endParaRPr>
          </a:p>
          <a:p>
            <a:pPr>
              <a:lnSpc>
                <a:spcPct val="12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5</a:t>
            </a:r>
            <a:r>
              <a:rPr lang="zh-CN" altLang="en-US" sz="2800" b="1" smtClean="0">
                <a:latin typeface="黑体" pitchFamily="49" charset="-122"/>
                <a:ea typeface="黑体" pitchFamily="49" charset="-122"/>
              </a:rPr>
              <a:t>）维生素： 含有各种维生素。</a:t>
            </a:r>
            <a:endParaRPr lang="en-US" altLang="zh-CN" sz="2800" b="1" smtClean="0">
              <a:latin typeface="黑体" pitchFamily="49" charset="-122"/>
              <a:ea typeface="黑体" pitchFamily="49" charset="-122"/>
            </a:endParaRPr>
          </a:p>
          <a:p>
            <a:pPr>
              <a:lnSpc>
                <a:spcPct val="120000"/>
              </a:lnSpc>
              <a:buFontTx/>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6</a:t>
            </a:r>
            <a:r>
              <a:rPr lang="zh-CN" altLang="en-US" sz="2800" b="1" smtClean="0">
                <a:latin typeface="黑体" pitchFamily="49" charset="-122"/>
                <a:ea typeface="黑体" pitchFamily="49" charset="-122"/>
              </a:rPr>
              <a:t>）</a:t>
            </a:r>
            <a:r>
              <a:rPr lang="zh-CN" altLang="en-US" sz="2800" b="1" smtClean="0">
                <a:solidFill>
                  <a:srgbClr val="FF00FF"/>
                </a:solidFill>
                <a:latin typeface="黑体" pitchFamily="49" charset="-122"/>
                <a:ea typeface="黑体" pitchFamily="49" charset="-122"/>
              </a:rPr>
              <a:t>其他生理活性物质</a:t>
            </a:r>
            <a:r>
              <a:rPr lang="zh-CN" altLang="en-US" sz="2800" b="1" smtClean="0">
                <a:latin typeface="黑体" pitchFamily="49" charset="-122"/>
                <a:ea typeface="黑体" pitchFamily="49" charset="-122"/>
              </a:rPr>
              <a:t>： 如乳铁蛋白、免疫球蛋白、生物活性肽、共轭亚油酸等。</a:t>
            </a:r>
            <a:endParaRPr lang="zh-CN" altLang="en-US" sz="2800" b="1" smtClean="0">
              <a:solidFill>
                <a:srgbClr val="FF0000"/>
              </a:solidFill>
              <a:latin typeface="黑体" pitchFamily="49" charset="-122"/>
              <a:ea typeface="黑体" pitchFamily="49"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标题 1"/>
          <p:cNvSpPr>
            <a:spLocks noGrp="1"/>
          </p:cNvSpPr>
          <p:nvPr>
            <p:ph type="title"/>
          </p:nvPr>
        </p:nvSpPr>
        <p:spPr/>
        <p:txBody>
          <a:bodyPr/>
          <a:lstStyle/>
          <a:p>
            <a:pPr algn="l"/>
            <a:r>
              <a:rPr lang="en-US" altLang="zh-CN" b="1" smtClean="0">
                <a:solidFill>
                  <a:srgbClr val="0000FF"/>
                </a:solidFill>
                <a:latin typeface="黑体" pitchFamily="49" charset="-122"/>
                <a:ea typeface="黑体" pitchFamily="49" charset="-122"/>
              </a:rPr>
              <a:t>2</a:t>
            </a:r>
            <a:r>
              <a:rPr lang="zh-CN" altLang="en-US" b="1" smtClean="0">
                <a:solidFill>
                  <a:srgbClr val="0000FF"/>
                </a:solidFill>
                <a:latin typeface="黑体" pitchFamily="49" charset="-122"/>
                <a:ea typeface="黑体" pitchFamily="49" charset="-122"/>
              </a:rPr>
              <a:t>．奶制品的营养价值</a:t>
            </a:r>
          </a:p>
        </p:txBody>
      </p:sp>
      <p:sp>
        <p:nvSpPr>
          <p:cNvPr id="187395" name="内容占位符 2"/>
          <p:cNvSpPr>
            <a:spLocks noGrp="1"/>
          </p:cNvSpPr>
          <p:nvPr>
            <p:ph idx="1"/>
          </p:nvPr>
        </p:nvSpPr>
        <p:spPr>
          <a:xfrm>
            <a:off x="609600" y="1600200"/>
            <a:ext cx="4876800" cy="4525963"/>
          </a:xfrm>
        </p:spPr>
        <p:txBody>
          <a:bodyPr/>
          <a:lstStyle/>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）消毒鲜奶</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奶粉</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酸奶</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）炼乳</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5</a:t>
            </a:r>
            <a:r>
              <a:rPr lang="zh-CN" altLang="en-US" sz="2800" b="1" dirty="0" smtClean="0">
                <a:latin typeface="黑体" pitchFamily="49" charset="-122"/>
                <a:ea typeface="黑体" pitchFamily="49" charset="-122"/>
              </a:rPr>
              <a:t>）奶酪</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6</a:t>
            </a:r>
            <a:r>
              <a:rPr lang="zh-CN" altLang="en-US" sz="2800" b="1" dirty="0" smtClean="0">
                <a:latin typeface="黑体" pitchFamily="49" charset="-122"/>
                <a:ea typeface="黑体" pitchFamily="49" charset="-122"/>
              </a:rPr>
              <a:t>）奶油</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标题 1"/>
          <p:cNvSpPr>
            <a:spLocks noGrp="1"/>
          </p:cNvSpPr>
          <p:nvPr>
            <p:ph type="ctrTitle"/>
          </p:nvPr>
        </p:nvSpPr>
        <p:spPr>
          <a:xfrm>
            <a:off x="228600" y="1600200"/>
            <a:ext cx="8610600" cy="1470025"/>
          </a:xfrm>
        </p:spPr>
        <p:txBody>
          <a:bodyPr/>
          <a:lstStyle/>
          <a:p>
            <a:r>
              <a:rPr lang="zh-CN" b="1" smtClean="0">
                <a:solidFill>
                  <a:srgbClr val="0000FF"/>
                </a:solidFill>
                <a:latin typeface="黑体" pitchFamily="49" charset="-122"/>
                <a:ea typeface="黑体" pitchFamily="49" charset="-122"/>
              </a:rPr>
              <a:t>第三节</a:t>
            </a:r>
            <a:r>
              <a:rPr lang="en-US" b="1" smtClean="0">
                <a:solidFill>
                  <a:srgbClr val="0000FF"/>
                </a:solidFill>
                <a:latin typeface="黑体" pitchFamily="49" charset="-122"/>
                <a:ea typeface="黑体" pitchFamily="49" charset="-122"/>
              </a:rPr>
              <a:t> </a:t>
            </a:r>
            <a:r>
              <a:rPr lang="zh-CN" b="1" smtClean="0">
                <a:solidFill>
                  <a:srgbClr val="0000FF"/>
                </a:solidFill>
                <a:latin typeface="黑体" pitchFamily="49" charset="-122"/>
                <a:ea typeface="黑体" pitchFamily="49" charset="-122"/>
              </a:rPr>
              <a:t>食</a:t>
            </a:r>
            <a:r>
              <a:rPr lang="zh-CN" altLang="en-US" b="1" smtClean="0">
                <a:solidFill>
                  <a:srgbClr val="0000FF"/>
                </a:solidFill>
                <a:latin typeface="黑体" pitchFamily="49" charset="-122"/>
                <a:ea typeface="黑体" pitchFamily="49" charset="-122"/>
              </a:rPr>
              <a:t>品</a:t>
            </a:r>
            <a:r>
              <a:rPr lang="zh-CN" b="1" smtClean="0">
                <a:solidFill>
                  <a:srgbClr val="0000FF"/>
                </a:solidFill>
                <a:latin typeface="黑体" pitchFamily="49" charset="-122"/>
                <a:ea typeface="黑体" pitchFamily="49" charset="-122"/>
              </a:rPr>
              <a:t>营养价值的影响因素</a:t>
            </a:r>
            <a:endParaRPr lang="zh-CN" altLang="en-US" b="1" smtClean="0">
              <a:solidFill>
                <a:srgbClr val="0000FF"/>
              </a:solidFill>
              <a:latin typeface="黑体" pitchFamily="49" charset="-122"/>
              <a:ea typeface="黑体" pitchFamily="49" charset="-122"/>
            </a:endParaRPr>
          </a:p>
        </p:txBody>
      </p:sp>
      <p:sp>
        <p:nvSpPr>
          <p:cNvPr id="188419" name="副标题 2"/>
          <p:cNvSpPr>
            <a:spLocks noGrp="1"/>
          </p:cNvSpPr>
          <p:nvPr>
            <p:ph type="subTitle" idx="1"/>
          </p:nvPr>
        </p:nvSpPr>
        <p:spPr/>
        <p:txBody>
          <a:bodyPr/>
          <a:lstStyle/>
          <a:p>
            <a:endParaRPr lang="zh-CN"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838200" y="873125"/>
            <a:ext cx="7696200" cy="1296988"/>
          </a:xfrm>
          <a:prstGeom prst="rect">
            <a:avLst/>
          </a:prstGeom>
          <a:noFill/>
          <a:ln w="9525">
            <a:noFill/>
            <a:miter lim="800000"/>
            <a:headEnd/>
            <a:tailEnd/>
          </a:ln>
        </p:spPr>
        <p:txBody>
          <a:bodyPr>
            <a:spAutoFit/>
          </a:bodyPr>
          <a:lstStyle/>
          <a:p>
            <a:pPr>
              <a:lnSpc>
                <a:spcPct val="140000"/>
              </a:lnSpc>
              <a:spcBef>
                <a:spcPct val="50000"/>
              </a:spcBef>
            </a:pPr>
            <a:endParaRPr kumimoji="1" lang="en-US" altLang="zh-CN" sz="2400" b="1">
              <a:solidFill>
                <a:srgbClr val="6600CC"/>
              </a:solidFill>
              <a:latin typeface="宋体" pitchFamily="2" charset="-122"/>
            </a:endParaRPr>
          </a:p>
          <a:p>
            <a:pPr>
              <a:lnSpc>
                <a:spcPct val="140000"/>
              </a:lnSpc>
              <a:spcBef>
                <a:spcPct val="50000"/>
              </a:spcBef>
              <a:buClr>
                <a:srgbClr val="FFFF00"/>
              </a:buClr>
              <a:buFont typeface="Wingdings" pitchFamily="2" charset="2"/>
              <a:buChar char="u"/>
            </a:pPr>
            <a:endParaRPr kumimoji="1" lang="en-US" altLang="zh-CN" sz="2400">
              <a:latin typeface="宋体" pitchFamily="2" charset="-122"/>
            </a:endParaRPr>
          </a:p>
        </p:txBody>
      </p:sp>
      <p:sp>
        <p:nvSpPr>
          <p:cNvPr id="155651" name="Rectangle 3"/>
          <p:cNvSpPr>
            <a:spLocks noGrp="1" noChangeArrowheads="1"/>
          </p:cNvSpPr>
          <p:nvPr>
            <p:ph type="title"/>
          </p:nvPr>
        </p:nvSpPr>
        <p:spPr>
          <a:xfrm>
            <a:off x="0" y="1219200"/>
            <a:ext cx="8229600" cy="1143000"/>
          </a:xfrm>
        </p:spPr>
        <p:txBody>
          <a:bodyPr/>
          <a:lstStyle/>
          <a:p>
            <a:r>
              <a:rPr kumimoji="1" lang="zh-CN" altLang="en-US" sz="4000" b="1" smtClean="0">
                <a:solidFill>
                  <a:srgbClr val="0000FF"/>
                </a:solidFill>
                <a:latin typeface="黑体" pitchFamily="49" charset="-122"/>
                <a:ea typeface="黑体" pitchFamily="49" charset="-122"/>
              </a:rPr>
              <a:t>一、食品营养价值的评定</a:t>
            </a:r>
          </a:p>
        </p:txBody>
      </p:sp>
      <p:sp>
        <p:nvSpPr>
          <p:cNvPr id="155652" name="Rectangle 4"/>
          <p:cNvSpPr>
            <a:spLocks noGrp="1" noChangeArrowheads="1"/>
          </p:cNvSpPr>
          <p:nvPr>
            <p:ph type="body" idx="1"/>
          </p:nvPr>
        </p:nvSpPr>
        <p:spPr>
          <a:xfrm>
            <a:off x="1752600" y="2819400"/>
            <a:ext cx="6778625" cy="3455988"/>
          </a:xfrm>
        </p:spPr>
        <p:txBody>
          <a:bodyPr/>
          <a:lstStyle/>
          <a:p>
            <a:pPr>
              <a:lnSpc>
                <a:spcPct val="140000"/>
              </a:lnSpc>
              <a:buFont typeface="Wingdings" pitchFamily="2" charset="2"/>
              <a:buChar char="p"/>
            </a:pPr>
            <a:r>
              <a:rPr kumimoji="1" lang="zh-CN" altLang="en-US" sz="2800" b="1" smtClean="0">
                <a:latin typeface="黑体" pitchFamily="49" charset="-122"/>
                <a:ea typeface="黑体" pitchFamily="49" charset="-122"/>
              </a:rPr>
              <a:t>营养素的种类及含量 </a:t>
            </a:r>
          </a:p>
          <a:p>
            <a:pPr>
              <a:lnSpc>
                <a:spcPct val="140000"/>
              </a:lnSpc>
              <a:buFont typeface="Wingdings" pitchFamily="2" charset="2"/>
              <a:buChar char="p"/>
            </a:pPr>
            <a:r>
              <a:rPr kumimoji="1" lang="zh-CN" altLang="en-US" sz="2800" b="1" smtClean="0">
                <a:latin typeface="黑体" pitchFamily="49" charset="-122"/>
                <a:ea typeface="黑体" pitchFamily="49" charset="-122"/>
              </a:rPr>
              <a:t>营养素质量 </a:t>
            </a:r>
          </a:p>
          <a:p>
            <a:pPr>
              <a:lnSpc>
                <a:spcPct val="140000"/>
              </a:lnSpc>
              <a:buFont typeface="Wingdings" pitchFamily="2" charset="2"/>
              <a:buChar char="p"/>
            </a:pPr>
            <a:r>
              <a:rPr kumimoji="1" lang="zh-CN" altLang="en-US" sz="2800" b="1" smtClean="0">
                <a:latin typeface="黑体" pitchFamily="49" charset="-122"/>
                <a:ea typeface="黑体" pitchFamily="49" charset="-122"/>
              </a:rPr>
              <a:t>营养素在加工烹调过程中的变化 </a:t>
            </a:r>
          </a:p>
        </p:txBody>
      </p:sp>
      <p:sp>
        <p:nvSpPr>
          <p:cNvPr id="155653" name="Rectangle 11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标题 1"/>
          <p:cNvSpPr>
            <a:spLocks noGrp="1"/>
          </p:cNvSpPr>
          <p:nvPr>
            <p:ph type="title"/>
          </p:nvPr>
        </p:nvSpPr>
        <p:spPr/>
        <p:txBody>
          <a:bodyPr/>
          <a:lstStyle/>
          <a:p>
            <a:r>
              <a:rPr lang="zh-CN" altLang="en-US" b="1" smtClean="0">
                <a:solidFill>
                  <a:srgbClr val="0000FF"/>
                </a:solidFill>
                <a:ea typeface="黑体" pitchFamily="49" charset="-122"/>
              </a:rPr>
              <a:t>一、加工对食品营养价值的影响</a:t>
            </a:r>
          </a:p>
        </p:txBody>
      </p:sp>
      <p:sp>
        <p:nvSpPr>
          <p:cNvPr id="189443" name="内容占位符 2"/>
          <p:cNvSpPr>
            <a:spLocks noGrp="1"/>
          </p:cNvSpPr>
          <p:nvPr>
            <p:ph idx="1"/>
          </p:nvPr>
        </p:nvSpPr>
        <p:spPr/>
        <p:txBody>
          <a:bodyPr/>
          <a:lstStyle/>
          <a:p>
            <a:pPr>
              <a:lnSpc>
                <a:spcPct val="150000"/>
              </a:lnSpc>
              <a:buFontTx/>
              <a:buNone/>
            </a:pPr>
            <a:r>
              <a:rPr lang="zh-CN" altLang="en-US" sz="2800" b="1" smtClean="0">
                <a:latin typeface="黑体" pitchFamily="49" charset="-122"/>
                <a:ea typeface="黑体" pitchFamily="49" charset="-122"/>
              </a:rPr>
              <a:t>（一）谷类加工</a:t>
            </a:r>
          </a:p>
          <a:p>
            <a:pPr>
              <a:lnSpc>
                <a:spcPct val="150000"/>
              </a:lnSpc>
            </a:pPr>
            <a:r>
              <a:rPr lang="zh-CN" altLang="en-US" sz="2800" b="1" smtClean="0">
                <a:latin typeface="黑体" pitchFamily="49" charset="-122"/>
                <a:ea typeface="黑体" pitchFamily="49" charset="-122"/>
              </a:rPr>
              <a:t>加工精度越高，糊粉层和胚芽损失越多，营养素损失越多，尤其以</a:t>
            </a:r>
            <a:r>
              <a:rPr lang="en-US" altLang="zh-CN" sz="2800" b="1" smtClean="0">
                <a:latin typeface="黑体" pitchFamily="49" charset="-122"/>
                <a:ea typeface="黑体" pitchFamily="49" charset="-122"/>
              </a:rPr>
              <a:t>B</a:t>
            </a:r>
            <a:r>
              <a:rPr lang="zh-CN" altLang="en-US" sz="2800" b="1" smtClean="0">
                <a:latin typeface="黑体" pitchFamily="49" charset="-122"/>
                <a:ea typeface="黑体" pitchFamily="49" charset="-122"/>
              </a:rPr>
              <a:t>族维生素损失最严重。</a:t>
            </a:r>
            <a:endParaRPr lang="en-US" altLang="zh-CN" sz="2800" b="1" smtClean="0">
              <a:latin typeface="黑体" pitchFamily="49" charset="-122"/>
              <a:ea typeface="黑体" pitchFamily="49" charset="-122"/>
            </a:endParaRPr>
          </a:p>
          <a:p>
            <a:pPr>
              <a:lnSpc>
                <a:spcPct val="150000"/>
              </a:lnSpc>
            </a:pPr>
            <a:r>
              <a:rPr lang="zh-CN" altLang="en-US" sz="2800" b="1" smtClean="0">
                <a:latin typeface="黑体" pitchFamily="49" charset="-122"/>
                <a:ea typeface="黑体" pitchFamily="49" charset="-122"/>
              </a:rPr>
              <a:t>加工精度越低，营养素损失越少，但感官性状差，消化吸收率也低。另外，谷类中较高的植酸和纤维素还会降低钙、铁、锌等营养素的吸收率。</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标题 1"/>
          <p:cNvSpPr>
            <a:spLocks noGrp="1"/>
          </p:cNvSpPr>
          <p:nvPr>
            <p:ph type="title"/>
          </p:nvPr>
        </p:nvSpPr>
        <p:spPr/>
        <p:txBody>
          <a:bodyPr/>
          <a:lstStyle/>
          <a:p>
            <a:pPr algn="l"/>
            <a:r>
              <a:rPr lang="en-US" altLang="zh-CN" b="1" smtClean="0">
                <a:solidFill>
                  <a:srgbClr val="0000FF"/>
                </a:solidFill>
                <a:latin typeface="黑体" pitchFamily="49" charset="-122"/>
                <a:ea typeface="黑体" pitchFamily="49" charset="-122"/>
              </a:rPr>
              <a:t>(</a:t>
            </a:r>
            <a:r>
              <a:rPr lang="zh-CN" altLang="en-US" b="1" smtClean="0">
                <a:solidFill>
                  <a:srgbClr val="0000FF"/>
                </a:solidFill>
                <a:latin typeface="黑体" pitchFamily="49" charset="-122"/>
                <a:ea typeface="黑体" pitchFamily="49" charset="-122"/>
              </a:rPr>
              <a:t>二</a:t>
            </a:r>
            <a:r>
              <a:rPr lang="en-US" altLang="zh-CN" b="1" smtClean="0">
                <a:solidFill>
                  <a:srgbClr val="0000FF"/>
                </a:solidFill>
                <a:latin typeface="黑体" pitchFamily="49" charset="-122"/>
                <a:ea typeface="黑体" pitchFamily="49" charset="-122"/>
              </a:rPr>
              <a:t>)</a:t>
            </a:r>
            <a:r>
              <a:rPr lang="zh-CN" altLang="en-US" b="1" smtClean="0">
                <a:solidFill>
                  <a:srgbClr val="0000FF"/>
                </a:solidFill>
                <a:latin typeface="黑体" pitchFamily="49" charset="-122"/>
                <a:ea typeface="黑体" pitchFamily="49" charset="-122"/>
              </a:rPr>
              <a:t>豆类加工</a:t>
            </a:r>
          </a:p>
        </p:txBody>
      </p:sp>
      <p:sp>
        <p:nvSpPr>
          <p:cNvPr id="190467" name="内容占位符 2"/>
          <p:cNvSpPr>
            <a:spLocks noGrp="1"/>
          </p:cNvSpPr>
          <p:nvPr>
            <p:ph idx="1"/>
          </p:nvPr>
        </p:nvSpPr>
        <p:spPr/>
        <p:txBody>
          <a:bodyPr/>
          <a:lstStyle/>
          <a:p>
            <a:pPr>
              <a:lnSpc>
                <a:spcPct val="150000"/>
              </a:lnSpc>
            </a:pPr>
            <a:r>
              <a:rPr lang="zh-CN" altLang="en-US" sz="2800" b="1" smtClean="0">
                <a:latin typeface="黑体" pitchFamily="49" charset="-122"/>
                <a:ea typeface="黑体" pitchFamily="49" charset="-122"/>
              </a:rPr>
              <a:t>经过加工不仅除去大豆中的纤维素、抗营养因子，而且大豆蛋白质的结构变疏松，更容易被蛋白酶分解，从而更利于消化吸收。</a:t>
            </a:r>
            <a:endParaRPr lang="en-US" altLang="zh-CN" sz="2800" b="1" smtClean="0">
              <a:latin typeface="黑体" pitchFamily="49" charset="-122"/>
              <a:ea typeface="黑体" pitchFamily="49" charset="-122"/>
            </a:endParaRPr>
          </a:p>
          <a:p>
            <a:pPr>
              <a:lnSpc>
                <a:spcPct val="150000"/>
              </a:lnSpc>
            </a:pPr>
            <a:r>
              <a:rPr lang="zh-CN" altLang="en-US" sz="2800" b="1" smtClean="0">
                <a:latin typeface="黑体" pitchFamily="49" charset="-122"/>
                <a:ea typeface="黑体" pitchFamily="49" charset="-122"/>
              </a:rPr>
              <a:t>发酵：发酵豆制品中蛋白质因部分分解而易于消化吸收，同时某些营养素的含量也会增加。</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二、烹调对食品营养价值的影响</a:t>
            </a:r>
          </a:p>
        </p:txBody>
      </p:sp>
      <p:sp>
        <p:nvSpPr>
          <p:cNvPr id="191491"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a:t>
            </a:r>
            <a:r>
              <a:rPr lang="zh-CN" altLang="en-US" b="1" dirty="0" smtClean="0">
                <a:latin typeface="黑体" pitchFamily="49" charset="-122"/>
                <a:ea typeface="黑体" pitchFamily="49" charset="-122"/>
              </a:rPr>
              <a:t>一</a:t>
            </a: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谷类烹调</a:t>
            </a:r>
          </a:p>
          <a:p>
            <a:r>
              <a:rPr lang="zh-CN" altLang="en-US" b="1" dirty="0" smtClean="0">
                <a:latin typeface="黑体" pitchFamily="49" charset="-122"/>
                <a:ea typeface="黑体" pitchFamily="49" charset="-122"/>
              </a:rPr>
              <a:t>淘洗：可造成水溶性维生素和矿物质的</a:t>
            </a:r>
            <a:r>
              <a:rPr lang="zh-CN" altLang="en-US" b="1" dirty="0" smtClean="0">
                <a:latin typeface="黑体" pitchFamily="49" charset="-122"/>
                <a:ea typeface="黑体" pitchFamily="49" charset="-122"/>
              </a:rPr>
              <a:t>损失。</a:t>
            </a:r>
            <a:endParaRPr lang="en-US" altLang="zh-CN" b="1" dirty="0" smtClean="0">
              <a:latin typeface="黑体" pitchFamily="49" charset="-122"/>
              <a:ea typeface="黑体" pitchFamily="49" charset="-122"/>
            </a:endParaRPr>
          </a:p>
          <a:p>
            <a:pPr>
              <a:lnSpc>
                <a:spcPct val="150000"/>
              </a:lnSpc>
            </a:pPr>
            <a:r>
              <a:rPr lang="zh-CN" altLang="en-US" b="1" dirty="0" smtClean="0">
                <a:latin typeface="黑体" pitchFamily="49" charset="-122"/>
                <a:ea typeface="黑体" pitchFamily="49" charset="-122"/>
              </a:rPr>
              <a:t>烹调：使蛋白质变性、淀粉糊化、纤维素变软，有利于消化，但烹调过程也造成某些营养素损失。</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标题 1"/>
          <p:cNvSpPr>
            <a:spLocks noGrp="1"/>
          </p:cNvSpPr>
          <p:nvPr>
            <p:ph type="title"/>
          </p:nvPr>
        </p:nvSpPr>
        <p:spPr/>
        <p:txBody>
          <a:bodyPr/>
          <a:lstStyle/>
          <a:p>
            <a:pPr algn="l"/>
            <a:r>
              <a:rPr lang="en-US" altLang="zh-CN" b="1" smtClean="0">
                <a:solidFill>
                  <a:srgbClr val="0000FF"/>
                </a:solidFill>
                <a:latin typeface="黑体" pitchFamily="49" charset="-122"/>
                <a:ea typeface="黑体" pitchFamily="49" charset="-122"/>
              </a:rPr>
              <a:t>(</a:t>
            </a:r>
            <a:r>
              <a:rPr lang="zh-CN" altLang="en-US" b="1" smtClean="0">
                <a:solidFill>
                  <a:srgbClr val="0000FF"/>
                </a:solidFill>
                <a:latin typeface="黑体" pitchFamily="49" charset="-122"/>
                <a:ea typeface="黑体" pitchFamily="49" charset="-122"/>
              </a:rPr>
              <a:t>二</a:t>
            </a:r>
            <a:r>
              <a:rPr lang="en-US" altLang="zh-CN" b="1" smtClean="0">
                <a:solidFill>
                  <a:srgbClr val="0000FF"/>
                </a:solidFill>
                <a:latin typeface="黑体" pitchFamily="49" charset="-122"/>
                <a:ea typeface="黑体" pitchFamily="49" charset="-122"/>
              </a:rPr>
              <a:t>)</a:t>
            </a:r>
            <a:r>
              <a:rPr lang="zh-CN" altLang="en-US" b="1" smtClean="0">
                <a:solidFill>
                  <a:srgbClr val="0000FF"/>
                </a:solidFill>
                <a:latin typeface="黑体" pitchFamily="49" charset="-122"/>
                <a:ea typeface="黑体" pitchFamily="49" charset="-122"/>
              </a:rPr>
              <a:t>畜、禽、鱼、蛋的烹调</a:t>
            </a:r>
          </a:p>
        </p:txBody>
      </p:sp>
      <p:sp>
        <p:nvSpPr>
          <p:cNvPr id="192515" name="内容占位符 2"/>
          <p:cNvSpPr>
            <a:spLocks noGrp="1"/>
          </p:cNvSpPr>
          <p:nvPr>
            <p:ph idx="1"/>
          </p:nvPr>
        </p:nvSpPr>
        <p:spPr/>
        <p:txBody>
          <a:bodyPr/>
          <a:lstStyle/>
          <a:p>
            <a:pPr>
              <a:lnSpc>
                <a:spcPct val="150000"/>
              </a:lnSpc>
            </a:pPr>
            <a:r>
              <a:rPr lang="zh-CN" altLang="en-US" sz="2800" b="1" dirty="0" smtClean="0">
                <a:latin typeface="黑体" pitchFamily="49" charset="-122"/>
                <a:ea typeface="黑体" pitchFamily="49" charset="-122"/>
              </a:rPr>
              <a:t>畜、禽、鱼类食品：</a:t>
            </a:r>
            <a:endParaRPr lang="en-US" altLang="zh-CN" sz="2800" b="1" dirty="0" smtClean="0">
              <a:latin typeface="黑体" pitchFamily="49" charset="-122"/>
              <a:ea typeface="黑体" pitchFamily="49" charset="-122"/>
            </a:endParaRPr>
          </a:p>
          <a:p>
            <a:pPr>
              <a:lnSpc>
                <a:spcPct val="15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烹调更利于蛋白质消化</a:t>
            </a:r>
            <a:r>
              <a:rPr lang="zh-CN" altLang="en-US" sz="2800" b="1" dirty="0" smtClean="0">
                <a:latin typeface="黑体" pitchFamily="49" charset="-122"/>
                <a:ea typeface="黑体" pitchFamily="49" charset="-122"/>
              </a:rPr>
              <a:t>吸收。</a:t>
            </a:r>
            <a:endParaRPr lang="en-US" altLang="zh-CN" sz="2800" b="1" dirty="0" smtClean="0">
              <a:latin typeface="黑体" pitchFamily="49" charset="-122"/>
              <a:ea typeface="黑体" pitchFamily="49" charset="-122"/>
            </a:endParaRPr>
          </a:p>
          <a:p>
            <a:pPr>
              <a:lnSpc>
                <a:spcPct val="150000"/>
              </a:lnSpc>
            </a:pPr>
            <a:r>
              <a:rPr lang="zh-CN" altLang="en-US" sz="2800" b="1" dirty="0" smtClean="0">
                <a:latin typeface="黑体" pitchFamily="49" charset="-122"/>
                <a:ea typeface="黑体" pitchFamily="49" charset="-122"/>
              </a:rPr>
              <a:t>蛋类</a:t>
            </a:r>
            <a:endParaRPr lang="en-US" altLang="zh-CN" sz="2800" b="1" dirty="0" smtClean="0">
              <a:latin typeface="黑体" pitchFamily="49" charset="-122"/>
              <a:ea typeface="黑体" pitchFamily="49" charset="-122"/>
            </a:endParaRPr>
          </a:p>
          <a:p>
            <a:pPr>
              <a:lnSpc>
                <a:spcPct val="150000"/>
              </a:lnSpc>
              <a:buFontTx/>
              <a:buNone/>
            </a:pPr>
            <a:r>
              <a:rPr lang="zh-CN" altLang="en-US" sz="2800" b="1" dirty="0" smtClean="0">
                <a:latin typeface="黑体" pitchFamily="49" charset="-122"/>
                <a:ea typeface="黑体" pitchFamily="49" charset="-122"/>
              </a:rPr>
              <a:t>   烹调可破坏生蛋清中的抗生物素因子和胰蛋白酶抑制剂，提高蛋白质的消化吸收率。</a:t>
            </a:r>
            <a:endParaRPr lang="en-US" altLang="zh-CN" sz="2800" b="1" dirty="0" smtClean="0">
              <a:latin typeface="黑体" pitchFamily="49" charset="-122"/>
              <a:ea typeface="黑体" pitchFamily="49" charset="-122"/>
            </a:endParaRPr>
          </a:p>
          <a:p>
            <a:pPr>
              <a:lnSpc>
                <a:spcPct val="150000"/>
              </a:lnSpc>
              <a:buFontTx/>
              <a:buNone/>
            </a:pPr>
            <a:endParaRPr lang="zh-CN" altLang="en-US" sz="2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标题 1"/>
          <p:cNvSpPr>
            <a:spLocks noGrp="1"/>
          </p:cNvSpPr>
          <p:nvPr>
            <p:ph type="title"/>
          </p:nvPr>
        </p:nvSpPr>
        <p:spPr/>
        <p:txBody>
          <a:bodyPr/>
          <a:lstStyle/>
          <a:p>
            <a:pPr algn="l"/>
            <a:r>
              <a:rPr lang="en-US" altLang="zh-CN" b="1" smtClean="0">
                <a:solidFill>
                  <a:srgbClr val="0000FF"/>
                </a:solidFill>
                <a:latin typeface="黑体" pitchFamily="49" charset="-122"/>
                <a:ea typeface="黑体" pitchFamily="49" charset="-122"/>
              </a:rPr>
              <a:t>(</a:t>
            </a:r>
            <a:r>
              <a:rPr lang="zh-CN" altLang="en-US" b="1" smtClean="0">
                <a:solidFill>
                  <a:srgbClr val="0000FF"/>
                </a:solidFill>
                <a:latin typeface="黑体" pitchFamily="49" charset="-122"/>
                <a:ea typeface="黑体" pitchFamily="49" charset="-122"/>
              </a:rPr>
              <a:t>三</a:t>
            </a:r>
            <a:r>
              <a:rPr lang="en-US" altLang="zh-CN" b="1" smtClean="0">
                <a:solidFill>
                  <a:srgbClr val="0000FF"/>
                </a:solidFill>
                <a:latin typeface="黑体" pitchFamily="49" charset="-122"/>
                <a:ea typeface="黑体" pitchFamily="49" charset="-122"/>
              </a:rPr>
              <a:t>)</a:t>
            </a:r>
            <a:r>
              <a:rPr lang="zh-CN" altLang="en-US" b="1" smtClean="0">
                <a:solidFill>
                  <a:srgbClr val="0000FF"/>
                </a:solidFill>
                <a:latin typeface="黑体" pitchFamily="49" charset="-122"/>
                <a:ea typeface="黑体" pitchFamily="49" charset="-122"/>
              </a:rPr>
              <a:t>蔬莱、水果的烹调</a:t>
            </a:r>
          </a:p>
        </p:txBody>
      </p:sp>
      <p:sp>
        <p:nvSpPr>
          <p:cNvPr id="193539" name="内容占位符 2"/>
          <p:cNvSpPr>
            <a:spLocks noGrp="1"/>
          </p:cNvSpPr>
          <p:nvPr>
            <p:ph idx="1"/>
          </p:nvPr>
        </p:nvSpPr>
        <p:spPr>
          <a:xfrm>
            <a:off x="457200" y="1828800"/>
            <a:ext cx="8229600" cy="4297363"/>
          </a:xfrm>
        </p:spPr>
        <p:txBody>
          <a:bodyPr/>
          <a:lstStyle/>
          <a:p>
            <a:pPr>
              <a:lnSpc>
                <a:spcPct val="150000"/>
              </a:lnSpc>
            </a:pPr>
            <a:r>
              <a:rPr lang="zh-CN" altLang="en-US" sz="2800" b="1" dirty="0" smtClean="0">
                <a:latin typeface="黑体" pitchFamily="49" charset="-122"/>
                <a:ea typeface="黑体" pitchFamily="49" charset="-122"/>
              </a:rPr>
              <a:t>水果以生食为主，受烹调影响</a:t>
            </a:r>
            <a:r>
              <a:rPr lang="zh-CN" altLang="en-US" sz="2800" b="1" dirty="0" smtClean="0">
                <a:latin typeface="黑体" pitchFamily="49" charset="-122"/>
                <a:ea typeface="黑体" pitchFamily="49" charset="-122"/>
              </a:rPr>
              <a:t>不大。</a:t>
            </a:r>
            <a:endParaRPr lang="en-US" altLang="zh-CN" sz="2800" b="1" dirty="0" smtClean="0">
              <a:latin typeface="黑体" pitchFamily="49" charset="-122"/>
              <a:ea typeface="黑体" pitchFamily="49" charset="-122"/>
            </a:endParaRPr>
          </a:p>
          <a:p>
            <a:pPr>
              <a:lnSpc>
                <a:spcPct val="150000"/>
              </a:lnSpc>
            </a:pPr>
            <a:r>
              <a:rPr lang="zh-CN" altLang="en-US" sz="2800" b="1" dirty="0" smtClean="0">
                <a:latin typeface="黑体" pitchFamily="49" charset="-122"/>
                <a:ea typeface="黑体" pitchFamily="49" charset="-122"/>
              </a:rPr>
              <a:t>蔬菜：</a:t>
            </a:r>
            <a:endParaRPr lang="en-US" altLang="zh-CN" sz="2800" b="1" dirty="0" smtClean="0">
              <a:latin typeface="黑体" pitchFamily="49" charset="-122"/>
              <a:ea typeface="黑体" pitchFamily="49" charset="-122"/>
            </a:endParaRPr>
          </a:p>
          <a:p>
            <a:pPr>
              <a:lnSpc>
                <a:spcPct val="15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烹调时最容易损失的是水溶性维生素，特别是维生素</a:t>
            </a:r>
            <a:r>
              <a:rPr lang="en-US" altLang="zh-CN" sz="2800" b="1" dirty="0" smtClean="0">
                <a:latin typeface="黑体" pitchFamily="49" charset="-122"/>
                <a:ea typeface="黑体" pitchFamily="49" charset="-122"/>
              </a:rPr>
              <a:t>C</a:t>
            </a:r>
            <a:r>
              <a:rPr lang="zh-CN" altLang="en-US" sz="2800" b="1" dirty="0" smtClean="0">
                <a:latin typeface="黑体" pitchFamily="49" charset="-122"/>
                <a:ea typeface="黑体" pitchFamily="49" charset="-122"/>
              </a:rPr>
              <a:t>及矿物质的损失。</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三、贮藏对食品营养价值的影响</a:t>
            </a:r>
          </a:p>
        </p:txBody>
      </p:sp>
      <p:sp>
        <p:nvSpPr>
          <p:cNvPr id="194563" name="内容占位符 2"/>
          <p:cNvSpPr>
            <a:spLocks noGrp="1"/>
          </p:cNvSpPr>
          <p:nvPr>
            <p:ph idx="1"/>
          </p:nvPr>
        </p:nvSpPr>
        <p:spPr>
          <a:xfrm>
            <a:off x="457200" y="1905000"/>
            <a:ext cx="8229600" cy="4495800"/>
          </a:xfrm>
        </p:spPr>
        <p:txBody>
          <a:bodyPr/>
          <a:lstStyle/>
          <a:p>
            <a:pPr>
              <a:buFontTx/>
              <a:buNone/>
            </a:pP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一</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对谷类的影响</a:t>
            </a:r>
          </a:p>
          <a:p>
            <a:pPr>
              <a:buFontTx/>
              <a:buNone/>
            </a:pP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二</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对蔬菜、水果的影响</a:t>
            </a:r>
          </a:p>
          <a:p>
            <a:pPr>
              <a:buFontTx/>
              <a:buNone/>
            </a:pP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三</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对动物性食品营养价值的影响</a:t>
            </a:r>
          </a:p>
          <a:p>
            <a:endParaRPr lang="zh-CN"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8000" i="1" dirty="0" smtClean="0">
                <a:solidFill>
                  <a:srgbClr val="0000FF"/>
                </a:solidFill>
                <a:latin typeface="黑体" pitchFamily="49" charset="-122"/>
                <a:ea typeface="黑体" pitchFamily="49" charset="-122"/>
              </a:rPr>
              <a:t>谢谢！</a:t>
            </a:r>
            <a:endParaRPr lang="zh-CN" altLang="en-US" sz="8000" i="1" dirty="0">
              <a:solidFill>
                <a:srgbClr val="0000FF"/>
              </a:solidFill>
              <a:latin typeface="黑体" pitchFamily="49" charset="-122"/>
              <a:ea typeface="黑体" pitchFamily="49" charset="-122"/>
            </a:endParaRPr>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l"/>
            <a:r>
              <a:rPr kumimoji="1" lang="zh-CN" altLang="en-US" b="1" smtClean="0">
                <a:solidFill>
                  <a:srgbClr val="0000FF"/>
                </a:solidFill>
                <a:latin typeface="黑体" pitchFamily="49" charset="-122"/>
                <a:ea typeface="黑体" pitchFamily="49" charset="-122"/>
              </a:rPr>
              <a:t>（一）营养素的种类及含量</a:t>
            </a:r>
          </a:p>
        </p:txBody>
      </p:sp>
      <p:sp>
        <p:nvSpPr>
          <p:cNvPr id="156675" name="Rectangle 3"/>
          <p:cNvSpPr>
            <a:spLocks noGrp="1" noChangeArrowheads="1"/>
          </p:cNvSpPr>
          <p:nvPr>
            <p:ph type="body" idx="1"/>
          </p:nvPr>
        </p:nvSpPr>
        <p:spPr>
          <a:xfrm>
            <a:off x="457200" y="2060575"/>
            <a:ext cx="8229600" cy="4392613"/>
          </a:xfrm>
        </p:spPr>
        <p:txBody>
          <a:bodyPr/>
          <a:lstStyle/>
          <a:p>
            <a:pPr>
              <a:lnSpc>
                <a:spcPct val="130000"/>
              </a:lnSpc>
              <a:buFontTx/>
              <a:buNone/>
            </a:pPr>
            <a:r>
              <a:rPr kumimoji="1" lang="zh-CN" altLang="en-US" sz="2800" b="1" smtClean="0">
                <a:latin typeface="黑体" pitchFamily="49" charset="-122"/>
                <a:ea typeface="黑体" pitchFamily="49" charset="-122"/>
              </a:rPr>
              <a:t>种类</a:t>
            </a:r>
            <a:r>
              <a:rPr kumimoji="1" lang="en-US" altLang="zh-CN" sz="2800" b="1" smtClean="0">
                <a:latin typeface="黑体" pitchFamily="49" charset="-122"/>
                <a:ea typeface="黑体" pitchFamily="49" charset="-122"/>
              </a:rPr>
              <a:t>+</a:t>
            </a:r>
            <a:r>
              <a:rPr kumimoji="1" lang="zh-CN" altLang="en-US" sz="2800" b="1" smtClean="0">
                <a:latin typeface="黑体" pitchFamily="49" charset="-122"/>
                <a:ea typeface="黑体" pitchFamily="49" charset="-122"/>
              </a:rPr>
              <a:t>含量</a:t>
            </a:r>
            <a:r>
              <a:rPr kumimoji="1" lang="zh-CN" altLang="en-US" sz="2800" b="1" smtClean="0">
                <a:latin typeface="黑体" pitchFamily="49" charset="-122"/>
                <a:ea typeface="黑体" pitchFamily="49" charset="-122"/>
                <a:sym typeface="Wingdings" pitchFamily="2" charset="2"/>
              </a:rPr>
              <a:t>越接近人体营养价值越高</a:t>
            </a:r>
          </a:p>
          <a:p>
            <a:pPr>
              <a:lnSpc>
                <a:spcPct val="130000"/>
              </a:lnSpc>
              <a:buFontTx/>
              <a:buNone/>
            </a:pPr>
            <a:r>
              <a:rPr kumimoji="1" lang="zh-CN" altLang="en-US" sz="2800" b="1" smtClean="0">
                <a:latin typeface="黑体" pitchFamily="49" charset="-122"/>
                <a:ea typeface="黑体" pitchFamily="49" charset="-122"/>
                <a:sym typeface="Wingdings" pitchFamily="2" charset="2"/>
              </a:rPr>
              <a:t>方法</a:t>
            </a:r>
          </a:p>
          <a:p>
            <a:pPr>
              <a:lnSpc>
                <a:spcPct val="130000"/>
              </a:lnSpc>
              <a:buFontTx/>
              <a:buNone/>
            </a:pPr>
            <a:r>
              <a:rPr kumimoji="1" lang="zh-CN" altLang="en-US" sz="2800" b="1" smtClean="0">
                <a:solidFill>
                  <a:srgbClr val="0000FF"/>
                </a:solidFill>
                <a:latin typeface="黑体" pitchFamily="49" charset="-122"/>
                <a:ea typeface="黑体" pitchFamily="49" charset="-122"/>
                <a:sym typeface="Wingdings" pitchFamily="2" charset="2"/>
              </a:rPr>
              <a:t>   </a:t>
            </a:r>
            <a:r>
              <a:rPr kumimoji="1" lang="en-US" altLang="zh-CN" sz="2800" b="1" smtClean="0">
                <a:latin typeface="黑体" pitchFamily="49" charset="-122"/>
                <a:ea typeface="黑体" pitchFamily="49" charset="-122"/>
                <a:sym typeface="Wingdings" pitchFamily="2" charset="2"/>
              </a:rPr>
              <a:t>1.</a:t>
            </a:r>
            <a:r>
              <a:rPr kumimoji="1" lang="zh-CN" altLang="en-US" sz="2800" b="1" smtClean="0">
                <a:latin typeface="黑体" pitchFamily="49" charset="-122"/>
                <a:ea typeface="黑体" pitchFamily="49" charset="-122"/>
                <a:sym typeface="Wingdings" pitchFamily="2" charset="2"/>
              </a:rPr>
              <a:t>精确化学分析法、仪器分析法、微生物法、酶分析法</a:t>
            </a:r>
          </a:p>
          <a:p>
            <a:pPr>
              <a:lnSpc>
                <a:spcPct val="130000"/>
              </a:lnSpc>
              <a:buFontTx/>
              <a:buNone/>
            </a:pPr>
            <a:r>
              <a:rPr kumimoji="1" lang="zh-CN" altLang="en-US" sz="2800" b="1" smtClean="0">
                <a:solidFill>
                  <a:srgbClr val="0000FF"/>
                </a:solidFill>
                <a:latin typeface="黑体" pitchFamily="49" charset="-122"/>
                <a:ea typeface="黑体" pitchFamily="49" charset="-122"/>
                <a:sym typeface="Wingdings" pitchFamily="2" charset="2"/>
              </a:rPr>
              <a:t>   </a:t>
            </a:r>
            <a:r>
              <a:rPr kumimoji="1" lang="en-US" altLang="zh-CN" sz="2800" b="1" smtClean="0">
                <a:latin typeface="黑体" pitchFamily="49" charset="-122"/>
                <a:ea typeface="黑体" pitchFamily="49" charset="-122"/>
                <a:sym typeface="Wingdings" pitchFamily="2" charset="2"/>
              </a:rPr>
              <a:t>2. </a:t>
            </a:r>
            <a:r>
              <a:rPr kumimoji="1" lang="zh-CN" altLang="en-US" sz="2800" b="1" smtClean="0">
                <a:latin typeface="黑体" pitchFamily="49" charset="-122"/>
                <a:ea typeface="黑体" pitchFamily="49" charset="-122"/>
                <a:sym typeface="Wingdings" pitchFamily="2" charset="2"/>
              </a:rPr>
              <a:t>日常食物成分表初步确定</a:t>
            </a:r>
          </a:p>
          <a:p>
            <a:pPr>
              <a:lnSpc>
                <a:spcPct val="130000"/>
              </a:lnSpc>
            </a:pPr>
            <a:endParaRPr lang="en-US" altLang="zh-CN" sz="28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lgn="l"/>
            <a:r>
              <a:rPr kumimoji="1" lang="zh-CN" altLang="en-US" b="1" smtClean="0">
                <a:solidFill>
                  <a:srgbClr val="0000FF"/>
                </a:solidFill>
                <a:latin typeface="黑体" pitchFamily="49" charset="-122"/>
                <a:ea typeface="黑体" pitchFamily="49" charset="-122"/>
              </a:rPr>
              <a:t>（二）营养素质量</a:t>
            </a:r>
          </a:p>
        </p:txBody>
      </p:sp>
      <p:sp>
        <p:nvSpPr>
          <p:cNvPr id="157699" name="Rectangle 3"/>
          <p:cNvSpPr>
            <a:spLocks noGrp="1" noChangeArrowheads="1"/>
          </p:cNvSpPr>
          <p:nvPr>
            <p:ph type="body" idx="1"/>
          </p:nvPr>
        </p:nvSpPr>
        <p:spPr>
          <a:xfrm>
            <a:off x="457200" y="1905000"/>
            <a:ext cx="8229600" cy="4221163"/>
          </a:xfrm>
        </p:spPr>
        <p:txBody>
          <a:bodyPr/>
          <a:lstStyle/>
          <a:p>
            <a:pPr>
              <a:lnSpc>
                <a:spcPct val="110000"/>
              </a:lnSpc>
              <a:buFontTx/>
              <a:buNone/>
            </a:pPr>
            <a:r>
              <a:rPr kumimoji="1" lang="zh-CN" altLang="en-US" b="1" smtClean="0">
                <a:latin typeface="黑体" pitchFamily="49" charset="-122"/>
                <a:ea typeface="黑体" pitchFamily="49" charset="-122"/>
              </a:rPr>
              <a:t>方法</a:t>
            </a:r>
          </a:p>
          <a:p>
            <a:pPr>
              <a:lnSpc>
                <a:spcPct val="110000"/>
              </a:lnSpc>
              <a:buFontTx/>
              <a:buNone/>
            </a:pPr>
            <a:r>
              <a:rPr kumimoji="1" lang="zh-CN" altLang="en-US" b="1" smtClean="0">
                <a:latin typeface="黑体" pitchFamily="49" charset="-122"/>
                <a:ea typeface="黑体" pitchFamily="49" charset="-122"/>
              </a:rPr>
              <a:t>      动物喂养实验、人体试食临床观察</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09600"/>
            <a:ext cx="8229600" cy="1143000"/>
          </a:xfrm>
        </p:spPr>
        <p:txBody>
          <a:bodyPr>
            <a:normAutofit fontScale="90000"/>
          </a:bodyPr>
          <a:lstStyle/>
          <a:p>
            <a:pPr algn="l">
              <a:defRPr/>
            </a:pPr>
            <a:r>
              <a:rPr lang="en-US" altLang="zh-CN" sz="4000" b="1" dirty="0" smtClean="0">
                <a:solidFill>
                  <a:srgbClr val="0000FF"/>
                </a:solidFill>
                <a:latin typeface="黑体" pitchFamily="2" charset="-122"/>
                <a:ea typeface="黑体" pitchFamily="2" charset="-122"/>
              </a:rPr>
              <a:t>(</a:t>
            </a:r>
            <a:r>
              <a:rPr lang="zh-CN" altLang="en-US" sz="4000" b="1" dirty="0" smtClean="0">
                <a:solidFill>
                  <a:srgbClr val="0000FF"/>
                </a:solidFill>
                <a:latin typeface="黑体" pitchFamily="2" charset="-122"/>
                <a:ea typeface="黑体" pitchFamily="2" charset="-122"/>
              </a:rPr>
              <a:t>三</a:t>
            </a:r>
            <a:r>
              <a:rPr lang="en-US" altLang="zh-CN" sz="4000" b="1" dirty="0" smtClean="0">
                <a:solidFill>
                  <a:srgbClr val="0000FF"/>
                </a:solidFill>
                <a:latin typeface="黑体" pitchFamily="2" charset="-122"/>
                <a:ea typeface="黑体" pitchFamily="2" charset="-122"/>
              </a:rPr>
              <a:t>)</a:t>
            </a:r>
            <a:r>
              <a:rPr lang="zh-CN" altLang="en-US" sz="4000" b="1" dirty="0" smtClean="0">
                <a:solidFill>
                  <a:srgbClr val="0000FF"/>
                </a:solidFill>
                <a:latin typeface="黑体" pitchFamily="2" charset="-122"/>
                <a:ea typeface="黑体" pitchFamily="2" charset="-122"/>
              </a:rPr>
              <a:t>营养素在加工烹调过程中的变化</a:t>
            </a:r>
            <a:r>
              <a:rPr lang="zh-CN" altLang="en-US" dirty="0" smtClean="0"/>
              <a:t/>
            </a:r>
            <a:br>
              <a:rPr lang="zh-CN" altLang="en-US" dirty="0" smtClean="0"/>
            </a:br>
            <a:endParaRPr lang="zh-CN" altLang="en-US" kern="1200" dirty="0" smtClean="0"/>
          </a:p>
        </p:txBody>
      </p:sp>
      <p:sp>
        <p:nvSpPr>
          <p:cNvPr id="158723" name="内容占位符 2"/>
          <p:cNvSpPr>
            <a:spLocks noGrp="1"/>
          </p:cNvSpPr>
          <p:nvPr>
            <p:ph idx="1"/>
          </p:nvPr>
        </p:nvSpPr>
        <p:spPr>
          <a:xfrm>
            <a:off x="990600" y="2209800"/>
            <a:ext cx="7620000" cy="3611563"/>
          </a:xfrm>
        </p:spPr>
        <p:txBody>
          <a:bodyPr>
            <a:normAutofit fontScale="92500" lnSpcReduction="20000"/>
          </a:bodyPr>
          <a:lstStyle/>
          <a:p>
            <a:pPr>
              <a:lnSpc>
                <a:spcPct val="150000"/>
              </a:lnSpc>
              <a:buSzPct val="86000"/>
              <a:buFont typeface="Wingdings" pitchFamily="2" charset="2"/>
              <a:buChar char="p"/>
            </a:pPr>
            <a:r>
              <a:rPr lang="zh-CN" altLang="en-US" sz="2800" b="1" dirty="0" smtClean="0">
                <a:latin typeface="黑体" pitchFamily="49" charset="-122"/>
                <a:ea typeface="黑体" pitchFamily="49" charset="-122"/>
              </a:rPr>
              <a:t>合理的加工烹调</a:t>
            </a:r>
            <a:endParaRPr lang="en-US" altLang="zh-CN" sz="2800" b="1" dirty="0" smtClean="0">
              <a:latin typeface="黑体" pitchFamily="49" charset="-122"/>
              <a:ea typeface="黑体" pitchFamily="49" charset="-122"/>
            </a:endParaRPr>
          </a:p>
          <a:p>
            <a:pPr>
              <a:lnSpc>
                <a:spcPct val="150000"/>
              </a:lnSpc>
              <a:buSzPct val="86000"/>
              <a:buFontTx/>
              <a:buNone/>
            </a:pPr>
            <a:r>
              <a:rPr lang="zh-CN" altLang="en-US" sz="2800" b="1" dirty="0" smtClean="0">
                <a:latin typeface="黑体" pitchFamily="49" charset="-122"/>
                <a:ea typeface="黑体" pitchFamily="49" charset="-122"/>
              </a:rPr>
              <a:t>      可以改善食物的感官性状，同时有利于消化吸收</a:t>
            </a:r>
            <a:endParaRPr lang="en-US" altLang="zh-CN" sz="2800" b="1" dirty="0" smtClean="0">
              <a:latin typeface="黑体" pitchFamily="49" charset="-122"/>
              <a:ea typeface="黑体" pitchFamily="49" charset="-122"/>
            </a:endParaRPr>
          </a:p>
          <a:p>
            <a:pPr>
              <a:lnSpc>
                <a:spcPct val="150000"/>
              </a:lnSpc>
              <a:buSzPct val="86000"/>
              <a:buFont typeface="Wingdings" pitchFamily="2" charset="2"/>
              <a:buChar char="p"/>
            </a:pPr>
            <a:r>
              <a:rPr lang="zh-CN" altLang="en-US" sz="2800" b="1" dirty="0" smtClean="0">
                <a:latin typeface="黑体" pitchFamily="49" charset="-122"/>
                <a:ea typeface="黑体" pitchFamily="49" charset="-122"/>
              </a:rPr>
              <a:t>加工方法不合理</a:t>
            </a:r>
            <a:endParaRPr lang="en-US" altLang="zh-CN" sz="2800" b="1" dirty="0" smtClean="0">
              <a:latin typeface="黑体" pitchFamily="49" charset="-122"/>
              <a:ea typeface="黑体" pitchFamily="49" charset="-122"/>
            </a:endParaRPr>
          </a:p>
          <a:p>
            <a:pPr>
              <a:lnSpc>
                <a:spcPct val="150000"/>
              </a:lnSpc>
              <a:buSzPct val="86000"/>
              <a:buFontTx/>
              <a:buNone/>
            </a:pPr>
            <a:r>
              <a:rPr lang="zh-CN" altLang="en-US" sz="2800" b="1" dirty="0" smtClean="0">
                <a:latin typeface="黑体" pitchFamily="49" charset="-122"/>
                <a:ea typeface="黑体" pitchFamily="49" charset="-122"/>
              </a:rPr>
              <a:t>      引起某些营养素损失或破坏，从而影响食品的营养价值。</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kumimoji="1" lang="zh-CN" altLang="en-US" b="1" smtClean="0">
                <a:solidFill>
                  <a:srgbClr val="0000FF"/>
                </a:solidFill>
                <a:latin typeface="黑体" pitchFamily="49" charset="-122"/>
                <a:ea typeface="黑体" pitchFamily="49" charset="-122"/>
              </a:rPr>
              <a:t>食品营养价值评价指标</a:t>
            </a:r>
          </a:p>
        </p:txBody>
      </p:sp>
      <p:sp>
        <p:nvSpPr>
          <p:cNvPr id="159747" name="Rectangle 3"/>
          <p:cNvSpPr>
            <a:spLocks noGrp="1" noChangeArrowheads="1"/>
          </p:cNvSpPr>
          <p:nvPr>
            <p:ph type="body" idx="1"/>
          </p:nvPr>
        </p:nvSpPr>
        <p:spPr>
          <a:xfrm>
            <a:off x="2667000" y="1981200"/>
            <a:ext cx="4038600" cy="4144963"/>
          </a:xfrm>
        </p:spPr>
        <p:txBody>
          <a:bodyPr/>
          <a:lstStyle/>
          <a:p>
            <a:pPr>
              <a:lnSpc>
                <a:spcPct val="150000"/>
              </a:lnSpc>
              <a:buClr>
                <a:srgbClr val="FFFF00"/>
              </a:buClr>
              <a:buFontTx/>
              <a:buNone/>
            </a:pPr>
            <a:r>
              <a:rPr kumimoji="1" lang="zh-CN" altLang="en-US" sz="2800" b="1" smtClean="0">
                <a:solidFill>
                  <a:srgbClr val="FF0000"/>
                </a:solidFill>
                <a:latin typeface="黑体" pitchFamily="49" charset="-122"/>
                <a:ea typeface="黑体" pitchFamily="49" charset="-122"/>
              </a:rPr>
              <a:t>营养质量指数</a:t>
            </a:r>
          </a:p>
          <a:p>
            <a:pPr>
              <a:lnSpc>
                <a:spcPct val="150000"/>
              </a:lnSpc>
              <a:buClr>
                <a:srgbClr val="FFFF00"/>
              </a:buClr>
              <a:buFontTx/>
              <a:buNone/>
            </a:pPr>
            <a:r>
              <a:rPr kumimoji="1" lang="zh-CN" altLang="en-US" sz="2800" b="1" smtClean="0">
                <a:solidFill>
                  <a:srgbClr val="FF0000"/>
                </a:solidFill>
                <a:latin typeface="黑体" pitchFamily="49" charset="-122"/>
                <a:ea typeface="黑体" pitchFamily="49" charset="-122"/>
              </a:rPr>
              <a:t>食物利用率</a:t>
            </a:r>
          </a:p>
          <a:p>
            <a:pPr>
              <a:lnSpc>
                <a:spcPct val="150000"/>
              </a:lnSpc>
              <a:buClr>
                <a:srgbClr val="FFFF00"/>
              </a:buClr>
              <a:buFontTx/>
              <a:buNone/>
            </a:pPr>
            <a:r>
              <a:rPr kumimoji="1" lang="zh-CN" altLang="en-US" sz="2800" b="1" smtClean="0">
                <a:solidFill>
                  <a:srgbClr val="FF0000"/>
                </a:solidFill>
                <a:latin typeface="黑体" pitchFamily="49" charset="-122"/>
                <a:ea typeface="黑体" pitchFamily="49" charset="-122"/>
              </a:rPr>
              <a:t>食物血糖指数</a:t>
            </a:r>
          </a:p>
          <a:p>
            <a:pPr>
              <a:lnSpc>
                <a:spcPct val="150000"/>
              </a:lnSpc>
              <a:buClr>
                <a:srgbClr val="FFFF00"/>
              </a:buClr>
              <a:buFontTx/>
              <a:buNone/>
            </a:pPr>
            <a:r>
              <a:rPr kumimoji="1" lang="zh-CN" altLang="en-US" sz="2800" b="1" smtClean="0">
                <a:solidFill>
                  <a:srgbClr val="FF0000"/>
                </a:solidFill>
                <a:latin typeface="黑体" pitchFamily="49" charset="-122"/>
                <a:ea typeface="黑体" pitchFamily="49" charset="-122"/>
              </a:rPr>
              <a:t>食物的抗氧化能力</a:t>
            </a:r>
            <a:endParaRPr kumimoji="1" lang="zh-CN" altLang="en-US" sz="2800" b="1" smtClean="0">
              <a:solidFill>
                <a:srgbClr val="FF0000"/>
              </a:solidFill>
              <a:latin typeface="黑体" pitchFamily="49" charset="-122"/>
              <a:ea typeface="黑体" pitchFamily="49" charset="-122"/>
              <a:sym typeface="Wingdings" pitchFamily="2" charset="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3" name="Rectangle 7"/>
          <p:cNvSpPr>
            <a:spLocks noGrp="1" noChangeArrowheads="1"/>
          </p:cNvSpPr>
          <p:nvPr>
            <p:ph type="title"/>
          </p:nvPr>
        </p:nvSpPr>
        <p:spPr>
          <a:xfrm>
            <a:off x="468313" y="836613"/>
            <a:ext cx="8229600" cy="1143000"/>
          </a:xfrm>
        </p:spPr>
        <p:txBody>
          <a:bodyPr>
            <a:normAutofit fontScale="90000"/>
          </a:bodyPr>
          <a:lstStyle/>
          <a:p>
            <a:pPr>
              <a:defRPr/>
            </a:pPr>
            <a:r>
              <a:rPr kumimoji="1" lang="zh-CN" altLang="en-US" sz="4000" b="1" dirty="0">
                <a:solidFill>
                  <a:srgbClr val="0000FF"/>
                </a:solidFill>
                <a:latin typeface="黑体" pitchFamily="2" charset="-122"/>
                <a:ea typeface="黑体" pitchFamily="2" charset="-122"/>
              </a:rPr>
              <a:t>营养质量指数</a:t>
            </a:r>
            <a:r>
              <a:rPr kumimoji="1" lang="zh-CN" altLang="en-US" sz="4000" dirty="0">
                <a:solidFill>
                  <a:srgbClr val="0000FF"/>
                </a:solidFill>
              </a:rPr>
              <a:t/>
            </a:r>
            <a:br>
              <a:rPr kumimoji="1" lang="zh-CN" altLang="en-US" sz="4000" dirty="0">
                <a:solidFill>
                  <a:srgbClr val="0000FF"/>
                </a:solidFill>
              </a:rPr>
            </a:br>
            <a:r>
              <a:rPr kumimoji="1" lang="en-US" altLang="zh-CN" sz="4000" dirty="0">
                <a:solidFill>
                  <a:srgbClr val="0000FF"/>
                </a:solidFill>
              </a:rPr>
              <a:t>(</a:t>
            </a:r>
            <a:r>
              <a:rPr kumimoji="1" lang="en-US" altLang="zh-CN" sz="4000" b="1" dirty="0">
                <a:solidFill>
                  <a:srgbClr val="0000FF"/>
                </a:solidFill>
                <a:latin typeface="+mn-lt"/>
              </a:rPr>
              <a:t>index of nutrition quality, INQ</a:t>
            </a:r>
            <a:r>
              <a:rPr kumimoji="1" lang="en-US" altLang="zh-CN" sz="4000" dirty="0">
                <a:solidFill>
                  <a:srgbClr val="0000FF"/>
                </a:solidFill>
              </a:rPr>
              <a:t>)</a:t>
            </a:r>
            <a:r>
              <a:rPr kumimoji="1" lang="en-US" altLang="zh-CN" sz="4000" dirty="0"/>
              <a:t/>
            </a:r>
            <a:br>
              <a:rPr kumimoji="1" lang="en-US" altLang="zh-CN" sz="4000" dirty="0"/>
            </a:br>
            <a:endParaRPr kumimoji="1" lang="en-US" altLang="zh-CN" sz="4000" dirty="0"/>
          </a:p>
        </p:txBody>
      </p:sp>
      <p:sp>
        <p:nvSpPr>
          <p:cNvPr id="1028" name="Rectangle 3"/>
          <p:cNvSpPr>
            <a:spLocks noGrp="1" noChangeArrowheads="1"/>
          </p:cNvSpPr>
          <p:nvPr>
            <p:ph type="body" idx="1"/>
          </p:nvPr>
        </p:nvSpPr>
        <p:spPr>
          <a:xfrm>
            <a:off x="228600" y="2060575"/>
            <a:ext cx="8915400" cy="4495800"/>
          </a:xfrm>
        </p:spPr>
        <p:txBody>
          <a:bodyPr/>
          <a:lstStyle/>
          <a:p>
            <a:pPr>
              <a:lnSpc>
                <a:spcPct val="150000"/>
              </a:lnSpc>
              <a:buFontTx/>
              <a:buNone/>
            </a:pPr>
            <a:r>
              <a:rPr kumimoji="1" lang="en-US" altLang="zh-CN" sz="2400" smtClean="0"/>
              <a:t> </a:t>
            </a:r>
          </a:p>
          <a:p>
            <a:pPr>
              <a:lnSpc>
                <a:spcPct val="150000"/>
              </a:lnSpc>
              <a:buFontTx/>
              <a:buNone/>
            </a:pPr>
            <a:endParaRPr kumimoji="1" lang="en-US" altLang="zh-CN" sz="2400" smtClean="0">
              <a:latin typeface="Times New Roman" pitchFamily="18" charset="0"/>
            </a:endParaRPr>
          </a:p>
          <a:p>
            <a:pPr>
              <a:lnSpc>
                <a:spcPct val="150000"/>
              </a:lnSpc>
              <a:buFontTx/>
              <a:buNone/>
            </a:pPr>
            <a:endParaRPr kumimoji="1" lang="en-US" altLang="zh-CN" sz="2400" smtClean="0">
              <a:latin typeface="Times New Roman" pitchFamily="18" charset="0"/>
            </a:endParaRPr>
          </a:p>
          <a:p>
            <a:pPr>
              <a:lnSpc>
                <a:spcPct val="150000"/>
              </a:lnSpc>
              <a:buFontTx/>
              <a:buNone/>
            </a:pPr>
            <a:r>
              <a:rPr kumimoji="1" lang="en-US" altLang="zh-CN" sz="2400" b="1" smtClean="0">
                <a:latin typeface="黑体" pitchFamily="49" charset="-122"/>
                <a:ea typeface="黑体" pitchFamily="49" charset="-122"/>
              </a:rPr>
              <a:t>   INQ</a:t>
            </a:r>
            <a:r>
              <a:rPr kumimoji="1" lang="zh-CN" altLang="en-US" sz="2400" b="1" smtClean="0">
                <a:latin typeface="黑体" pitchFamily="49" charset="-122"/>
                <a:ea typeface="黑体" pitchFamily="49" charset="-122"/>
              </a:rPr>
              <a:t>＝</a:t>
            </a:r>
            <a:r>
              <a:rPr kumimoji="1" lang="en-US" altLang="zh-CN" sz="2400" b="1" smtClean="0">
                <a:latin typeface="黑体" pitchFamily="49" charset="-122"/>
                <a:ea typeface="黑体" pitchFamily="49" charset="-122"/>
              </a:rPr>
              <a:t>1,</a:t>
            </a:r>
            <a:r>
              <a:rPr kumimoji="1" lang="zh-CN" altLang="en-US" sz="2400" b="1" smtClean="0">
                <a:latin typeface="黑体" pitchFamily="49" charset="-122"/>
                <a:ea typeface="黑体" pitchFamily="49" charset="-122"/>
              </a:rPr>
              <a:t>该营养素与能量含量达到平衡；</a:t>
            </a:r>
          </a:p>
          <a:p>
            <a:pPr>
              <a:lnSpc>
                <a:spcPct val="150000"/>
              </a:lnSpc>
              <a:buFontTx/>
              <a:buNone/>
            </a:pPr>
            <a:r>
              <a:rPr kumimoji="1" lang="zh-CN" altLang="en-US" sz="2400" b="1" smtClean="0">
                <a:latin typeface="黑体" pitchFamily="49" charset="-122"/>
                <a:ea typeface="黑体" pitchFamily="49" charset="-122"/>
              </a:rPr>
              <a:t>   </a:t>
            </a:r>
            <a:r>
              <a:rPr kumimoji="1" lang="en-US" altLang="zh-CN" sz="2400" b="1" smtClean="0">
                <a:latin typeface="黑体" pitchFamily="49" charset="-122"/>
                <a:ea typeface="黑体" pitchFamily="49" charset="-122"/>
              </a:rPr>
              <a:t>INQ</a:t>
            </a:r>
            <a:r>
              <a:rPr kumimoji="1" lang="zh-CN" altLang="en-US" sz="2400" b="1" smtClean="0">
                <a:latin typeface="黑体" pitchFamily="49" charset="-122"/>
                <a:ea typeface="黑体" pitchFamily="49" charset="-122"/>
              </a:rPr>
              <a:t>＞</a:t>
            </a:r>
            <a:r>
              <a:rPr kumimoji="1" lang="en-US" altLang="zh-CN" sz="2400" b="1" smtClean="0">
                <a:latin typeface="黑体" pitchFamily="49" charset="-122"/>
                <a:ea typeface="黑体" pitchFamily="49" charset="-122"/>
              </a:rPr>
              <a:t>1,</a:t>
            </a:r>
            <a:r>
              <a:rPr kumimoji="1" lang="zh-CN" altLang="en-US" sz="2400" b="1" smtClean="0">
                <a:latin typeface="黑体" pitchFamily="49" charset="-122"/>
                <a:ea typeface="黑体" pitchFamily="49" charset="-122"/>
              </a:rPr>
              <a:t>该营养素的供给量高于能量的供给量，营养价值高。</a:t>
            </a:r>
          </a:p>
          <a:p>
            <a:pPr>
              <a:lnSpc>
                <a:spcPct val="150000"/>
              </a:lnSpc>
              <a:buFontTx/>
              <a:buNone/>
            </a:pPr>
            <a:r>
              <a:rPr kumimoji="1" lang="zh-CN" altLang="en-US" sz="2400" b="1" smtClean="0">
                <a:latin typeface="黑体" pitchFamily="49" charset="-122"/>
                <a:ea typeface="黑体" pitchFamily="49" charset="-122"/>
              </a:rPr>
              <a:t>   </a:t>
            </a:r>
            <a:r>
              <a:rPr kumimoji="1" lang="en-US" altLang="zh-CN" sz="2400" b="1" smtClean="0">
                <a:latin typeface="黑体" pitchFamily="49" charset="-122"/>
                <a:ea typeface="黑体" pitchFamily="49" charset="-122"/>
              </a:rPr>
              <a:t>INQ</a:t>
            </a:r>
            <a:r>
              <a:rPr kumimoji="1" lang="zh-CN" altLang="en-US" sz="2400" b="1" smtClean="0">
                <a:latin typeface="黑体" pitchFamily="49" charset="-122"/>
                <a:ea typeface="黑体" pitchFamily="49" charset="-122"/>
              </a:rPr>
              <a:t>＜</a:t>
            </a:r>
            <a:r>
              <a:rPr kumimoji="1" lang="en-US" altLang="zh-CN" sz="2400" b="1" smtClean="0">
                <a:latin typeface="黑体" pitchFamily="49" charset="-122"/>
                <a:ea typeface="黑体" pitchFamily="49" charset="-122"/>
              </a:rPr>
              <a:t>1,</a:t>
            </a:r>
            <a:r>
              <a:rPr kumimoji="1" lang="zh-CN" altLang="en-US" sz="2400" b="1" smtClean="0">
                <a:latin typeface="黑体" pitchFamily="49" charset="-122"/>
                <a:ea typeface="黑体" pitchFamily="49" charset="-122"/>
              </a:rPr>
              <a:t>该营养素的供给少于能量的供给，营养价值低。</a:t>
            </a:r>
          </a:p>
          <a:p>
            <a:pPr>
              <a:lnSpc>
                <a:spcPct val="150000"/>
              </a:lnSpc>
            </a:pPr>
            <a:endParaRPr lang="en-US" altLang="zh-CN" sz="2400" smtClean="0"/>
          </a:p>
        </p:txBody>
      </p:sp>
      <p:graphicFrame>
        <p:nvGraphicFramePr>
          <p:cNvPr id="1026" name="Object 2"/>
          <p:cNvGraphicFramePr>
            <a:graphicFrameLocks noChangeAspect="1"/>
          </p:cNvGraphicFramePr>
          <p:nvPr>
            <p:ph sz="half" idx="4294967295"/>
          </p:nvPr>
        </p:nvGraphicFramePr>
        <p:xfrm>
          <a:off x="179388" y="2565400"/>
          <a:ext cx="8659812" cy="803275"/>
        </p:xfrm>
        <a:graphic>
          <a:graphicData uri="http://schemas.openxmlformats.org/presentationml/2006/ole">
            <p:oleObj spid="_x0000_s1026" name="公式" r:id="rId3" imgW="4356000" imgH="41904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2242</Words>
  <Application>Microsoft Office PowerPoint</Application>
  <PresentationFormat>全屏显示(4:3)</PresentationFormat>
  <Paragraphs>281</Paragraphs>
  <Slides>46</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48" baseType="lpstr">
      <vt:lpstr>Office 主题</vt:lpstr>
      <vt:lpstr>公式</vt:lpstr>
      <vt:lpstr>第四章  各类食品的营养价值</vt:lpstr>
      <vt:lpstr>食品营养价值 （nutritional value）</vt:lpstr>
      <vt:lpstr>幻灯片 3</vt:lpstr>
      <vt:lpstr>一、食品营养价值的评定</vt:lpstr>
      <vt:lpstr>（一）营养素的种类及含量</vt:lpstr>
      <vt:lpstr>（二）营养素质量</vt:lpstr>
      <vt:lpstr>(三)营养素在加工烹调过程中的变化 </vt:lpstr>
      <vt:lpstr>食品营养价值评价指标</vt:lpstr>
      <vt:lpstr>营养质量指数 (index of nutrition quality, INQ) </vt:lpstr>
      <vt:lpstr>幻灯片 10</vt:lpstr>
      <vt:lpstr>食物利用率</vt:lpstr>
      <vt:lpstr>食物血糖指数（GI）</vt:lpstr>
      <vt:lpstr>食物的抗氧化能力</vt:lpstr>
      <vt:lpstr>二、评定食品营养价值的意义</vt:lpstr>
      <vt:lpstr>第二节  各类食品的营养价值 </vt:lpstr>
      <vt:lpstr>一、谷类</vt:lpstr>
      <vt:lpstr>营养素分布</vt:lpstr>
      <vt:lpstr>（二）谷类的营养成分</vt:lpstr>
      <vt:lpstr>（二）谷类的营养成分</vt:lpstr>
      <vt:lpstr>二、豆类及其制品</vt:lpstr>
      <vt:lpstr>（一）大豆的营养价值</vt:lpstr>
      <vt:lpstr>（一）大豆的营养价值</vt:lpstr>
      <vt:lpstr>（二）大豆中的抗营养因子</vt:lpstr>
      <vt:lpstr>三、蔬菜、水果类</vt:lpstr>
      <vt:lpstr>（一）蔬菜</vt:lpstr>
      <vt:lpstr>（一）蔬菜</vt:lpstr>
      <vt:lpstr>蔬菜中常见的抗营养因子</vt:lpstr>
      <vt:lpstr>（二）水果</vt:lpstr>
      <vt:lpstr>四、畜、禽、鱼类</vt:lpstr>
      <vt:lpstr>（一）畜肉类的营养价值</vt:lpstr>
      <vt:lpstr>（一）畜肉类的营养价值</vt:lpstr>
      <vt:lpstr>（二）禽肉的营养价值</vt:lpstr>
      <vt:lpstr>（三）鱼类的营养价值</vt:lpstr>
      <vt:lpstr>五、蛋类、奶及奶制品</vt:lpstr>
      <vt:lpstr>（一）蛋类</vt:lpstr>
      <vt:lpstr>2.蛋类的营养价值</vt:lpstr>
      <vt:lpstr>（二）奶及奶制品</vt:lpstr>
      <vt:lpstr>2．奶制品的营养价值</vt:lpstr>
      <vt:lpstr>第三节 食品营养价值的影响因素</vt:lpstr>
      <vt:lpstr>一、加工对食品营养价值的影响</vt:lpstr>
      <vt:lpstr>(二)豆类加工</vt:lpstr>
      <vt:lpstr>二、烹调对食品营养价值的影响</vt:lpstr>
      <vt:lpstr>(二)畜、禽、鱼、蛋的烹调</vt:lpstr>
      <vt:lpstr>(三)蔬莱、水果的烹调</vt:lpstr>
      <vt:lpstr>三、贮藏对食品营养价值的影响</vt:lpstr>
      <vt:lpstr>谢谢！</vt:lpstr>
    </vt:vector>
  </TitlesOfParts>
  <Company>复旦大学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第三章  各类食品的营养价值</dc:title>
  <dc:creator>lenovo</dc:creator>
  <cp:lastModifiedBy>lenovo</cp:lastModifiedBy>
  <cp:revision>8</cp:revision>
  <dcterms:created xsi:type="dcterms:W3CDTF">2012-08-10T02:16:19Z</dcterms:created>
  <dcterms:modified xsi:type="dcterms:W3CDTF">2012-08-10T04:39:34Z</dcterms:modified>
</cp:coreProperties>
</file>