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3" d="100"/>
          <a:sy n="63" d="100"/>
        </p:scale>
        <p:origin x="-1032" y="-67"/>
      </p:cViewPr>
      <p:guideLst>
        <p:guide orient="horz" pos="2160"/>
        <p:guide pos="2880"/>
      </p:guideLst>
    </p:cSldViewPr>
  </p:slideViewPr>
  <p:notesTextViewPr>
    <p:cViewPr>
      <p:scale>
        <a:sx n="100" d="100"/>
        <a:sy n="100" d="100"/>
      </p:scale>
      <p:origin x="0" y="0"/>
    </p:cViewPr>
  </p:notesTextViewPr>
  <p:sorterViewPr>
    <p:cViewPr>
      <p:scale>
        <a:sx n="66" d="100"/>
        <a:sy n="66" d="100"/>
      </p:scale>
      <p:origin x="0" y="347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23F9CFF0-A443-49FF-8699-E3B1790E144A}" type="datetimeFigureOut">
              <a:rPr lang="zh-CN" altLang="en-US" smtClean="0"/>
              <a:pPr/>
              <a:t>2012-08-10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FA26E4B-BC6A-4055-A51D-11B5AD2A6A02}"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23F9CFF0-A443-49FF-8699-E3B1790E144A}" type="datetimeFigureOut">
              <a:rPr lang="zh-CN" altLang="en-US" smtClean="0"/>
              <a:pPr/>
              <a:t>2012-08-10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FA26E4B-BC6A-4055-A51D-11B5AD2A6A02}"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23F9CFF0-A443-49FF-8699-E3B1790E144A}" type="datetimeFigureOut">
              <a:rPr lang="zh-CN" altLang="en-US" smtClean="0"/>
              <a:pPr/>
              <a:t>2012-08-10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FA26E4B-BC6A-4055-A51D-11B5AD2A6A02}"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23F9CFF0-A443-49FF-8699-E3B1790E144A}" type="datetimeFigureOut">
              <a:rPr lang="zh-CN" altLang="en-US" smtClean="0"/>
              <a:pPr/>
              <a:t>2012-08-10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FA26E4B-BC6A-4055-A51D-11B5AD2A6A02}"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23F9CFF0-A443-49FF-8699-E3B1790E144A}" type="datetimeFigureOut">
              <a:rPr lang="zh-CN" altLang="en-US" smtClean="0"/>
              <a:pPr/>
              <a:t>2012-08-10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FA26E4B-BC6A-4055-A51D-11B5AD2A6A02}"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23F9CFF0-A443-49FF-8699-E3B1790E144A}" type="datetimeFigureOut">
              <a:rPr lang="zh-CN" altLang="en-US" smtClean="0"/>
              <a:pPr/>
              <a:t>2012-08-10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FFA26E4B-BC6A-4055-A51D-11B5AD2A6A02}"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23F9CFF0-A443-49FF-8699-E3B1790E144A}" type="datetimeFigureOut">
              <a:rPr lang="zh-CN" altLang="en-US" smtClean="0"/>
              <a:pPr/>
              <a:t>2012-08-10</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FFA26E4B-BC6A-4055-A51D-11B5AD2A6A02}"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23F9CFF0-A443-49FF-8699-E3B1790E144A}" type="datetimeFigureOut">
              <a:rPr lang="zh-CN" altLang="en-US" smtClean="0"/>
              <a:pPr/>
              <a:t>2012-08-10</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FFA26E4B-BC6A-4055-A51D-11B5AD2A6A02}"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23F9CFF0-A443-49FF-8699-E3B1790E144A}" type="datetimeFigureOut">
              <a:rPr lang="zh-CN" altLang="en-US" smtClean="0"/>
              <a:pPr/>
              <a:t>2012-08-10</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FFA26E4B-BC6A-4055-A51D-11B5AD2A6A02}"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23F9CFF0-A443-49FF-8699-E3B1790E144A}" type="datetimeFigureOut">
              <a:rPr lang="zh-CN" altLang="en-US" smtClean="0"/>
              <a:pPr/>
              <a:t>2012-08-10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FFA26E4B-BC6A-4055-A51D-11B5AD2A6A02}"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23F9CFF0-A443-49FF-8699-E3B1790E144A}" type="datetimeFigureOut">
              <a:rPr lang="zh-CN" altLang="en-US" smtClean="0"/>
              <a:pPr/>
              <a:t>2012-08-10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FFA26E4B-BC6A-4055-A51D-11B5AD2A6A02}"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F9CFF0-A443-49FF-8699-E3B1790E144A}" type="datetimeFigureOut">
              <a:rPr lang="zh-CN" altLang="en-US" smtClean="0"/>
              <a:pPr/>
              <a:t>2012-08-10</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A26E4B-BC6A-4055-A51D-11B5AD2A6A02}"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0034" name="Rectangle 2"/>
          <p:cNvSpPr>
            <a:spLocks noGrp="1" noChangeArrowheads="1"/>
          </p:cNvSpPr>
          <p:nvPr>
            <p:ph type="ctrTitle"/>
          </p:nvPr>
        </p:nvSpPr>
        <p:spPr>
          <a:xfrm>
            <a:off x="685800" y="990600"/>
            <a:ext cx="7772400" cy="2209800"/>
          </a:xfrm>
          <a:solidFill>
            <a:schemeClr val="bg1"/>
          </a:solidFill>
        </p:spPr>
        <p:txBody>
          <a:bodyPr/>
          <a:lstStyle/>
          <a:p>
            <a:pPr eaLnBrk="1" hangingPunct="1">
              <a:lnSpc>
                <a:spcPct val="130000"/>
              </a:lnSpc>
            </a:pPr>
            <a:r>
              <a:rPr lang="zh-CN" altLang="en-US" sz="4800" b="1" dirty="0" smtClean="0">
                <a:solidFill>
                  <a:srgbClr val="0000FF"/>
                </a:solidFill>
                <a:latin typeface="黑体" pitchFamily="49" charset="-122"/>
                <a:ea typeface="黑体" pitchFamily="49" charset="-122"/>
              </a:rPr>
              <a:t>第</a:t>
            </a:r>
            <a:r>
              <a:rPr lang="zh-CN" altLang="en-US" sz="4800" b="1" dirty="0" smtClean="0">
                <a:solidFill>
                  <a:srgbClr val="0000FF"/>
                </a:solidFill>
                <a:latin typeface="黑体" pitchFamily="49" charset="-122"/>
                <a:ea typeface="黑体" pitchFamily="49" charset="-122"/>
              </a:rPr>
              <a:t>七</a:t>
            </a:r>
            <a:r>
              <a:rPr lang="zh-CN" altLang="en-US" sz="4800" b="1" dirty="0" smtClean="0">
                <a:solidFill>
                  <a:srgbClr val="0000FF"/>
                </a:solidFill>
                <a:latin typeface="黑体" pitchFamily="49" charset="-122"/>
                <a:ea typeface="黑体" pitchFamily="49" charset="-122"/>
              </a:rPr>
              <a:t>章  </a:t>
            </a:r>
            <a:r>
              <a:rPr lang="zh-CN" altLang="en-US" sz="4800" b="1" dirty="0" smtClean="0">
                <a:solidFill>
                  <a:srgbClr val="0000FF"/>
                </a:solidFill>
                <a:latin typeface="黑体" pitchFamily="49" charset="-122"/>
                <a:ea typeface="黑体" pitchFamily="49" charset="-122"/>
              </a:rPr>
              <a:t>社区营养</a:t>
            </a:r>
          </a:p>
        </p:txBody>
      </p:sp>
      <p:pic>
        <p:nvPicPr>
          <p:cNvPr id="300035" name="Picture 5" descr="final_logo"/>
          <p:cNvPicPr>
            <a:picLocks noChangeAspect="1" noChangeArrowheads="1"/>
          </p:cNvPicPr>
          <p:nvPr/>
        </p:nvPicPr>
        <p:blipFill>
          <a:blip r:embed="rId2" cstate="print"/>
          <a:srcRect/>
          <a:stretch>
            <a:fillRect/>
          </a:stretch>
        </p:blipFill>
        <p:spPr bwMode="auto">
          <a:xfrm>
            <a:off x="7848600" y="5638800"/>
            <a:ext cx="1219200" cy="1219200"/>
          </a:xfrm>
          <a:prstGeom prst="rect">
            <a:avLst/>
          </a:prstGeom>
          <a:noFill/>
          <a:ln w="9525">
            <a:noFill/>
            <a:miter lim="800000"/>
            <a:headEnd/>
            <a:tailEnd/>
          </a:ln>
        </p:spPr>
      </p:pic>
      <p:sp>
        <p:nvSpPr>
          <p:cNvPr id="300036" name="副标题 4"/>
          <p:cNvSpPr>
            <a:spLocks noGrp="1"/>
          </p:cNvSpPr>
          <p:nvPr>
            <p:ph type="subTitle" idx="1"/>
          </p:nvPr>
        </p:nvSpPr>
        <p:spPr/>
        <p:txBody>
          <a:bodyPr/>
          <a:lstStyle/>
          <a:p>
            <a:endParaRPr lang="zh-CN" altLang="en-US"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250" name="Rectangle 2"/>
          <p:cNvSpPr>
            <a:spLocks noGrp="1" noChangeArrowheads="1"/>
          </p:cNvSpPr>
          <p:nvPr>
            <p:ph type="title"/>
          </p:nvPr>
        </p:nvSpPr>
        <p:spPr>
          <a:xfrm>
            <a:off x="304800" y="274638"/>
            <a:ext cx="8610600" cy="1143000"/>
          </a:xfrm>
        </p:spPr>
        <p:txBody>
          <a:bodyPr>
            <a:normAutofit fontScale="90000"/>
          </a:bodyPr>
          <a:lstStyle/>
          <a:p>
            <a:pPr marL="1117600" indent="-1117600" algn="just"/>
            <a:r>
              <a:rPr lang="zh-CN" altLang="en-US" sz="4000" b="1" smtClean="0">
                <a:solidFill>
                  <a:srgbClr val="0000FF"/>
                </a:solidFill>
                <a:ea typeface="黑体" pitchFamily="49" charset="-122"/>
              </a:rPr>
              <a:t>确定营养素需要量和膳食营养素</a:t>
            </a:r>
            <a:r>
              <a:rPr lang="en-US" altLang="zh-CN" sz="4000" b="1" smtClean="0">
                <a:solidFill>
                  <a:srgbClr val="0000FF"/>
                </a:solidFill>
                <a:ea typeface="黑体" pitchFamily="49" charset="-122"/>
              </a:rPr>
              <a:t/>
            </a:r>
            <a:br>
              <a:rPr lang="en-US" altLang="zh-CN" sz="4000" b="1" smtClean="0">
                <a:solidFill>
                  <a:srgbClr val="0000FF"/>
                </a:solidFill>
                <a:ea typeface="黑体" pitchFamily="49" charset="-122"/>
              </a:rPr>
            </a:br>
            <a:r>
              <a:rPr lang="en-US" altLang="zh-CN" sz="4000" b="1" smtClean="0">
                <a:solidFill>
                  <a:srgbClr val="0000FF"/>
                </a:solidFill>
                <a:ea typeface="黑体" pitchFamily="49" charset="-122"/>
              </a:rPr>
              <a:t>     </a:t>
            </a:r>
            <a:r>
              <a:rPr lang="zh-CN" altLang="en-US" sz="4000" b="1" smtClean="0">
                <a:solidFill>
                  <a:srgbClr val="0000FF"/>
                </a:solidFill>
                <a:ea typeface="黑体" pitchFamily="49" charset="-122"/>
              </a:rPr>
              <a:t>参考摄入量的方法</a:t>
            </a:r>
          </a:p>
        </p:txBody>
      </p:sp>
      <p:sp>
        <p:nvSpPr>
          <p:cNvPr id="309251" name="Rectangle 3"/>
          <p:cNvSpPr>
            <a:spLocks noGrp="1" noChangeArrowheads="1"/>
          </p:cNvSpPr>
          <p:nvPr>
            <p:ph type="body" idx="1"/>
          </p:nvPr>
        </p:nvSpPr>
        <p:spPr>
          <a:xfrm>
            <a:off x="0" y="1676400"/>
            <a:ext cx="9144000" cy="4267200"/>
          </a:xfrm>
        </p:spPr>
        <p:txBody>
          <a:bodyPr/>
          <a:lstStyle/>
          <a:p>
            <a:r>
              <a:rPr lang="zh-CN" altLang="en-US" b="1" dirty="0" smtClean="0">
                <a:latin typeface="黑体" pitchFamily="49" charset="-122"/>
                <a:ea typeface="黑体" pitchFamily="49" charset="-122"/>
              </a:rPr>
              <a:t>营养素生理需要量（</a:t>
            </a:r>
            <a:r>
              <a:rPr lang="en-US" altLang="zh-CN" b="1" dirty="0" smtClean="0"/>
              <a:t>nutritional requirement</a:t>
            </a:r>
            <a:r>
              <a:rPr lang="zh-CN" altLang="en-US" b="1" dirty="0" smtClean="0">
                <a:latin typeface="黑体" pitchFamily="49" charset="-122"/>
                <a:ea typeface="黑体" pitchFamily="49" charset="-122"/>
              </a:rPr>
              <a:t>）</a:t>
            </a:r>
          </a:p>
          <a:p>
            <a:r>
              <a:rPr lang="zh-CN" altLang="en-US" b="1" dirty="0" smtClean="0">
                <a:latin typeface="黑体" pitchFamily="49" charset="-122"/>
                <a:ea typeface="黑体" pitchFamily="49" charset="-122"/>
              </a:rPr>
              <a:t>膳食营养素参考摄入量（</a:t>
            </a:r>
            <a:r>
              <a:rPr lang="en-US" altLang="zh-CN" b="1" dirty="0" smtClean="0">
                <a:ea typeface="黑体" pitchFamily="49" charset="-122"/>
              </a:rPr>
              <a:t>DRIs</a:t>
            </a:r>
            <a:r>
              <a:rPr lang="zh-CN" altLang="en-US" b="1" dirty="0" smtClean="0">
                <a:latin typeface="黑体" pitchFamily="49" charset="-122"/>
                <a:ea typeface="黑体" pitchFamily="49" charset="-122"/>
              </a:rPr>
              <a:t>）的制定基础</a:t>
            </a:r>
          </a:p>
          <a:p>
            <a:r>
              <a:rPr lang="zh-CN" altLang="en-US" b="1" dirty="0" smtClean="0">
                <a:latin typeface="黑体" pitchFamily="49" charset="-122"/>
                <a:ea typeface="黑体" pitchFamily="49" charset="-122"/>
              </a:rPr>
              <a:t>机体为维持“适宜营养状况”，并处于继续保持其良好的健康状态，在一定时期内必须平均每天吸收该营养素的最低量</a:t>
            </a:r>
          </a:p>
          <a:p>
            <a:r>
              <a:rPr lang="zh-CN" altLang="en-US" b="1" dirty="0" smtClean="0">
                <a:latin typeface="黑体" pitchFamily="49" charset="-122"/>
                <a:ea typeface="黑体" pitchFamily="49" charset="-122"/>
              </a:rPr>
              <a:t>动物实验研究、人体代谢研究、人群观察研究和随机性临床实验研究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0274" name="Rectangle 2"/>
          <p:cNvSpPr>
            <a:spLocks noGrp="1" noChangeArrowheads="1"/>
          </p:cNvSpPr>
          <p:nvPr>
            <p:ph type="title"/>
          </p:nvPr>
        </p:nvSpPr>
        <p:spPr/>
        <p:txBody>
          <a:bodyPr/>
          <a:lstStyle/>
          <a:p>
            <a:r>
              <a:rPr lang="zh-CN" altLang="en-US" b="1" smtClean="0">
                <a:solidFill>
                  <a:srgbClr val="0000FF"/>
                </a:solidFill>
                <a:ea typeface="黑体" pitchFamily="49" charset="-122"/>
              </a:rPr>
              <a:t>确定成人能量推荐摄入量的方法</a:t>
            </a:r>
          </a:p>
        </p:txBody>
      </p:sp>
      <p:sp>
        <p:nvSpPr>
          <p:cNvPr id="310275" name="Rectangle 3"/>
          <p:cNvSpPr>
            <a:spLocks noGrp="1" noChangeArrowheads="1"/>
          </p:cNvSpPr>
          <p:nvPr>
            <p:ph type="body" idx="1"/>
          </p:nvPr>
        </p:nvSpPr>
        <p:spPr/>
        <p:txBody>
          <a:bodyPr/>
          <a:lstStyle/>
          <a:p>
            <a:r>
              <a:rPr lang="zh-CN" altLang="en-US" sz="2800" b="1" smtClean="0">
                <a:latin typeface="黑体" pitchFamily="49" charset="-122"/>
                <a:ea typeface="黑体" pitchFamily="49" charset="-122"/>
              </a:rPr>
              <a:t>采用直接测定或用公式计算</a:t>
            </a:r>
            <a:r>
              <a:rPr lang="en-US" altLang="zh-CN" sz="2800" b="1" smtClean="0">
                <a:ea typeface="黑体" pitchFamily="49" charset="-122"/>
              </a:rPr>
              <a:t>BMR</a:t>
            </a:r>
            <a:r>
              <a:rPr lang="zh-CN" altLang="en-US" sz="2800" b="1" smtClean="0">
                <a:latin typeface="黑体" pitchFamily="49" charset="-122"/>
                <a:ea typeface="黑体" pitchFamily="49" charset="-122"/>
              </a:rPr>
              <a:t>，然后乘以体力活动水平</a:t>
            </a:r>
            <a:r>
              <a:rPr lang="en-US" altLang="zh-CN" sz="2800" b="1" smtClean="0">
                <a:latin typeface="黑体" pitchFamily="49" charset="-122"/>
                <a:ea typeface="黑体" pitchFamily="49" charset="-122"/>
              </a:rPr>
              <a:t>(</a:t>
            </a:r>
            <a:r>
              <a:rPr lang="en-US" altLang="zh-CN" sz="2800" b="1" smtClean="0">
                <a:ea typeface="黑体" pitchFamily="49" charset="-122"/>
              </a:rPr>
              <a:t>physical activity level, PAL</a:t>
            </a:r>
            <a:r>
              <a:rPr lang="en-US" altLang="zh-CN" sz="2800" b="1" smtClean="0">
                <a:latin typeface="黑体" pitchFamily="49" charset="-122"/>
                <a:ea typeface="黑体" pitchFamily="49" charset="-122"/>
              </a:rPr>
              <a:t>)</a:t>
            </a:r>
            <a:r>
              <a:rPr lang="zh-CN" altLang="en-US" sz="2800" b="1" smtClean="0">
                <a:latin typeface="黑体" pitchFamily="49" charset="-122"/>
                <a:ea typeface="黑体" pitchFamily="49" charset="-122"/>
              </a:rPr>
              <a:t>的乘积，来估算人体的能量需要量</a:t>
            </a:r>
          </a:p>
          <a:p>
            <a:r>
              <a:rPr lang="zh-CN" altLang="en-US" sz="2800" b="1" smtClean="0">
                <a:latin typeface="黑体" pitchFamily="49" charset="-122"/>
                <a:ea typeface="黑体" pitchFamily="49" charset="-122"/>
              </a:rPr>
              <a:t>全天的</a:t>
            </a:r>
            <a:r>
              <a:rPr lang="en-US" altLang="zh-CN" sz="2800" b="1" smtClean="0">
                <a:ea typeface="黑体" pitchFamily="49" charset="-122"/>
              </a:rPr>
              <a:t>PAL</a:t>
            </a:r>
            <a:r>
              <a:rPr lang="zh-CN" altLang="en-US" sz="2800" b="1" smtClean="0">
                <a:latin typeface="黑体" pitchFamily="49" charset="-122"/>
                <a:ea typeface="黑体" pitchFamily="49" charset="-122"/>
              </a:rPr>
              <a:t>＝</a:t>
            </a:r>
            <a:r>
              <a:rPr lang="en-US" altLang="zh-CN" sz="2800" b="1" smtClean="0">
                <a:latin typeface="黑体" pitchFamily="49" charset="-122"/>
                <a:ea typeface="黑体" pitchFamily="49" charset="-122"/>
              </a:rPr>
              <a:t>24</a:t>
            </a:r>
            <a:r>
              <a:rPr lang="zh-CN" altLang="en-US" sz="2800" b="1" smtClean="0">
                <a:latin typeface="黑体" pitchFamily="49" charset="-122"/>
                <a:ea typeface="黑体" pitchFamily="49" charset="-122"/>
              </a:rPr>
              <a:t>小时内总能量消耗量／</a:t>
            </a:r>
            <a:r>
              <a:rPr lang="en-US" altLang="zh-CN" sz="2800" b="1" smtClean="0">
                <a:latin typeface="黑体" pitchFamily="49" charset="-122"/>
                <a:ea typeface="黑体" pitchFamily="49" charset="-122"/>
              </a:rPr>
              <a:t>24</a:t>
            </a:r>
            <a:r>
              <a:rPr lang="zh-CN" altLang="en-US" sz="2800" b="1" smtClean="0">
                <a:latin typeface="黑体" pitchFamily="49" charset="-122"/>
                <a:ea typeface="黑体" pitchFamily="49" charset="-122"/>
              </a:rPr>
              <a:t>小时的基础代谢 </a:t>
            </a:r>
          </a:p>
          <a:p>
            <a:r>
              <a:rPr lang="zh-CN" altLang="en-US" sz="2800" b="1" smtClean="0">
                <a:latin typeface="黑体" pitchFamily="49" charset="-122"/>
                <a:ea typeface="黑体" pitchFamily="49" charset="-122"/>
              </a:rPr>
              <a:t>成年人的</a:t>
            </a:r>
            <a:r>
              <a:rPr lang="en-US" altLang="zh-CN" sz="2800" b="1" smtClean="0">
                <a:ea typeface="黑体" pitchFamily="49" charset="-122"/>
              </a:rPr>
              <a:t>PAL</a:t>
            </a:r>
            <a:r>
              <a:rPr lang="zh-CN" altLang="en-US" sz="2800" b="1" smtClean="0">
                <a:latin typeface="黑体" pitchFamily="49" charset="-122"/>
                <a:ea typeface="黑体" pitchFamily="49" charset="-122"/>
              </a:rPr>
              <a:t>分为轻、中、重</a:t>
            </a:r>
            <a:r>
              <a:rPr lang="en-US" altLang="zh-CN" sz="2800" b="1" smtClean="0">
                <a:latin typeface="黑体" pitchFamily="49" charset="-122"/>
                <a:ea typeface="黑体" pitchFamily="49" charset="-122"/>
              </a:rPr>
              <a:t>3</a:t>
            </a:r>
            <a:r>
              <a:rPr lang="zh-CN" altLang="en-US" sz="2800" b="1" smtClean="0">
                <a:latin typeface="黑体" pitchFamily="49" charset="-122"/>
                <a:ea typeface="黑体" pitchFamily="49" charset="-122"/>
              </a:rPr>
              <a:t>级</a:t>
            </a:r>
          </a:p>
          <a:p>
            <a:pPr lvl="1"/>
            <a:r>
              <a:rPr lang="zh-CN" altLang="en-US" sz="2400" b="1" smtClean="0">
                <a:latin typeface="黑体" pitchFamily="49" charset="-122"/>
                <a:ea typeface="黑体" pitchFamily="49" charset="-122"/>
              </a:rPr>
              <a:t>男性分别为</a:t>
            </a:r>
            <a:r>
              <a:rPr lang="en-US" altLang="zh-CN" sz="2400" b="1" smtClean="0">
                <a:latin typeface="黑体" pitchFamily="49" charset="-122"/>
                <a:ea typeface="黑体" pitchFamily="49" charset="-122"/>
              </a:rPr>
              <a:t>1.55</a:t>
            </a:r>
            <a:r>
              <a:rPr lang="zh-CN" altLang="en-US" sz="2400" b="1" smtClean="0">
                <a:latin typeface="黑体" pitchFamily="49" charset="-122"/>
                <a:ea typeface="黑体" pitchFamily="49" charset="-122"/>
              </a:rPr>
              <a:t>、</a:t>
            </a:r>
            <a:r>
              <a:rPr lang="en-US" altLang="zh-CN" sz="2400" b="1" smtClean="0">
                <a:latin typeface="黑体" pitchFamily="49" charset="-122"/>
                <a:ea typeface="黑体" pitchFamily="49" charset="-122"/>
              </a:rPr>
              <a:t>1.78</a:t>
            </a:r>
            <a:r>
              <a:rPr lang="zh-CN" altLang="en-US" sz="2400" b="1" smtClean="0">
                <a:latin typeface="黑体" pitchFamily="49" charset="-122"/>
                <a:ea typeface="黑体" pitchFamily="49" charset="-122"/>
              </a:rPr>
              <a:t>和</a:t>
            </a:r>
            <a:r>
              <a:rPr lang="en-US" altLang="zh-CN" sz="2400" b="1" smtClean="0">
                <a:latin typeface="黑体" pitchFamily="49" charset="-122"/>
                <a:ea typeface="黑体" pitchFamily="49" charset="-122"/>
              </a:rPr>
              <a:t>2.10</a:t>
            </a:r>
          </a:p>
          <a:p>
            <a:pPr lvl="1"/>
            <a:r>
              <a:rPr lang="zh-CN" altLang="en-US" sz="2400" b="1" smtClean="0">
                <a:latin typeface="黑体" pitchFamily="49" charset="-122"/>
                <a:ea typeface="黑体" pitchFamily="49" charset="-122"/>
              </a:rPr>
              <a:t>女性分别为</a:t>
            </a:r>
            <a:r>
              <a:rPr lang="en-US" altLang="zh-CN" sz="2400" b="1" smtClean="0">
                <a:latin typeface="黑体" pitchFamily="49" charset="-122"/>
                <a:ea typeface="黑体" pitchFamily="49" charset="-122"/>
              </a:rPr>
              <a:t>1.56</a:t>
            </a:r>
            <a:r>
              <a:rPr lang="zh-CN" altLang="en-US" sz="2400" b="1" smtClean="0">
                <a:latin typeface="黑体" pitchFamily="49" charset="-122"/>
                <a:ea typeface="黑体" pitchFamily="49" charset="-122"/>
              </a:rPr>
              <a:t>、</a:t>
            </a:r>
            <a:r>
              <a:rPr lang="en-US" altLang="zh-CN" sz="2400" b="1" smtClean="0">
                <a:latin typeface="黑体" pitchFamily="49" charset="-122"/>
                <a:ea typeface="黑体" pitchFamily="49" charset="-122"/>
              </a:rPr>
              <a:t>1.64</a:t>
            </a:r>
            <a:r>
              <a:rPr lang="zh-CN" altLang="en-US" sz="2400" b="1" smtClean="0">
                <a:latin typeface="黑体" pitchFamily="49" charset="-122"/>
                <a:ea typeface="黑体" pitchFamily="49" charset="-122"/>
              </a:rPr>
              <a:t>和</a:t>
            </a:r>
            <a:r>
              <a:rPr lang="en-US" altLang="zh-CN" sz="2400" b="1" smtClean="0">
                <a:latin typeface="黑体" pitchFamily="49" charset="-122"/>
                <a:ea typeface="黑体" pitchFamily="49" charset="-122"/>
              </a:rPr>
              <a:t>1.82 </a:t>
            </a:r>
          </a:p>
          <a:p>
            <a:r>
              <a:rPr lang="zh-CN" altLang="en-US" sz="2800" b="1" smtClean="0">
                <a:latin typeface="黑体" pitchFamily="49" charset="-122"/>
                <a:ea typeface="黑体" pitchFamily="49" charset="-122"/>
              </a:rPr>
              <a:t>能量推荐摄入量等于人群的能量平均需要量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1298" name="Rectangle 2"/>
          <p:cNvSpPr>
            <a:spLocks noGrp="1" noChangeArrowheads="1"/>
          </p:cNvSpPr>
          <p:nvPr>
            <p:ph type="title"/>
          </p:nvPr>
        </p:nvSpPr>
        <p:spPr/>
        <p:txBody>
          <a:bodyPr/>
          <a:lstStyle/>
          <a:p>
            <a:r>
              <a:rPr lang="zh-CN" altLang="en-US" sz="4000" b="1" smtClean="0">
                <a:solidFill>
                  <a:srgbClr val="0000FF"/>
                </a:solidFill>
                <a:latin typeface="黑体" pitchFamily="49" charset="-122"/>
                <a:ea typeface="黑体" pitchFamily="49" charset="-122"/>
              </a:rPr>
              <a:t>成人蛋白质推荐摄入量的确定方法</a:t>
            </a:r>
          </a:p>
        </p:txBody>
      </p:sp>
      <p:sp>
        <p:nvSpPr>
          <p:cNvPr id="311299" name="Rectangle 3"/>
          <p:cNvSpPr>
            <a:spLocks noGrp="1" noChangeArrowheads="1"/>
          </p:cNvSpPr>
          <p:nvPr>
            <p:ph type="body" idx="1"/>
          </p:nvPr>
        </p:nvSpPr>
        <p:spPr/>
        <p:txBody>
          <a:bodyPr>
            <a:normAutofit lnSpcReduction="10000"/>
          </a:bodyPr>
          <a:lstStyle/>
          <a:p>
            <a:pPr>
              <a:lnSpc>
                <a:spcPct val="125000"/>
              </a:lnSpc>
            </a:pPr>
            <a:r>
              <a:rPr lang="zh-CN" altLang="en-US" sz="2200" b="1" smtClean="0">
                <a:latin typeface="黑体" pitchFamily="49" charset="-122"/>
                <a:ea typeface="黑体" pitchFamily="49" charset="-122"/>
              </a:rPr>
              <a:t>要因加算法</a:t>
            </a:r>
          </a:p>
          <a:p>
            <a:pPr>
              <a:lnSpc>
                <a:spcPct val="125000"/>
              </a:lnSpc>
              <a:buFontTx/>
              <a:buNone/>
            </a:pPr>
            <a:r>
              <a:rPr lang="zh-CN" altLang="en-US" sz="2200" b="1" smtClean="0">
                <a:latin typeface="黑体" pitchFamily="49" charset="-122"/>
                <a:ea typeface="黑体" pitchFamily="49" charset="-122"/>
              </a:rPr>
              <a:t>  根据无氮膳食期间，机体不可避免的从尿、粪、皮肤和精液等途径丢失的氮量乘以一定的安全系数，得出蛋白质需要量 </a:t>
            </a:r>
          </a:p>
          <a:p>
            <a:pPr>
              <a:lnSpc>
                <a:spcPct val="125000"/>
              </a:lnSpc>
            </a:pPr>
            <a:r>
              <a:rPr lang="zh-CN" altLang="en-US" sz="2200" b="1" smtClean="0">
                <a:latin typeface="黑体" pitchFamily="49" charset="-122"/>
                <a:ea typeface="黑体" pitchFamily="49" charset="-122"/>
              </a:rPr>
              <a:t>氮平衡法</a:t>
            </a:r>
          </a:p>
          <a:p>
            <a:pPr>
              <a:lnSpc>
                <a:spcPct val="125000"/>
              </a:lnSpc>
              <a:buFontTx/>
              <a:buNone/>
            </a:pPr>
            <a:r>
              <a:rPr lang="zh-CN" altLang="en-US" sz="2200" b="1" smtClean="0">
                <a:latin typeface="黑体" pitchFamily="49" charset="-122"/>
                <a:ea typeface="黑体" pitchFamily="49" charset="-122"/>
              </a:rPr>
              <a:t>   用不同的定量氮给予一群志愿者，测定在特定时间内尿、粪便、皮肤、汗液等中一切含氮物质的排出量，将不同氮摄入及排出水平的结果代入直线回归方程中，求得氮处于零平衡的截距点，即为达到氮平衡之点，也就是机体的氮需要量 </a:t>
            </a:r>
          </a:p>
          <a:p>
            <a:pPr>
              <a:lnSpc>
                <a:spcPct val="125000"/>
              </a:lnSpc>
            </a:pPr>
            <a:r>
              <a:rPr lang="zh-CN" altLang="en-US" sz="2200" b="1" smtClean="0">
                <a:latin typeface="黑体" pitchFamily="49" charset="-122"/>
                <a:ea typeface="黑体" pitchFamily="49" charset="-122"/>
              </a:rPr>
              <a:t>在需要量基础上再考虑个体差异，考虑食物蛋白质转变为机体蛋白质的效率等，求得蛋白质的推荐摄入量 </a:t>
            </a:r>
          </a:p>
          <a:p>
            <a:pPr>
              <a:lnSpc>
                <a:spcPct val="125000"/>
              </a:lnSpc>
            </a:pPr>
            <a:endParaRPr lang="zh-CN" altLang="en-US" sz="2000" smtClean="0">
              <a:latin typeface="黑体" pitchFamily="49" charset="-122"/>
              <a:ea typeface="黑体" pitchFamily="49" charset="-122"/>
            </a:endParaRPr>
          </a:p>
          <a:p>
            <a:pPr>
              <a:lnSpc>
                <a:spcPct val="125000"/>
              </a:lnSpc>
            </a:pPr>
            <a:endParaRPr lang="zh-CN" altLang="en-US" sz="2000" smtClean="0">
              <a:latin typeface="黑体" pitchFamily="49" charset="-122"/>
              <a:ea typeface="黑体" pitchFamily="49" charset="-122"/>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2322" name="Rectangle 2"/>
          <p:cNvSpPr>
            <a:spLocks noGrp="1" noChangeArrowheads="1"/>
          </p:cNvSpPr>
          <p:nvPr>
            <p:ph type="title"/>
          </p:nvPr>
        </p:nvSpPr>
        <p:spPr/>
        <p:txBody>
          <a:bodyPr/>
          <a:lstStyle/>
          <a:p>
            <a:r>
              <a:rPr lang="zh-CN" altLang="en-US" b="1" smtClean="0">
                <a:solidFill>
                  <a:srgbClr val="0000FF"/>
                </a:solidFill>
                <a:ea typeface="黑体" pitchFamily="49" charset="-122"/>
              </a:rPr>
              <a:t>居民营养状况调查</a:t>
            </a:r>
            <a:endParaRPr lang="zh-CN" altLang="en-US" smtClean="0"/>
          </a:p>
        </p:txBody>
      </p:sp>
      <p:sp>
        <p:nvSpPr>
          <p:cNvPr id="312323" name="Rectangle 3"/>
          <p:cNvSpPr>
            <a:spLocks noGrp="1" noChangeArrowheads="1"/>
          </p:cNvSpPr>
          <p:nvPr>
            <p:ph type="body" idx="1"/>
          </p:nvPr>
        </p:nvSpPr>
        <p:spPr/>
        <p:txBody>
          <a:bodyPr/>
          <a:lstStyle/>
          <a:p>
            <a:pPr>
              <a:lnSpc>
                <a:spcPct val="90000"/>
              </a:lnSpc>
              <a:buFontTx/>
              <a:buNone/>
            </a:pPr>
            <a:r>
              <a:rPr lang="en-US" altLang="zh-CN" sz="2400" b="1" smtClean="0">
                <a:latin typeface="黑体" pitchFamily="49" charset="-122"/>
                <a:ea typeface="黑体" pitchFamily="49" charset="-122"/>
              </a:rPr>
              <a:t>1.</a:t>
            </a:r>
            <a:r>
              <a:rPr lang="zh-CN" altLang="en-US" sz="2400" b="1" smtClean="0">
                <a:latin typeface="黑体" pitchFamily="49" charset="-122"/>
                <a:ea typeface="黑体" pitchFamily="49" charset="-122"/>
              </a:rPr>
              <a:t>目的</a:t>
            </a:r>
          </a:p>
          <a:p>
            <a:pPr>
              <a:lnSpc>
                <a:spcPct val="90000"/>
              </a:lnSpc>
            </a:pPr>
            <a:r>
              <a:rPr lang="zh-CN" altLang="en-US" sz="2400" b="1" smtClean="0">
                <a:latin typeface="黑体" pitchFamily="49" charset="-122"/>
                <a:ea typeface="黑体" pitchFamily="49" charset="-122"/>
              </a:rPr>
              <a:t>了解居民膳食摄取情况及其与营养供给量之间的对比情况</a:t>
            </a:r>
          </a:p>
          <a:p>
            <a:pPr>
              <a:lnSpc>
                <a:spcPct val="90000"/>
              </a:lnSpc>
            </a:pPr>
            <a:r>
              <a:rPr lang="zh-CN" altLang="en-US" sz="2400" b="1" smtClean="0">
                <a:latin typeface="黑体" pitchFamily="49" charset="-122"/>
                <a:ea typeface="黑体" pitchFamily="49" charset="-122"/>
              </a:rPr>
              <a:t>了解与营养状况有密切关系的居民体质与健康状态，发现营养不平衡的人群，为进一步营养监测和研究营养政策提供基础情况</a:t>
            </a:r>
          </a:p>
          <a:p>
            <a:pPr>
              <a:lnSpc>
                <a:spcPct val="90000"/>
              </a:lnSpc>
            </a:pPr>
            <a:r>
              <a:rPr lang="zh-CN" altLang="en-US" sz="2400" b="1" smtClean="0">
                <a:latin typeface="黑体" pitchFamily="49" charset="-122"/>
                <a:ea typeface="黑体" pitchFamily="49" charset="-122"/>
              </a:rPr>
              <a:t>作某些综合性或专题性科学研究</a:t>
            </a:r>
          </a:p>
          <a:p>
            <a:pPr>
              <a:lnSpc>
                <a:spcPct val="90000"/>
              </a:lnSpc>
              <a:buFontTx/>
              <a:buNone/>
            </a:pPr>
            <a:r>
              <a:rPr lang="en-US" altLang="zh-CN" sz="2400" b="1" smtClean="0">
                <a:latin typeface="黑体" pitchFamily="49" charset="-122"/>
                <a:ea typeface="黑体" pitchFamily="49" charset="-122"/>
              </a:rPr>
              <a:t>2.</a:t>
            </a:r>
            <a:r>
              <a:rPr lang="zh-CN" altLang="en-US" sz="2400" b="1" smtClean="0">
                <a:latin typeface="黑体" pitchFamily="49" charset="-122"/>
                <a:ea typeface="黑体" pitchFamily="49" charset="-122"/>
              </a:rPr>
              <a:t>内容</a:t>
            </a:r>
          </a:p>
          <a:p>
            <a:pPr>
              <a:lnSpc>
                <a:spcPct val="90000"/>
              </a:lnSpc>
            </a:pPr>
            <a:r>
              <a:rPr lang="zh-CN" altLang="en-US" sz="2400" b="1" smtClean="0">
                <a:latin typeface="黑体" pitchFamily="49" charset="-122"/>
                <a:ea typeface="黑体" pitchFamily="49" charset="-122"/>
              </a:rPr>
              <a:t>膳食调查</a:t>
            </a:r>
          </a:p>
          <a:p>
            <a:pPr>
              <a:lnSpc>
                <a:spcPct val="90000"/>
              </a:lnSpc>
            </a:pPr>
            <a:r>
              <a:rPr lang="zh-CN" altLang="en-US" sz="2400" b="1" smtClean="0">
                <a:latin typeface="黑体" pitchFamily="49" charset="-122"/>
                <a:ea typeface="黑体" pitchFamily="49" charset="-122"/>
              </a:rPr>
              <a:t>人体营养水平的生化检验</a:t>
            </a:r>
          </a:p>
          <a:p>
            <a:pPr>
              <a:lnSpc>
                <a:spcPct val="90000"/>
              </a:lnSpc>
            </a:pPr>
            <a:r>
              <a:rPr lang="zh-CN" altLang="en-US" sz="2400" b="1" smtClean="0">
                <a:latin typeface="黑体" pitchFamily="49" charset="-122"/>
                <a:ea typeface="黑体" pitchFamily="49" charset="-122"/>
              </a:rPr>
              <a:t>营养不足或缺乏的临床检查</a:t>
            </a:r>
          </a:p>
          <a:p>
            <a:pPr>
              <a:lnSpc>
                <a:spcPct val="90000"/>
              </a:lnSpc>
            </a:pPr>
            <a:r>
              <a:rPr lang="zh-CN" altLang="en-US" sz="2400" b="1" smtClean="0">
                <a:latin typeface="黑体" pitchFamily="49" charset="-122"/>
                <a:ea typeface="黑体" pitchFamily="49" charset="-122"/>
              </a:rPr>
              <a:t>人体测量资料分析</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3346" name="Rectangle 2"/>
          <p:cNvSpPr>
            <a:spLocks noGrp="1" noChangeArrowheads="1"/>
          </p:cNvSpPr>
          <p:nvPr>
            <p:ph type="title"/>
          </p:nvPr>
        </p:nvSpPr>
        <p:spPr/>
        <p:txBody>
          <a:bodyPr/>
          <a:lstStyle/>
          <a:p>
            <a:r>
              <a:rPr lang="zh-CN" altLang="en-US" b="1" smtClean="0">
                <a:solidFill>
                  <a:srgbClr val="0000FF"/>
                </a:solidFill>
                <a:ea typeface="黑体" pitchFamily="49" charset="-122"/>
              </a:rPr>
              <a:t>膳食调查</a:t>
            </a:r>
            <a:endParaRPr lang="zh-CN" altLang="en-US" smtClean="0"/>
          </a:p>
        </p:txBody>
      </p:sp>
      <p:sp>
        <p:nvSpPr>
          <p:cNvPr id="313347" name="Rectangle 3"/>
          <p:cNvSpPr>
            <a:spLocks noGrp="1" noChangeArrowheads="1"/>
          </p:cNvSpPr>
          <p:nvPr>
            <p:ph type="body" idx="1"/>
          </p:nvPr>
        </p:nvSpPr>
        <p:spPr/>
        <p:txBody>
          <a:bodyPr/>
          <a:lstStyle/>
          <a:p>
            <a:pPr>
              <a:lnSpc>
                <a:spcPct val="80000"/>
              </a:lnSpc>
              <a:buFontTx/>
              <a:buNone/>
            </a:pPr>
            <a:r>
              <a:rPr lang="en-US" altLang="zh-CN" sz="2800" b="1" smtClean="0">
                <a:latin typeface="黑体" pitchFamily="49" charset="-122"/>
                <a:ea typeface="黑体" pitchFamily="49" charset="-122"/>
              </a:rPr>
              <a:t>1.</a:t>
            </a:r>
            <a:r>
              <a:rPr lang="zh-CN" altLang="en-US" sz="2800" b="1" smtClean="0">
                <a:latin typeface="黑体" pitchFamily="49" charset="-122"/>
                <a:ea typeface="黑体" pitchFamily="49" charset="-122"/>
              </a:rPr>
              <a:t>目的</a:t>
            </a:r>
          </a:p>
          <a:p>
            <a:pPr>
              <a:lnSpc>
                <a:spcPct val="80000"/>
              </a:lnSpc>
            </a:pPr>
            <a:r>
              <a:rPr lang="zh-CN" altLang="en-US" sz="2800" b="1" smtClean="0">
                <a:latin typeface="黑体" pitchFamily="49" charset="-122"/>
                <a:ea typeface="黑体" pitchFamily="49" charset="-122"/>
              </a:rPr>
              <a:t>了解在一定时间内调查对象通过膳食所摄取的能量和各种营养素的数量和质量，借此来评定正常营养需要能得到满足的程度</a:t>
            </a:r>
          </a:p>
          <a:p>
            <a:pPr>
              <a:lnSpc>
                <a:spcPct val="80000"/>
              </a:lnSpc>
              <a:buFontTx/>
              <a:buNone/>
            </a:pPr>
            <a:r>
              <a:rPr lang="en-US" altLang="zh-CN" sz="2800" b="1" smtClean="0">
                <a:latin typeface="黑体" pitchFamily="49" charset="-122"/>
                <a:ea typeface="黑体" pitchFamily="49" charset="-122"/>
              </a:rPr>
              <a:t>2.</a:t>
            </a:r>
            <a:r>
              <a:rPr lang="zh-CN" altLang="en-US" sz="2800" b="1" smtClean="0">
                <a:latin typeface="黑体" pitchFamily="49" charset="-122"/>
                <a:ea typeface="黑体" pitchFamily="49" charset="-122"/>
              </a:rPr>
              <a:t>方法</a:t>
            </a:r>
          </a:p>
          <a:p>
            <a:pPr>
              <a:lnSpc>
                <a:spcPct val="80000"/>
              </a:lnSpc>
            </a:pPr>
            <a:r>
              <a:rPr lang="zh-CN" altLang="en-US" sz="2800" b="1" smtClean="0">
                <a:latin typeface="黑体" pitchFamily="49" charset="-122"/>
                <a:ea typeface="黑体" pitchFamily="49" charset="-122"/>
              </a:rPr>
              <a:t>称量法</a:t>
            </a:r>
            <a:r>
              <a:rPr lang="en-US" altLang="zh-CN" sz="2800" b="1" smtClean="0">
                <a:latin typeface="黑体" pitchFamily="49" charset="-122"/>
                <a:ea typeface="黑体" pitchFamily="49" charset="-122"/>
              </a:rPr>
              <a:t>(</a:t>
            </a:r>
            <a:r>
              <a:rPr lang="zh-CN" altLang="en-US" sz="2800" b="1" smtClean="0">
                <a:latin typeface="黑体" pitchFamily="49" charset="-122"/>
                <a:ea typeface="黑体" pitchFamily="49" charset="-122"/>
              </a:rPr>
              <a:t>或称重法</a:t>
            </a:r>
            <a:r>
              <a:rPr lang="en-US" altLang="zh-CN" sz="2800" b="1" smtClean="0">
                <a:latin typeface="黑体" pitchFamily="49" charset="-122"/>
                <a:ea typeface="黑体" pitchFamily="49" charset="-122"/>
              </a:rPr>
              <a:t>)</a:t>
            </a:r>
          </a:p>
          <a:p>
            <a:pPr>
              <a:lnSpc>
                <a:spcPct val="80000"/>
              </a:lnSpc>
            </a:pPr>
            <a:r>
              <a:rPr lang="zh-CN" altLang="en-US" sz="2800" b="1" smtClean="0">
                <a:latin typeface="黑体" pitchFamily="49" charset="-122"/>
                <a:ea typeface="黑体" pitchFamily="49" charset="-122"/>
              </a:rPr>
              <a:t>记账法</a:t>
            </a:r>
          </a:p>
          <a:p>
            <a:pPr>
              <a:lnSpc>
                <a:spcPct val="80000"/>
              </a:lnSpc>
            </a:pPr>
            <a:r>
              <a:rPr lang="zh-CN" altLang="en-US" sz="2800" b="1" smtClean="0">
                <a:latin typeface="黑体" pitchFamily="49" charset="-122"/>
                <a:ea typeface="黑体" pitchFamily="49" charset="-122"/>
              </a:rPr>
              <a:t>询问法（膳食回顾法、膳食史法）</a:t>
            </a:r>
          </a:p>
          <a:p>
            <a:pPr>
              <a:lnSpc>
                <a:spcPct val="80000"/>
              </a:lnSpc>
            </a:pPr>
            <a:r>
              <a:rPr lang="zh-CN" altLang="en-US" sz="2800" b="1" smtClean="0">
                <a:latin typeface="黑体" pitchFamily="49" charset="-122"/>
                <a:ea typeface="黑体" pitchFamily="49" charset="-122"/>
              </a:rPr>
              <a:t>化学分析法</a:t>
            </a:r>
          </a:p>
          <a:p>
            <a:pPr>
              <a:lnSpc>
                <a:spcPct val="80000"/>
              </a:lnSpc>
            </a:pPr>
            <a:r>
              <a:rPr lang="zh-CN" altLang="en-US" sz="2800" b="1" smtClean="0">
                <a:latin typeface="黑体" pitchFamily="49" charset="-122"/>
                <a:ea typeface="黑体" pitchFamily="49" charset="-122"/>
              </a:rPr>
              <a:t>食物频率法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4370" name="Rectangle 2"/>
          <p:cNvSpPr>
            <a:spLocks noGrp="1" noChangeArrowheads="1"/>
          </p:cNvSpPr>
          <p:nvPr>
            <p:ph type="title"/>
          </p:nvPr>
        </p:nvSpPr>
        <p:spPr/>
        <p:txBody>
          <a:bodyPr/>
          <a:lstStyle/>
          <a:p>
            <a:r>
              <a:rPr lang="zh-CN" altLang="en-US" b="1" smtClean="0">
                <a:solidFill>
                  <a:srgbClr val="0000FF"/>
                </a:solidFill>
                <a:ea typeface="黑体" pitchFamily="49" charset="-122"/>
              </a:rPr>
              <a:t>人体营养水平鉴定</a:t>
            </a:r>
          </a:p>
        </p:txBody>
      </p:sp>
      <p:sp>
        <p:nvSpPr>
          <p:cNvPr id="314371" name="Rectangle 3"/>
          <p:cNvSpPr>
            <a:spLocks noGrp="1" noChangeArrowheads="1"/>
          </p:cNvSpPr>
          <p:nvPr>
            <p:ph type="body" idx="1"/>
          </p:nvPr>
        </p:nvSpPr>
        <p:spPr>
          <a:xfrm>
            <a:off x="457200" y="1981200"/>
            <a:ext cx="8229600" cy="2514600"/>
          </a:xfrm>
        </p:spPr>
        <p:txBody>
          <a:bodyPr/>
          <a:lstStyle/>
          <a:p>
            <a:r>
              <a:rPr lang="zh-CN" altLang="en-US" b="1" smtClean="0">
                <a:latin typeface="黑体" pitchFamily="49" charset="-122"/>
                <a:ea typeface="黑体" pitchFamily="49" charset="-122"/>
              </a:rPr>
              <a:t>借助生化、生理实验手段，发现人体临床营养不足症、营养储备水平低下或过营养状况</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5394" name="Rectangle 2"/>
          <p:cNvSpPr>
            <a:spLocks noGrp="1" noChangeArrowheads="1"/>
          </p:cNvSpPr>
          <p:nvPr>
            <p:ph type="title"/>
          </p:nvPr>
        </p:nvSpPr>
        <p:spPr/>
        <p:txBody>
          <a:bodyPr/>
          <a:lstStyle/>
          <a:p>
            <a:r>
              <a:rPr lang="zh-CN" altLang="en-US" b="1" smtClean="0">
                <a:solidFill>
                  <a:srgbClr val="0000FF"/>
                </a:solidFill>
                <a:ea typeface="黑体" pitchFamily="49" charset="-122"/>
              </a:rPr>
              <a:t>营养不足或缺乏的临床检查</a:t>
            </a:r>
          </a:p>
        </p:txBody>
      </p:sp>
      <p:sp>
        <p:nvSpPr>
          <p:cNvPr id="315395" name="Rectangle 3"/>
          <p:cNvSpPr>
            <a:spLocks noGrp="1" noChangeArrowheads="1"/>
          </p:cNvSpPr>
          <p:nvPr>
            <p:ph type="body" idx="1"/>
          </p:nvPr>
        </p:nvSpPr>
        <p:spPr>
          <a:xfrm>
            <a:off x="457200" y="1828800"/>
            <a:ext cx="8229600" cy="3124200"/>
          </a:xfrm>
        </p:spPr>
        <p:txBody>
          <a:bodyPr/>
          <a:lstStyle/>
          <a:p>
            <a:pPr eaLnBrk="1" hangingPunct="1"/>
            <a:r>
              <a:rPr lang="zh-CN" altLang="en-US" b="1" smtClean="0">
                <a:latin typeface="黑体" pitchFamily="49" charset="-122"/>
                <a:ea typeface="黑体" pitchFamily="49" charset="-122"/>
              </a:rPr>
              <a:t>目的是根据症状和体征检查营养不足和缺乏症，是一种营养失调的临床检查</a:t>
            </a:r>
          </a:p>
          <a:p>
            <a:pPr eaLnBrk="1" hangingPunct="1"/>
            <a:endParaRPr lang="zh-CN" altLang="en-US" smtClean="0">
              <a:latin typeface="黑体" pitchFamily="49" charset="-122"/>
              <a:ea typeface="黑体" pitchFamily="49" charset="-122"/>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6418" name="Rectangle 2"/>
          <p:cNvSpPr>
            <a:spLocks noGrp="1" noChangeArrowheads="1"/>
          </p:cNvSpPr>
          <p:nvPr>
            <p:ph type="title"/>
          </p:nvPr>
        </p:nvSpPr>
        <p:spPr/>
        <p:txBody>
          <a:bodyPr/>
          <a:lstStyle/>
          <a:p>
            <a:r>
              <a:rPr lang="zh-CN" altLang="en-US" b="1" smtClean="0">
                <a:solidFill>
                  <a:srgbClr val="0000FF"/>
                </a:solidFill>
                <a:ea typeface="黑体" pitchFamily="49" charset="-122"/>
              </a:rPr>
              <a:t>人体测量资料分析</a:t>
            </a:r>
            <a:endParaRPr lang="zh-CN" altLang="en-US" b="1" smtClean="0"/>
          </a:p>
        </p:txBody>
      </p:sp>
      <p:sp>
        <p:nvSpPr>
          <p:cNvPr id="316419" name="Rectangle 3"/>
          <p:cNvSpPr>
            <a:spLocks noGrp="1" noChangeArrowheads="1"/>
          </p:cNvSpPr>
          <p:nvPr>
            <p:ph type="body" idx="1"/>
          </p:nvPr>
        </p:nvSpPr>
        <p:spPr/>
        <p:txBody>
          <a:bodyPr/>
          <a:lstStyle/>
          <a:p>
            <a:pPr>
              <a:lnSpc>
                <a:spcPct val="80000"/>
              </a:lnSpc>
              <a:buFontTx/>
              <a:buNone/>
            </a:pPr>
            <a:r>
              <a:rPr lang="en-US" altLang="zh-CN" sz="2400" b="1" dirty="0" smtClean="0">
                <a:latin typeface="黑体" pitchFamily="49" charset="-122"/>
                <a:ea typeface="黑体" pitchFamily="49" charset="-122"/>
              </a:rPr>
              <a:t>1.</a:t>
            </a:r>
            <a:r>
              <a:rPr lang="zh-CN" altLang="en-US" sz="2400" b="1" dirty="0" smtClean="0">
                <a:latin typeface="黑体" pitchFamily="49" charset="-122"/>
                <a:ea typeface="黑体" pitchFamily="49" charset="-122"/>
              </a:rPr>
              <a:t>体重和身高</a:t>
            </a:r>
          </a:p>
          <a:p>
            <a:pPr>
              <a:lnSpc>
                <a:spcPct val="80000"/>
              </a:lnSpc>
            </a:pPr>
            <a:r>
              <a:rPr lang="zh-CN" altLang="en-US" sz="2400" b="1" dirty="0" smtClean="0">
                <a:latin typeface="黑体" pitchFamily="49" charset="-122"/>
                <a:ea typeface="黑体" pitchFamily="49" charset="-122"/>
              </a:rPr>
              <a:t>体质指数</a:t>
            </a:r>
            <a:r>
              <a:rPr lang="en-US" altLang="zh-CN" sz="2400" b="1" dirty="0" smtClean="0">
                <a:latin typeface="黑体" pitchFamily="49" charset="-122"/>
                <a:ea typeface="黑体" pitchFamily="49" charset="-122"/>
              </a:rPr>
              <a:t>(</a:t>
            </a:r>
            <a:r>
              <a:rPr lang="en-US" altLang="zh-CN" sz="2400" b="1" dirty="0" smtClean="0">
                <a:ea typeface="黑体" pitchFamily="49" charset="-122"/>
              </a:rPr>
              <a:t>body mass index</a:t>
            </a:r>
            <a:r>
              <a:rPr lang="zh-CN" altLang="en-US" sz="2400" b="1" dirty="0" smtClean="0">
                <a:ea typeface="黑体" pitchFamily="49" charset="-122"/>
              </a:rPr>
              <a:t>，</a:t>
            </a:r>
            <a:r>
              <a:rPr lang="en-US" altLang="zh-CN" sz="2400" b="1" dirty="0" err="1" smtClean="0">
                <a:ea typeface="黑体" pitchFamily="49" charset="-122"/>
              </a:rPr>
              <a:t>BMl</a:t>
            </a:r>
            <a:r>
              <a:rPr lang="en-US" altLang="zh-CN" sz="2400" b="1" dirty="0" smtClean="0">
                <a:latin typeface="黑体" pitchFamily="49" charset="-122"/>
                <a:ea typeface="黑体" pitchFamily="49" charset="-122"/>
              </a:rPr>
              <a:t>)</a:t>
            </a:r>
            <a:r>
              <a:rPr lang="zh-CN" altLang="en-US" sz="2400" b="1" dirty="0" smtClean="0">
                <a:latin typeface="黑体" pitchFamily="49" charset="-122"/>
                <a:ea typeface="黑体" pitchFamily="49" charset="-122"/>
              </a:rPr>
              <a:t>：</a:t>
            </a:r>
            <a:r>
              <a:rPr lang="en-US" altLang="zh-CN" sz="2400" b="1" dirty="0" smtClean="0">
                <a:ea typeface="黑体" pitchFamily="49" charset="-122"/>
              </a:rPr>
              <a:t>BMI</a:t>
            </a:r>
            <a:r>
              <a:rPr lang="zh-CN" altLang="en-US" sz="2400" b="1" dirty="0" smtClean="0">
                <a:latin typeface="黑体" pitchFamily="49" charset="-122"/>
                <a:ea typeface="黑体" pitchFamily="49" charset="-122"/>
              </a:rPr>
              <a:t>＝体重</a:t>
            </a:r>
            <a:r>
              <a:rPr lang="en-US" altLang="zh-CN" sz="2400" b="1" dirty="0" smtClean="0">
                <a:latin typeface="黑体" pitchFamily="49" charset="-122"/>
                <a:ea typeface="黑体" pitchFamily="49" charset="-122"/>
              </a:rPr>
              <a:t>(</a:t>
            </a:r>
            <a:r>
              <a:rPr lang="en-US" altLang="zh-CN" sz="2400" b="1" dirty="0" smtClean="0">
                <a:ea typeface="黑体" pitchFamily="49" charset="-122"/>
              </a:rPr>
              <a:t>kg</a:t>
            </a:r>
            <a:r>
              <a:rPr lang="en-US" altLang="zh-CN" sz="2400" b="1" dirty="0" smtClean="0">
                <a:latin typeface="黑体" pitchFamily="49" charset="-122"/>
                <a:ea typeface="黑体" pitchFamily="49" charset="-122"/>
              </a:rPr>
              <a:t>)/[</a:t>
            </a:r>
            <a:r>
              <a:rPr lang="zh-CN" altLang="en-US" sz="2400" b="1" dirty="0" smtClean="0">
                <a:latin typeface="黑体" pitchFamily="49" charset="-122"/>
                <a:ea typeface="黑体" pitchFamily="49" charset="-122"/>
              </a:rPr>
              <a:t>身高</a:t>
            </a:r>
            <a:r>
              <a:rPr lang="en-US" altLang="zh-CN" sz="2400" b="1" dirty="0" smtClean="0">
                <a:latin typeface="黑体" pitchFamily="49" charset="-122"/>
                <a:ea typeface="黑体" pitchFamily="49" charset="-122"/>
              </a:rPr>
              <a:t>(</a:t>
            </a:r>
            <a:r>
              <a:rPr lang="en-US" altLang="zh-CN" sz="2400" b="1" dirty="0" smtClean="0">
                <a:ea typeface="黑体" pitchFamily="49" charset="-122"/>
              </a:rPr>
              <a:t>m</a:t>
            </a:r>
            <a:r>
              <a:rPr lang="en-US" altLang="zh-CN" sz="2400" b="1" dirty="0" smtClean="0">
                <a:latin typeface="黑体" pitchFamily="49" charset="-122"/>
                <a:ea typeface="黑体" pitchFamily="49" charset="-122"/>
              </a:rPr>
              <a:t>)]</a:t>
            </a:r>
            <a:r>
              <a:rPr lang="en-US" altLang="zh-CN" sz="2400" b="1" baseline="30000" dirty="0" smtClean="0">
                <a:latin typeface="黑体" pitchFamily="49" charset="-122"/>
                <a:ea typeface="黑体" pitchFamily="49" charset="-122"/>
              </a:rPr>
              <a:t>2</a:t>
            </a:r>
          </a:p>
          <a:p>
            <a:pPr>
              <a:lnSpc>
                <a:spcPct val="80000"/>
              </a:lnSpc>
            </a:pPr>
            <a:r>
              <a:rPr lang="zh-CN" altLang="en-US" sz="2400" b="1" dirty="0" smtClean="0">
                <a:latin typeface="黑体" pitchFamily="49" charset="-122"/>
                <a:ea typeface="黑体" pitchFamily="49" charset="-122"/>
              </a:rPr>
              <a:t>身高别体重</a:t>
            </a:r>
            <a:r>
              <a:rPr lang="en-US" altLang="zh-CN" sz="2400" b="1" dirty="0" smtClean="0">
                <a:latin typeface="黑体" pitchFamily="49" charset="-122"/>
                <a:ea typeface="黑体" pitchFamily="49" charset="-122"/>
              </a:rPr>
              <a:t>(</a:t>
            </a:r>
            <a:r>
              <a:rPr lang="en-US" altLang="zh-CN" sz="2400" b="1" dirty="0" smtClean="0">
                <a:ea typeface="黑体" pitchFamily="49" charset="-122"/>
              </a:rPr>
              <a:t>weight for height</a:t>
            </a:r>
            <a:r>
              <a:rPr lang="en-US" altLang="zh-CN" sz="2400" b="1" dirty="0" smtClean="0">
                <a:latin typeface="黑体" pitchFamily="49" charset="-122"/>
                <a:ea typeface="黑体" pitchFamily="49" charset="-122"/>
              </a:rPr>
              <a:t>)</a:t>
            </a:r>
            <a:r>
              <a:rPr lang="zh-CN" altLang="en-US" sz="2400" b="1" dirty="0" smtClean="0">
                <a:latin typeface="黑体" pitchFamily="49" charset="-122"/>
                <a:ea typeface="黑体" pitchFamily="49" charset="-122"/>
              </a:rPr>
              <a:t>：应用于儿童</a:t>
            </a:r>
          </a:p>
          <a:p>
            <a:pPr>
              <a:lnSpc>
                <a:spcPct val="80000"/>
              </a:lnSpc>
            </a:pPr>
            <a:r>
              <a:rPr lang="zh-CN" altLang="en-US" sz="2400" b="1" dirty="0" smtClean="0">
                <a:latin typeface="黑体" pitchFamily="49" charset="-122"/>
                <a:ea typeface="黑体" pitchFamily="49" charset="-122"/>
              </a:rPr>
              <a:t>年龄别身高</a:t>
            </a:r>
            <a:r>
              <a:rPr lang="en-US" altLang="zh-CN" sz="2400" b="1" dirty="0" smtClean="0">
                <a:latin typeface="黑体" pitchFamily="49" charset="-122"/>
                <a:ea typeface="黑体" pitchFamily="49" charset="-122"/>
              </a:rPr>
              <a:t>(</a:t>
            </a:r>
            <a:r>
              <a:rPr lang="en-US" altLang="zh-CN" sz="2400" b="1" dirty="0" smtClean="0">
                <a:ea typeface="黑体" pitchFamily="49" charset="-122"/>
              </a:rPr>
              <a:t>height for age</a:t>
            </a:r>
            <a:r>
              <a:rPr lang="en-US" altLang="zh-CN" sz="2400" b="1" dirty="0" smtClean="0">
                <a:latin typeface="黑体" pitchFamily="49" charset="-122"/>
                <a:ea typeface="黑体" pitchFamily="49" charset="-122"/>
              </a:rPr>
              <a:t>)</a:t>
            </a:r>
            <a:r>
              <a:rPr lang="zh-CN" altLang="en-US" sz="2400" b="1" dirty="0" smtClean="0">
                <a:latin typeface="黑体" pitchFamily="49" charset="-122"/>
                <a:ea typeface="黑体" pitchFamily="49" charset="-122"/>
              </a:rPr>
              <a:t>：应用于儿童</a:t>
            </a:r>
          </a:p>
          <a:p>
            <a:pPr>
              <a:lnSpc>
                <a:spcPct val="80000"/>
              </a:lnSpc>
              <a:buFontTx/>
              <a:buNone/>
            </a:pPr>
            <a:r>
              <a:rPr lang="en-US" altLang="zh-CN" sz="2400" b="1" dirty="0" smtClean="0">
                <a:latin typeface="黑体" pitchFamily="49" charset="-122"/>
                <a:ea typeface="黑体" pitchFamily="49" charset="-122"/>
              </a:rPr>
              <a:t>2</a:t>
            </a:r>
            <a:r>
              <a:rPr lang="zh-CN" altLang="en-US" sz="2400" b="1" dirty="0" smtClean="0">
                <a:latin typeface="黑体" pitchFamily="49" charset="-122"/>
                <a:ea typeface="黑体" pitchFamily="49" charset="-122"/>
              </a:rPr>
              <a:t>．上臂围与皮褶厚度 </a:t>
            </a:r>
          </a:p>
          <a:p>
            <a:pPr>
              <a:lnSpc>
                <a:spcPct val="80000"/>
              </a:lnSpc>
            </a:pPr>
            <a:r>
              <a:rPr lang="zh-CN" altLang="en-US" sz="2400" b="1" dirty="0" smtClean="0">
                <a:latin typeface="黑体" pitchFamily="49" charset="-122"/>
                <a:ea typeface="黑体" pitchFamily="49" charset="-122"/>
              </a:rPr>
              <a:t>肩胛下</a:t>
            </a:r>
            <a:endParaRPr lang="zh-CN" altLang="en-US" sz="2400" b="1" dirty="0" smtClean="0">
              <a:ea typeface="黑体" pitchFamily="49" charset="-122"/>
            </a:endParaRPr>
          </a:p>
          <a:p>
            <a:pPr>
              <a:lnSpc>
                <a:spcPct val="80000"/>
              </a:lnSpc>
            </a:pPr>
            <a:r>
              <a:rPr lang="zh-CN" altLang="en-US" sz="2400" b="1" dirty="0" smtClean="0">
                <a:latin typeface="黑体" pitchFamily="49" charset="-122"/>
                <a:ea typeface="黑体" pitchFamily="49" charset="-122"/>
              </a:rPr>
              <a:t>肱三头肌</a:t>
            </a:r>
          </a:p>
          <a:p>
            <a:pPr>
              <a:lnSpc>
                <a:spcPct val="80000"/>
              </a:lnSpc>
            </a:pPr>
            <a:r>
              <a:rPr lang="zh-CN" altLang="en-US" sz="2400" b="1" dirty="0" smtClean="0">
                <a:latin typeface="黑体" pitchFamily="49" charset="-122"/>
                <a:ea typeface="黑体" pitchFamily="49" charset="-122"/>
              </a:rPr>
              <a:t>脐旁 </a:t>
            </a:r>
          </a:p>
          <a:p>
            <a:pPr>
              <a:lnSpc>
                <a:spcPct val="80000"/>
              </a:lnSpc>
              <a:buFontTx/>
              <a:buNone/>
            </a:pPr>
            <a:r>
              <a:rPr lang="en-US" altLang="zh-CN" sz="2400" b="1" dirty="0" smtClean="0">
                <a:latin typeface="黑体" pitchFamily="49" charset="-122"/>
                <a:ea typeface="黑体" pitchFamily="49" charset="-122"/>
              </a:rPr>
              <a:t>3.</a:t>
            </a:r>
            <a:r>
              <a:rPr lang="zh-CN" altLang="en-US" sz="2400" b="1" dirty="0" smtClean="0">
                <a:latin typeface="黑体" pitchFamily="49" charset="-122"/>
                <a:ea typeface="黑体" pitchFamily="49" charset="-122"/>
              </a:rPr>
              <a:t>其他</a:t>
            </a:r>
          </a:p>
          <a:p>
            <a:pPr>
              <a:lnSpc>
                <a:spcPct val="80000"/>
              </a:lnSpc>
            </a:pPr>
            <a:r>
              <a:rPr lang="zh-CN" altLang="en-US" sz="2400" b="1" dirty="0" smtClean="0">
                <a:latin typeface="黑体" pitchFamily="49" charset="-122"/>
                <a:ea typeface="黑体" pitchFamily="49" charset="-122"/>
              </a:rPr>
              <a:t>胸围、头围、骨盆径、小腿围、背高、坐高、肩峰距和腕骨</a:t>
            </a:r>
            <a:r>
              <a:rPr lang="en-US" altLang="zh-CN" sz="2400" b="1" dirty="0" smtClean="0">
                <a:latin typeface="黑体" pitchFamily="49" charset="-122"/>
                <a:ea typeface="黑体" pitchFamily="49" charset="-122"/>
              </a:rPr>
              <a:t>X</a:t>
            </a:r>
            <a:r>
              <a:rPr lang="zh-CN" altLang="en-US" sz="2400" b="1" dirty="0" smtClean="0">
                <a:latin typeface="黑体" pitchFamily="49" charset="-122"/>
                <a:ea typeface="黑体" pitchFamily="49" charset="-122"/>
              </a:rPr>
              <a:t>线等</a:t>
            </a:r>
          </a:p>
          <a:p>
            <a:pPr>
              <a:lnSpc>
                <a:spcPct val="80000"/>
              </a:lnSpc>
              <a:buFontTx/>
              <a:buNone/>
            </a:pPr>
            <a:endParaRPr lang="zh-CN" altLang="en-US" sz="2400" dirty="0"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42" name="Rectangle 3"/>
          <p:cNvSpPr>
            <a:spLocks noGrp="1" noChangeArrowheads="1"/>
          </p:cNvSpPr>
          <p:nvPr>
            <p:ph type="body" idx="1"/>
          </p:nvPr>
        </p:nvSpPr>
        <p:spPr/>
        <p:txBody>
          <a:bodyPr/>
          <a:lstStyle/>
          <a:p>
            <a:pPr>
              <a:buFontTx/>
              <a:buNone/>
            </a:pPr>
            <a:r>
              <a:rPr lang="en-US" altLang="zh-CN" b="1" smtClean="0">
                <a:latin typeface="黑体" pitchFamily="49" charset="-122"/>
                <a:ea typeface="黑体" pitchFamily="49" charset="-122"/>
              </a:rPr>
              <a:t>4.</a:t>
            </a:r>
            <a:r>
              <a:rPr lang="zh-CN" altLang="en-US" b="1" smtClean="0">
                <a:latin typeface="黑体" pitchFamily="49" charset="-122"/>
                <a:ea typeface="黑体" pitchFamily="49" charset="-122"/>
              </a:rPr>
              <a:t>人体测量资料的各种评价指数 </a:t>
            </a:r>
          </a:p>
          <a:p>
            <a:r>
              <a:rPr lang="en-US" altLang="zh-CN" b="1" smtClean="0">
                <a:ea typeface="黑体" pitchFamily="49" charset="-122"/>
              </a:rPr>
              <a:t>Kaup</a:t>
            </a:r>
            <a:r>
              <a:rPr lang="zh-CN" altLang="en-US" b="1" smtClean="0">
                <a:latin typeface="黑体" pitchFamily="49" charset="-122"/>
                <a:ea typeface="黑体" pitchFamily="49" charset="-122"/>
              </a:rPr>
              <a:t>指数</a:t>
            </a:r>
          </a:p>
          <a:p>
            <a:r>
              <a:rPr lang="en-US" altLang="zh-CN" b="1" smtClean="0">
                <a:ea typeface="黑体" pitchFamily="49" charset="-122"/>
              </a:rPr>
              <a:t>Rohrer</a:t>
            </a:r>
            <a:r>
              <a:rPr lang="zh-CN" altLang="en-US" b="1" smtClean="0">
                <a:latin typeface="黑体" pitchFamily="49" charset="-122"/>
                <a:ea typeface="黑体" pitchFamily="49" charset="-122"/>
              </a:rPr>
              <a:t>指数</a:t>
            </a:r>
          </a:p>
          <a:p>
            <a:r>
              <a:rPr lang="en-US" altLang="zh-CN" b="1" smtClean="0">
                <a:ea typeface="黑体" pitchFamily="49" charset="-122"/>
              </a:rPr>
              <a:t>Vervaeck</a:t>
            </a:r>
            <a:r>
              <a:rPr lang="zh-CN" altLang="en-US" b="1" smtClean="0">
                <a:latin typeface="黑体" pitchFamily="49" charset="-122"/>
                <a:ea typeface="黑体" pitchFamily="49" charset="-122"/>
              </a:rPr>
              <a:t>指数</a:t>
            </a:r>
          </a:p>
          <a:p>
            <a:pPr>
              <a:buFontTx/>
              <a:buNone/>
            </a:pPr>
            <a:r>
              <a:rPr lang="en-US" altLang="zh-CN" b="1" smtClean="0">
                <a:latin typeface="黑体" pitchFamily="49" charset="-122"/>
                <a:ea typeface="黑体" pitchFamily="49" charset="-122"/>
              </a:rPr>
              <a:t>5</a:t>
            </a:r>
            <a:r>
              <a:rPr lang="zh-CN" altLang="en-US" b="1" smtClean="0">
                <a:latin typeface="黑体" pitchFamily="49" charset="-122"/>
                <a:ea typeface="黑体" pitchFamily="49" charset="-122"/>
              </a:rPr>
              <a:t>．人体脂肪含量测定  </a:t>
            </a:r>
          </a:p>
        </p:txBody>
      </p:sp>
      <p:sp>
        <p:nvSpPr>
          <p:cNvPr id="317443" name="Rectangle 2"/>
          <p:cNvSpPr>
            <a:spLocks noGrp="1" noChangeArrowheads="1"/>
          </p:cNvSpPr>
          <p:nvPr>
            <p:ph type="title"/>
          </p:nvPr>
        </p:nvSpPr>
        <p:spPr/>
        <p:txBody>
          <a:bodyPr/>
          <a:lstStyle/>
          <a:p>
            <a:r>
              <a:rPr lang="zh-CN" altLang="en-US" b="1" smtClean="0">
                <a:solidFill>
                  <a:srgbClr val="0000FF"/>
                </a:solidFill>
                <a:ea typeface="黑体" pitchFamily="49" charset="-122"/>
              </a:rPr>
              <a:t>人体测量资料分析</a:t>
            </a:r>
            <a:endParaRPr lang="zh-CN" altLang="en-US" b="1"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8466" name="Rectangle 2"/>
          <p:cNvSpPr>
            <a:spLocks noGrp="1" noChangeArrowheads="1"/>
          </p:cNvSpPr>
          <p:nvPr>
            <p:ph type="title"/>
          </p:nvPr>
        </p:nvSpPr>
        <p:spPr/>
        <p:txBody>
          <a:bodyPr/>
          <a:lstStyle/>
          <a:p>
            <a:r>
              <a:rPr lang="zh-CN" altLang="en-US" b="1" smtClean="0">
                <a:solidFill>
                  <a:srgbClr val="0000FF"/>
                </a:solidFill>
                <a:ea typeface="黑体" pitchFamily="49" charset="-122"/>
              </a:rPr>
              <a:t>营养调查结果的分析评价</a:t>
            </a:r>
            <a:endParaRPr lang="zh-CN" altLang="en-US" b="1" smtClean="0"/>
          </a:p>
        </p:txBody>
      </p:sp>
      <p:sp>
        <p:nvSpPr>
          <p:cNvPr id="318467" name="Rectangle 3"/>
          <p:cNvSpPr>
            <a:spLocks noGrp="1" noChangeArrowheads="1"/>
          </p:cNvSpPr>
          <p:nvPr>
            <p:ph type="body" idx="1"/>
          </p:nvPr>
        </p:nvSpPr>
        <p:spPr/>
        <p:txBody>
          <a:bodyPr/>
          <a:lstStyle/>
          <a:p>
            <a:pPr>
              <a:lnSpc>
                <a:spcPct val="80000"/>
              </a:lnSpc>
            </a:pPr>
            <a:r>
              <a:rPr lang="zh-CN" altLang="en-US" sz="2800" b="1" smtClean="0">
                <a:ea typeface="黑体" pitchFamily="49" charset="-122"/>
              </a:rPr>
              <a:t>居民膳食营养素摄取量，食物组成结构与来源，食物资源生产加工，供应分配，就餐方式习惯；人均动物性食品增长率或销售额；谷类食品能量与动物性食品能量与膳食能量之比值（％）；居民蛋白质、能量的摄取状况</a:t>
            </a:r>
          </a:p>
          <a:p>
            <a:pPr>
              <a:lnSpc>
                <a:spcPct val="80000"/>
              </a:lnSpc>
            </a:pPr>
            <a:r>
              <a:rPr lang="zh-CN" altLang="en-US" sz="2800" b="1" smtClean="0">
                <a:ea typeface="黑体" pitchFamily="49" charset="-122"/>
              </a:rPr>
              <a:t>居民营养状况与发育状况，营养缺乏与营养过剩的种类、发病率、原因和发展趋势，控制措施等</a:t>
            </a:r>
          </a:p>
          <a:p>
            <a:pPr>
              <a:lnSpc>
                <a:spcPct val="80000"/>
              </a:lnSpc>
            </a:pPr>
            <a:r>
              <a:rPr lang="zh-CN" altLang="en-US" sz="2800" b="1" smtClean="0">
                <a:ea typeface="黑体" pitchFamily="49" charset="-122"/>
              </a:rPr>
              <a:t>营养方面一些值得重视的问题</a:t>
            </a:r>
          </a:p>
          <a:p>
            <a:pPr>
              <a:lnSpc>
                <a:spcPct val="80000"/>
              </a:lnSpc>
            </a:pPr>
            <a:r>
              <a:rPr lang="zh-CN" altLang="en-US" sz="2800" b="1" smtClean="0">
                <a:ea typeface="黑体" pitchFamily="49" charset="-122"/>
              </a:rPr>
              <a:t>第二代发育趋势及原因分析。</a:t>
            </a:r>
          </a:p>
          <a:p>
            <a:pPr>
              <a:lnSpc>
                <a:spcPct val="80000"/>
              </a:lnSpc>
            </a:pPr>
            <a:r>
              <a:rPr lang="zh-CN" altLang="en-US" sz="2800" b="1" smtClean="0">
                <a:ea typeface="黑体" pitchFamily="49" charset="-122"/>
              </a:rPr>
              <a:t>各种人群中有倾向性的营养问题失调趋势。</a:t>
            </a:r>
          </a:p>
          <a:p>
            <a:pPr>
              <a:lnSpc>
                <a:spcPct val="80000"/>
              </a:lnSpc>
            </a:pPr>
            <a:r>
              <a:rPr lang="zh-CN" altLang="en-US" sz="2800" b="1" smtClean="0">
                <a:ea typeface="黑体" pitchFamily="49" charset="-122"/>
              </a:rPr>
              <a:t>全国或地区特有的营养问题解决程度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1058" name="Rectangle 2"/>
          <p:cNvSpPr>
            <a:spLocks noGrp="1" noChangeArrowheads="1"/>
          </p:cNvSpPr>
          <p:nvPr>
            <p:ph type="title"/>
          </p:nvPr>
        </p:nvSpPr>
        <p:spPr>
          <a:xfrm>
            <a:off x="457200" y="274638"/>
            <a:ext cx="8458200" cy="1143000"/>
          </a:xfrm>
        </p:spPr>
        <p:txBody>
          <a:bodyPr/>
          <a:lstStyle/>
          <a:p>
            <a:r>
              <a:rPr lang="zh-CN" altLang="en-US" b="1" smtClean="0">
                <a:solidFill>
                  <a:srgbClr val="0000FF"/>
                </a:solidFill>
                <a:ea typeface="黑体" pitchFamily="49" charset="-122"/>
              </a:rPr>
              <a:t>社区营养</a:t>
            </a:r>
            <a:r>
              <a:rPr lang="zh-CN" altLang="en-US" b="1" smtClean="0">
                <a:solidFill>
                  <a:srgbClr val="0000FF"/>
                </a:solidFill>
              </a:rPr>
              <a:t>（</a:t>
            </a:r>
            <a:r>
              <a:rPr lang="en-US" altLang="zh-CN" sz="4000" b="1" smtClean="0">
                <a:solidFill>
                  <a:srgbClr val="0000FF"/>
                </a:solidFill>
                <a:ea typeface="黑体" pitchFamily="49" charset="-122"/>
              </a:rPr>
              <a:t>community nutrition</a:t>
            </a:r>
            <a:r>
              <a:rPr lang="zh-CN" altLang="en-US" b="1" smtClean="0">
                <a:solidFill>
                  <a:srgbClr val="0000FF"/>
                </a:solidFill>
              </a:rPr>
              <a:t>）</a:t>
            </a:r>
            <a:endParaRPr lang="zh-CN" altLang="en-US" sz="4000" b="1" smtClean="0">
              <a:solidFill>
                <a:srgbClr val="0000FF"/>
              </a:solidFill>
              <a:ea typeface="黑体" pitchFamily="49" charset="-122"/>
            </a:endParaRPr>
          </a:p>
        </p:txBody>
      </p:sp>
      <p:sp>
        <p:nvSpPr>
          <p:cNvPr id="301059" name="Rectangle 3"/>
          <p:cNvSpPr>
            <a:spLocks noGrp="1" noChangeArrowheads="1"/>
          </p:cNvSpPr>
          <p:nvPr>
            <p:ph type="body" idx="1"/>
          </p:nvPr>
        </p:nvSpPr>
        <p:spPr>
          <a:xfrm>
            <a:off x="457200" y="1600200"/>
            <a:ext cx="8382000" cy="4525963"/>
          </a:xfrm>
        </p:spPr>
        <p:txBody>
          <a:bodyPr/>
          <a:lstStyle/>
          <a:p>
            <a:pPr>
              <a:lnSpc>
                <a:spcPct val="130000"/>
              </a:lnSpc>
            </a:pPr>
            <a:r>
              <a:rPr lang="zh-CN" altLang="en-US" b="1" smtClean="0">
                <a:latin typeface="黑体" pitchFamily="49" charset="-122"/>
                <a:ea typeface="黑体" pitchFamily="49" charset="-122"/>
              </a:rPr>
              <a:t>也称为社会营养</a:t>
            </a:r>
          </a:p>
          <a:p>
            <a:pPr>
              <a:lnSpc>
                <a:spcPct val="130000"/>
              </a:lnSpc>
            </a:pPr>
            <a:r>
              <a:rPr lang="zh-CN" altLang="en-US" b="1" smtClean="0">
                <a:latin typeface="黑体" pitchFamily="49" charset="-122"/>
                <a:ea typeface="黑体" pitchFamily="49" charset="-122"/>
              </a:rPr>
              <a:t>从社会角度研究人类营养问题的理论、实践和方法。</a:t>
            </a:r>
          </a:p>
          <a:p>
            <a:pPr>
              <a:lnSpc>
                <a:spcPct val="130000"/>
              </a:lnSpc>
            </a:pPr>
            <a:r>
              <a:rPr lang="zh-CN" altLang="en-US" b="1" smtClean="0">
                <a:latin typeface="黑体" pitchFamily="49" charset="-122"/>
                <a:ea typeface="黑体" pitchFamily="49" charset="-122"/>
              </a:rPr>
              <a:t>以人类社会中某一限定区域内各种人群作为总体，从宏观上研究其合理营养与膳食。</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9490" name="Rectangle 2"/>
          <p:cNvSpPr>
            <a:spLocks noGrp="1" noChangeArrowheads="1"/>
          </p:cNvSpPr>
          <p:nvPr>
            <p:ph type="title"/>
          </p:nvPr>
        </p:nvSpPr>
        <p:spPr/>
        <p:txBody>
          <a:bodyPr/>
          <a:lstStyle/>
          <a:p>
            <a:r>
              <a:rPr lang="zh-CN" altLang="en-US" b="1" smtClean="0">
                <a:solidFill>
                  <a:srgbClr val="0000FF"/>
                </a:solidFill>
                <a:ea typeface="黑体" pitchFamily="49" charset="-122"/>
              </a:rPr>
              <a:t>社会营养监测</a:t>
            </a:r>
            <a:endParaRPr lang="zh-CN" altLang="en-US" smtClean="0"/>
          </a:p>
        </p:txBody>
      </p:sp>
      <p:sp>
        <p:nvSpPr>
          <p:cNvPr id="319491" name="Rectangle 3"/>
          <p:cNvSpPr>
            <a:spLocks noGrp="1" noChangeArrowheads="1"/>
          </p:cNvSpPr>
          <p:nvPr>
            <p:ph type="body" idx="1"/>
          </p:nvPr>
        </p:nvSpPr>
        <p:spPr>
          <a:xfrm>
            <a:off x="457200" y="1295400"/>
            <a:ext cx="8229600" cy="5105400"/>
          </a:xfrm>
        </p:spPr>
        <p:txBody>
          <a:bodyPr/>
          <a:lstStyle/>
          <a:p>
            <a:pPr>
              <a:lnSpc>
                <a:spcPct val="80000"/>
              </a:lnSpc>
              <a:buFontTx/>
              <a:buNone/>
            </a:pPr>
            <a:r>
              <a:rPr lang="en-US" altLang="zh-CN" sz="2000" b="1" smtClean="0">
                <a:latin typeface="黑体" pitchFamily="49" charset="-122"/>
                <a:ea typeface="黑体" pitchFamily="49" charset="-122"/>
              </a:rPr>
              <a:t>1.</a:t>
            </a:r>
            <a:r>
              <a:rPr lang="zh-CN" altLang="en-US" sz="2000" b="1" smtClean="0">
                <a:latin typeface="黑体" pitchFamily="49" charset="-122"/>
                <a:ea typeface="黑体" pitchFamily="49" charset="-122"/>
              </a:rPr>
              <a:t>定义</a:t>
            </a:r>
          </a:p>
          <a:p>
            <a:pPr>
              <a:lnSpc>
                <a:spcPct val="80000"/>
              </a:lnSpc>
            </a:pPr>
            <a:r>
              <a:rPr lang="en-US" altLang="zh-CN" sz="2000" b="1" smtClean="0">
                <a:latin typeface="黑体" pitchFamily="49" charset="-122"/>
                <a:ea typeface="黑体" pitchFamily="49" charset="-122"/>
              </a:rPr>
              <a:t>WHO</a:t>
            </a:r>
            <a:r>
              <a:rPr lang="zh-CN" altLang="en-US" sz="2000" b="1" smtClean="0">
                <a:latin typeface="黑体" pitchFamily="49" charset="-122"/>
                <a:ea typeface="黑体" pitchFamily="49" charset="-122"/>
              </a:rPr>
              <a:t>、</a:t>
            </a:r>
            <a:r>
              <a:rPr lang="en-US" altLang="zh-CN" sz="2000" b="1" smtClean="0">
                <a:latin typeface="黑体" pitchFamily="49" charset="-122"/>
                <a:ea typeface="黑体" pitchFamily="49" charset="-122"/>
              </a:rPr>
              <a:t>FAO</a:t>
            </a:r>
            <a:r>
              <a:rPr lang="zh-CN" altLang="en-US" sz="2000" b="1" smtClean="0">
                <a:latin typeface="黑体" pitchFamily="49" charset="-122"/>
                <a:ea typeface="黑体" pitchFamily="49" charset="-122"/>
              </a:rPr>
              <a:t>和联合国儿童基金会专家联席会议认为社会营养监测的定义是“对社会人群进行连续地动态观察，以便做出改善居民营养的决定” </a:t>
            </a:r>
          </a:p>
          <a:p>
            <a:pPr>
              <a:lnSpc>
                <a:spcPct val="80000"/>
              </a:lnSpc>
              <a:buFontTx/>
              <a:buNone/>
            </a:pPr>
            <a:r>
              <a:rPr lang="en-US" altLang="zh-CN" sz="2000" b="1" smtClean="0">
                <a:latin typeface="黑体" pitchFamily="49" charset="-122"/>
                <a:ea typeface="黑体" pitchFamily="49" charset="-122"/>
              </a:rPr>
              <a:t>2.</a:t>
            </a:r>
            <a:r>
              <a:rPr lang="zh-CN" altLang="en-US" sz="2000" b="1" smtClean="0">
                <a:latin typeface="黑体" pitchFamily="49" charset="-122"/>
                <a:ea typeface="黑体" pitchFamily="49" charset="-122"/>
              </a:rPr>
              <a:t>工作的特点</a:t>
            </a:r>
          </a:p>
          <a:p>
            <a:pPr>
              <a:lnSpc>
                <a:spcPct val="80000"/>
              </a:lnSpc>
              <a:buFontTx/>
              <a:buNone/>
            </a:pPr>
            <a:r>
              <a:rPr lang="zh-CN" altLang="en-US" sz="2000" b="1" smtClean="0">
                <a:latin typeface="黑体" pitchFamily="49" charset="-122"/>
                <a:ea typeface="黑体" pitchFamily="49" charset="-122"/>
              </a:rPr>
              <a:t>  与传统概念中的营养调查有几点不同</a:t>
            </a:r>
          </a:p>
          <a:p>
            <a:pPr>
              <a:lnSpc>
                <a:spcPct val="80000"/>
              </a:lnSpc>
            </a:pPr>
            <a:r>
              <a:rPr lang="zh-CN" altLang="en-US" sz="2000" b="1" smtClean="0">
                <a:latin typeface="黑体" pitchFamily="49" charset="-122"/>
                <a:ea typeface="黑体" pitchFamily="49" charset="-122"/>
              </a:rPr>
              <a:t>以生活在社会中的人群，特别是需要重点保护的人群为对象，在分析社会因素和探讨能采取的社会性措施上扩展视野；</a:t>
            </a:r>
          </a:p>
          <a:p>
            <a:pPr>
              <a:lnSpc>
                <a:spcPct val="80000"/>
              </a:lnSpc>
            </a:pPr>
            <a:r>
              <a:rPr lang="zh-CN" altLang="en-US" sz="2000" b="1" smtClean="0">
                <a:latin typeface="黑体" pitchFamily="49" charset="-122"/>
                <a:ea typeface="黑体" pitchFamily="49" charset="-122"/>
              </a:rPr>
              <a:t>将营养状况信息向营养政策上反馈，它在分析营养状况与相应的影响因素之后直接研究、制订、修订和执行营养政策；</a:t>
            </a:r>
          </a:p>
          <a:p>
            <a:pPr>
              <a:lnSpc>
                <a:spcPct val="80000"/>
              </a:lnSpc>
            </a:pPr>
            <a:r>
              <a:rPr lang="zh-CN" altLang="en-US" sz="2000" b="1" smtClean="0">
                <a:latin typeface="黑体" pitchFamily="49" charset="-122"/>
                <a:ea typeface="黑体" pitchFamily="49" charset="-122"/>
              </a:rPr>
              <a:t>以一个国家或一个地区全局作为研究对象，以有限的人力、物力分析掌握全局的常年动态，工作内容服从于完成宏观分析的需要</a:t>
            </a:r>
          </a:p>
          <a:p>
            <a:pPr>
              <a:lnSpc>
                <a:spcPct val="80000"/>
              </a:lnSpc>
            </a:pPr>
            <a:r>
              <a:rPr lang="zh-CN" altLang="en-US" sz="2000" b="1" smtClean="0">
                <a:latin typeface="黑体" pitchFamily="49" charset="-122"/>
                <a:ea typeface="黑体" pitchFamily="49" charset="-122"/>
              </a:rPr>
              <a:t>比传统的营养调查多了与营养有关的社会经济和农业资料方面的分析指标；</a:t>
            </a:r>
          </a:p>
          <a:p>
            <a:pPr>
              <a:lnSpc>
                <a:spcPct val="80000"/>
              </a:lnSpc>
            </a:pPr>
            <a:r>
              <a:rPr lang="zh-CN" altLang="en-US" sz="2000" b="1" smtClean="0">
                <a:latin typeface="黑体" pitchFamily="49" charset="-122"/>
                <a:ea typeface="黑体" pitchFamily="49" charset="-122"/>
              </a:rPr>
              <a:t>为保证广度，提倡尽可能搜集现成资料。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0514" name="Rectangle 2"/>
          <p:cNvSpPr>
            <a:spLocks noGrp="1" noChangeArrowheads="1"/>
          </p:cNvSpPr>
          <p:nvPr>
            <p:ph type="title"/>
          </p:nvPr>
        </p:nvSpPr>
        <p:spPr>
          <a:xfrm>
            <a:off x="304800" y="228600"/>
            <a:ext cx="8458200" cy="1143000"/>
          </a:xfrm>
        </p:spPr>
        <p:txBody>
          <a:bodyPr/>
          <a:lstStyle/>
          <a:p>
            <a:r>
              <a:rPr lang="zh-CN" altLang="en-US" sz="4000" b="1" smtClean="0">
                <a:solidFill>
                  <a:srgbClr val="0000FF"/>
                </a:solidFill>
                <a:latin typeface="黑体" pitchFamily="49" charset="-122"/>
                <a:ea typeface="黑体" pitchFamily="49" charset="-122"/>
              </a:rPr>
              <a:t>营养监测指标</a:t>
            </a:r>
            <a:endParaRPr lang="zh-CN" altLang="en-US" sz="4000" b="1" smtClean="0"/>
          </a:p>
        </p:txBody>
      </p:sp>
      <p:sp>
        <p:nvSpPr>
          <p:cNvPr id="320515" name="Rectangle 3"/>
          <p:cNvSpPr>
            <a:spLocks noGrp="1" noChangeArrowheads="1"/>
          </p:cNvSpPr>
          <p:nvPr>
            <p:ph type="body" idx="1"/>
          </p:nvPr>
        </p:nvSpPr>
        <p:spPr>
          <a:xfrm>
            <a:off x="457200" y="1447800"/>
            <a:ext cx="8229600" cy="5181600"/>
          </a:xfrm>
        </p:spPr>
        <p:txBody>
          <a:bodyPr/>
          <a:lstStyle/>
          <a:p>
            <a:pPr>
              <a:buFontTx/>
              <a:buNone/>
            </a:pPr>
            <a:r>
              <a:rPr lang="en-US" altLang="zh-CN" sz="2800" b="1" smtClean="0">
                <a:latin typeface="黑体" pitchFamily="49" charset="-122"/>
                <a:ea typeface="黑体" pitchFamily="49" charset="-122"/>
              </a:rPr>
              <a:t>1. </a:t>
            </a:r>
            <a:r>
              <a:rPr lang="zh-CN" altLang="en-US" sz="2800" b="1" smtClean="0">
                <a:latin typeface="黑体" pitchFamily="49" charset="-122"/>
                <a:ea typeface="黑体" pitchFamily="49" charset="-122"/>
              </a:rPr>
              <a:t>社会经济指标 </a:t>
            </a:r>
          </a:p>
          <a:p>
            <a:pPr>
              <a:buFontTx/>
              <a:buNone/>
            </a:pPr>
            <a:r>
              <a:rPr lang="en-US" altLang="zh-CN" sz="2800" b="1" smtClean="0">
                <a:latin typeface="黑体" pitchFamily="49" charset="-122"/>
                <a:ea typeface="黑体" pitchFamily="49" charset="-122"/>
              </a:rPr>
              <a:t>1)</a:t>
            </a:r>
            <a:r>
              <a:rPr lang="zh-CN" altLang="en-US" sz="2800" b="1" smtClean="0">
                <a:latin typeface="黑体" pitchFamily="49" charset="-122"/>
                <a:ea typeface="黑体" pitchFamily="49" charset="-122"/>
              </a:rPr>
              <a:t>经济状况</a:t>
            </a:r>
          </a:p>
          <a:p>
            <a:r>
              <a:rPr lang="en-US" altLang="zh-CN" sz="2800" b="1" smtClean="0">
                <a:ea typeface="黑体" pitchFamily="49" charset="-122"/>
              </a:rPr>
              <a:t>Engel</a:t>
            </a:r>
            <a:r>
              <a:rPr lang="zh-CN" altLang="en-US" sz="2800" b="1" smtClean="0">
                <a:latin typeface="黑体" pitchFamily="49" charset="-122"/>
                <a:ea typeface="黑体" pitchFamily="49" charset="-122"/>
              </a:rPr>
              <a:t>指数</a:t>
            </a:r>
          </a:p>
          <a:p>
            <a:pPr>
              <a:buFontTx/>
              <a:buNone/>
            </a:pPr>
            <a:r>
              <a:rPr lang="en-US" altLang="zh-CN" sz="2800" b="1" smtClean="0">
                <a:latin typeface="黑体" pitchFamily="49" charset="-122"/>
                <a:ea typeface="黑体" pitchFamily="49" charset="-122"/>
              </a:rPr>
              <a:t>  </a:t>
            </a:r>
            <a:r>
              <a:rPr lang="en-US" altLang="zh-CN" sz="2800" b="1" smtClean="0">
                <a:ea typeface="黑体" pitchFamily="49" charset="-122"/>
              </a:rPr>
              <a:t>Engel</a:t>
            </a:r>
            <a:r>
              <a:rPr lang="zh-CN" altLang="en-US" sz="2800" b="1" smtClean="0">
                <a:latin typeface="黑体" pitchFamily="49" charset="-122"/>
                <a:ea typeface="黑体" pitchFamily="49" charset="-122"/>
              </a:rPr>
              <a:t>指数</a:t>
            </a:r>
            <a:r>
              <a:rPr lang="en-US" altLang="zh-CN" sz="2800" b="1" smtClean="0">
                <a:latin typeface="黑体" pitchFamily="49" charset="-122"/>
                <a:ea typeface="黑体" pitchFamily="49" charset="-122"/>
              </a:rPr>
              <a:t>=</a:t>
            </a:r>
            <a:r>
              <a:rPr lang="zh-CN" altLang="en-US" sz="2800" b="1" smtClean="0">
                <a:latin typeface="黑体" pitchFamily="49" charset="-122"/>
                <a:ea typeface="黑体" pitchFamily="49" charset="-122"/>
              </a:rPr>
              <a:t>用于食物的支出</a:t>
            </a:r>
            <a:r>
              <a:rPr lang="en-US" altLang="zh-CN" sz="2800" b="1" smtClean="0">
                <a:latin typeface="黑体" pitchFamily="49" charset="-122"/>
                <a:ea typeface="黑体" pitchFamily="49" charset="-122"/>
              </a:rPr>
              <a:t>/</a:t>
            </a:r>
            <a:r>
              <a:rPr lang="zh-CN" altLang="en-US" sz="2800" b="1" smtClean="0">
                <a:latin typeface="黑体" pitchFamily="49" charset="-122"/>
                <a:ea typeface="黑体" pitchFamily="49" charset="-122"/>
              </a:rPr>
              <a:t>家庭总收入 </a:t>
            </a:r>
            <a:r>
              <a:rPr lang="en-US" altLang="zh-CN" sz="2800" b="1" smtClean="0">
                <a:latin typeface="黑体" pitchFamily="49" charset="-122"/>
                <a:ea typeface="黑体" pitchFamily="49" charset="-122"/>
              </a:rPr>
              <a:t>x 100%</a:t>
            </a:r>
            <a:endParaRPr lang="zh-CN" altLang="en-US" sz="2800" b="1" smtClean="0">
              <a:latin typeface="黑体" pitchFamily="49" charset="-122"/>
              <a:ea typeface="黑体" pitchFamily="49" charset="-122"/>
            </a:endParaRPr>
          </a:p>
          <a:p>
            <a:r>
              <a:rPr lang="zh-CN" altLang="en-US" sz="2800" b="1" smtClean="0">
                <a:latin typeface="黑体" pitchFamily="49" charset="-122"/>
                <a:ea typeface="黑体" pitchFamily="49" charset="-122"/>
              </a:rPr>
              <a:t>收入弹性（</a:t>
            </a:r>
            <a:r>
              <a:rPr lang="en-US" altLang="zh-CN" sz="2800" b="1" smtClean="0">
                <a:ea typeface="黑体" pitchFamily="49" charset="-122"/>
              </a:rPr>
              <a:t>income elasticity</a:t>
            </a:r>
            <a:r>
              <a:rPr lang="zh-CN" altLang="en-US" sz="2800" b="1" smtClean="0">
                <a:latin typeface="黑体" pitchFamily="49" charset="-122"/>
                <a:ea typeface="黑体" pitchFamily="49" charset="-122"/>
              </a:rPr>
              <a:t>）</a:t>
            </a:r>
            <a:endParaRPr lang="en-US" altLang="zh-CN" sz="2800" b="1" smtClean="0">
              <a:latin typeface="黑体" pitchFamily="49" charset="-122"/>
              <a:ea typeface="黑体" pitchFamily="49" charset="-122"/>
            </a:endParaRPr>
          </a:p>
          <a:p>
            <a:pPr>
              <a:buFontTx/>
              <a:buNone/>
            </a:pPr>
            <a:r>
              <a:rPr lang="zh-CN" altLang="en-US" sz="2800" b="1" smtClean="0">
                <a:latin typeface="黑体" pitchFamily="49" charset="-122"/>
                <a:ea typeface="黑体" pitchFamily="49" charset="-122"/>
              </a:rPr>
              <a:t>  收入弹性</a:t>
            </a:r>
            <a:r>
              <a:rPr lang="en-US" altLang="zh-CN" sz="2800" b="1" smtClean="0">
                <a:latin typeface="黑体" pitchFamily="49" charset="-122"/>
                <a:ea typeface="黑体" pitchFamily="49" charset="-122"/>
              </a:rPr>
              <a:t>=</a:t>
            </a:r>
            <a:r>
              <a:rPr lang="zh-CN" altLang="en-US" sz="2800" b="1" smtClean="0">
                <a:latin typeface="黑体" pitchFamily="49" charset="-122"/>
                <a:ea typeface="黑体" pitchFamily="49" charset="-122"/>
              </a:rPr>
              <a:t>食物购买增长（</a:t>
            </a:r>
            <a:r>
              <a:rPr lang="en-US" altLang="zh-CN" sz="2800" b="1" smtClean="0">
                <a:latin typeface="黑体" pitchFamily="49" charset="-122"/>
                <a:ea typeface="黑体" pitchFamily="49" charset="-122"/>
              </a:rPr>
              <a:t>%</a:t>
            </a:r>
            <a:r>
              <a:rPr lang="zh-CN" altLang="en-US" sz="2800" b="1" smtClean="0">
                <a:latin typeface="黑体" pitchFamily="49" charset="-122"/>
                <a:ea typeface="黑体" pitchFamily="49" charset="-122"/>
              </a:rPr>
              <a:t>）</a:t>
            </a:r>
            <a:r>
              <a:rPr lang="en-US" altLang="zh-CN" sz="2800" b="1" smtClean="0">
                <a:latin typeface="黑体" pitchFamily="49" charset="-122"/>
                <a:ea typeface="黑体" pitchFamily="49" charset="-122"/>
              </a:rPr>
              <a:t>/</a:t>
            </a:r>
            <a:r>
              <a:rPr lang="zh-CN" altLang="en-US" sz="2800" b="1" smtClean="0">
                <a:latin typeface="黑体" pitchFamily="49" charset="-122"/>
                <a:ea typeface="黑体" pitchFamily="49" charset="-122"/>
              </a:rPr>
              <a:t>收入增长（</a:t>
            </a:r>
            <a:r>
              <a:rPr lang="en-US" altLang="zh-CN" sz="2800" b="1" smtClean="0">
                <a:latin typeface="黑体" pitchFamily="49" charset="-122"/>
                <a:ea typeface="黑体" pitchFamily="49" charset="-122"/>
              </a:rPr>
              <a:t>%</a:t>
            </a:r>
            <a:r>
              <a:rPr lang="zh-CN" altLang="en-US" sz="2800" b="1" smtClean="0">
                <a:latin typeface="黑体" pitchFamily="49" charset="-122"/>
                <a:ea typeface="黑体" pitchFamily="49" charset="-122"/>
              </a:rPr>
              <a:t>）</a:t>
            </a:r>
          </a:p>
          <a:p>
            <a:r>
              <a:rPr lang="zh-CN" altLang="en-US" sz="2800" b="1" smtClean="0">
                <a:latin typeface="黑体" pitchFamily="49" charset="-122"/>
                <a:ea typeface="黑体" pitchFamily="49" charset="-122"/>
              </a:rPr>
              <a:t>人均收入及人均收入增长率</a:t>
            </a:r>
          </a:p>
          <a:p>
            <a:pPr>
              <a:buFontTx/>
              <a:buNone/>
            </a:pPr>
            <a:r>
              <a:rPr lang="zh-CN" altLang="en-US" sz="2800" b="1" smtClean="0">
                <a:latin typeface="黑体" pitchFamily="49" charset="-122"/>
                <a:ea typeface="黑体" pitchFamily="49" charset="-122"/>
              </a:rPr>
              <a:t>  人均收入</a:t>
            </a:r>
            <a:r>
              <a:rPr lang="en-US" altLang="zh-CN" sz="2800" b="1" smtClean="0">
                <a:latin typeface="黑体" pitchFamily="49" charset="-122"/>
                <a:ea typeface="黑体" pitchFamily="49" charset="-122"/>
              </a:rPr>
              <a:t>=</a:t>
            </a:r>
            <a:r>
              <a:rPr lang="zh-CN" altLang="en-US" sz="2800" b="1" smtClean="0">
                <a:latin typeface="黑体" pitchFamily="49" charset="-122"/>
                <a:ea typeface="黑体" pitchFamily="49" charset="-122"/>
              </a:rPr>
              <a:t>实际收入</a:t>
            </a:r>
            <a:r>
              <a:rPr lang="en-US" altLang="zh-CN" sz="2800" b="1" smtClean="0">
                <a:latin typeface="黑体" pitchFamily="49" charset="-122"/>
                <a:ea typeface="黑体" pitchFamily="49" charset="-122"/>
              </a:rPr>
              <a:t>/</a:t>
            </a:r>
            <a:r>
              <a:rPr lang="zh-CN" altLang="en-US" sz="2800" b="1" smtClean="0">
                <a:latin typeface="黑体" pitchFamily="49" charset="-122"/>
                <a:ea typeface="黑体" pitchFamily="49" charset="-122"/>
              </a:rPr>
              <a:t>家庭人口数，</a:t>
            </a:r>
          </a:p>
          <a:p>
            <a:pPr>
              <a:buFontTx/>
              <a:buNone/>
            </a:pPr>
            <a:r>
              <a:rPr lang="zh-CN" altLang="en-US" sz="2800" b="1" smtClean="0">
                <a:latin typeface="黑体" pitchFamily="49" charset="-122"/>
                <a:ea typeface="黑体" pitchFamily="49" charset="-122"/>
              </a:rPr>
              <a:t>  人均收入增长率（</a:t>
            </a:r>
            <a:r>
              <a:rPr lang="en-US" altLang="zh-CN" sz="2800" b="1" smtClean="0">
                <a:latin typeface="黑体" pitchFamily="49" charset="-122"/>
                <a:ea typeface="黑体" pitchFamily="49" charset="-122"/>
              </a:rPr>
              <a:t>%</a:t>
            </a:r>
            <a:r>
              <a:rPr lang="zh-CN" altLang="en-US" sz="2800" b="1" smtClean="0">
                <a:latin typeface="黑体" pitchFamily="49" charset="-122"/>
                <a:ea typeface="黑体" pitchFamily="49" charset="-122"/>
              </a:rPr>
              <a:t>）</a:t>
            </a:r>
            <a:r>
              <a:rPr lang="en-US" altLang="zh-CN" sz="2800" b="1" smtClean="0">
                <a:latin typeface="黑体" pitchFamily="49" charset="-122"/>
                <a:ea typeface="黑体" pitchFamily="49" charset="-122"/>
              </a:rPr>
              <a:t>=[</a:t>
            </a:r>
            <a:r>
              <a:rPr lang="zh-CN" altLang="en-US" sz="2800" b="1" smtClean="0">
                <a:latin typeface="黑体" pitchFamily="49" charset="-122"/>
                <a:ea typeface="黑体" pitchFamily="49" charset="-122"/>
              </a:rPr>
              <a:t>（第二年度人均收入</a:t>
            </a:r>
            <a:r>
              <a:rPr lang="en-US" altLang="zh-CN" sz="2800" b="1" smtClean="0">
                <a:latin typeface="黑体" pitchFamily="49" charset="-122"/>
                <a:ea typeface="黑体" pitchFamily="49" charset="-122"/>
              </a:rPr>
              <a:t>-</a:t>
            </a:r>
            <a:r>
              <a:rPr lang="zh-CN" altLang="en-US" sz="2800" b="1" smtClean="0">
                <a:latin typeface="黑体" pitchFamily="49" charset="-122"/>
                <a:ea typeface="黑体" pitchFamily="49" charset="-122"/>
              </a:rPr>
              <a:t>第一年度人均收入）</a:t>
            </a:r>
            <a:r>
              <a:rPr lang="en-US" altLang="zh-CN" sz="2800" b="1" smtClean="0">
                <a:latin typeface="黑体" pitchFamily="49" charset="-122"/>
                <a:ea typeface="黑体" pitchFamily="49" charset="-122"/>
              </a:rPr>
              <a:t>/</a:t>
            </a:r>
            <a:r>
              <a:rPr lang="zh-CN" altLang="en-US" sz="2800" b="1" smtClean="0">
                <a:latin typeface="黑体" pitchFamily="49" charset="-122"/>
                <a:ea typeface="黑体" pitchFamily="49" charset="-122"/>
              </a:rPr>
              <a:t>第一年度人均收入</a:t>
            </a:r>
            <a:r>
              <a:rPr lang="en-US" altLang="zh-CN" sz="2800" b="1" smtClean="0">
                <a:latin typeface="黑体" pitchFamily="49" charset="-122"/>
                <a:ea typeface="黑体" pitchFamily="49" charset="-122"/>
              </a:rPr>
              <a:t>] x 100%</a:t>
            </a:r>
            <a:endParaRPr lang="zh-CN" altLang="en-US" sz="2800" b="1" smtClean="0">
              <a:latin typeface="黑体" pitchFamily="49" charset="-122"/>
              <a:ea typeface="黑体" pitchFamily="49" charset="-122"/>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3"/>
          <p:cNvSpPr>
            <a:spLocks noGrp="1" noChangeArrowheads="1"/>
          </p:cNvSpPr>
          <p:nvPr>
            <p:ph type="body" idx="1"/>
          </p:nvPr>
        </p:nvSpPr>
        <p:spPr>
          <a:xfrm>
            <a:off x="457200" y="1219200"/>
            <a:ext cx="8229600" cy="5364163"/>
          </a:xfrm>
        </p:spPr>
        <p:txBody>
          <a:bodyPr/>
          <a:lstStyle/>
          <a:p>
            <a:pPr>
              <a:lnSpc>
                <a:spcPct val="80000"/>
              </a:lnSpc>
              <a:buFontTx/>
              <a:buNone/>
            </a:pPr>
            <a:r>
              <a:rPr lang="en-US" altLang="zh-CN" b="1" smtClean="0">
                <a:latin typeface="黑体" pitchFamily="49" charset="-122"/>
                <a:ea typeface="黑体" pitchFamily="49" charset="-122"/>
              </a:rPr>
              <a:t>2</a:t>
            </a:r>
            <a:r>
              <a:rPr lang="zh-CN" altLang="en-US" b="1" smtClean="0">
                <a:latin typeface="黑体" pitchFamily="49" charset="-122"/>
                <a:ea typeface="黑体" pitchFamily="49" charset="-122"/>
              </a:rPr>
              <a:t>．保健状况指标 </a:t>
            </a:r>
          </a:p>
          <a:p>
            <a:pPr>
              <a:lnSpc>
                <a:spcPct val="80000"/>
              </a:lnSpc>
            </a:pPr>
            <a:r>
              <a:rPr lang="zh-CN" altLang="en-US" b="1" smtClean="0">
                <a:latin typeface="黑体" pitchFamily="49" charset="-122"/>
                <a:ea typeface="黑体" pitchFamily="49" charset="-122"/>
              </a:rPr>
              <a:t>人体测量指标</a:t>
            </a:r>
          </a:p>
          <a:p>
            <a:pPr>
              <a:lnSpc>
                <a:spcPct val="80000"/>
              </a:lnSpc>
            </a:pPr>
            <a:r>
              <a:rPr lang="zh-CN" altLang="en-US" b="1" smtClean="0">
                <a:latin typeface="黑体" pitchFamily="49" charset="-122"/>
                <a:ea typeface="黑体" pitchFamily="49" charset="-122"/>
              </a:rPr>
              <a:t>生化指标</a:t>
            </a:r>
          </a:p>
          <a:p>
            <a:pPr>
              <a:lnSpc>
                <a:spcPct val="80000"/>
              </a:lnSpc>
            </a:pPr>
            <a:r>
              <a:rPr lang="zh-CN" altLang="en-US" b="1" smtClean="0">
                <a:latin typeface="黑体" pitchFamily="49" charset="-122"/>
                <a:ea typeface="黑体" pitchFamily="49" charset="-122"/>
              </a:rPr>
              <a:t>临床体征</a:t>
            </a:r>
          </a:p>
          <a:p>
            <a:pPr>
              <a:lnSpc>
                <a:spcPct val="80000"/>
              </a:lnSpc>
            </a:pPr>
            <a:r>
              <a:rPr lang="zh-CN" altLang="en-US" b="1" smtClean="0">
                <a:latin typeface="黑体" pitchFamily="49" charset="-122"/>
                <a:ea typeface="黑体" pitchFamily="49" charset="-122"/>
              </a:rPr>
              <a:t>膳食营养素数量和质量指标</a:t>
            </a:r>
          </a:p>
          <a:p>
            <a:pPr>
              <a:lnSpc>
                <a:spcPct val="80000"/>
              </a:lnSpc>
            </a:pPr>
            <a:r>
              <a:rPr lang="zh-CN" altLang="en-US" b="1" smtClean="0">
                <a:latin typeface="黑体" pitchFamily="49" charset="-122"/>
                <a:ea typeface="黑体" pitchFamily="49" charset="-122"/>
              </a:rPr>
              <a:t>新生儿死亡率</a:t>
            </a:r>
          </a:p>
          <a:p>
            <a:pPr>
              <a:lnSpc>
                <a:spcPct val="80000"/>
              </a:lnSpc>
            </a:pPr>
            <a:r>
              <a:rPr lang="zh-CN" altLang="en-US" b="1" smtClean="0">
                <a:latin typeface="黑体" pitchFamily="49" charset="-122"/>
                <a:ea typeface="黑体" pitchFamily="49" charset="-122"/>
              </a:rPr>
              <a:t>婴儿的母乳喂养率</a:t>
            </a:r>
          </a:p>
          <a:p>
            <a:pPr>
              <a:lnSpc>
                <a:spcPct val="80000"/>
              </a:lnSpc>
            </a:pPr>
            <a:r>
              <a:rPr lang="zh-CN" altLang="en-US" b="1" smtClean="0">
                <a:latin typeface="黑体" pitchFamily="49" charset="-122"/>
                <a:ea typeface="黑体" pitchFamily="49" charset="-122"/>
              </a:rPr>
              <a:t>新生儿体重</a:t>
            </a:r>
          </a:p>
          <a:p>
            <a:pPr>
              <a:lnSpc>
                <a:spcPct val="80000"/>
              </a:lnSpc>
            </a:pPr>
            <a:r>
              <a:rPr lang="zh-CN" altLang="en-US" b="1" smtClean="0">
                <a:latin typeface="黑体" pitchFamily="49" charset="-122"/>
                <a:ea typeface="黑体" pitchFamily="49" charset="-122"/>
              </a:rPr>
              <a:t>儿童发育状况</a:t>
            </a:r>
          </a:p>
          <a:p>
            <a:pPr>
              <a:lnSpc>
                <a:spcPct val="80000"/>
              </a:lnSpc>
            </a:pPr>
            <a:r>
              <a:rPr lang="zh-CN" altLang="en-US" b="1" smtClean="0">
                <a:latin typeface="黑体" pitchFamily="49" charset="-122"/>
                <a:ea typeface="黑体" pitchFamily="49" charset="-122"/>
              </a:rPr>
              <a:t>居民平均寿命及农村、城市平均寿命差别</a:t>
            </a:r>
          </a:p>
          <a:p>
            <a:pPr>
              <a:lnSpc>
                <a:spcPct val="80000"/>
              </a:lnSpc>
            </a:pPr>
            <a:r>
              <a:rPr lang="zh-CN" altLang="en-US" b="1" smtClean="0">
                <a:latin typeface="黑体" pitchFamily="49" charset="-122"/>
                <a:ea typeface="黑体" pitchFamily="49" charset="-122"/>
              </a:rPr>
              <a:t>慢性疾病年度变化</a:t>
            </a:r>
            <a:endParaRPr lang="zh-CN" altLang="en-US" sz="2800" b="1" smtClean="0">
              <a:latin typeface="黑体" pitchFamily="49" charset="-122"/>
              <a:ea typeface="黑体" pitchFamily="49" charset="-122"/>
            </a:endParaRPr>
          </a:p>
        </p:txBody>
      </p:sp>
      <p:sp>
        <p:nvSpPr>
          <p:cNvPr id="321539" name="Rectangle 2"/>
          <p:cNvSpPr>
            <a:spLocks noGrp="1" noChangeArrowheads="1"/>
          </p:cNvSpPr>
          <p:nvPr>
            <p:ph type="title"/>
          </p:nvPr>
        </p:nvSpPr>
        <p:spPr>
          <a:xfrm>
            <a:off x="304800" y="0"/>
            <a:ext cx="8458200" cy="1143000"/>
          </a:xfrm>
        </p:spPr>
        <p:txBody>
          <a:bodyPr/>
          <a:lstStyle/>
          <a:p>
            <a:r>
              <a:rPr lang="zh-CN" altLang="en-US" sz="4000" b="1" smtClean="0">
                <a:solidFill>
                  <a:srgbClr val="0000FF"/>
                </a:solidFill>
                <a:latin typeface="黑体" pitchFamily="49" charset="-122"/>
                <a:ea typeface="黑体" pitchFamily="49" charset="-122"/>
              </a:rPr>
              <a:t>营养监测指标</a:t>
            </a:r>
            <a:endParaRPr lang="zh-CN" altLang="en-US" sz="4000" b="1"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2562" name="Rectangle 2"/>
          <p:cNvSpPr>
            <a:spLocks noGrp="1" noChangeArrowheads="1"/>
          </p:cNvSpPr>
          <p:nvPr>
            <p:ph type="title"/>
          </p:nvPr>
        </p:nvSpPr>
        <p:spPr/>
        <p:txBody>
          <a:bodyPr/>
          <a:lstStyle/>
          <a:p>
            <a:pPr marL="1117600" indent="-1117600"/>
            <a:r>
              <a:rPr lang="zh-CN" altLang="en-US" b="1" smtClean="0">
                <a:solidFill>
                  <a:srgbClr val="0000FF"/>
                </a:solidFill>
                <a:latin typeface="黑体" pitchFamily="49" charset="-122"/>
                <a:ea typeface="黑体" pitchFamily="49" charset="-122"/>
              </a:rPr>
              <a:t>膳食结构</a:t>
            </a:r>
            <a:r>
              <a:rPr lang="zh-CN" altLang="en-US" b="1" smtClean="0">
                <a:solidFill>
                  <a:srgbClr val="0000FF"/>
                </a:solidFill>
              </a:rPr>
              <a:t>（</a:t>
            </a:r>
            <a:r>
              <a:rPr lang="en-US" altLang="zh-CN" b="1" smtClean="0">
                <a:solidFill>
                  <a:srgbClr val="0000FF"/>
                </a:solidFill>
              </a:rPr>
              <a:t>dietary pattern</a:t>
            </a:r>
            <a:r>
              <a:rPr lang="zh-CN" altLang="en-US" b="1" smtClean="0">
                <a:solidFill>
                  <a:srgbClr val="0000FF"/>
                </a:solidFill>
              </a:rPr>
              <a:t>） </a:t>
            </a:r>
          </a:p>
        </p:txBody>
      </p:sp>
      <p:sp>
        <p:nvSpPr>
          <p:cNvPr id="322563" name="Rectangle 3"/>
          <p:cNvSpPr>
            <a:spLocks noGrp="1" noChangeArrowheads="1"/>
          </p:cNvSpPr>
          <p:nvPr>
            <p:ph type="body" idx="1"/>
          </p:nvPr>
        </p:nvSpPr>
        <p:spPr/>
        <p:txBody>
          <a:bodyPr/>
          <a:lstStyle/>
          <a:p>
            <a:r>
              <a:rPr lang="zh-CN" altLang="en-US" b="1" smtClean="0">
                <a:latin typeface="黑体" pitchFamily="49" charset="-122"/>
                <a:ea typeface="黑体" pitchFamily="49" charset="-122"/>
              </a:rPr>
              <a:t>是指人们摄入的主要食物种类和数量的组成。它是膳食质量与营养水平的物质基础，也是衡量一个国家和地区农业水平和国民经济发展程度的重要标志</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3586" name="Rectangle 2"/>
          <p:cNvSpPr>
            <a:spLocks noGrp="1" noChangeArrowheads="1"/>
          </p:cNvSpPr>
          <p:nvPr>
            <p:ph type="title"/>
          </p:nvPr>
        </p:nvSpPr>
        <p:spPr/>
        <p:txBody>
          <a:bodyPr/>
          <a:lstStyle/>
          <a:p>
            <a:r>
              <a:rPr lang="zh-CN" altLang="en-US" b="1" smtClean="0">
                <a:solidFill>
                  <a:srgbClr val="0000FF"/>
                </a:solidFill>
                <a:latin typeface="黑体" pitchFamily="49" charset="-122"/>
                <a:ea typeface="黑体" pitchFamily="49" charset="-122"/>
              </a:rPr>
              <a:t>当今世界的膳食结构</a:t>
            </a:r>
          </a:p>
        </p:txBody>
      </p:sp>
      <p:sp>
        <p:nvSpPr>
          <p:cNvPr id="323587" name="Rectangle 3"/>
          <p:cNvSpPr>
            <a:spLocks noGrp="1" noChangeArrowheads="1"/>
          </p:cNvSpPr>
          <p:nvPr>
            <p:ph type="body" idx="1"/>
          </p:nvPr>
        </p:nvSpPr>
        <p:spPr/>
        <p:txBody>
          <a:bodyPr/>
          <a:lstStyle/>
          <a:p>
            <a:r>
              <a:rPr lang="zh-CN" altLang="en-US" b="1" smtClean="0">
                <a:ea typeface="黑体" pitchFamily="49" charset="-122"/>
              </a:rPr>
              <a:t>经济发达国家模式：属于高热能、高脂肪、高蛋白的营养过剩类型</a:t>
            </a:r>
          </a:p>
          <a:p>
            <a:r>
              <a:rPr lang="zh-CN" altLang="en-US" b="1" smtClean="0">
                <a:ea typeface="黑体" pitchFamily="49" charset="-122"/>
              </a:rPr>
              <a:t>东方型膳食：其特点是以植物性食物为主 </a:t>
            </a:r>
          </a:p>
          <a:p>
            <a:r>
              <a:rPr lang="zh-CN" altLang="en-US" b="1" smtClean="0">
                <a:ea typeface="黑体" pitchFamily="49" charset="-122"/>
              </a:rPr>
              <a:t>日本模式：其膳食构成是植物和动物食品并重，膳食结构比较合理 </a:t>
            </a:r>
          </a:p>
          <a:p>
            <a:r>
              <a:rPr lang="zh-CN" altLang="en-US" b="1" smtClean="0">
                <a:ea typeface="黑体" pitchFamily="49" charset="-122"/>
              </a:rPr>
              <a:t>地中海膳食模式：为意大利和希腊等地中海地区居民所特有的膳食模式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4610" name="Rectangle 2"/>
          <p:cNvSpPr>
            <a:spLocks noGrp="1" noChangeArrowheads="1"/>
          </p:cNvSpPr>
          <p:nvPr>
            <p:ph type="title"/>
          </p:nvPr>
        </p:nvSpPr>
        <p:spPr/>
        <p:txBody>
          <a:bodyPr>
            <a:normAutofit fontScale="90000"/>
          </a:bodyPr>
          <a:lstStyle/>
          <a:p>
            <a:r>
              <a:rPr lang="zh-CN" altLang="en-US" sz="4000" b="1" smtClean="0">
                <a:solidFill>
                  <a:srgbClr val="0000FF"/>
                </a:solidFill>
                <a:latin typeface="黑体" pitchFamily="49" charset="-122"/>
                <a:ea typeface="黑体" pitchFamily="49" charset="-122"/>
              </a:rPr>
              <a:t>我国膳食结构存在的问题及</a:t>
            </a:r>
            <a:br>
              <a:rPr lang="zh-CN" altLang="en-US" sz="4000" b="1" smtClean="0">
                <a:solidFill>
                  <a:srgbClr val="0000FF"/>
                </a:solidFill>
                <a:latin typeface="黑体" pitchFamily="49" charset="-122"/>
                <a:ea typeface="黑体" pitchFamily="49" charset="-122"/>
              </a:rPr>
            </a:br>
            <a:r>
              <a:rPr lang="zh-CN" altLang="en-US" sz="4000" b="1" smtClean="0">
                <a:solidFill>
                  <a:srgbClr val="0000FF"/>
                </a:solidFill>
                <a:latin typeface="黑体" pitchFamily="49" charset="-122"/>
                <a:ea typeface="黑体" pitchFamily="49" charset="-122"/>
              </a:rPr>
              <a:t>主要改善措施</a:t>
            </a:r>
          </a:p>
        </p:txBody>
      </p:sp>
      <p:sp>
        <p:nvSpPr>
          <p:cNvPr id="324611" name="Rectangle 3"/>
          <p:cNvSpPr>
            <a:spLocks noGrp="1" noChangeArrowheads="1"/>
          </p:cNvSpPr>
          <p:nvPr>
            <p:ph type="body" idx="1"/>
          </p:nvPr>
        </p:nvSpPr>
        <p:spPr>
          <a:xfrm>
            <a:off x="457200" y="1752600"/>
            <a:ext cx="8229600" cy="4191000"/>
          </a:xfrm>
        </p:spPr>
        <p:txBody>
          <a:bodyPr/>
          <a:lstStyle/>
          <a:p>
            <a:r>
              <a:rPr lang="zh-CN" altLang="en-US" b="1" smtClean="0">
                <a:latin typeface="黑体" pitchFamily="49" charset="-122"/>
                <a:ea typeface="黑体" pitchFamily="49" charset="-122"/>
              </a:rPr>
              <a:t>谷类食物消费偏低</a:t>
            </a:r>
          </a:p>
          <a:p>
            <a:r>
              <a:rPr lang="zh-CN" altLang="en-US" b="1" smtClean="0">
                <a:latin typeface="黑体" pitchFamily="49" charset="-122"/>
                <a:ea typeface="黑体" pitchFamily="49" charset="-122"/>
              </a:rPr>
              <a:t>蔬菜、水果摄入明显不足</a:t>
            </a:r>
          </a:p>
          <a:p>
            <a:r>
              <a:rPr lang="zh-CN" altLang="en-US" b="1" smtClean="0">
                <a:latin typeface="黑体" pitchFamily="49" charset="-122"/>
                <a:ea typeface="黑体" pitchFamily="49" charset="-122"/>
              </a:rPr>
              <a:t>动物性食物及油脂消费大幅增长</a:t>
            </a:r>
          </a:p>
          <a:p>
            <a:r>
              <a:rPr lang="zh-CN" altLang="en-US" b="1" smtClean="0">
                <a:latin typeface="黑体" pitchFamily="49" charset="-122"/>
                <a:ea typeface="黑体" pitchFamily="49" charset="-122"/>
              </a:rPr>
              <a:t>奶类及豆类食物摄入不足</a:t>
            </a:r>
          </a:p>
          <a:p>
            <a:r>
              <a:rPr lang="zh-CN" altLang="en-US" b="1" smtClean="0">
                <a:latin typeface="黑体" pitchFamily="49" charset="-122"/>
                <a:ea typeface="黑体" pitchFamily="49" charset="-122"/>
              </a:rPr>
              <a:t>盐和酱油摄入量偏高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5634" name="Rectangle 2"/>
          <p:cNvSpPr>
            <a:spLocks noGrp="1" noChangeArrowheads="1"/>
          </p:cNvSpPr>
          <p:nvPr>
            <p:ph type="title"/>
          </p:nvPr>
        </p:nvSpPr>
        <p:spPr/>
        <p:txBody>
          <a:bodyPr/>
          <a:lstStyle/>
          <a:p>
            <a:r>
              <a:rPr lang="zh-CN" altLang="en-US" b="1" smtClean="0">
                <a:solidFill>
                  <a:srgbClr val="0000FF"/>
                </a:solidFill>
                <a:ea typeface="黑体" pitchFamily="49" charset="-122"/>
              </a:rPr>
              <a:t>主要改善措施</a:t>
            </a:r>
          </a:p>
        </p:txBody>
      </p:sp>
      <p:sp>
        <p:nvSpPr>
          <p:cNvPr id="325635" name="Rectangle 3"/>
          <p:cNvSpPr>
            <a:spLocks noGrp="1" noChangeArrowheads="1"/>
          </p:cNvSpPr>
          <p:nvPr>
            <p:ph type="body" idx="1"/>
          </p:nvPr>
        </p:nvSpPr>
        <p:spPr/>
        <p:txBody>
          <a:bodyPr/>
          <a:lstStyle/>
          <a:p>
            <a:r>
              <a:rPr lang="zh-CN" altLang="en-US" sz="2800" b="1" dirty="0" smtClean="0">
                <a:latin typeface="黑体" pitchFamily="49" charset="-122"/>
                <a:ea typeface="黑体" pitchFamily="49" charset="-122"/>
              </a:rPr>
              <a:t>加强政府的宏观指导，尽快制定国家营养改善相关法规，将国民营养与健康改善工作纳入国家与地方政府的议事日程；</a:t>
            </a:r>
          </a:p>
          <a:p>
            <a:r>
              <a:rPr lang="zh-CN" altLang="en-US" sz="2800" b="1" dirty="0" smtClean="0">
                <a:latin typeface="黑体" pitchFamily="49" charset="-122"/>
                <a:ea typeface="黑体" pitchFamily="49" charset="-122"/>
              </a:rPr>
              <a:t>发展农业生产、食品加工等的科学指导，更好地为改善营养与提高居民健康水平发挥作用；</a:t>
            </a:r>
          </a:p>
          <a:p>
            <a:r>
              <a:rPr lang="zh-CN" altLang="en-US" sz="2800" b="1" dirty="0" smtClean="0">
                <a:latin typeface="黑体" pitchFamily="49" charset="-122"/>
                <a:ea typeface="黑体" pitchFamily="49" charset="-122"/>
              </a:rPr>
              <a:t>加强营养健康教育，倡导平衡膳食与健康的生活方式，提高居民自我保健意识，合理调节膳食结构，做到明智消费，合理营养，预防营养相关的慢性病</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6658" name="Rectangle 2"/>
          <p:cNvSpPr>
            <a:spLocks noGrp="1" noChangeArrowheads="1"/>
          </p:cNvSpPr>
          <p:nvPr>
            <p:ph type="title"/>
          </p:nvPr>
        </p:nvSpPr>
        <p:spPr/>
        <p:txBody>
          <a:bodyPr/>
          <a:lstStyle/>
          <a:p>
            <a:r>
              <a:rPr lang="zh-CN" altLang="en-US" b="1" smtClean="0">
                <a:solidFill>
                  <a:srgbClr val="0000FF"/>
                </a:solidFill>
                <a:latin typeface="黑体" pitchFamily="49" charset="-122"/>
                <a:ea typeface="黑体" pitchFamily="49" charset="-122"/>
              </a:rPr>
              <a:t>中国居民膳食指南</a:t>
            </a:r>
            <a:endParaRPr lang="zh-CN" altLang="en-US" smtClean="0">
              <a:solidFill>
                <a:srgbClr val="0000FF"/>
              </a:solidFill>
              <a:latin typeface="黑体" pitchFamily="49" charset="-122"/>
              <a:ea typeface="黑体" pitchFamily="49" charset="-122"/>
            </a:endParaRPr>
          </a:p>
        </p:txBody>
      </p:sp>
      <p:sp>
        <p:nvSpPr>
          <p:cNvPr id="326659" name="Rectangle 3"/>
          <p:cNvSpPr>
            <a:spLocks noGrp="1" noChangeArrowheads="1"/>
          </p:cNvSpPr>
          <p:nvPr>
            <p:ph type="body" idx="1"/>
          </p:nvPr>
        </p:nvSpPr>
        <p:spPr/>
        <p:txBody>
          <a:bodyPr/>
          <a:lstStyle/>
          <a:p>
            <a:pPr>
              <a:lnSpc>
                <a:spcPct val="80000"/>
              </a:lnSpc>
            </a:pPr>
            <a:r>
              <a:rPr lang="zh-CN" altLang="en-US" sz="2800" b="1" smtClean="0">
                <a:latin typeface="黑体" pitchFamily="49" charset="-122"/>
                <a:ea typeface="黑体" pitchFamily="49" charset="-122"/>
              </a:rPr>
              <a:t>食物多样，谷类为主，粗细搭配</a:t>
            </a:r>
          </a:p>
          <a:p>
            <a:pPr>
              <a:lnSpc>
                <a:spcPct val="80000"/>
              </a:lnSpc>
            </a:pPr>
            <a:r>
              <a:rPr lang="zh-CN" altLang="en-US" sz="2800" b="1" smtClean="0">
                <a:latin typeface="黑体" pitchFamily="49" charset="-122"/>
                <a:ea typeface="黑体" pitchFamily="49" charset="-122"/>
              </a:rPr>
              <a:t>多吃蔬菜水果和薯类</a:t>
            </a:r>
          </a:p>
          <a:p>
            <a:pPr>
              <a:lnSpc>
                <a:spcPct val="80000"/>
              </a:lnSpc>
            </a:pPr>
            <a:r>
              <a:rPr lang="zh-CN" altLang="en-US" sz="2800" b="1" smtClean="0">
                <a:latin typeface="黑体" pitchFamily="49" charset="-122"/>
                <a:ea typeface="黑体" pitchFamily="49" charset="-122"/>
              </a:rPr>
              <a:t>每天吃奶类、大豆或其制品</a:t>
            </a:r>
          </a:p>
          <a:p>
            <a:pPr>
              <a:lnSpc>
                <a:spcPct val="80000"/>
              </a:lnSpc>
            </a:pPr>
            <a:r>
              <a:rPr lang="zh-CN" altLang="en-US" sz="2800" b="1" smtClean="0">
                <a:latin typeface="黑体" pitchFamily="49" charset="-122"/>
                <a:ea typeface="黑体" pitchFamily="49" charset="-122"/>
              </a:rPr>
              <a:t>常吃适量的鱼、禽、蛋和瘦肉 </a:t>
            </a:r>
          </a:p>
          <a:p>
            <a:pPr>
              <a:lnSpc>
                <a:spcPct val="80000"/>
              </a:lnSpc>
            </a:pPr>
            <a:r>
              <a:rPr lang="zh-CN" altLang="en-US" sz="2800" b="1" smtClean="0">
                <a:latin typeface="黑体" pitchFamily="49" charset="-122"/>
                <a:ea typeface="黑体" pitchFamily="49" charset="-122"/>
              </a:rPr>
              <a:t>减少烹调油用量，吃清淡少盐膳食</a:t>
            </a:r>
          </a:p>
          <a:p>
            <a:pPr>
              <a:lnSpc>
                <a:spcPct val="80000"/>
              </a:lnSpc>
            </a:pPr>
            <a:r>
              <a:rPr lang="zh-CN" altLang="en-US" sz="2800" b="1" smtClean="0">
                <a:latin typeface="黑体" pitchFamily="49" charset="-122"/>
                <a:ea typeface="黑体" pitchFamily="49" charset="-122"/>
              </a:rPr>
              <a:t>食不过量，天天运动，保持健康体重</a:t>
            </a:r>
          </a:p>
          <a:p>
            <a:pPr>
              <a:lnSpc>
                <a:spcPct val="80000"/>
              </a:lnSpc>
            </a:pPr>
            <a:r>
              <a:rPr lang="zh-CN" altLang="en-US" sz="2800" b="1" smtClean="0">
                <a:latin typeface="黑体" pitchFamily="49" charset="-122"/>
                <a:ea typeface="黑体" pitchFamily="49" charset="-122"/>
              </a:rPr>
              <a:t>三餐分配要合理，零食要适当 </a:t>
            </a:r>
          </a:p>
          <a:p>
            <a:pPr>
              <a:lnSpc>
                <a:spcPct val="80000"/>
              </a:lnSpc>
            </a:pPr>
            <a:r>
              <a:rPr lang="zh-CN" altLang="en-US" sz="2800" b="1" smtClean="0">
                <a:latin typeface="黑体" pitchFamily="49" charset="-122"/>
                <a:ea typeface="黑体" pitchFamily="49" charset="-122"/>
              </a:rPr>
              <a:t>每天足量饮水，合理选择饮料 </a:t>
            </a:r>
          </a:p>
          <a:p>
            <a:pPr>
              <a:lnSpc>
                <a:spcPct val="80000"/>
              </a:lnSpc>
            </a:pPr>
            <a:r>
              <a:rPr lang="zh-CN" altLang="en-US" sz="2800" b="1" smtClean="0">
                <a:latin typeface="黑体" pitchFamily="49" charset="-122"/>
                <a:ea typeface="黑体" pitchFamily="49" charset="-122"/>
              </a:rPr>
              <a:t>如饮酒应限量</a:t>
            </a:r>
          </a:p>
          <a:p>
            <a:pPr>
              <a:lnSpc>
                <a:spcPct val="80000"/>
              </a:lnSpc>
            </a:pPr>
            <a:r>
              <a:rPr lang="zh-CN" altLang="en-US" sz="2800" b="1" smtClean="0">
                <a:latin typeface="黑体" pitchFamily="49" charset="-122"/>
                <a:ea typeface="黑体" pitchFamily="49" charset="-122"/>
              </a:rPr>
              <a:t>吃新鲜卫生的食物 </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82" name="Rectangle 2"/>
          <p:cNvSpPr>
            <a:spLocks noGrp="1" noChangeArrowheads="1"/>
          </p:cNvSpPr>
          <p:nvPr>
            <p:ph type="title"/>
          </p:nvPr>
        </p:nvSpPr>
        <p:spPr/>
        <p:txBody>
          <a:bodyPr/>
          <a:lstStyle/>
          <a:p>
            <a:r>
              <a:rPr lang="zh-CN" altLang="en-US" b="1" smtClean="0">
                <a:solidFill>
                  <a:srgbClr val="0000FF"/>
                </a:solidFill>
                <a:latin typeface="黑体" pitchFamily="49" charset="-122"/>
                <a:ea typeface="黑体" pitchFamily="49" charset="-122"/>
              </a:rPr>
              <a:t>中国孕期妇女膳食指南</a:t>
            </a:r>
            <a:endParaRPr lang="zh-CN" altLang="en-US" b="1" smtClean="0"/>
          </a:p>
        </p:txBody>
      </p:sp>
      <p:sp>
        <p:nvSpPr>
          <p:cNvPr id="327683" name="Rectangle 3"/>
          <p:cNvSpPr>
            <a:spLocks noGrp="1" noChangeArrowheads="1"/>
          </p:cNvSpPr>
          <p:nvPr>
            <p:ph type="body" idx="1"/>
          </p:nvPr>
        </p:nvSpPr>
        <p:spPr/>
        <p:txBody>
          <a:bodyPr/>
          <a:lstStyle/>
          <a:p>
            <a:pPr>
              <a:lnSpc>
                <a:spcPct val="90000"/>
              </a:lnSpc>
            </a:pPr>
            <a:r>
              <a:rPr lang="en-US" altLang="zh-CN" sz="2400" b="1" smtClean="0">
                <a:latin typeface="黑体" pitchFamily="49" charset="-122"/>
                <a:ea typeface="黑体" pitchFamily="49" charset="-122"/>
              </a:rPr>
              <a:t>《</a:t>
            </a:r>
            <a:r>
              <a:rPr lang="zh-CN" altLang="en-US" sz="2400" b="1" smtClean="0">
                <a:latin typeface="黑体" pitchFamily="49" charset="-122"/>
                <a:ea typeface="黑体" pitchFamily="49" charset="-122"/>
              </a:rPr>
              <a:t>孕前期妇女膳食指南</a:t>
            </a:r>
            <a:r>
              <a:rPr lang="en-US" altLang="zh-CN" sz="2400" b="1" smtClean="0">
                <a:latin typeface="黑体" pitchFamily="49" charset="-122"/>
                <a:ea typeface="黑体" pitchFamily="49" charset="-122"/>
              </a:rPr>
              <a:t>》</a:t>
            </a:r>
            <a:r>
              <a:rPr lang="zh-CN" altLang="en-US" sz="2400" b="1" smtClean="0">
                <a:latin typeface="黑体" pitchFamily="49" charset="-122"/>
                <a:ea typeface="黑体" pitchFamily="49" charset="-122"/>
              </a:rPr>
              <a:t>在一般人群膳食指南十条基础上，增加 </a:t>
            </a:r>
            <a:r>
              <a:rPr lang="zh-CN" altLang="zh-CN" sz="2400" b="1" smtClean="0">
                <a:latin typeface="黑体" pitchFamily="49" charset="-122"/>
                <a:ea typeface="黑体" pitchFamily="49" charset="-122"/>
              </a:rPr>
              <a:t>①多摄入富含叶酸的食物或补充叶酸；②常吃含铁丰富的食物；③保证摄入加碘食盐，适当增加海产品的摄入；④戒烟、禁酒 </a:t>
            </a:r>
            <a:endParaRPr lang="zh-CN" altLang="en-US" sz="2400" b="1" smtClean="0">
              <a:latin typeface="黑体" pitchFamily="49" charset="-122"/>
              <a:ea typeface="黑体" pitchFamily="49" charset="-122"/>
            </a:endParaRPr>
          </a:p>
          <a:p>
            <a:pPr>
              <a:lnSpc>
                <a:spcPct val="90000"/>
              </a:lnSpc>
            </a:pPr>
            <a:r>
              <a:rPr lang="en-US" altLang="zh-CN" sz="2400" b="1" smtClean="0">
                <a:latin typeface="黑体" pitchFamily="49" charset="-122"/>
                <a:ea typeface="黑体" pitchFamily="49" charset="-122"/>
              </a:rPr>
              <a:t>《</a:t>
            </a:r>
            <a:r>
              <a:rPr lang="zh-CN" altLang="en-US" sz="2400" b="1" smtClean="0">
                <a:latin typeface="黑体" pitchFamily="49" charset="-122"/>
                <a:ea typeface="黑体" pitchFamily="49" charset="-122"/>
              </a:rPr>
              <a:t>孕早期妇女膳食指南</a:t>
            </a:r>
            <a:r>
              <a:rPr lang="en-US" altLang="zh-CN" sz="2400" b="1" smtClean="0">
                <a:latin typeface="黑体" pitchFamily="49" charset="-122"/>
                <a:ea typeface="黑体" pitchFamily="49" charset="-122"/>
              </a:rPr>
              <a:t>》</a:t>
            </a:r>
            <a:r>
              <a:rPr lang="zh-CN" altLang="en-US" sz="2400" b="1" smtClean="0">
                <a:latin typeface="黑体" pitchFamily="49" charset="-122"/>
                <a:ea typeface="黑体" pitchFamily="49" charset="-122"/>
              </a:rPr>
              <a:t>在一般人群膳食指南十条基础上，增加</a:t>
            </a:r>
            <a:r>
              <a:rPr lang="en-US" altLang="zh-CN" sz="2400" b="1" smtClean="0">
                <a:latin typeface="黑体" pitchFamily="49" charset="-122"/>
                <a:ea typeface="黑体" pitchFamily="49" charset="-122"/>
              </a:rPr>
              <a:t> </a:t>
            </a:r>
            <a:r>
              <a:rPr lang="zh-CN" altLang="en-US" sz="2400" b="1" smtClean="0">
                <a:latin typeface="黑体" pitchFamily="49" charset="-122"/>
                <a:ea typeface="黑体" pitchFamily="49" charset="-122"/>
              </a:rPr>
              <a:t>①膳食清淡、适口；②少食多餐；③保证摄入足量富含碳水化合物的食物；④多摄入富含叶酸的食物并补充叶酸；⑤戒烟、禁酒</a:t>
            </a:r>
          </a:p>
          <a:p>
            <a:pPr>
              <a:lnSpc>
                <a:spcPct val="90000"/>
              </a:lnSpc>
            </a:pPr>
            <a:r>
              <a:rPr lang="en-US" altLang="zh-CN" sz="2400" b="1" smtClean="0">
                <a:latin typeface="黑体" pitchFamily="49" charset="-122"/>
                <a:ea typeface="黑体" pitchFamily="49" charset="-122"/>
              </a:rPr>
              <a:t>《</a:t>
            </a:r>
            <a:r>
              <a:rPr lang="zh-CN" altLang="en-US" sz="2400" b="1" smtClean="0">
                <a:latin typeface="黑体" pitchFamily="49" charset="-122"/>
                <a:ea typeface="黑体" pitchFamily="49" charset="-122"/>
              </a:rPr>
              <a:t>孕中、末期妇女膳食指南</a:t>
            </a:r>
            <a:r>
              <a:rPr lang="en-US" altLang="zh-CN" sz="2400" b="1" smtClean="0">
                <a:latin typeface="黑体" pitchFamily="49" charset="-122"/>
                <a:ea typeface="黑体" pitchFamily="49" charset="-122"/>
              </a:rPr>
              <a:t>》</a:t>
            </a:r>
            <a:r>
              <a:rPr lang="zh-CN" altLang="en-US" sz="2400" b="1" smtClean="0">
                <a:latin typeface="黑体" pitchFamily="49" charset="-122"/>
                <a:ea typeface="黑体" pitchFamily="49" charset="-122"/>
              </a:rPr>
              <a:t>在一般人群膳食指南十条基础上，增加</a:t>
            </a:r>
            <a:r>
              <a:rPr lang="en-US" altLang="zh-CN" sz="2400" b="1" smtClean="0">
                <a:latin typeface="黑体" pitchFamily="49" charset="-122"/>
                <a:ea typeface="黑体" pitchFamily="49" charset="-122"/>
              </a:rPr>
              <a:t> </a:t>
            </a:r>
            <a:r>
              <a:rPr lang="zh-CN" altLang="en-US" sz="2400" b="1" smtClean="0">
                <a:latin typeface="黑体" pitchFamily="49" charset="-122"/>
                <a:ea typeface="黑体" pitchFamily="49" charset="-122"/>
              </a:rPr>
              <a:t>①适当增加鱼、禽、蛋、瘦肉、海产品的摄入；②适当增加奶类的摄入；③常吃含铁丰富的食物；④适量身体活动，维持体重的适宜增长；⑤禁烟戒酒，  少吃刺激性食物 </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8706" name="Rectangle 2"/>
          <p:cNvSpPr>
            <a:spLocks noGrp="1" noChangeArrowheads="1"/>
          </p:cNvSpPr>
          <p:nvPr>
            <p:ph type="title"/>
          </p:nvPr>
        </p:nvSpPr>
        <p:spPr/>
        <p:txBody>
          <a:bodyPr/>
          <a:lstStyle/>
          <a:p>
            <a:r>
              <a:rPr lang="zh-CN" altLang="en-US" b="1" smtClean="0">
                <a:solidFill>
                  <a:srgbClr val="0000FF"/>
                </a:solidFill>
                <a:latin typeface="黑体" pitchFamily="49" charset="-122"/>
                <a:ea typeface="黑体" pitchFamily="49" charset="-122"/>
              </a:rPr>
              <a:t>哺乳期妇女膳食指南</a:t>
            </a:r>
            <a:r>
              <a:rPr lang="zh-CN" altLang="en-US" b="1" smtClean="0">
                <a:latin typeface="黑体" pitchFamily="49" charset="-122"/>
                <a:ea typeface="黑体" pitchFamily="49" charset="-122"/>
              </a:rPr>
              <a:t> </a:t>
            </a:r>
          </a:p>
        </p:txBody>
      </p:sp>
      <p:sp>
        <p:nvSpPr>
          <p:cNvPr id="328707" name="Rectangle 3"/>
          <p:cNvSpPr>
            <a:spLocks noGrp="1" noChangeArrowheads="1"/>
          </p:cNvSpPr>
          <p:nvPr>
            <p:ph type="body" idx="1"/>
          </p:nvPr>
        </p:nvSpPr>
        <p:spPr/>
        <p:txBody>
          <a:bodyPr/>
          <a:lstStyle/>
          <a:p>
            <a:r>
              <a:rPr lang="zh-CN" altLang="en-US" b="1" dirty="0" smtClean="0">
                <a:ea typeface="黑体" pitchFamily="49" charset="-122"/>
              </a:rPr>
              <a:t>在一般人群膳食指南十条基础上，</a:t>
            </a:r>
            <a:r>
              <a:rPr lang="zh-CN" altLang="en-US" b="1" dirty="0" smtClean="0">
                <a:ea typeface="黑体" pitchFamily="49" charset="-122"/>
              </a:rPr>
              <a:t>增加：①</a:t>
            </a:r>
            <a:r>
              <a:rPr lang="zh-CN" altLang="en-US" b="1" dirty="0" smtClean="0">
                <a:ea typeface="黑体" pitchFamily="49" charset="-122"/>
              </a:rPr>
              <a:t>增加鱼、禽、蛋、瘦肉及海产品摄入量；②适当增饮奶类，  多喝汤水；③产褥期食物多样，不过量；④忌烟酒，避免喝浓茶和咖啡；⑤科学活动和锻炼，保持健康体重</a:t>
            </a:r>
            <a:endParaRPr lang="zh-CN" altLang="en-US" b="1"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2082" name="Rectangle 2"/>
          <p:cNvSpPr>
            <a:spLocks noGrp="1" noChangeArrowheads="1"/>
          </p:cNvSpPr>
          <p:nvPr>
            <p:ph type="title"/>
          </p:nvPr>
        </p:nvSpPr>
        <p:spPr/>
        <p:txBody>
          <a:bodyPr/>
          <a:lstStyle/>
          <a:p>
            <a:r>
              <a:rPr lang="zh-CN" altLang="en-US" sz="4800" b="1" smtClean="0">
                <a:solidFill>
                  <a:srgbClr val="0000FF"/>
                </a:solidFill>
                <a:ea typeface="黑体" pitchFamily="49" charset="-122"/>
              </a:rPr>
              <a:t>社区营养的目的</a:t>
            </a:r>
            <a:endParaRPr lang="en-US" altLang="zh-CN" sz="4800" b="1" smtClean="0">
              <a:solidFill>
                <a:srgbClr val="0000FF"/>
              </a:solidFill>
              <a:ea typeface="黑体" pitchFamily="49" charset="-122"/>
            </a:endParaRPr>
          </a:p>
        </p:txBody>
      </p:sp>
      <p:sp>
        <p:nvSpPr>
          <p:cNvPr id="302083" name="Rectangle 3"/>
          <p:cNvSpPr>
            <a:spLocks noGrp="1" noChangeArrowheads="1"/>
          </p:cNvSpPr>
          <p:nvPr>
            <p:ph type="body" idx="1"/>
          </p:nvPr>
        </p:nvSpPr>
        <p:spPr/>
        <p:txBody>
          <a:bodyPr/>
          <a:lstStyle/>
          <a:p>
            <a:pPr eaLnBrk="1" hangingPunct="1"/>
            <a:r>
              <a:rPr lang="zh-CN" altLang="en-US" b="1" smtClean="0">
                <a:ea typeface="黑体" pitchFamily="49" charset="-122"/>
              </a:rPr>
              <a:t>在于运用一切有益的科学理论、技术和社会条件、因素和方法，使限定区域内各类人群营养合理化，提高其营养水平与健康水平，改善其体力和智力素质。</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9730" name="Rectangle 2"/>
          <p:cNvSpPr>
            <a:spLocks noGrp="1" noChangeArrowheads="1"/>
          </p:cNvSpPr>
          <p:nvPr>
            <p:ph type="title"/>
          </p:nvPr>
        </p:nvSpPr>
        <p:spPr/>
        <p:txBody>
          <a:bodyPr>
            <a:normAutofit fontScale="90000"/>
          </a:bodyPr>
          <a:lstStyle/>
          <a:p>
            <a:r>
              <a:rPr lang="zh-CN" altLang="en-US" sz="4000" b="1" smtClean="0">
                <a:solidFill>
                  <a:srgbClr val="0000FF"/>
                </a:solidFill>
                <a:ea typeface="黑体" pitchFamily="49" charset="-122"/>
              </a:rPr>
              <a:t>中国婴幼儿及学龄前儿童</a:t>
            </a:r>
            <a:br>
              <a:rPr lang="zh-CN" altLang="en-US" sz="4000" b="1" smtClean="0">
                <a:solidFill>
                  <a:srgbClr val="0000FF"/>
                </a:solidFill>
                <a:ea typeface="黑体" pitchFamily="49" charset="-122"/>
              </a:rPr>
            </a:br>
            <a:r>
              <a:rPr lang="zh-CN" altLang="en-US" sz="4000" b="1" smtClean="0">
                <a:solidFill>
                  <a:srgbClr val="0000FF"/>
                </a:solidFill>
                <a:ea typeface="黑体" pitchFamily="49" charset="-122"/>
              </a:rPr>
              <a:t>膳食指南</a:t>
            </a:r>
            <a:endParaRPr lang="zh-CN" altLang="en-US" sz="4000" smtClean="0"/>
          </a:p>
        </p:txBody>
      </p:sp>
      <p:sp>
        <p:nvSpPr>
          <p:cNvPr id="329731" name="Rectangle 3"/>
          <p:cNvSpPr>
            <a:spLocks noGrp="1" noChangeArrowheads="1"/>
          </p:cNvSpPr>
          <p:nvPr>
            <p:ph type="body" idx="1"/>
          </p:nvPr>
        </p:nvSpPr>
        <p:spPr/>
        <p:txBody>
          <a:bodyPr/>
          <a:lstStyle/>
          <a:p>
            <a:pPr>
              <a:lnSpc>
                <a:spcPct val="90000"/>
              </a:lnSpc>
              <a:buFontTx/>
              <a:buNone/>
            </a:pPr>
            <a:endParaRPr lang="zh-CN" altLang="en-US" sz="2400" smtClean="0">
              <a:latin typeface="黑体" pitchFamily="49" charset="-122"/>
              <a:ea typeface="黑体" pitchFamily="49" charset="-122"/>
            </a:endParaRPr>
          </a:p>
          <a:p>
            <a:pPr>
              <a:lnSpc>
                <a:spcPct val="90000"/>
              </a:lnSpc>
            </a:pPr>
            <a:r>
              <a:rPr lang="en-US" altLang="zh-CN" sz="2400" b="1" smtClean="0">
                <a:latin typeface="黑体" pitchFamily="49" charset="-122"/>
                <a:ea typeface="黑体" pitchFamily="49" charset="-122"/>
              </a:rPr>
              <a:t>《0</a:t>
            </a:r>
            <a:r>
              <a:rPr lang="zh-CN" altLang="en-US" sz="2400" b="1" smtClean="0">
                <a:latin typeface="黑体" pitchFamily="49" charset="-122"/>
                <a:ea typeface="黑体" pitchFamily="49" charset="-122"/>
              </a:rPr>
              <a:t>～</a:t>
            </a:r>
            <a:r>
              <a:rPr lang="en-US" altLang="zh-CN" sz="2400" b="1" smtClean="0">
                <a:latin typeface="黑体" pitchFamily="49" charset="-122"/>
                <a:ea typeface="黑体" pitchFamily="49" charset="-122"/>
              </a:rPr>
              <a:t>6</a:t>
            </a:r>
            <a:r>
              <a:rPr lang="zh-CN" altLang="en-US" sz="2400" b="1" smtClean="0">
                <a:latin typeface="黑体" pitchFamily="49" charset="-122"/>
                <a:ea typeface="黑体" pitchFamily="49" charset="-122"/>
              </a:rPr>
              <a:t>月龄婴儿喂养指南</a:t>
            </a:r>
            <a:r>
              <a:rPr lang="en-US" altLang="zh-CN" sz="2400" b="1" smtClean="0">
                <a:latin typeface="黑体" pitchFamily="49" charset="-122"/>
                <a:ea typeface="黑体" pitchFamily="49" charset="-122"/>
              </a:rPr>
              <a:t>》</a:t>
            </a:r>
          </a:p>
          <a:p>
            <a:pPr>
              <a:lnSpc>
                <a:spcPct val="90000"/>
              </a:lnSpc>
              <a:buFontTx/>
              <a:buNone/>
            </a:pPr>
            <a:r>
              <a:rPr lang="zh-CN" altLang="en-US" sz="2400" b="1" smtClean="0">
                <a:latin typeface="黑体" pitchFamily="49" charset="-122"/>
                <a:ea typeface="黑体" pitchFamily="49" charset="-122"/>
              </a:rPr>
              <a:t>   ①纯母乳喂养；②产后尽早开奶，初乳营养最好；③尽早抱婴儿到户外活动或适当补充维生素</a:t>
            </a:r>
            <a:r>
              <a:rPr lang="en-US" altLang="zh-CN" sz="2400" b="1" smtClean="0">
                <a:latin typeface="黑体" pitchFamily="49" charset="-122"/>
                <a:ea typeface="黑体" pitchFamily="49" charset="-122"/>
              </a:rPr>
              <a:t>D</a:t>
            </a:r>
            <a:r>
              <a:rPr lang="zh-CN" altLang="en-US" sz="2400" b="1" smtClean="0">
                <a:latin typeface="黑体" pitchFamily="49" charset="-122"/>
                <a:ea typeface="黑体" pitchFamily="49" charset="-122"/>
              </a:rPr>
              <a:t>；④给新生儿和</a:t>
            </a:r>
            <a:r>
              <a:rPr lang="en-US" altLang="zh-CN" sz="2400" b="1" smtClean="0">
                <a:latin typeface="黑体" pitchFamily="49" charset="-122"/>
                <a:ea typeface="黑体" pitchFamily="49" charset="-122"/>
              </a:rPr>
              <a:t>1</a:t>
            </a:r>
            <a:r>
              <a:rPr lang="zh-CN" altLang="en-US" sz="2400" b="1" smtClean="0">
                <a:latin typeface="黑体" pitchFamily="49" charset="-122"/>
                <a:ea typeface="黑体" pitchFamily="49" charset="-122"/>
              </a:rPr>
              <a:t>月～</a:t>
            </a:r>
            <a:r>
              <a:rPr lang="en-US" altLang="zh-CN" sz="2400" b="1" smtClean="0">
                <a:latin typeface="黑体" pitchFamily="49" charset="-122"/>
                <a:ea typeface="黑体" pitchFamily="49" charset="-122"/>
              </a:rPr>
              <a:t>6</a:t>
            </a:r>
            <a:r>
              <a:rPr lang="zh-CN" altLang="en-US" sz="2400" b="1" smtClean="0">
                <a:latin typeface="黑体" pitchFamily="49" charset="-122"/>
                <a:ea typeface="黑体" pitchFamily="49" charset="-122"/>
              </a:rPr>
              <a:t>月龄婴儿及时补充适量维生素</a:t>
            </a:r>
            <a:r>
              <a:rPr lang="en-US" altLang="zh-CN" sz="2400" b="1" smtClean="0">
                <a:latin typeface="黑体" pitchFamily="49" charset="-122"/>
                <a:ea typeface="黑体" pitchFamily="49" charset="-122"/>
              </a:rPr>
              <a:t>K</a:t>
            </a:r>
            <a:r>
              <a:rPr lang="zh-CN" altLang="en-US" sz="2400" b="1" smtClean="0">
                <a:latin typeface="黑体" pitchFamily="49" charset="-122"/>
                <a:ea typeface="黑体" pitchFamily="49" charset="-122"/>
              </a:rPr>
              <a:t>；⑤不能用纯母乳喂养时，宜首选婴儿配方食品喂养；⑥定期监测生长发育状况。</a:t>
            </a:r>
          </a:p>
          <a:p>
            <a:pPr>
              <a:lnSpc>
                <a:spcPct val="90000"/>
              </a:lnSpc>
            </a:pPr>
            <a:r>
              <a:rPr lang="en-US" altLang="zh-CN" sz="2400" b="1" smtClean="0">
                <a:latin typeface="黑体" pitchFamily="49" charset="-122"/>
                <a:ea typeface="黑体" pitchFamily="49" charset="-122"/>
              </a:rPr>
              <a:t>《6</a:t>
            </a:r>
            <a:r>
              <a:rPr lang="zh-CN" altLang="en-US" sz="2400" b="1" smtClean="0">
                <a:latin typeface="黑体" pitchFamily="49" charset="-122"/>
                <a:ea typeface="黑体" pitchFamily="49" charset="-122"/>
              </a:rPr>
              <a:t>月～</a:t>
            </a:r>
            <a:r>
              <a:rPr lang="en-US" altLang="zh-CN" sz="2400" b="1" smtClean="0">
                <a:latin typeface="黑体" pitchFamily="49" charset="-122"/>
                <a:ea typeface="黑体" pitchFamily="49" charset="-122"/>
              </a:rPr>
              <a:t>12</a:t>
            </a:r>
            <a:r>
              <a:rPr lang="zh-CN" altLang="en-US" sz="2400" b="1" smtClean="0">
                <a:latin typeface="黑体" pitchFamily="49" charset="-122"/>
                <a:ea typeface="黑体" pitchFamily="49" charset="-122"/>
              </a:rPr>
              <a:t>月龄婴儿喂养指南</a:t>
            </a:r>
            <a:r>
              <a:rPr lang="en-US" altLang="zh-CN" sz="2400" b="1" smtClean="0">
                <a:latin typeface="黑体" pitchFamily="49" charset="-122"/>
                <a:ea typeface="黑体" pitchFamily="49" charset="-122"/>
              </a:rPr>
              <a:t>》</a:t>
            </a:r>
          </a:p>
          <a:p>
            <a:pPr>
              <a:lnSpc>
                <a:spcPct val="90000"/>
              </a:lnSpc>
              <a:buFontTx/>
              <a:buNone/>
            </a:pPr>
            <a:r>
              <a:rPr lang="en-US" altLang="zh-CN" sz="2400" b="1" smtClean="0">
                <a:latin typeface="黑体" pitchFamily="49" charset="-122"/>
                <a:ea typeface="黑体" pitchFamily="49" charset="-122"/>
              </a:rPr>
              <a:t>   </a:t>
            </a:r>
            <a:r>
              <a:rPr lang="zh-CN" altLang="en-US" sz="2400" b="1" smtClean="0">
                <a:latin typeface="黑体" pitchFamily="49" charset="-122"/>
                <a:ea typeface="黑体" pitchFamily="49" charset="-122"/>
              </a:rPr>
              <a:t>①奶类优先，继续母乳喂养；②及时合理添加辅食；③尝试多种多样的食物，膳食少糖、无盐、不加调味品；④逐步让婴儿自己进食，培养良好的进食行为；⑤定期监测生长发育状况；⑥注意饮食卫生 </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0754" name="Rectangle 3"/>
          <p:cNvSpPr>
            <a:spLocks noGrp="1" noChangeArrowheads="1"/>
          </p:cNvSpPr>
          <p:nvPr>
            <p:ph type="body" idx="1"/>
          </p:nvPr>
        </p:nvSpPr>
        <p:spPr/>
        <p:txBody>
          <a:bodyPr/>
          <a:lstStyle/>
          <a:p>
            <a:r>
              <a:rPr lang="en-US" altLang="zh-CN" sz="2800" b="1" smtClean="0">
                <a:latin typeface="黑体" pitchFamily="49" charset="-122"/>
                <a:ea typeface="黑体" pitchFamily="49" charset="-122"/>
              </a:rPr>
              <a:t>《1</a:t>
            </a:r>
            <a:r>
              <a:rPr lang="zh-CN" altLang="en-US" sz="2800" b="1" smtClean="0">
                <a:latin typeface="黑体" pitchFamily="49" charset="-122"/>
                <a:ea typeface="黑体" pitchFamily="49" charset="-122"/>
              </a:rPr>
              <a:t>～</a:t>
            </a:r>
            <a:r>
              <a:rPr lang="en-US" altLang="zh-CN" sz="2800" b="1" smtClean="0">
                <a:latin typeface="黑体" pitchFamily="49" charset="-122"/>
                <a:ea typeface="黑体" pitchFamily="49" charset="-122"/>
              </a:rPr>
              <a:t>3</a:t>
            </a:r>
            <a:r>
              <a:rPr lang="zh-CN" altLang="en-US" sz="2800" b="1" smtClean="0">
                <a:latin typeface="黑体" pitchFamily="49" charset="-122"/>
                <a:ea typeface="黑体" pitchFamily="49" charset="-122"/>
              </a:rPr>
              <a:t>岁幼儿喂养指南</a:t>
            </a:r>
            <a:r>
              <a:rPr lang="en-US" altLang="zh-CN" sz="2800" b="1" smtClean="0">
                <a:latin typeface="黑体" pitchFamily="49" charset="-122"/>
                <a:ea typeface="黑体" pitchFamily="49" charset="-122"/>
              </a:rPr>
              <a:t>》</a:t>
            </a:r>
            <a:r>
              <a:rPr lang="en-US" altLang="zh-CN" sz="3600" b="1" smtClean="0">
                <a:latin typeface="黑体" pitchFamily="49" charset="-122"/>
                <a:ea typeface="黑体" pitchFamily="49" charset="-122"/>
              </a:rPr>
              <a:t> </a:t>
            </a:r>
            <a:endParaRPr lang="zh-CN" altLang="en-US" sz="2800" b="1" smtClean="0">
              <a:latin typeface="黑体" pitchFamily="49" charset="-122"/>
              <a:ea typeface="黑体" pitchFamily="49" charset="-122"/>
            </a:endParaRPr>
          </a:p>
          <a:p>
            <a:pPr algn="just">
              <a:buFontTx/>
              <a:buNone/>
            </a:pPr>
            <a:r>
              <a:rPr lang="zh-CN" altLang="en-US" sz="3600" b="1" smtClean="0">
                <a:latin typeface="黑体" pitchFamily="49" charset="-122"/>
                <a:ea typeface="黑体" pitchFamily="49" charset="-122"/>
              </a:rPr>
              <a:t>  </a:t>
            </a:r>
            <a:r>
              <a:rPr lang="zh-CN" altLang="en-US" sz="2800" b="1" smtClean="0">
                <a:latin typeface="黑体" pitchFamily="49" charset="-122"/>
                <a:ea typeface="黑体" pitchFamily="49" charset="-122"/>
              </a:rPr>
              <a:t>①给予母乳或其他乳制品，逐步过渡到食物多样；②选择营养丰富、易消化的食物；③采用适宜的烹调方式，单独加工制作膳食；④在良好环境下规律进餐，重视良好饮食习惯的培养；⑤鼓励幼儿多做户外游戏与活动，合理安排零食，避免过瘦与肥胖；⑥每天足量饮水，少喝含糖高的饮料；⑦定期监测生长发育状况；⑧确保饮食卫生，严格餐具消毒</a:t>
            </a:r>
          </a:p>
        </p:txBody>
      </p:sp>
      <p:sp>
        <p:nvSpPr>
          <p:cNvPr id="330755" name="Rectangle 2"/>
          <p:cNvSpPr>
            <a:spLocks noGrp="1" noChangeArrowheads="1"/>
          </p:cNvSpPr>
          <p:nvPr>
            <p:ph type="title"/>
          </p:nvPr>
        </p:nvSpPr>
        <p:spPr/>
        <p:txBody>
          <a:bodyPr>
            <a:normAutofit fontScale="90000"/>
          </a:bodyPr>
          <a:lstStyle/>
          <a:p>
            <a:r>
              <a:rPr lang="zh-CN" altLang="en-US" sz="4000" b="1" smtClean="0">
                <a:solidFill>
                  <a:srgbClr val="0000FF"/>
                </a:solidFill>
                <a:ea typeface="黑体" pitchFamily="49" charset="-122"/>
              </a:rPr>
              <a:t>中国婴幼儿及学龄前儿童</a:t>
            </a:r>
            <a:br>
              <a:rPr lang="zh-CN" altLang="en-US" sz="4000" b="1" smtClean="0">
                <a:solidFill>
                  <a:srgbClr val="0000FF"/>
                </a:solidFill>
                <a:ea typeface="黑体" pitchFamily="49" charset="-122"/>
              </a:rPr>
            </a:br>
            <a:r>
              <a:rPr lang="zh-CN" altLang="en-US" sz="4000" b="1" smtClean="0">
                <a:solidFill>
                  <a:srgbClr val="0000FF"/>
                </a:solidFill>
                <a:ea typeface="黑体" pitchFamily="49" charset="-122"/>
              </a:rPr>
              <a:t>膳食指南</a:t>
            </a:r>
            <a:endParaRPr lang="zh-CN" altLang="en-US" sz="4000" smtClean="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1778" name="Rectangle 2"/>
          <p:cNvSpPr>
            <a:spLocks noGrp="1" noChangeArrowheads="1"/>
          </p:cNvSpPr>
          <p:nvPr>
            <p:ph type="title"/>
          </p:nvPr>
        </p:nvSpPr>
        <p:spPr/>
        <p:txBody>
          <a:bodyPr/>
          <a:lstStyle/>
          <a:p>
            <a:r>
              <a:rPr lang="en-US" altLang="zh-CN" sz="3600" b="1" smtClean="0">
                <a:solidFill>
                  <a:srgbClr val="0000FF"/>
                </a:solidFill>
                <a:latin typeface="黑体" pitchFamily="49" charset="-122"/>
                <a:ea typeface="黑体" pitchFamily="49" charset="-122"/>
              </a:rPr>
              <a:t>《</a:t>
            </a:r>
            <a:r>
              <a:rPr lang="zh-CN" altLang="en-US" sz="3600" b="1" smtClean="0">
                <a:solidFill>
                  <a:srgbClr val="0000FF"/>
                </a:solidFill>
                <a:latin typeface="黑体" pitchFamily="49" charset="-122"/>
                <a:ea typeface="黑体" pitchFamily="49" charset="-122"/>
              </a:rPr>
              <a:t>中国儿童青少年膳食指南</a:t>
            </a:r>
            <a:r>
              <a:rPr lang="en-US" altLang="zh-CN" sz="3600" b="1" smtClean="0">
                <a:solidFill>
                  <a:srgbClr val="0000FF"/>
                </a:solidFill>
                <a:latin typeface="黑体" pitchFamily="49" charset="-122"/>
                <a:ea typeface="黑体" pitchFamily="49" charset="-122"/>
              </a:rPr>
              <a:t>》</a:t>
            </a:r>
            <a:endParaRPr lang="zh-CN" altLang="en-US" sz="3600" b="1" smtClean="0">
              <a:solidFill>
                <a:srgbClr val="0000FF"/>
              </a:solidFill>
              <a:latin typeface="黑体" pitchFamily="49" charset="-122"/>
              <a:ea typeface="黑体" pitchFamily="49" charset="-122"/>
            </a:endParaRPr>
          </a:p>
        </p:txBody>
      </p:sp>
      <p:sp>
        <p:nvSpPr>
          <p:cNvPr id="331779" name="Rectangle 3"/>
          <p:cNvSpPr>
            <a:spLocks noGrp="1" noChangeArrowheads="1"/>
          </p:cNvSpPr>
          <p:nvPr>
            <p:ph type="body" idx="1"/>
          </p:nvPr>
        </p:nvSpPr>
        <p:spPr/>
        <p:txBody>
          <a:bodyPr/>
          <a:lstStyle/>
          <a:p>
            <a:pPr algn="just">
              <a:buFontTx/>
              <a:buNone/>
            </a:pPr>
            <a:r>
              <a:rPr lang="zh-CN" altLang="en-US" b="1" smtClean="0">
                <a:latin typeface="黑体" pitchFamily="49" charset="-122"/>
                <a:ea typeface="黑体" pitchFamily="49" charset="-122"/>
              </a:rPr>
              <a:t>在一般人群膳食指南十条基础上，增加</a:t>
            </a:r>
          </a:p>
          <a:p>
            <a:pPr algn="just">
              <a:buFontTx/>
              <a:buNone/>
            </a:pPr>
            <a:r>
              <a:rPr lang="zh-CN" altLang="en-US" b="1" smtClean="0">
                <a:latin typeface="黑体" pitchFamily="49" charset="-122"/>
                <a:ea typeface="黑体" pitchFamily="49" charset="-122"/>
              </a:rPr>
              <a:t>①三餐定时定量，保证吃好早餐，避免盲目节食；②吃富含铁和维生素</a:t>
            </a:r>
            <a:r>
              <a:rPr lang="en-US" altLang="zh-CN" b="1" smtClean="0">
                <a:latin typeface="黑体" pitchFamily="49" charset="-122"/>
                <a:ea typeface="黑体" pitchFamily="49" charset="-122"/>
              </a:rPr>
              <a:t>C</a:t>
            </a:r>
            <a:r>
              <a:rPr lang="zh-CN" altLang="en-US" b="1" smtClean="0">
                <a:latin typeface="黑体" pitchFamily="49" charset="-122"/>
                <a:ea typeface="黑体" pitchFamily="49" charset="-122"/>
              </a:rPr>
              <a:t>的食物；③每天进行充足的户外运动；④不抽烟、不饮酒。 </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2802" name="Rectangle 2"/>
          <p:cNvSpPr>
            <a:spLocks noGrp="1" noChangeArrowheads="1"/>
          </p:cNvSpPr>
          <p:nvPr>
            <p:ph type="title"/>
          </p:nvPr>
        </p:nvSpPr>
        <p:spPr/>
        <p:txBody>
          <a:bodyPr/>
          <a:lstStyle/>
          <a:p>
            <a:r>
              <a:rPr lang="en-US" altLang="zh-CN" sz="3600" b="1" smtClean="0">
                <a:solidFill>
                  <a:srgbClr val="0000FF"/>
                </a:solidFill>
                <a:latin typeface="黑体" pitchFamily="49" charset="-122"/>
                <a:ea typeface="黑体" pitchFamily="49" charset="-122"/>
              </a:rPr>
              <a:t>《</a:t>
            </a:r>
            <a:r>
              <a:rPr lang="zh-CN" altLang="en-US" sz="3600" b="1" smtClean="0">
                <a:solidFill>
                  <a:srgbClr val="0000FF"/>
                </a:solidFill>
                <a:latin typeface="黑体" pitchFamily="49" charset="-122"/>
                <a:ea typeface="黑体" pitchFamily="49" charset="-122"/>
              </a:rPr>
              <a:t>中国老年人膳食指南</a:t>
            </a:r>
            <a:r>
              <a:rPr lang="en-US" altLang="zh-CN" sz="3600" b="1" smtClean="0">
                <a:solidFill>
                  <a:srgbClr val="0000FF"/>
                </a:solidFill>
                <a:latin typeface="黑体" pitchFamily="49" charset="-122"/>
                <a:ea typeface="黑体" pitchFamily="49" charset="-122"/>
              </a:rPr>
              <a:t>》</a:t>
            </a:r>
            <a:endParaRPr lang="zh-CN" altLang="en-US" sz="3600" b="1" smtClean="0">
              <a:solidFill>
                <a:srgbClr val="0000FF"/>
              </a:solidFill>
              <a:latin typeface="黑体" pitchFamily="49" charset="-122"/>
              <a:ea typeface="黑体" pitchFamily="49" charset="-122"/>
            </a:endParaRPr>
          </a:p>
        </p:txBody>
      </p:sp>
      <p:sp>
        <p:nvSpPr>
          <p:cNvPr id="332803" name="Rectangle 3"/>
          <p:cNvSpPr>
            <a:spLocks noGrp="1" noChangeArrowheads="1"/>
          </p:cNvSpPr>
          <p:nvPr>
            <p:ph type="body" idx="1"/>
          </p:nvPr>
        </p:nvSpPr>
        <p:spPr/>
        <p:txBody>
          <a:bodyPr/>
          <a:lstStyle/>
          <a:p>
            <a:r>
              <a:rPr lang="zh-CN" altLang="en-US" b="1" smtClean="0">
                <a:ea typeface="黑体" pitchFamily="49" charset="-122"/>
              </a:rPr>
              <a:t>在一般人群膳食指南十条的基础上，增加①食物要粗细搭配、松软、易于消化吸收；②合理安排饮食，提高生活质量；③重视预防营养不良和贫血；④多做户外活动，维持健康体重。</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3826" name="Rectangle 2"/>
          <p:cNvSpPr>
            <a:spLocks noGrp="1" noChangeArrowheads="1"/>
          </p:cNvSpPr>
          <p:nvPr>
            <p:ph type="title"/>
          </p:nvPr>
        </p:nvSpPr>
        <p:spPr/>
        <p:txBody>
          <a:bodyPr/>
          <a:lstStyle/>
          <a:p>
            <a:r>
              <a:rPr lang="en-US" altLang="zh-CN" b="1" smtClean="0">
                <a:solidFill>
                  <a:srgbClr val="0000FF"/>
                </a:solidFill>
                <a:ea typeface="黑体" pitchFamily="49" charset="-122"/>
              </a:rPr>
              <a:t>《</a:t>
            </a:r>
            <a:r>
              <a:rPr lang="zh-CN" altLang="en-US" b="1" smtClean="0">
                <a:solidFill>
                  <a:srgbClr val="0000FF"/>
                </a:solidFill>
                <a:ea typeface="黑体" pitchFamily="49" charset="-122"/>
              </a:rPr>
              <a:t>中国居民平衡膳食宝塔</a:t>
            </a:r>
            <a:r>
              <a:rPr lang="en-US" altLang="zh-CN" b="1" smtClean="0">
                <a:solidFill>
                  <a:srgbClr val="0000FF"/>
                </a:solidFill>
                <a:ea typeface="黑体" pitchFamily="49" charset="-122"/>
              </a:rPr>
              <a:t>》</a:t>
            </a:r>
            <a:endParaRPr lang="zh-CN" altLang="en-US" smtClean="0"/>
          </a:p>
        </p:txBody>
      </p:sp>
      <p:sp>
        <p:nvSpPr>
          <p:cNvPr id="333827" name="Rectangle 3"/>
          <p:cNvSpPr>
            <a:spLocks noGrp="1" noChangeArrowheads="1"/>
          </p:cNvSpPr>
          <p:nvPr>
            <p:ph type="body" idx="1"/>
          </p:nvPr>
        </p:nvSpPr>
        <p:spPr/>
        <p:txBody>
          <a:bodyPr/>
          <a:lstStyle/>
          <a:p>
            <a:pPr>
              <a:lnSpc>
                <a:spcPct val="90000"/>
              </a:lnSpc>
              <a:buFontTx/>
              <a:buNone/>
            </a:pPr>
            <a:r>
              <a:rPr lang="en-US" altLang="zh-CN" b="1" smtClean="0">
                <a:latin typeface="黑体" pitchFamily="49" charset="-122"/>
                <a:ea typeface="黑体" pitchFamily="49" charset="-122"/>
              </a:rPr>
              <a:t>1.</a:t>
            </a:r>
            <a:r>
              <a:rPr lang="zh-CN" altLang="en-US" b="1" smtClean="0">
                <a:latin typeface="黑体" pitchFamily="49" charset="-122"/>
                <a:ea typeface="黑体" pitchFamily="49" charset="-122"/>
              </a:rPr>
              <a:t>共分五层，包含每天应吃的主要食物种类 </a:t>
            </a:r>
          </a:p>
          <a:p>
            <a:pPr>
              <a:lnSpc>
                <a:spcPct val="90000"/>
              </a:lnSpc>
            </a:pPr>
            <a:r>
              <a:rPr lang="zh-CN" altLang="en-US" b="1" smtClean="0">
                <a:latin typeface="黑体" pitchFamily="49" charset="-122"/>
                <a:ea typeface="黑体" pitchFamily="49" charset="-122"/>
              </a:rPr>
              <a:t>谷类食物位居底层</a:t>
            </a:r>
          </a:p>
          <a:p>
            <a:pPr>
              <a:lnSpc>
                <a:spcPct val="90000"/>
              </a:lnSpc>
            </a:pPr>
            <a:r>
              <a:rPr lang="zh-CN" altLang="en-US" b="1" smtClean="0">
                <a:latin typeface="黑体" pitchFamily="49" charset="-122"/>
                <a:ea typeface="黑体" pitchFamily="49" charset="-122"/>
              </a:rPr>
              <a:t>蔬菜和水果居第二层</a:t>
            </a:r>
          </a:p>
          <a:p>
            <a:pPr>
              <a:lnSpc>
                <a:spcPct val="90000"/>
              </a:lnSpc>
            </a:pPr>
            <a:r>
              <a:rPr lang="zh-CN" altLang="en-US" b="1" smtClean="0">
                <a:latin typeface="黑体" pitchFamily="49" charset="-122"/>
                <a:ea typeface="黑体" pitchFamily="49" charset="-122"/>
              </a:rPr>
              <a:t>鱼、禽、肉、蛋等动物性食物位于第三层</a:t>
            </a:r>
          </a:p>
          <a:p>
            <a:pPr>
              <a:lnSpc>
                <a:spcPct val="90000"/>
              </a:lnSpc>
            </a:pPr>
            <a:r>
              <a:rPr lang="zh-CN" altLang="en-US" b="1" smtClean="0">
                <a:latin typeface="黑体" pitchFamily="49" charset="-122"/>
                <a:ea typeface="黑体" pitchFamily="49" charset="-122"/>
              </a:rPr>
              <a:t>奶类和豆类食物合居第四层</a:t>
            </a:r>
          </a:p>
          <a:p>
            <a:pPr>
              <a:lnSpc>
                <a:spcPct val="90000"/>
              </a:lnSpc>
            </a:pPr>
            <a:r>
              <a:rPr lang="zh-CN" altLang="en-US" b="1" smtClean="0">
                <a:latin typeface="黑体" pitchFamily="49" charset="-122"/>
                <a:ea typeface="黑体" pitchFamily="49" charset="-122"/>
              </a:rPr>
              <a:t>第五层塔顶是烹调油和食盐 </a:t>
            </a:r>
          </a:p>
          <a:p>
            <a:pPr>
              <a:lnSpc>
                <a:spcPct val="90000"/>
              </a:lnSpc>
              <a:buFontTx/>
              <a:buNone/>
            </a:pPr>
            <a:r>
              <a:rPr lang="en-US" altLang="zh-CN" b="1" smtClean="0">
                <a:latin typeface="黑体" pitchFamily="49" charset="-122"/>
                <a:ea typeface="黑体" pitchFamily="49" charset="-122"/>
              </a:rPr>
              <a:t>2.</a:t>
            </a:r>
            <a:r>
              <a:rPr lang="zh-CN" altLang="en-US" b="1" smtClean="0">
                <a:latin typeface="黑体" pitchFamily="49" charset="-122"/>
                <a:ea typeface="黑体" pitchFamily="49" charset="-122"/>
              </a:rPr>
              <a:t>增加了水和身体活动的形象，强调足量饮水和增加身体活动的重要性 </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4850" name="Rectangle 2"/>
          <p:cNvSpPr>
            <a:spLocks noGrp="1" noChangeArrowheads="1"/>
          </p:cNvSpPr>
          <p:nvPr>
            <p:ph type="title"/>
          </p:nvPr>
        </p:nvSpPr>
        <p:spPr/>
        <p:txBody>
          <a:bodyPr/>
          <a:lstStyle/>
          <a:p>
            <a:r>
              <a:rPr lang="zh-CN" altLang="en-US" b="1" smtClean="0">
                <a:solidFill>
                  <a:srgbClr val="0000FF"/>
                </a:solidFill>
                <a:ea typeface="黑体" pitchFamily="49" charset="-122"/>
              </a:rPr>
              <a:t>营养配餐和食谱制定</a:t>
            </a:r>
            <a:r>
              <a:rPr lang="zh-CN" altLang="en-US" smtClean="0"/>
              <a:t> </a:t>
            </a:r>
          </a:p>
        </p:txBody>
      </p:sp>
      <p:sp>
        <p:nvSpPr>
          <p:cNvPr id="334851" name="Rectangle 3"/>
          <p:cNvSpPr>
            <a:spLocks noGrp="1" noChangeArrowheads="1"/>
          </p:cNvSpPr>
          <p:nvPr>
            <p:ph type="body" idx="1"/>
          </p:nvPr>
        </p:nvSpPr>
        <p:spPr>
          <a:xfrm>
            <a:off x="457200" y="1752600"/>
            <a:ext cx="8229600" cy="3733800"/>
          </a:xfrm>
        </p:spPr>
        <p:txBody>
          <a:bodyPr/>
          <a:lstStyle/>
          <a:p>
            <a:pPr>
              <a:buFontTx/>
              <a:buNone/>
            </a:pPr>
            <a:r>
              <a:rPr lang="zh-CN" altLang="en-US" smtClean="0">
                <a:latin typeface="黑体" pitchFamily="49" charset="-122"/>
                <a:ea typeface="黑体" pitchFamily="49" charset="-122"/>
              </a:rPr>
              <a:t>      </a:t>
            </a:r>
            <a:r>
              <a:rPr lang="zh-CN" altLang="en-US" b="1" smtClean="0">
                <a:latin typeface="黑体" pitchFamily="49" charset="-122"/>
                <a:ea typeface="黑体" pitchFamily="49" charset="-122"/>
              </a:rPr>
              <a:t>遵循平衡膳食的原则，根据食物的营养特点和我国居民饮食习惯及相应人群的生理特点，进行合理选择，科学搭配，以满足人群生长发育和健康的需要。 </a:t>
            </a:r>
          </a:p>
          <a:p>
            <a:pPr>
              <a:buFontTx/>
              <a:buNone/>
            </a:pPr>
            <a:endParaRPr lang="en-US" altLang="zh-CN" smtClean="0">
              <a:latin typeface="黑体" pitchFamily="49" charset="-122"/>
              <a:ea typeface="黑体" pitchFamily="49" charset="-122"/>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5874" name="Rectangle 2"/>
          <p:cNvSpPr>
            <a:spLocks noGrp="1" noChangeArrowheads="1"/>
          </p:cNvSpPr>
          <p:nvPr>
            <p:ph type="title"/>
          </p:nvPr>
        </p:nvSpPr>
        <p:spPr/>
        <p:txBody>
          <a:bodyPr/>
          <a:lstStyle/>
          <a:p>
            <a:r>
              <a:rPr lang="zh-CN" altLang="en-US" b="1" smtClean="0">
                <a:solidFill>
                  <a:srgbClr val="0000FF"/>
                </a:solidFill>
                <a:ea typeface="黑体" pitchFamily="49" charset="-122"/>
              </a:rPr>
              <a:t>营养配餐的概念、目的和意义</a:t>
            </a:r>
            <a:endParaRPr lang="zh-CN" altLang="en-US" b="1" smtClean="0"/>
          </a:p>
        </p:txBody>
      </p:sp>
      <p:sp>
        <p:nvSpPr>
          <p:cNvPr id="335875" name="Rectangle 3"/>
          <p:cNvSpPr>
            <a:spLocks noGrp="1" noChangeArrowheads="1"/>
          </p:cNvSpPr>
          <p:nvPr>
            <p:ph type="body" idx="1"/>
          </p:nvPr>
        </p:nvSpPr>
        <p:spPr>
          <a:xfrm>
            <a:off x="304800" y="1600200"/>
            <a:ext cx="8382000" cy="4525963"/>
          </a:xfrm>
        </p:spPr>
        <p:txBody>
          <a:bodyPr/>
          <a:lstStyle/>
          <a:p>
            <a:pPr>
              <a:buFontTx/>
              <a:buNone/>
            </a:pPr>
            <a:r>
              <a:rPr lang="zh-CN" altLang="en-US" b="1" smtClean="0">
                <a:ea typeface="黑体" pitchFamily="49" charset="-122"/>
              </a:rPr>
              <a:t>          营养配餐，就是按人体的需要，根据食物中各种营养物质的含量，设计一天、一周或一段时间的食谱，使人们摄入的蛋白质、脂肪、碳水化合物、维生素和矿物质等营养素比例合理，以达到平衡膳食的要求。</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6898" name="Rectangle 2"/>
          <p:cNvSpPr>
            <a:spLocks noGrp="1" noChangeArrowheads="1"/>
          </p:cNvSpPr>
          <p:nvPr>
            <p:ph type="title"/>
          </p:nvPr>
        </p:nvSpPr>
        <p:spPr/>
        <p:txBody>
          <a:bodyPr/>
          <a:lstStyle/>
          <a:p>
            <a:r>
              <a:rPr lang="zh-CN" altLang="en-US" b="1" smtClean="0">
                <a:solidFill>
                  <a:srgbClr val="0000FF"/>
                </a:solidFill>
                <a:latin typeface="黑体" pitchFamily="49" charset="-122"/>
                <a:ea typeface="黑体" pitchFamily="49" charset="-122"/>
              </a:rPr>
              <a:t>营养配餐的依据</a:t>
            </a:r>
            <a:r>
              <a:rPr lang="zh-CN" altLang="en-US" b="1" smtClean="0">
                <a:latin typeface="黑体" pitchFamily="49" charset="-122"/>
                <a:ea typeface="黑体" pitchFamily="49" charset="-122"/>
              </a:rPr>
              <a:t> </a:t>
            </a:r>
          </a:p>
        </p:txBody>
      </p:sp>
      <p:sp>
        <p:nvSpPr>
          <p:cNvPr id="336899" name="Rectangle 3"/>
          <p:cNvSpPr>
            <a:spLocks noGrp="1" noChangeArrowheads="1"/>
          </p:cNvSpPr>
          <p:nvPr>
            <p:ph type="body" idx="1"/>
          </p:nvPr>
        </p:nvSpPr>
        <p:spPr/>
        <p:txBody>
          <a:bodyPr/>
          <a:lstStyle/>
          <a:p>
            <a:r>
              <a:rPr lang="zh-CN" altLang="en-US" b="1" smtClean="0">
                <a:latin typeface="黑体" pitchFamily="49" charset="-122"/>
                <a:ea typeface="黑体" pitchFamily="49" charset="-122"/>
              </a:rPr>
              <a:t>中国居民膳食营养素参考摄入量（</a:t>
            </a:r>
            <a:r>
              <a:rPr lang="en-US" altLang="zh-CN" b="1" smtClean="0">
                <a:ea typeface="黑体" pitchFamily="49" charset="-122"/>
              </a:rPr>
              <a:t>DRIs</a:t>
            </a:r>
            <a:r>
              <a:rPr lang="zh-CN" altLang="en-US" b="1" smtClean="0">
                <a:latin typeface="黑体" pitchFamily="49" charset="-122"/>
                <a:ea typeface="黑体" pitchFamily="49" charset="-122"/>
              </a:rPr>
              <a:t>）</a:t>
            </a:r>
          </a:p>
          <a:p>
            <a:r>
              <a:rPr lang="zh-CN" altLang="en-US" b="1" smtClean="0">
                <a:latin typeface="黑体" pitchFamily="49" charset="-122"/>
                <a:ea typeface="黑体" pitchFamily="49" charset="-122"/>
              </a:rPr>
              <a:t>中国居民膳食指南和平衡膳食宝塔</a:t>
            </a:r>
          </a:p>
          <a:p>
            <a:r>
              <a:rPr lang="zh-CN" altLang="en-US" b="1" smtClean="0">
                <a:latin typeface="黑体" pitchFamily="49" charset="-122"/>
                <a:ea typeface="黑体" pitchFamily="49" charset="-122"/>
              </a:rPr>
              <a:t>食物成分表 </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22" name="Rectangle 2"/>
          <p:cNvSpPr>
            <a:spLocks noGrp="1" noChangeArrowheads="1"/>
          </p:cNvSpPr>
          <p:nvPr>
            <p:ph type="title"/>
          </p:nvPr>
        </p:nvSpPr>
        <p:spPr/>
        <p:txBody>
          <a:bodyPr/>
          <a:lstStyle/>
          <a:p>
            <a:r>
              <a:rPr lang="zh-CN" altLang="en-US" b="1" smtClean="0">
                <a:solidFill>
                  <a:srgbClr val="0000FF"/>
                </a:solidFill>
                <a:latin typeface="黑体" pitchFamily="49" charset="-122"/>
                <a:ea typeface="黑体" pitchFamily="49" charset="-122"/>
              </a:rPr>
              <a:t>食谱制定</a:t>
            </a:r>
            <a:r>
              <a:rPr lang="zh-CN" altLang="en-US" b="1" smtClean="0">
                <a:latin typeface="黑体" pitchFamily="49" charset="-122"/>
                <a:ea typeface="黑体" pitchFamily="49" charset="-122"/>
              </a:rPr>
              <a:t> </a:t>
            </a:r>
          </a:p>
        </p:txBody>
      </p:sp>
      <p:sp>
        <p:nvSpPr>
          <p:cNvPr id="337923" name="Rectangle 3"/>
          <p:cNvSpPr>
            <a:spLocks noGrp="1" noChangeArrowheads="1"/>
          </p:cNvSpPr>
          <p:nvPr>
            <p:ph type="body" idx="1"/>
          </p:nvPr>
        </p:nvSpPr>
        <p:spPr>
          <a:xfrm>
            <a:off x="457200" y="1752600"/>
            <a:ext cx="8229600" cy="3276600"/>
          </a:xfrm>
        </p:spPr>
        <p:txBody>
          <a:bodyPr/>
          <a:lstStyle/>
          <a:p>
            <a:pPr>
              <a:buFontTx/>
              <a:buNone/>
            </a:pPr>
            <a:r>
              <a:rPr lang="zh-CN" altLang="en-US" smtClean="0">
                <a:latin typeface="黑体" pitchFamily="49" charset="-122"/>
                <a:ea typeface="黑体" pitchFamily="49" charset="-122"/>
              </a:rPr>
              <a:t>      </a:t>
            </a:r>
            <a:r>
              <a:rPr lang="zh-CN" altLang="en-US" b="1" smtClean="0">
                <a:latin typeface="黑体" pitchFamily="49" charset="-122"/>
                <a:ea typeface="黑体" pitchFamily="49" charset="-122"/>
              </a:rPr>
              <a:t>编制食谱的目的是为了保证机体对热能和各种营养素的需要，并将食物原料配制成可口的饭菜，适当地分配在一天的各个餐次中去。 </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8946" name="Rectangle 2"/>
          <p:cNvSpPr>
            <a:spLocks noGrp="1" noChangeArrowheads="1"/>
          </p:cNvSpPr>
          <p:nvPr>
            <p:ph type="title"/>
          </p:nvPr>
        </p:nvSpPr>
        <p:spPr/>
        <p:txBody>
          <a:bodyPr/>
          <a:lstStyle/>
          <a:p>
            <a:pPr marL="1117600" indent="-1117600"/>
            <a:r>
              <a:rPr lang="zh-CN" altLang="en-US" b="1" smtClean="0">
                <a:solidFill>
                  <a:srgbClr val="0000FF"/>
                </a:solidFill>
                <a:ea typeface="黑体" pitchFamily="49" charset="-122"/>
              </a:rPr>
              <a:t>食谱制定的方法</a:t>
            </a:r>
          </a:p>
        </p:txBody>
      </p:sp>
      <p:sp>
        <p:nvSpPr>
          <p:cNvPr id="338947" name="Rectangle 3"/>
          <p:cNvSpPr>
            <a:spLocks noGrp="1" noChangeArrowheads="1"/>
          </p:cNvSpPr>
          <p:nvPr>
            <p:ph type="body" idx="1"/>
          </p:nvPr>
        </p:nvSpPr>
        <p:spPr/>
        <p:txBody>
          <a:bodyPr/>
          <a:lstStyle/>
          <a:p>
            <a:pPr>
              <a:lnSpc>
                <a:spcPct val="80000"/>
              </a:lnSpc>
            </a:pPr>
            <a:r>
              <a:rPr lang="zh-CN" altLang="en-US" sz="2800" b="1" smtClean="0">
                <a:latin typeface="黑体" pitchFamily="49" charset="-122"/>
                <a:ea typeface="黑体" pitchFamily="49" charset="-122"/>
              </a:rPr>
              <a:t>按用膳者的年龄、性别、劳动性质和强度、身体状况和其他有关因素，定出每人每日所需的总能量及三大营养素的合适比例 </a:t>
            </a:r>
          </a:p>
          <a:p>
            <a:pPr>
              <a:lnSpc>
                <a:spcPct val="80000"/>
              </a:lnSpc>
            </a:pPr>
            <a:r>
              <a:rPr lang="zh-CN" altLang="en-US" sz="2800" b="1" smtClean="0">
                <a:latin typeface="黑体" pitchFamily="49" charset="-122"/>
                <a:ea typeface="黑体" pitchFamily="49" charset="-122"/>
              </a:rPr>
              <a:t>计算主副食的量 </a:t>
            </a:r>
          </a:p>
          <a:p>
            <a:pPr>
              <a:lnSpc>
                <a:spcPct val="80000"/>
              </a:lnSpc>
            </a:pPr>
            <a:r>
              <a:rPr lang="zh-CN" altLang="en-US" sz="2800" b="1" smtClean="0">
                <a:latin typeface="黑体" pitchFamily="49" charset="-122"/>
                <a:ea typeface="黑体" pitchFamily="49" charset="-122"/>
              </a:rPr>
              <a:t>食谱的调整 </a:t>
            </a:r>
          </a:p>
          <a:p>
            <a:pPr>
              <a:lnSpc>
                <a:spcPct val="80000"/>
              </a:lnSpc>
            </a:pPr>
            <a:r>
              <a:rPr lang="zh-CN" altLang="en-US" sz="2800" b="1" smtClean="0">
                <a:latin typeface="黑体" pitchFamily="49" charset="-122"/>
                <a:ea typeface="黑体" pitchFamily="49" charset="-122"/>
              </a:rPr>
              <a:t>符合营养原则，又要有良好的感官性状和符合多样化</a:t>
            </a:r>
          </a:p>
          <a:p>
            <a:pPr>
              <a:lnSpc>
                <a:spcPct val="80000"/>
              </a:lnSpc>
            </a:pPr>
            <a:r>
              <a:rPr lang="zh-CN" altLang="en-US" sz="2800" b="1" smtClean="0">
                <a:latin typeface="黑体" pitchFamily="49" charset="-122"/>
                <a:ea typeface="黑体" pitchFamily="49" charset="-122"/>
              </a:rPr>
              <a:t>主食要粗细搭配、粮豆混合，有米有面；副食要有菜有汤，荤素兼备 </a:t>
            </a:r>
          </a:p>
          <a:p>
            <a:pPr>
              <a:lnSpc>
                <a:spcPct val="80000"/>
              </a:lnSpc>
            </a:pPr>
            <a:r>
              <a:rPr lang="zh-CN" altLang="en-US" sz="2800" b="1" smtClean="0">
                <a:latin typeface="黑体" pitchFamily="49" charset="-122"/>
                <a:ea typeface="黑体" pitchFamily="49" charset="-122"/>
              </a:rPr>
              <a:t>早餐应占全天热能的</a:t>
            </a:r>
            <a:r>
              <a:rPr lang="en-US" altLang="zh-CN" sz="2800" b="1" smtClean="0">
                <a:latin typeface="黑体" pitchFamily="49" charset="-122"/>
                <a:ea typeface="黑体" pitchFamily="49" charset="-122"/>
              </a:rPr>
              <a:t>25</a:t>
            </a:r>
            <a:r>
              <a:rPr lang="en-US" altLang="zh-CN" sz="2800" b="1" smtClean="0">
                <a:latin typeface="黑体" pitchFamily="49" charset="-122"/>
                <a:ea typeface="黑体" pitchFamily="49" charset="-122"/>
                <a:sym typeface="Symbol" pitchFamily="18" charset="2"/>
              </a:rPr>
              <a:t></a:t>
            </a:r>
            <a:r>
              <a:rPr lang="zh-CN" altLang="en-US" sz="2800" b="1" smtClean="0">
                <a:latin typeface="黑体" pitchFamily="49" charset="-122"/>
                <a:ea typeface="黑体" pitchFamily="49" charset="-122"/>
              </a:rPr>
              <a:t>～</a:t>
            </a:r>
            <a:r>
              <a:rPr lang="en-US" altLang="zh-CN" sz="2800" b="1" smtClean="0">
                <a:latin typeface="黑体" pitchFamily="49" charset="-122"/>
                <a:ea typeface="黑体" pitchFamily="49" charset="-122"/>
              </a:rPr>
              <a:t>30</a:t>
            </a:r>
            <a:r>
              <a:rPr lang="en-US" altLang="zh-CN" sz="2800" b="1" smtClean="0">
                <a:latin typeface="黑体" pitchFamily="49" charset="-122"/>
                <a:ea typeface="黑体" pitchFamily="49" charset="-122"/>
                <a:sym typeface="Symbol" pitchFamily="18" charset="2"/>
              </a:rPr>
              <a:t></a:t>
            </a:r>
            <a:r>
              <a:rPr lang="zh-CN" altLang="en-US" sz="2800" b="1" smtClean="0">
                <a:latin typeface="黑体" pitchFamily="49" charset="-122"/>
                <a:ea typeface="黑体" pitchFamily="49" charset="-122"/>
              </a:rPr>
              <a:t>，午餐占</a:t>
            </a:r>
            <a:r>
              <a:rPr lang="en-US" altLang="zh-CN" sz="2800" b="1" smtClean="0">
                <a:latin typeface="黑体" pitchFamily="49" charset="-122"/>
                <a:ea typeface="黑体" pitchFamily="49" charset="-122"/>
              </a:rPr>
              <a:t>40</a:t>
            </a:r>
            <a:r>
              <a:rPr lang="en-US" altLang="zh-CN" sz="2800" b="1" smtClean="0">
                <a:latin typeface="黑体" pitchFamily="49" charset="-122"/>
                <a:ea typeface="黑体" pitchFamily="49" charset="-122"/>
                <a:sym typeface="Symbol" pitchFamily="18" charset="2"/>
              </a:rPr>
              <a:t></a:t>
            </a:r>
            <a:r>
              <a:rPr lang="zh-CN" altLang="en-US" sz="2800" b="1" smtClean="0">
                <a:latin typeface="黑体" pitchFamily="49" charset="-122"/>
                <a:ea typeface="黑体" pitchFamily="49" charset="-122"/>
              </a:rPr>
              <a:t>，晚餐占</a:t>
            </a:r>
            <a:r>
              <a:rPr lang="en-US" altLang="zh-CN" sz="2800" b="1" smtClean="0">
                <a:latin typeface="黑体" pitchFamily="49" charset="-122"/>
                <a:ea typeface="黑体" pitchFamily="49" charset="-122"/>
              </a:rPr>
              <a:t>30</a:t>
            </a:r>
            <a:r>
              <a:rPr lang="en-US" altLang="zh-CN" sz="2800" b="1" smtClean="0">
                <a:latin typeface="黑体" pitchFamily="49" charset="-122"/>
                <a:ea typeface="黑体" pitchFamily="49" charset="-122"/>
                <a:sym typeface="Symbol" pitchFamily="18" charset="2"/>
              </a:rPr>
              <a:t></a:t>
            </a:r>
            <a:r>
              <a:rPr lang="zh-CN" altLang="en-US" sz="2800" b="1" smtClean="0">
                <a:latin typeface="黑体" pitchFamily="49" charset="-122"/>
                <a:ea typeface="黑体" pitchFamily="49" charset="-122"/>
              </a:rPr>
              <a:t>～</a:t>
            </a:r>
            <a:r>
              <a:rPr lang="en-US" altLang="zh-CN" sz="2800" b="1" smtClean="0">
                <a:latin typeface="黑体" pitchFamily="49" charset="-122"/>
                <a:ea typeface="黑体" pitchFamily="49" charset="-122"/>
              </a:rPr>
              <a:t>35</a:t>
            </a:r>
            <a:r>
              <a:rPr lang="en-US" altLang="zh-CN" sz="2800" b="1" smtClean="0">
                <a:latin typeface="黑体" pitchFamily="49" charset="-122"/>
                <a:ea typeface="黑体" pitchFamily="49" charset="-122"/>
                <a:sym typeface="Symbol" pitchFamily="18" charset="2"/>
              </a:rPr>
              <a:t></a:t>
            </a:r>
            <a:endParaRPr lang="zh-CN" altLang="en-US" sz="2800" b="1"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3106" name="Rectangle 2"/>
          <p:cNvSpPr>
            <a:spLocks noGrp="1" noChangeArrowheads="1"/>
          </p:cNvSpPr>
          <p:nvPr>
            <p:ph type="title"/>
          </p:nvPr>
        </p:nvSpPr>
        <p:spPr/>
        <p:txBody>
          <a:bodyPr/>
          <a:lstStyle/>
          <a:p>
            <a:pPr marL="1117600" indent="-1117600"/>
            <a:r>
              <a:rPr lang="zh-CN" altLang="en-US" sz="4800" b="1" smtClean="0">
                <a:solidFill>
                  <a:srgbClr val="0000FF"/>
                </a:solidFill>
                <a:ea typeface="黑体" pitchFamily="49" charset="-122"/>
              </a:rPr>
              <a:t>社区营养的研究内容</a:t>
            </a:r>
          </a:p>
        </p:txBody>
      </p:sp>
      <p:sp>
        <p:nvSpPr>
          <p:cNvPr id="303107" name="Rectangle 4"/>
          <p:cNvSpPr>
            <a:spLocks noGrp="1" noChangeArrowheads="1"/>
          </p:cNvSpPr>
          <p:nvPr>
            <p:ph type="body" sz="half" idx="1"/>
          </p:nvPr>
        </p:nvSpPr>
        <p:spPr>
          <a:xfrm>
            <a:off x="0" y="1752600"/>
            <a:ext cx="8686800" cy="4525963"/>
          </a:xfrm>
        </p:spPr>
        <p:txBody>
          <a:bodyPr/>
          <a:lstStyle/>
          <a:p>
            <a:pPr>
              <a:lnSpc>
                <a:spcPct val="135000"/>
              </a:lnSpc>
              <a:buFontTx/>
              <a:buNone/>
            </a:pPr>
            <a:r>
              <a:rPr lang="zh-CN" altLang="en-US" sz="3200" b="1" smtClean="0">
                <a:ea typeface="黑体" pitchFamily="49" charset="-122"/>
              </a:rPr>
              <a:t>          包括限定区域内各种人群的营养需要、营养状况评价、人群食物结构、食物经济、饮食文化、营养教育、法制与行政干预等对居民营养的作用以及社会条件、社会因素等。</a:t>
            </a:r>
            <a:endParaRPr lang="zh-CN" altLang="en-US" sz="3200" smtClean="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normAutofit/>
          </a:bodyPr>
          <a:lstStyle/>
          <a:p>
            <a:r>
              <a:rPr lang="zh-CN" altLang="en-US" sz="8000" i="1" dirty="0" smtClean="0">
                <a:solidFill>
                  <a:srgbClr val="0000FF"/>
                </a:solidFill>
                <a:latin typeface="黑体" pitchFamily="49" charset="-122"/>
                <a:ea typeface="黑体" pitchFamily="49" charset="-122"/>
              </a:rPr>
              <a:t>谢谢！</a:t>
            </a:r>
            <a:endParaRPr lang="zh-CN" altLang="en-US" sz="8000" i="1" dirty="0">
              <a:solidFill>
                <a:srgbClr val="0000FF"/>
              </a:solidFill>
              <a:latin typeface="黑体" pitchFamily="49" charset="-122"/>
              <a:ea typeface="黑体" pitchFamily="49" charset="-122"/>
            </a:endParaRPr>
          </a:p>
        </p:txBody>
      </p:sp>
      <p:sp>
        <p:nvSpPr>
          <p:cNvPr id="3" name="副标题 2"/>
          <p:cNvSpPr>
            <a:spLocks noGrp="1"/>
          </p:cNvSpPr>
          <p:nvPr>
            <p:ph type="subTitle" idx="1"/>
          </p:nvPr>
        </p:nvSpPr>
        <p:spPr/>
        <p:txBody>
          <a:bodyPr/>
          <a:lstStyle/>
          <a:p>
            <a:endParaRPr lang="zh-CN"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4130" name="Rectangle 2"/>
          <p:cNvSpPr>
            <a:spLocks noGrp="1" noChangeArrowheads="1"/>
          </p:cNvSpPr>
          <p:nvPr>
            <p:ph type="title"/>
          </p:nvPr>
        </p:nvSpPr>
        <p:spPr>
          <a:xfrm>
            <a:off x="0" y="274638"/>
            <a:ext cx="9144000" cy="1143000"/>
          </a:xfrm>
        </p:spPr>
        <p:txBody>
          <a:bodyPr/>
          <a:lstStyle/>
          <a:p>
            <a:r>
              <a:rPr lang="zh-CN" altLang="zh-CN" sz="4000" b="1" smtClean="0">
                <a:solidFill>
                  <a:srgbClr val="0000FF"/>
                </a:solidFill>
                <a:ea typeface="黑体" pitchFamily="49" charset="-122"/>
              </a:rPr>
              <a:t>膳食营养素参考摄入量</a:t>
            </a:r>
            <a:r>
              <a:rPr lang="zh-CN" altLang="en-US" sz="4000" b="1" smtClean="0">
                <a:solidFill>
                  <a:srgbClr val="0000FF"/>
                </a:solidFill>
              </a:rPr>
              <a:t>（</a:t>
            </a:r>
            <a:r>
              <a:rPr lang="en-US" altLang="zh-CN" sz="4000" b="1" smtClean="0">
                <a:solidFill>
                  <a:srgbClr val="0000FF"/>
                </a:solidFill>
              </a:rPr>
              <a:t>DRIs</a:t>
            </a:r>
            <a:r>
              <a:rPr lang="zh-CN" altLang="en-US" sz="4000" b="1" smtClean="0">
                <a:solidFill>
                  <a:srgbClr val="0000FF"/>
                </a:solidFill>
              </a:rPr>
              <a:t>）</a:t>
            </a:r>
            <a:endParaRPr lang="en-US" altLang="zh-CN" sz="4000" b="1" smtClean="0">
              <a:solidFill>
                <a:srgbClr val="0000FF"/>
              </a:solidFill>
              <a:ea typeface="黑体" pitchFamily="49" charset="-122"/>
            </a:endParaRPr>
          </a:p>
        </p:txBody>
      </p:sp>
      <p:sp>
        <p:nvSpPr>
          <p:cNvPr id="304131" name="Rectangle 3"/>
          <p:cNvSpPr>
            <a:spLocks noGrp="1" noChangeArrowheads="1"/>
          </p:cNvSpPr>
          <p:nvPr>
            <p:ph type="body" idx="1"/>
          </p:nvPr>
        </p:nvSpPr>
        <p:spPr/>
        <p:txBody>
          <a:bodyPr/>
          <a:lstStyle/>
          <a:p>
            <a:pPr>
              <a:lnSpc>
                <a:spcPct val="125000"/>
              </a:lnSpc>
            </a:pPr>
            <a:r>
              <a:rPr lang="zh-CN" altLang="en-US" b="1" dirty="0" smtClean="0">
                <a:latin typeface="黑体" pitchFamily="49" charset="-122"/>
                <a:ea typeface="黑体" pitchFamily="49" charset="-122"/>
              </a:rPr>
              <a:t>在推荐的每日膳食营养摄入量</a:t>
            </a:r>
            <a:r>
              <a:rPr lang="zh-CN" altLang="en-US" b="1" dirty="0" smtClean="0"/>
              <a:t>（</a:t>
            </a:r>
            <a:r>
              <a:rPr lang="en-US" altLang="zh-CN" b="1" dirty="0" smtClean="0"/>
              <a:t>RDA</a:t>
            </a:r>
            <a:r>
              <a:rPr lang="zh-CN" altLang="en-US" b="1" dirty="0" smtClean="0"/>
              <a:t>）</a:t>
            </a:r>
            <a:r>
              <a:rPr lang="zh-CN" altLang="en-US" b="1" dirty="0" smtClean="0">
                <a:latin typeface="黑体" pitchFamily="49" charset="-122"/>
                <a:ea typeface="黑体" pitchFamily="49" charset="-122"/>
              </a:rPr>
              <a:t>基础上发展起来的一组每日平均膳食营养素摄入量的参考值。 </a:t>
            </a:r>
          </a:p>
          <a:p>
            <a:pPr>
              <a:lnSpc>
                <a:spcPct val="125000"/>
              </a:lnSpc>
            </a:pPr>
            <a:r>
              <a:rPr lang="zh-CN" altLang="en-US" b="1" dirty="0" smtClean="0">
                <a:latin typeface="黑体" pitchFamily="49" charset="-122"/>
                <a:ea typeface="黑体" pitchFamily="49" charset="-122"/>
              </a:rPr>
              <a:t>包括</a:t>
            </a:r>
            <a:r>
              <a:rPr lang="en-US" altLang="zh-CN" b="1" dirty="0" smtClean="0">
                <a:latin typeface="黑体" pitchFamily="49" charset="-122"/>
                <a:ea typeface="黑体" pitchFamily="49" charset="-122"/>
              </a:rPr>
              <a:t>4</a:t>
            </a:r>
            <a:r>
              <a:rPr lang="zh-CN" altLang="en-US" b="1" dirty="0" smtClean="0">
                <a:latin typeface="黑体" pitchFamily="49" charset="-122"/>
                <a:ea typeface="黑体" pitchFamily="49" charset="-122"/>
              </a:rPr>
              <a:t>个</a:t>
            </a:r>
            <a:r>
              <a:rPr lang="zh-CN" altLang="en-US" b="1" dirty="0" smtClean="0">
                <a:latin typeface="黑体" pitchFamily="49" charset="-122"/>
                <a:ea typeface="黑体" pitchFamily="49" charset="-122"/>
              </a:rPr>
              <a:t>营养水平指标：平均需要量</a:t>
            </a:r>
            <a:r>
              <a:rPr lang="zh-CN" altLang="en-US" b="1" dirty="0" smtClean="0"/>
              <a:t>、</a:t>
            </a:r>
            <a:r>
              <a:rPr lang="zh-CN" altLang="en-US" b="1" dirty="0" smtClean="0">
                <a:latin typeface="黑体" pitchFamily="49" charset="-122"/>
                <a:ea typeface="黑体" pitchFamily="49" charset="-122"/>
              </a:rPr>
              <a:t>推荐摄入量</a:t>
            </a:r>
            <a:r>
              <a:rPr lang="zh-CN" altLang="en-US" b="1" dirty="0" smtClean="0"/>
              <a:t>、</a:t>
            </a:r>
            <a:r>
              <a:rPr lang="zh-CN" altLang="en-US" b="1" dirty="0" smtClean="0">
                <a:latin typeface="黑体" pitchFamily="49" charset="-122"/>
                <a:ea typeface="黑体" pitchFamily="49" charset="-122"/>
              </a:rPr>
              <a:t>适宜摄入量和可耐受最高摄入量。</a:t>
            </a:r>
            <a:endParaRPr lang="zh-CN" altLang="en-US" dirty="0" smtClean="0">
              <a:latin typeface="黑体" pitchFamily="49" charset="-122"/>
              <a:ea typeface="黑体" pitchFamily="49" charset="-122"/>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5154" name="Rectangle 2"/>
          <p:cNvSpPr>
            <a:spLocks noGrp="1" noChangeArrowheads="1"/>
          </p:cNvSpPr>
          <p:nvPr>
            <p:ph type="title"/>
          </p:nvPr>
        </p:nvSpPr>
        <p:spPr/>
        <p:txBody>
          <a:bodyPr/>
          <a:lstStyle/>
          <a:p>
            <a:r>
              <a:rPr lang="zh-CN" altLang="en-US" sz="4000" b="1" smtClean="0">
                <a:solidFill>
                  <a:srgbClr val="0000FF"/>
                </a:solidFill>
                <a:latin typeface="黑体" pitchFamily="49" charset="-122"/>
                <a:ea typeface="黑体" pitchFamily="49" charset="-122"/>
              </a:rPr>
              <a:t>平均需要量（</a:t>
            </a:r>
            <a:r>
              <a:rPr lang="en-US" altLang="zh-CN" sz="4000" b="1" smtClean="0">
                <a:solidFill>
                  <a:srgbClr val="0000FF"/>
                </a:solidFill>
              </a:rPr>
              <a:t>EAR</a:t>
            </a:r>
            <a:r>
              <a:rPr lang="zh-CN" altLang="en-US" sz="4000" b="1" smtClean="0">
                <a:solidFill>
                  <a:srgbClr val="0000FF"/>
                </a:solidFill>
              </a:rPr>
              <a:t>）</a:t>
            </a:r>
          </a:p>
        </p:txBody>
      </p:sp>
      <p:sp>
        <p:nvSpPr>
          <p:cNvPr id="305155" name="Rectangle 3"/>
          <p:cNvSpPr>
            <a:spLocks noGrp="1" noChangeArrowheads="1"/>
          </p:cNvSpPr>
          <p:nvPr>
            <p:ph type="body" idx="1"/>
          </p:nvPr>
        </p:nvSpPr>
        <p:spPr/>
        <p:txBody>
          <a:bodyPr/>
          <a:lstStyle/>
          <a:p>
            <a:pPr>
              <a:lnSpc>
                <a:spcPct val="90000"/>
              </a:lnSpc>
            </a:pPr>
            <a:r>
              <a:rPr lang="zh-CN" altLang="en-US" b="1" smtClean="0">
                <a:latin typeface="黑体" pitchFamily="49" charset="-122"/>
                <a:ea typeface="黑体" pitchFamily="49" charset="-122"/>
              </a:rPr>
              <a:t>指某一特定性别、年龄及生理状况群体中各个体对某营养素需要量的平均值。</a:t>
            </a:r>
          </a:p>
          <a:p>
            <a:pPr>
              <a:lnSpc>
                <a:spcPct val="90000"/>
              </a:lnSpc>
            </a:pPr>
            <a:r>
              <a:rPr lang="zh-CN" altLang="en-US" b="1" smtClean="0">
                <a:latin typeface="黑体" pitchFamily="49" charset="-122"/>
                <a:ea typeface="黑体" pitchFamily="49" charset="-122"/>
              </a:rPr>
              <a:t>营养素摄入量达到</a:t>
            </a:r>
            <a:r>
              <a:rPr lang="en-US" altLang="zh-CN" b="1" smtClean="0">
                <a:latin typeface="黑体" pitchFamily="49" charset="-122"/>
                <a:ea typeface="黑体" pitchFamily="49" charset="-122"/>
              </a:rPr>
              <a:t>EAR</a:t>
            </a:r>
            <a:r>
              <a:rPr lang="zh-CN" altLang="en-US" b="1" smtClean="0">
                <a:latin typeface="黑体" pitchFamily="49" charset="-122"/>
                <a:ea typeface="黑体" pitchFamily="49" charset="-122"/>
              </a:rPr>
              <a:t>的水平时可以满足人群中</a:t>
            </a:r>
            <a:r>
              <a:rPr lang="en-US" altLang="zh-CN" b="1" smtClean="0">
                <a:latin typeface="黑体" pitchFamily="49" charset="-122"/>
                <a:ea typeface="黑体" pitchFamily="49" charset="-122"/>
              </a:rPr>
              <a:t>50</a:t>
            </a:r>
            <a:r>
              <a:rPr lang="zh-CN" altLang="en-US" b="1" smtClean="0">
                <a:latin typeface="黑体" pitchFamily="49" charset="-122"/>
                <a:ea typeface="黑体" pitchFamily="49" charset="-122"/>
              </a:rPr>
              <a:t>％个体对该营养素的需要。</a:t>
            </a:r>
          </a:p>
          <a:p>
            <a:pPr>
              <a:lnSpc>
                <a:spcPct val="90000"/>
              </a:lnSpc>
            </a:pPr>
            <a:r>
              <a:rPr lang="zh-CN" altLang="en-US" b="1" smtClean="0">
                <a:latin typeface="黑体" pitchFamily="49" charset="-122"/>
                <a:ea typeface="黑体" pitchFamily="49" charset="-122"/>
              </a:rPr>
              <a:t>制定推荐摄入量的基础。 </a:t>
            </a:r>
          </a:p>
          <a:p>
            <a:pPr>
              <a:lnSpc>
                <a:spcPct val="90000"/>
              </a:lnSpc>
            </a:pPr>
            <a:r>
              <a:rPr lang="zh-CN" altLang="en-US" b="1" smtClean="0">
                <a:latin typeface="黑体" pitchFamily="49" charset="-122"/>
                <a:ea typeface="黑体" pitchFamily="49" charset="-122"/>
              </a:rPr>
              <a:t>通过分析群体中摄入量低于</a:t>
            </a:r>
            <a:r>
              <a:rPr lang="en-US" altLang="zh-CN" b="1" smtClean="0">
                <a:latin typeface="黑体" pitchFamily="49" charset="-122"/>
                <a:ea typeface="黑体" pitchFamily="49" charset="-122"/>
              </a:rPr>
              <a:t>EAR</a:t>
            </a:r>
            <a:r>
              <a:rPr lang="zh-CN" altLang="en-US" b="1" smtClean="0">
                <a:latin typeface="黑体" pitchFamily="49" charset="-122"/>
                <a:ea typeface="黑体" pitchFamily="49" charset="-122"/>
              </a:rPr>
              <a:t>个体的百分比，可用于评估群体中摄入不足的发生率 </a:t>
            </a:r>
          </a:p>
          <a:p>
            <a:pPr>
              <a:lnSpc>
                <a:spcPct val="90000"/>
              </a:lnSpc>
            </a:pPr>
            <a:r>
              <a:rPr lang="zh-CN" altLang="en-US" b="1" smtClean="0">
                <a:latin typeface="黑体" pitchFamily="49" charset="-122"/>
                <a:ea typeface="黑体" pitchFamily="49" charset="-122"/>
              </a:rPr>
              <a:t>针对个体，可用</a:t>
            </a:r>
            <a:r>
              <a:rPr lang="en-US" altLang="zh-CN" b="1" smtClean="0">
                <a:latin typeface="黑体" pitchFamily="49" charset="-122"/>
                <a:ea typeface="黑体" pitchFamily="49" charset="-122"/>
              </a:rPr>
              <a:t>EAR</a:t>
            </a:r>
            <a:r>
              <a:rPr lang="zh-CN" altLang="en-US" b="1" smtClean="0">
                <a:latin typeface="黑体" pitchFamily="49" charset="-122"/>
                <a:ea typeface="黑体" pitchFamily="49" charset="-122"/>
              </a:rPr>
              <a:t>检查某营养素摄入量不足的可能性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6178" name="Rectangle 2"/>
          <p:cNvSpPr>
            <a:spLocks noGrp="1" noChangeArrowheads="1"/>
          </p:cNvSpPr>
          <p:nvPr>
            <p:ph type="title"/>
          </p:nvPr>
        </p:nvSpPr>
        <p:spPr/>
        <p:txBody>
          <a:bodyPr/>
          <a:lstStyle/>
          <a:p>
            <a:r>
              <a:rPr lang="zh-CN" altLang="en-US" sz="4000" b="1" smtClean="0">
                <a:solidFill>
                  <a:srgbClr val="0000FF"/>
                </a:solidFill>
                <a:latin typeface="黑体" pitchFamily="49" charset="-122"/>
                <a:ea typeface="黑体" pitchFamily="49" charset="-122"/>
              </a:rPr>
              <a:t>推荐摄入量（</a:t>
            </a:r>
            <a:r>
              <a:rPr lang="en-US" altLang="zh-CN" sz="4000" b="1" smtClean="0">
                <a:solidFill>
                  <a:srgbClr val="0000FF"/>
                </a:solidFill>
              </a:rPr>
              <a:t>RNl</a:t>
            </a:r>
            <a:r>
              <a:rPr lang="zh-CN" altLang="en-US" sz="4000" b="1" smtClean="0">
                <a:solidFill>
                  <a:srgbClr val="0000FF"/>
                </a:solidFill>
              </a:rPr>
              <a:t>）</a:t>
            </a:r>
          </a:p>
        </p:txBody>
      </p:sp>
      <p:sp>
        <p:nvSpPr>
          <p:cNvPr id="306179" name="Rectangle 3"/>
          <p:cNvSpPr>
            <a:spLocks noGrp="1" noChangeArrowheads="1"/>
          </p:cNvSpPr>
          <p:nvPr>
            <p:ph type="body" idx="1"/>
          </p:nvPr>
        </p:nvSpPr>
        <p:spPr/>
        <p:txBody>
          <a:bodyPr/>
          <a:lstStyle/>
          <a:p>
            <a:pPr>
              <a:lnSpc>
                <a:spcPct val="90000"/>
              </a:lnSpc>
            </a:pPr>
            <a:r>
              <a:rPr lang="zh-CN" altLang="en-US" sz="2800" b="1" smtClean="0">
                <a:latin typeface="黑体" pitchFamily="49" charset="-122"/>
                <a:ea typeface="黑体" pitchFamily="49" charset="-122"/>
              </a:rPr>
              <a:t>相当于传统使用的</a:t>
            </a:r>
            <a:r>
              <a:rPr lang="en-US" altLang="zh-CN" sz="2800" b="1" smtClean="0">
                <a:ea typeface="黑体" pitchFamily="49" charset="-122"/>
              </a:rPr>
              <a:t>RDA</a:t>
            </a:r>
          </a:p>
          <a:p>
            <a:pPr>
              <a:lnSpc>
                <a:spcPct val="90000"/>
              </a:lnSpc>
            </a:pPr>
            <a:r>
              <a:rPr lang="zh-CN" altLang="en-US" sz="2800" b="1" smtClean="0">
                <a:latin typeface="黑体" pitchFamily="49" charset="-122"/>
                <a:ea typeface="黑体" pitchFamily="49" charset="-122"/>
              </a:rPr>
              <a:t>是指可以满足某一特定性别、年龄及生理状况群体中绝大多数个体</a:t>
            </a:r>
            <a:r>
              <a:rPr lang="en-US" altLang="zh-CN" sz="2800" b="1" smtClean="0">
                <a:latin typeface="黑体" pitchFamily="49" charset="-122"/>
                <a:ea typeface="黑体" pitchFamily="49" charset="-122"/>
              </a:rPr>
              <a:t>(97</a:t>
            </a:r>
            <a:r>
              <a:rPr lang="zh-CN" altLang="en-US" sz="2800" b="1" smtClean="0">
                <a:latin typeface="黑体" pitchFamily="49" charset="-122"/>
                <a:ea typeface="黑体" pitchFamily="49" charset="-122"/>
              </a:rPr>
              <a:t>％～</a:t>
            </a:r>
            <a:r>
              <a:rPr lang="en-US" altLang="zh-CN" sz="2800" b="1" smtClean="0">
                <a:latin typeface="黑体" pitchFamily="49" charset="-122"/>
                <a:ea typeface="黑体" pitchFamily="49" charset="-122"/>
              </a:rPr>
              <a:t>98</a:t>
            </a:r>
            <a:r>
              <a:rPr lang="zh-CN" altLang="en-US" sz="2800" b="1" smtClean="0">
                <a:latin typeface="黑体" pitchFamily="49" charset="-122"/>
                <a:ea typeface="黑体" pitchFamily="49" charset="-122"/>
              </a:rPr>
              <a:t>％</a:t>
            </a:r>
            <a:r>
              <a:rPr lang="en-US" altLang="zh-CN" sz="2800" b="1" smtClean="0">
                <a:latin typeface="黑体" pitchFamily="49" charset="-122"/>
                <a:ea typeface="黑体" pitchFamily="49" charset="-122"/>
              </a:rPr>
              <a:t>)</a:t>
            </a:r>
            <a:r>
              <a:rPr lang="zh-CN" altLang="en-US" sz="2800" b="1" smtClean="0">
                <a:latin typeface="黑体" pitchFamily="49" charset="-122"/>
                <a:ea typeface="黑体" pitchFamily="49" charset="-122"/>
              </a:rPr>
              <a:t>的需要量的摄入水平</a:t>
            </a:r>
          </a:p>
          <a:p>
            <a:pPr>
              <a:lnSpc>
                <a:spcPct val="90000"/>
              </a:lnSpc>
            </a:pPr>
            <a:r>
              <a:rPr lang="zh-CN" altLang="en-US" sz="2800" b="1" smtClean="0">
                <a:latin typeface="黑体" pitchFamily="49" charset="-122"/>
                <a:ea typeface="黑体" pitchFamily="49" charset="-122"/>
              </a:rPr>
              <a:t>长期摄入</a:t>
            </a:r>
            <a:r>
              <a:rPr lang="en-US" altLang="zh-CN" sz="2800" b="1" smtClean="0">
                <a:ea typeface="黑体" pitchFamily="49" charset="-122"/>
              </a:rPr>
              <a:t>RNI</a:t>
            </a:r>
            <a:r>
              <a:rPr lang="zh-CN" altLang="en-US" sz="2800" b="1" smtClean="0">
                <a:latin typeface="黑体" pitchFamily="49" charset="-122"/>
                <a:ea typeface="黑体" pitchFamily="49" charset="-122"/>
              </a:rPr>
              <a:t>水平，可以满足机体对该营养素的需要，维持组织中有适当的营养素储备和保持健康 </a:t>
            </a:r>
          </a:p>
          <a:p>
            <a:pPr>
              <a:lnSpc>
                <a:spcPct val="90000"/>
              </a:lnSpc>
            </a:pPr>
            <a:r>
              <a:rPr lang="zh-CN" altLang="en-US" sz="2800" b="1" smtClean="0">
                <a:latin typeface="黑体" pitchFamily="49" charset="-122"/>
                <a:ea typeface="黑体" pitchFamily="49" charset="-122"/>
              </a:rPr>
              <a:t>作为个体每日适宜营养素摄入水平的参考值，是健康个体膳食摄入营养素的目标 </a:t>
            </a:r>
          </a:p>
          <a:p>
            <a:pPr>
              <a:lnSpc>
                <a:spcPct val="90000"/>
              </a:lnSpc>
            </a:pPr>
            <a:r>
              <a:rPr lang="en-US" altLang="zh-CN" sz="2800" b="1" smtClean="0">
                <a:ea typeface="黑体" pitchFamily="49" charset="-122"/>
              </a:rPr>
              <a:t>RNI</a:t>
            </a:r>
            <a:r>
              <a:rPr lang="zh-CN" altLang="en-US" sz="2800" b="1" smtClean="0">
                <a:latin typeface="黑体" pitchFamily="49" charset="-122"/>
                <a:ea typeface="黑体" pitchFamily="49" charset="-122"/>
              </a:rPr>
              <a:t>＝</a:t>
            </a:r>
            <a:r>
              <a:rPr lang="en-US" altLang="zh-CN" sz="2800" b="1" smtClean="0">
                <a:ea typeface="黑体" pitchFamily="49" charset="-122"/>
              </a:rPr>
              <a:t>EAR</a:t>
            </a:r>
            <a:r>
              <a:rPr lang="en-US" altLang="zh-CN" sz="2800" b="1" smtClean="0">
                <a:latin typeface="黑体" pitchFamily="49" charset="-122"/>
                <a:ea typeface="黑体" pitchFamily="49" charset="-122"/>
              </a:rPr>
              <a:t>+2</a:t>
            </a:r>
            <a:r>
              <a:rPr lang="en-US" altLang="zh-CN" sz="2800" b="1" smtClean="0">
                <a:ea typeface="黑体" pitchFamily="49" charset="-122"/>
              </a:rPr>
              <a:t>SD</a:t>
            </a:r>
            <a:r>
              <a:rPr lang="en-US" altLang="zh-CN" sz="2800" b="1" smtClean="0">
                <a:latin typeface="黑体" pitchFamily="49" charset="-122"/>
                <a:ea typeface="黑体" pitchFamily="49" charset="-122"/>
              </a:rPr>
              <a:t> </a:t>
            </a:r>
            <a:r>
              <a:rPr lang="zh-CN" altLang="en-US" sz="2800" b="1" smtClean="0">
                <a:latin typeface="黑体" pitchFamily="49" charset="-122"/>
                <a:ea typeface="黑体" pitchFamily="49" charset="-122"/>
              </a:rPr>
              <a:t>或</a:t>
            </a:r>
            <a:r>
              <a:rPr lang="en-US" altLang="zh-CN" sz="2800" b="1" smtClean="0">
                <a:ea typeface="黑体" pitchFamily="49" charset="-122"/>
              </a:rPr>
              <a:t>RNI</a:t>
            </a:r>
            <a:r>
              <a:rPr lang="en-US" altLang="zh-CN" sz="2800" b="1" smtClean="0">
                <a:latin typeface="黑体" pitchFamily="49" charset="-122"/>
                <a:ea typeface="黑体" pitchFamily="49" charset="-122"/>
              </a:rPr>
              <a:t>=1.2 </a:t>
            </a:r>
            <a:r>
              <a:rPr lang="en-US" altLang="zh-CN" sz="2800" b="1" smtClean="0">
                <a:latin typeface="黑体" pitchFamily="49" charset="-122"/>
                <a:ea typeface="黑体" pitchFamily="49" charset="-122"/>
                <a:sym typeface="Symbol" pitchFamily="18" charset="2"/>
              </a:rPr>
              <a:t></a:t>
            </a:r>
            <a:r>
              <a:rPr lang="en-US" altLang="zh-CN" sz="2800" b="1" smtClean="0">
                <a:latin typeface="黑体" pitchFamily="49" charset="-122"/>
                <a:ea typeface="黑体" pitchFamily="49" charset="-122"/>
              </a:rPr>
              <a:t> </a:t>
            </a:r>
            <a:r>
              <a:rPr lang="en-US" altLang="zh-CN" sz="2800" b="1" smtClean="0">
                <a:ea typeface="黑体" pitchFamily="49" charset="-122"/>
              </a:rPr>
              <a:t>EAR</a:t>
            </a:r>
            <a:r>
              <a:rPr lang="en-US" altLang="zh-CN" sz="2800" b="1" smtClean="0">
                <a:latin typeface="黑体" pitchFamily="49" charset="-122"/>
                <a:ea typeface="黑体" pitchFamily="49" charset="-122"/>
              </a:rPr>
              <a:t> </a:t>
            </a:r>
            <a:endParaRPr lang="zh-CN" altLang="en-US" sz="2800" b="1" smtClean="0">
              <a:latin typeface="黑体" pitchFamily="49" charset="-122"/>
              <a:ea typeface="黑体" pitchFamily="49" charset="-122"/>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02" name="Rectangle 2"/>
          <p:cNvSpPr>
            <a:spLocks noGrp="1" noChangeArrowheads="1"/>
          </p:cNvSpPr>
          <p:nvPr>
            <p:ph type="title"/>
          </p:nvPr>
        </p:nvSpPr>
        <p:spPr/>
        <p:txBody>
          <a:bodyPr/>
          <a:lstStyle/>
          <a:p>
            <a:r>
              <a:rPr lang="zh-CN" altLang="en-US" sz="4000" b="1" smtClean="0">
                <a:solidFill>
                  <a:srgbClr val="0000FF"/>
                </a:solidFill>
                <a:latin typeface="黑体" pitchFamily="49" charset="-122"/>
                <a:ea typeface="黑体" pitchFamily="49" charset="-122"/>
              </a:rPr>
              <a:t>适宜摄入量</a:t>
            </a:r>
            <a:r>
              <a:rPr lang="en-US" altLang="zh-CN" sz="4000" b="1" smtClean="0">
                <a:solidFill>
                  <a:srgbClr val="0000FF"/>
                </a:solidFill>
                <a:latin typeface="黑体" pitchFamily="49" charset="-122"/>
                <a:ea typeface="黑体" pitchFamily="49" charset="-122"/>
              </a:rPr>
              <a:t>(</a:t>
            </a:r>
            <a:r>
              <a:rPr lang="en-US" altLang="zh-CN" sz="4000" b="1" smtClean="0">
                <a:solidFill>
                  <a:srgbClr val="0000FF"/>
                </a:solidFill>
              </a:rPr>
              <a:t>AI</a:t>
            </a:r>
            <a:r>
              <a:rPr lang="en-US" altLang="zh-CN" sz="4000" b="1" smtClean="0">
                <a:solidFill>
                  <a:srgbClr val="0000FF"/>
                </a:solidFill>
                <a:latin typeface="黑体" pitchFamily="49" charset="-122"/>
                <a:ea typeface="黑体" pitchFamily="49" charset="-122"/>
              </a:rPr>
              <a:t>)</a:t>
            </a:r>
            <a:endParaRPr lang="zh-CN" altLang="en-US" sz="4000" b="1" smtClean="0">
              <a:solidFill>
                <a:srgbClr val="0000FF"/>
              </a:solidFill>
              <a:latin typeface="黑体" pitchFamily="49" charset="-122"/>
              <a:ea typeface="黑体" pitchFamily="49" charset="-122"/>
            </a:endParaRPr>
          </a:p>
        </p:txBody>
      </p:sp>
      <p:sp>
        <p:nvSpPr>
          <p:cNvPr id="307203" name="Rectangle 3"/>
          <p:cNvSpPr>
            <a:spLocks noGrp="1" noChangeArrowheads="1"/>
          </p:cNvSpPr>
          <p:nvPr>
            <p:ph type="body" idx="1"/>
          </p:nvPr>
        </p:nvSpPr>
        <p:spPr/>
        <p:txBody>
          <a:bodyPr/>
          <a:lstStyle/>
          <a:p>
            <a:r>
              <a:rPr lang="zh-CN" altLang="en-US" b="1" smtClean="0">
                <a:latin typeface="黑体" pitchFamily="49" charset="-122"/>
                <a:ea typeface="黑体" pitchFamily="49" charset="-122"/>
              </a:rPr>
              <a:t>指通过观察或实验获得的健康人群某种营养素的摄入量</a:t>
            </a:r>
          </a:p>
          <a:p>
            <a:r>
              <a:rPr lang="zh-CN" altLang="en-US" b="1" smtClean="0">
                <a:latin typeface="黑体" pitchFamily="49" charset="-122"/>
                <a:ea typeface="黑体" pitchFamily="49" charset="-122"/>
              </a:rPr>
              <a:t>当个体需要量的研究资料不足，不能计算</a:t>
            </a:r>
            <a:r>
              <a:rPr lang="en-US" altLang="zh-CN" b="1" smtClean="0">
                <a:latin typeface="黑体" pitchFamily="49" charset="-122"/>
                <a:ea typeface="黑体" pitchFamily="49" charset="-122"/>
              </a:rPr>
              <a:t>EAR</a:t>
            </a:r>
            <a:r>
              <a:rPr lang="zh-CN" altLang="en-US" b="1" smtClean="0">
                <a:latin typeface="黑体" pitchFamily="49" charset="-122"/>
                <a:ea typeface="黑体" pitchFamily="49" charset="-122"/>
              </a:rPr>
              <a:t>而求得</a:t>
            </a:r>
            <a:r>
              <a:rPr lang="en-US" altLang="zh-CN" b="1" smtClean="0">
                <a:ea typeface="黑体" pitchFamily="49" charset="-122"/>
              </a:rPr>
              <a:t>RNI</a:t>
            </a:r>
            <a:r>
              <a:rPr lang="zh-CN" altLang="en-US" b="1" smtClean="0">
                <a:latin typeface="黑体" pitchFamily="49" charset="-122"/>
                <a:ea typeface="黑体" pitchFamily="49" charset="-122"/>
              </a:rPr>
              <a:t>时，可设定</a:t>
            </a:r>
            <a:r>
              <a:rPr lang="en-US" altLang="zh-CN" b="1" smtClean="0">
                <a:latin typeface="黑体" pitchFamily="49" charset="-122"/>
                <a:ea typeface="黑体" pitchFamily="49" charset="-122"/>
              </a:rPr>
              <a:t>AI</a:t>
            </a:r>
            <a:r>
              <a:rPr lang="zh-CN" altLang="en-US" b="1" smtClean="0">
                <a:latin typeface="黑体" pitchFamily="49" charset="-122"/>
                <a:ea typeface="黑体" pitchFamily="49" charset="-122"/>
              </a:rPr>
              <a:t>来代替</a:t>
            </a:r>
            <a:r>
              <a:rPr lang="en-US" altLang="zh-CN" b="1" smtClean="0">
                <a:latin typeface="黑体" pitchFamily="49" charset="-122"/>
                <a:ea typeface="黑体" pitchFamily="49" charset="-122"/>
              </a:rPr>
              <a:t>RNI </a:t>
            </a:r>
            <a:endParaRPr lang="zh-CN" altLang="en-US" b="1" smtClean="0">
              <a:latin typeface="黑体" pitchFamily="49" charset="-122"/>
              <a:ea typeface="黑体" pitchFamily="49" charset="-122"/>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226" name="Rectangle 2"/>
          <p:cNvSpPr>
            <a:spLocks noGrp="1" noChangeArrowheads="1"/>
          </p:cNvSpPr>
          <p:nvPr>
            <p:ph type="title"/>
          </p:nvPr>
        </p:nvSpPr>
        <p:spPr/>
        <p:txBody>
          <a:bodyPr/>
          <a:lstStyle/>
          <a:p>
            <a:r>
              <a:rPr lang="zh-CN" altLang="en-US" sz="4000" b="1" smtClean="0">
                <a:solidFill>
                  <a:srgbClr val="0000FF"/>
                </a:solidFill>
                <a:latin typeface="黑体" pitchFamily="49" charset="-122"/>
                <a:ea typeface="黑体" pitchFamily="49" charset="-122"/>
              </a:rPr>
              <a:t>可耐受最高摄入量</a:t>
            </a:r>
            <a:r>
              <a:rPr lang="en-US" altLang="zh-CN" sz="4000" b="1" smtClean="0">
                <a:solidFill>
                  <a:srgbClr val="0000FF"/>
                </a:solidFill>
                <a:latin typeface="黑体" pitchFamily="49" charset="-122"/>
                <a:ea typeface="黑体" pitchFamily="49" charset="-122"/>
              </a:rPr>
              <a:t>(</a:t>
            </a:r>
            <a:r>
              <a:rPr lang="en-US" altLang="zh-CN" sz="4000" b="1" smtClean="0">
                <a:solidFill>
                  <a:srgbClr val="0000FF"/>
                </a:solidFill>
              </a:rPr>
              <a:t>UL</a:t>
            </a:r>
            <a:r>
              <a:rPr lang="en-US" altLang="zh-CN" sz="4000" b="1" smtClean="0">
                <a:solidFill>
                  <a:srgbClr val="0000FF"/>
                </a:solidFill>
                <a:latin typeface="黑体" pitchFamily="49" charset="-122"/>
                <a:ea typeface="黑体" pitchFamily="49" charset="-122"/>
              </a:rPr>
              <a:t>)</a:t>
            </a:r>
            <a:endParaRPr lang="zh-CN" altLang="en-US" sz="4000" b="1" smtClean="0">
              <a:solidFill>
                <a:srgbClr val="0000FF"/>
              </a:solidFill>
              <a:latin typeface="黑体" pitchFamily="49" charset="-122"/>
              <a:ea typeface="黑体" pitchFamily="49" charset="-122"/>
            </a:endParaRPr>
          </a:p>
        </p:txBody>
      </p:sp>
      <p:sp>
        <p:nvSpPr>
          <p:cNvPr id="308227" name="Rectangle 3"/>
          <p:cNvSpPr>
            <a:spLocks noGrp="1" noChangeArrowheads="1"/>
          </p:cNvSpPr>
          <p:nvPr>
            <p:ph type="body" idx="1"/>
          </p:nvPr>
        </p:nvSpPr>
        <p:spPr/>
        <p:txBody>
          <a:bodyPr/>
          <a:lstStyle/>
          <a:p>
            <a:r>
              <a:rPr lang="zh-CN" altLang="en-US" b="1" smtClean="0">
                <a:latin typeface="黑体" pitchFamily="49" charset="-122"/>
                <a:ea typeface="黑体" pitchFamily="49" charset="-122"/>
              </a:rPr>
              <a:t>指平均每日可以摄入某营养素的最高量</a:t>
            </a:r>
          </a:p>
          <a:p>
            <a:r>
              <a:rPr lang="zh-CN" altLang="en-US" b="1" smtClean="0">
                <a:latin typeface="黑体" pitchFamily="49" charset="-122"/>
                <a:ea typeface="黑体" pitchFamily="49" charset="-122"/>
              </a:rPr>
              <a:t>不是一个建议的摄入水平</a:t>
            </a:r>
          </a:p>
          <a:p>
            <a:r>
              <a:rPr lang="en-US" altLang="zh-CN" b="1" smtClean="0">
                <a:latin typeface="黑体" pitchFamily="49" charset="-122"/>
                <a:ea typeface="黑体" pitchFamily="49" charset="-122"/>
              </a:rPr>
              <a:t>UL</a:t>
            </a:r>
            <a:r>
              <a:rPr lang="zh-CN" altLang="en-US" b="1" smtClean="0">
                <a:latin typeface="黑体" pitchFamily="49" charset="-122"/>
                <a:ea typeface="黑体" pitchFamily="49" charset="-122"/>
              </a:rPr>
              <a:t>包括膳食、强化食品和添加剂等各种来源的营养素之和</a:t>
            </a:r>
          </a:p>
          <a:p>
            <a:r>
              <a:rPr lang="zh-CN" altLang="en-US" b="1" smtClean="0">
                <a:latin typeface="黑体" pitchFamily="49" charset="-122"/>
                <a:ea typeface="黑体" pitchFamily="49" charset="-122"/>
              </a:rPr>
              <a:t>当机体摄入量超过</a:t>
            </a:r>
            <a:r>
              <a:rPr lang="en-US" altLang="zh-CN" b="1" smtClean="0">
                <a:latin typeface="黑体" pitchFamily="49" charset="-122"/>
                <a:ea typeface="黑体" pitchFamily="49" charset="-122"/>
              </a:rPr>
              <a:t>UL</a:t>
            </a:r>
            <a:r>
              <a:rPr lang="zh-CN" altLang="en-US" b="1" smtClean="0">
                <a:latin typeface="黑体" pitchFamily="49" charset="-122"/>
                <a:ea typeface="黑体" pitchFamily="49" charset="-122"/>
              </a:rPr>
              <a:t>时，发生毒副作用的危险性增如，但不能以</a:t>
            </a:r>
            <a:r>
              <a:rPr lang="en-US" altLang="zh-CN" b="1" smtClean="0">
                <a:latin typeface="黑体" pitchFamily="49" charset="-122"/>
                <a:ea typeface="黑体" pitchFamily="49" charset="-122"/>
              </a:rPr>
              <a:t>UL</a:t>
            </a:r>
            <a:r>
              <a:rPr lang="zh-CN" altLang="en-US" b="1" smtClean="0">
                <a:latin typeface="黑体" pitchFamily="49" charset="-122"/>
                <a:ea typeface="黑体" pitchFamily="49" charset="-122"/>
              </a:rPr>
              <a:t>来评估人群发生毒副作用的危险性</a:t>
            </a:r>
          </a:p>
        </p:txBody>
      </p:sp>
    </p:spTree>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TotalTime>
  <Words>2829</Words>
  <Application>Microsoft Office PowerPoint</Application>
  <PresentationFormat>全屏显示(4:3)</PresentationFormat>
  <Paragraphs>203</Paragraphs>
  <Slides>40</Slides>
  <Notes>0</Notes>
  <HiddenSlides>0</HiddenSlides>
  <MMClips>0</MMClips>
  <ScaleCrop>false</ScaleCrop>
  <HeadingPairs>
    <vt:vector size="4" baseType="variant">
      <vt:variant>
        <vt:lpstr>主题</vt:lpstr>
      </vt:variant>
      <vt:variant>
        <vt:i4>1</vt:i4>
      </vt:variant>
      <vt:variant>
        <vt:lpstr>幻灯片标题</vt:lpstr>
      </vt:variant>
      <vt:variant>
        <vt:i4>40</vt:i4>
      </vt:variant>
    </vt:vector>
  </HeadingPairs>
  <TitlesOfParts>
    <vt:vector size="41" baseType="lpstr">
      <vt:lpstr>Office 主题</vt:lpstr>
      <vt:lpstr>第七章  社区营养</vt:lpstr>
      <vt:lpstr>社区营养（community nutrition）</vt:lpstr>
      <vt:lpstr>社区营养的目的</vt:lpstr>
      <vt:lpstr>社区营养的研究内容</vt:lpstr>
      <vt:lpstr>膳食营养素参考摄入量（DRIs）</vt:lpstr>
      <vt:lpstr>平均需要量（EAR）</vt:lpstr>
      <vt:lpstr>推荐摄入量（RNl）</vt:lpstr>
      <vt:lpstr>适宜摄入量(AI)</vt:lpstr>
      <vt:lpstr>可耐受最高摄入量(UL)</vt:lpstr>
      <vt:lpstr>确定营养素需要量和膳食营养素      参考摄入量的方法</vt:lpstr>
      <vt:lpstr>确定成人能量推荐摄入量的方法</vt:lpstr>
      <vt:lpstr>成人蛋白质推荐摄入量的确定方法</vt:lpstr>
      <vt:lpstr>居民营养状况调查</vt:lpstr>
      <vt:lpstr>膳食调查</vt:lpstr>
      <vt:lpstr>人体营养水平鉴定</vt:lpstr>
      <vt:lpstr>营养不足或缺乏的临床检查</vt:lpstr>
      <vt:lpstr>人体测量资料分析</vt:lpstr>
      <vt:lpstr>人体测量资料分析</vt:lpstr>
      <vt:lpstr>营养调查结果的分析评价</vt:lpstr>
      <vt:lpstr>社会营养监测</vt:lpstr>
      <vt:lpstr>营养监测指标</vt:lpstr>
      <vt:lpstr>营养监测指标</vt:lpstr>
      <vt:lpstr>膳食结构（dietary pattern） </vt:lpstr>
      <vt:lpstr>当今世界的膳食结构</vt:lpstr>
      <vt:lpstr>我国膳食结构存在的问题及 主要改善措施</vt:lpstr>
      <vt:lpstr>主要改善措施</vt:lpstr>
      <vt:lpstr>中国居民膳食指南</vt:lpstr>
      <vt:lpstr>中国孕期妇女膳食指南</vt:lpstr>
      <vt:lpstr>哺乳期妇女膳食指南 </vt:lpstr>
      <vt:lpstr>中国婴幼儿及学龄前儿童 膳食指南</vt:lpstr>
      <vt:lpstr>中国婴幼儿及学龄前儿童 膳食指南</vt:lpstr>
      <vt:lpstr>《中国儿童青少年膳食指南》</vt:lpstr>
      <vt:lpstr>《中国老年人膳食指南》</vt:lpstr>
      <vt:lpstr>《中国居民平衡膳食宝塔》</vt:lpstr>
      <vt:lpstr>营养配餐和食谱制定 </vt:lpstr>
      <vt:lpstr>营养配餐的概念、目的和意义</vt:lpstr>
      <vt:lpstr>营养配餐的依据 </vt:lpstr>
      <vt:lpstr>食谱制定 </vt:lpstr>
      <vt:lpstr>食谱制定的方法</vt:lpstr>
      <vt:lpstr>谢谢！</vt:lpstr>
    </vt:vector>
  </TitlesOfParts>
  <Company>复旦大学</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第六章  社区营养</dc:title>
  <dc:creator>lenovo</dc:creator>
  <cp:lastModifiedBy>lenovo</cp:lastModifiedBy>
  <cp:revision>3</cp:revision>
  <dcterms:created xsi:type="dcterms:W3CDTF">2012-08-10T02:25:59Z</dcterms:created>
  <dcterms:modified xsi:type="dcterms:W3CDTF">2012-08-10T05:19:42Z</dcterms:modified>
</cp:coreProperties>
</file>