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3333CC"/>
    <a:srgbClr val="3399FF"/>
    <a:srgbClr val="0000FF"/>
    <a:srgbClr val="51260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032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265B9-01E5-460A-8F83-B717A4362D46}" type="datetimeFigureOut">
              <a:rPr lang="zh-CN" altLang="en-US" smtClean="0"/>
              <a:t>2012-08-10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10E43-E40D-4258-9406-12703884DC3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265B9-01E5-460A-8F83-B717A4362D46}" type="datetimeFigureOut">
              <a:rPr lang="zh-CN" altLang="en-US" smtClean="0"/>
              <a:t>2012-08-10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10E43-E40D-4258-9406-12703884DC3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265B9-01E5-460A-8F83-B717A4362D46}" type="datetimeFigureOut">
              <a:rPr lang="zh-CN" altLang="en-US" smtClean="0"/>
              <a:t>2012-08-10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10E43-E40D-4258-9406-12703884DC3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265B9-01E5-460A-8F83-B717A4362D46}" type="datetimeFigureOut">
              <a:rPr lang="zh-CN" altLang="en-US" smtClean="0"/>
              <a:t>2012-08-10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10E43-E40D-4258-9406-12703884DC3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265B9-01E5-460A-8F83-B717A4362D46}" type="datetimeFigureOut">
              <a:rPr lang="zh-CN" altLang="en-US" smtClean="0"/>
              <a:t>2012-08-10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10E43-E40D-4258-9406-12703884DC3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265B9-01E5-460A-8F83-B717A4362D46}" type="datetimeFigureOut">
              <a:rPr lang="zh-CN" altLang="en-US" smtClean="0"/>
              <a:t>2012-08-10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10E43-E40D-4258-9406-12703884DC3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265B9-01E5-460A-8F83-B717A4362D46}" type="datetimeFigureOut">
              <a:rPr lang="zh-CN" altLang="en-US" smtClean="0"/>
              <a:t>2012-08-10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10E43-E40D-4258-9406-12703884DC3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265B9-01E5-460A-8F83-B717A4362D46}" type="datetimeFigureOut">
              <a:rPr lang="zh-CN" altLang="en-US" smtClean="0"/>
              <a:t>2012-08-10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10E43-E40D-4258-9406-12703884DC3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265B9-01E5-460A-8F83-B717A4362D46}" type="datetimeFigureOut">
              <a:rPr lang="zh-CN" altLang="en-US" smtClean="0"/>
              <a:t>2012-08-10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10E43-E40D-4258-9406-12703884DC3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265B9-01E5-460A-8F83-B717A4362D46}" type="datetimeFigureOut">
              <a:rPr lang="zh-CN" altLang="en-US" smtClean="0"/>
              <a:t>2012-08-10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10E43-E40D-4258-9406-12703884DC3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265B9-01E5-460A-8F83-B717A4362D46}" type="datetimeFigureOut">
              <a:rPr lang="zh-CN" altLang="en-US" smtClean="0"/>
              <a:t>2012-08-10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10E43-E40D-4258-9406-12703884DC3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2265B9-01E5-460A-8F83-B717A4362D46}" type="datetimeFigureOut">
              <a:rPr lang="zh-CN" altLang="en-US" smtClean="0"/>
              <a:t>2012-08-10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610E43-E40D-4258-9406-12703884DC3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548680"/>
            <a:ext cx="7772400" cy="1800200"/>
          </a:xfrm>
        </p:spPr>
        <p:txBody>
          <a:bodyPr>
            <a:normAutofit/>
          </a:bodyPr>
          <a:lstStyle/>
          <a:p>
            <a:r>
              <a:rPr lang="zh-CN" altLang="en-US" sz="6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营养与食品卫生学</a:t>
            </a:r>
            <a:endParaRPr lang="zh-CN" altLang="en-US" sz="60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24944"/>
            <a:ext cx="6400800" cy="3240360"/>
          </a:xfrm>
        </p:spPr>
        <p:txBody>
          <a:bodyPr>
            <a:normAutofit lnSpcReduction="10000"/>
          </a:bodyPr>
          <a:lstStyle/>
          <a:p>
            <a:r>
              <a:rPr lang="zh-CN" altLang="en-US" sz="24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厉曙光  主编</a:t>
            </a:r>
            <a:endParaRPr lang="en-US" altLang="zh-CN" sz="2400" b="1" dirty="0" smtClean="0">
              <a:solidFill>
                <a:srgbClr val="0000FF"/>
              </a:solidFill>
              <a:latin typeface="黑体" pitchFamily="49" charset="-122"/>
              <a:ea typeface="黑体" pitchFamily="49" charset="-122"/>
            </a:endParaRPr>
          </a:p>
          <a:p>
            <a:endParaRPr lang="en-US" altLang="zh-CN" sz="2400" dirty="0">
              <a:solidFill>
                <a:schemeClr val="accent6">
                  <a:lumMod val="75000"/>
                </a:schemeClr>
              </a:solidFill>
              <a:latin typeface="黑体" pitchFamily="49" charset="-122"/>
              <a:ea typeface="黑体" pitchFamily="49" charset="-122"/>
            </a:endParaRPr>
          </a:p>
          <a:p>
            <a:endParaRPr lang="en-US" altLang="zh-CN" sz="2400" dirty="0" smtClean="0">
              <a:solidFill>
                <a:schemeClr val="accent6">
                  <a:lumMod val="75000"/>
                </a:schemeClr>
              </a:solidFill>
              <a:latin typeface="黑体" pitchFamily="49" charset="-122"/>
              <a:ea typeface="黑体" pitchFamily="49" charset="-122"/>
            </a:endParaRPr>
          </a:p>
          <a:p>
            <a:endParaRPr lang="en-US" altLang="zh-CN" sz="2400" dirty="0">
              <a:solidFill>
                <a:schemeClr val="accent6">
                  <a:lumMod val="75000"/>
                </a:schemeClr>
              </a:solidFill>
              <a:latin typeface="黑体" pitchFamily="49" charset="-122"/>
              <a:ea typeface="黑体" pitchFamily="49" charset="-122"/>
            </a:endParaRPr>
          </a:p>
          <a:p>
            <a:endParaRPr lang="en-US" altLang="zh-CN" sz="2400" dirty="0" smtClean="0">
              <a:solidFill>
                <a:schemeClr val="accent6">
                  <a:lumMod val="75000"/>
                </a:schemeClr>
              </a:solidFill>
              <a:latin typeface="黑体" pitchFamily="49" charset="-122"/>
              <a:ea typeface="黑体" pitchFamily="49" charset="-122"/>
            </a:endParaRPr>
          </a:p>
          <a:p>
            <a:endParaRPr lang="en-US" altLang="zh-CN" sz="2400" dirty="0" smtClean="0">
              <a:solidFill>
                <a:schemeClr val="accent6">
                  <a:lumMod val="75000"/>
                </a:schemeClr>
              </a:solidFill>
              <a:latin typeface="黑体" pitchFamily="49" charset="-122"/>
              <a:ea typeface="黑体" pitchFamily="49" charset="-122"/>
            </a:endParaRPr>
          </a:p>
          <a:p>
            <a:r>
              <a:rPr lang="zh-CN" altLang="en-US" sz="4000" b="1" dirty="0">
                <a:solidFill>
                  <a:srgbClr val="512603"/>
                </a:solidFill>
                <a:latin typeface="华文新魏" pitchFamily="2" charset="-122"/>
                <a:ea typeface="华文新魏" pitchFamily="2" charset="-122"/>
              </a:rPr>
              <a:t>复旦大学出版社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720079"/>
          </a:xfrm>
        </p:spPr>
        <p:txBody>
          <a:bodyPr>
            <a:normAutofit fontScale="90000"/>
          </a:bodyPr>
          <a:lstStyle/>
          <a:p>
            <a:r>
              <a:rPr lang="zh-CN" altLang="en-US" sz="4800" b="1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目   录</a:t>
            </a:r>
            <a:endParaRPr lang="zh-CN" altLang="en-US" sz="4800" b="1" dirty="0">
              <a:solidFill>
                <a:srgbClr val="0000FF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1268760"/>
            <a:ext cx="6400800" cy="5400600"/>
          </a:xfrm>
        </p:spPr>
        <p:txBody>
          <a:bodyPr>
            <a:normAutofit/>
          </a:bodyPr>
          <a:lstStyle/>
          <a:p>
            <a:pPr algn="l"/>
            <a:r>
              <a:rPr lang="zh-CN" altLang="en-US" sz="2000" dirty="0" smtClean="0">
                <a:solidFill>
                  <a:srgbClr val="000066"/>
                </a:solidFill>
                <a:latin typeface="黑体" pitchFamily="49" charset="-122"/>
                <a:ea typeface="黑体" pitchFamily="49" charset="-122"/>
              </a:rPr>
              <a:t>第一章  绪论（略）</a:t>
            </a:r>
            <a:endParaRPr lang="en-US" altLang="zh-CN" sz="2000" dirty="0" smtClean="0">
              <a:solidFill>
                <a:srgbClr val="000066"/>
              </a:solidFill>
              <a:latin typeface="黑体" pitchFamily="49" charset="-122"/>
              <a:ea typeface="黑体" pitchFamily="49" charset="-122"/>
            </a:endParaRPr>
          </a:p>
          <a:p>
            <a:pPr algn="l"/>
            <a:r>
              <a:rPr lang="zh-CN" altLang="en-US" sz="2000" dirty="0" smtClean="0">
                <a:solidFill>
                  <a:srgbClr val="000066"/>
                </a:solidFill>
                <a:latin typeface="黑体" pitchFamily="49" charset="-122"/>
                <a:ea typeface="黑体" pitchFamily="49" charset="-122"/>
              </a:rPr>
              <a:t>第二章  营养学基础</a:t>
            </a:r>
            <a:endParaRPr lang="en-US" altLang="zh-CN" sz="2000" dirty="0" smtClean="0">
              <a:solidFill>
                <a:srgbClr val="000066"/>
              </a:solidFill>
              <a:latin typeface="黑体" pitchFamily="49" charset="-122"/>
              <a:ea typeface="黑体" pitchFamily="49" charset="-122"/>
            </a:endParaRPr>
          </a:p>
          <a:p>
            <a:pPr algn="l"/>
            <a:r>
              <a:rPr lang="zh-CN" altLang="en-US" sz="2000" dirty="0" smtClean="0">
                <a:solidFill>
                  <a:srgbClr val="000066"/>
                </a:solidFill>
                <a:latin typeface="黑体" pitchFamily="49" charset="-122"/>
                <a:ea typeface="黑体" pitchFamily="49" charset="-122"/>
              </a:rPr>
              <a:t>第三章  植物化学物</a:t>
            </a:r>
            <a:endParaRPr lang="en-US" altLang="zh-CN" sz="2000" dirty="0" smtClean="0">
              <a:solidFill>
                <a:srgbClr val="000066"/>
              </a:solidFill>
              <a:latin typeface="黑体" pitchFamily="49" charset="-122"/>
              <a:ea typeface="黑体" pitchFamily="49" charset="-122"/>
            </a:endParaRPr>
          </a:p>
          <a:p>
            <a:pPr algn="l"/>
            <a:r>
              <a:rPr lang="zh-CN" altLang="en-US" sz="2000" dirty="0" smtClean="0">
                <a:solidFill>
                  <a:srgbClr val="000066"/>
                </a:solidFill>
                <a:latin typeface="黑体" pitchFamily="49" charset="-122"/>
                <a:ea typeface="黑体" pitchFamily="49" charset="-122"/>
              </a:rPr>
              <a:t>第四章  各类食品的营养价值</a:t>
            </a:r>
            <a:endParaRPr lang="en-US" altLang="zh-CN" sz="2000" dirty="0" smtClean="0">
              <a:solidFill>
                <a:srgbClr val="000066"/>
              </a:solidFill>
              <a:latin typeface="黑体" pitchFamily="49" charset="-122"/>
              <a:ea typeface="黑体" pitchFamily="49" charset="-122"/>
            </a:endParaRPr>
          </a:p>
          <a:p>
            <a:pPr algn="l"/>
            <a:r>
              <a:rPr lang="zh-CN" altLang="en-US" sz="2000" dirty="0" smtClean="0">
                <a:solidFill>
                  <a:srgbClr val="000066"/>
                </a:solidFill>
                <a:latin typeface="黑体" pitchFamily="49" charset="-122"/>
                <a:ea typeface="黑体" pitchFamily="49" charset="-122"/>
              </a:rPr>
              <a:t>第五章  特殊人群的营养</a:t>
            </a:r>
            <a:endParaRPr lang="en-US" altLang="zh-CN" sz="2000" dirty="0" smtClean="0">
              <a:solidFill>
                <a:srgbClr val="000066"/>
              </a:solidFill>
              <a:latin typeface="黑体" pitchFamily="49" charset="-122"/>
              <a:ea typeface="黑体" pitchFamily="49" charset="-122"/>
            </a:endParaRPr>
          </a:p>
          <a:p>
            <a:pPr algn="l"/>
            <a:r>
              <a:rPr lang="zh-CN" altLang="en-US" sz="2000" dirty="0" smtClean="0">
                <a:solidFill>
                  <a:srgbClr val="000066"/>
                </a:solidFill>
                <a:latin typeface="黑体" pitchFamily="49" charset="-122"/>
                <a:ea typeface="黑体" pitchFamily="49" charset="-122"/>
              </a:rPr>
              <a:t>第六章  营养与营养相关疾病</a:t>
            </a:r>
            <a:endParaRPr lang="en-US" altLang="zh-CN" sz="2000" dirty="0" smtClean="0">
              <a:solidFill>
                <a:srgbClr val="000066"/>
              </a:solidFill>
              <a:latin typeface="黑体" pitchFamily="49" charset="-122"/>
              <a:ea typeface="黑体" pitchFamily="49" charset="-122"/>
            </a:endParaRPr>
          </a:p>
          <a:p>
            <a:pPr algn="l"/>
            <a:r>
              <a:rPr lang="zh-CN" altLang="en-US" sz="2000" dirty="0" smtClean="0">
                <a:solidFill>
                  <a:srgbClr val="000066"/>
                </a:solidFill>
                <a:latin typeface="黑体" pitchFamily="49" charset="-122"/>
                <a:ea typeface="黑体" pitchFamily="49" charset="-122"/>
              </a:rPr>
              <a:t>第七章  社区营养</a:t>
            </a:r>
            <a:endParaRPr lang="en-US" altLang="zh-CN" sz="2000" dirty="0" smtClean="0">
              <a:solidFill>
                <a:srgbClr val="000066"/>
              </a:solidFill>
              <a:latin typeface="黑体" pitchFamily="49" charset="-122"/>
              <a:ea typeface="黑体" pitchFamily="49" charset="-122"/>
            </a:endParaRPr>
          </a:p>
          <a:p>
            <a:pPr algn="l"/>
            <a:r>
              <a:rPr lang="zh-CN" altLang="en-US" sz="2000" dirty="0" smtClean="0">
                <a:solidFill>
                  <a:srgbClr val="000066"/>
                </a:solidFill>
                <a:latin typeface="黑体" pitchFamily="49" charset="-122"/>
                <a:ea typeface="黑体" pitchFamily="49" charset="-122"/>
              </a:rPr>
              <a:t>第八章  食品污染及其预防</a:t>
            </a:r>
            <a:endParaRPr lang="en-US" altLang="zh-CN" sz="2000" dirty="0" smtClean="0">
              <a:solidFill>
                <a:srgbClr val="000066"/>
              </a:solidFill>
              <a:latin typeface="黑体" pitchFamily="49" charset="-122"/>
              <a:ea typeface="黑体" pitchFamily="49" charset="-122"/>
            </a:endParaRPr>
          </a:p>
          <a:p>
            <a:pPr algn="l"/>
            <a:r>
              <a:rPr lang="zh-CN" altLang="en-US" sz="2000" dirty="0" smtClean="0">
                <a:solidFill>
                  <a:srgbClr val="000066"/>
                </a:solidFill>
                <a:latin typeface="黑体" pitchFamily="49" charset="-122"/>
                <a:ea typeface="黑体" pitchFamily="49" charset="-122"/>
              </a:rPr>
              <a:t>第九章  食品添加剂及其管理</a:t>
            </a:r>
            <a:endParaRPr lang="en-US" altLang="zh-CN" sz="2000" dirty="0" smtClean="0">
              <a:solidFill>
                <a:srgbClr val="000066"/>
              </a:solidFill>
              <a:latin typeface="黑体" pitchFamily="49" charset="-122"/>
              <a:ea typeface="黑体" pitchFamily="49" charset="-122"/>
            </a:endParaRPr>
          </a:p>
          <a:p>
            <a:pPr algn="l"/>
            <a:r>
              <a:rPr lang="zh-CN" altLang="en-US" sz="2000" dirty="0" smtClean="0">
                <a:solidFill>
                  <a:srgbClr val="000066"/>
                </a:solidFill>
                <a:latin typeface="黑体" pitchFamily="49" charset="-122"/>
                <a:ea typeface="黑体" pitchFamily="49" charset="-122"/>
              </a:rPr>
              <a:t>第十章  各类食品卫生及其管理</a:t>
            </a:r>
            <a:endParaRPr lang="en-US" altLang="zh-CN" sz="2000" dirty="0" smtClean="0">
              <a:solidFill>
                <a:srgbClr val="000066"/>
              </a:solidFill>
              <a:latin typeface="黑体" pitchFamily="49" charset="-122"/>
              <a:ea typeface="黑体" pitchFamily="49" charset="-122"/>
            </a:endParaRPr>
          </a:p>
          <a:p>
            <a:pPr algn="l"/>
            <a:r>
              <a:rPr lang="zh-CN" altLang="en-US" sz="2000" dirty="0" smtClean="0">
                <a:solidFill>
                  <a:srgbClr val="000066"/>
                </a:solidFill>
                <a:latin typeface="黑体" pitchFamily="49" charset="-122"/>
                <a:ea typeface="黑体" pitchFamily="49" charset="-122"/>
              </a:rPr>
              <a:t>第十一章  食源性疾病及其预防</a:t>
            </a:r>
            <a:endParaRPr lang="en-US" altLang="zh-CN" sz="2000" dirty="0" smtClean="0">
              <a:solidFill>
                <a:srgbClr val="000066"/>
              </a:solidFill>
              <a:latin typeface="黑体" pitchFamily="49" charset="-122"/>
              <a:ea typeface="黑体" pitchFamily="49" charset="-122"/>
            </a:endParaRPr>
          </a:p>
          <a:p>
            <a:pPr algn="l"/>
            <a:r>
              <a:rPr lang="zh-CN" altLang="en-US" sz="2000" dirty="0" smtClean="0">
                <a:solidFill>
                  <a:srgbClr val="000066"/>
                </a:solidFill>
                <a:latin typeface="黑体" pitchFamily="49" charset="-122"/>
                <a:ea typeface="黑体" pitchFamily="49" charset="-122"/>
              </a:rPr>
              <a:t>第十二章  食品安全及其风险分析</a:t>
            </a:r>
            <a:endParaRPr lang="en-US" altLang="zh-CN" sz="2000" dirty="0" smtClean="0">
              <a:solidFill>
                <a:srgbClr val="000066"/>
              </a:solidFill>
              <a:latin typeface="黑体" pitchFamily="49" charset="-122"/>
              <a:ea typeface="黑体" pitchFamily="49" charset="-122"/>
            </a:endParaRPr>
          </a:p>
          <a:p>
            <a:pPr algn="l"/>
            <a:endParaRPr lang="zh-CN" altLang="en-US" sz="2000" dirty="0">
              <a:solidFill>
                <a:schemeClr val="accent6">
                  <a:lumMod val="75000"/>
                </a:schemeClr>
              </a:solidFill>
              <a:latin typeface="黑体" pitchFamily="49" charset="-122"/>
              <a:ea typeface="黑体" pitchFamily="49" charset="-12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82</Words>
  <Application>Microsoft Office PowerPoint</Application>
  <PresentationFormat>全屏显示(4:3)</PresentationFormat>
  <Paragraphs>21</Paragraphs>
  <Slides>2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3" baseType="lpstr">
      <vt:lpstr>Office 主题</vt:lpstr>
      <vt:lpstr>营养与食品卫生学</vt:lpstr>
      <vt:lpstr>目   录</vt:lpstr>
    </vt:vector>
  </TitlesOfParts>
  <Company>复旦大学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目   录</dc:title>
  <dc:creator>lenovo</dc:creator>
  <cp:lastModifiedBy>lenovo</cp:lastModifiedBy>
  <cp:revision>3</cp:revision>
  <dcterms:created xsi:type="dcterms:W3CDTF">2012-08-10T07:41:41Z</dcterms:created>
  <dcterms:modified xsi:type="dcterms:W3CDTF">2012-08-10T08:03:35Z</dcterms:modified>
</cp:coreProperties>
</file>