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3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12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DA366BD-AA81-4410-A75A-F6D15FBE70F5}"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01ADDA-34E8-4108-A1F3-BE2768267968}"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366BD-AA81-4410-A75A-F6D15FBE70F5}" type="datetimeFigureOut">
              <a:rPr lang="zh-CN" altLang="en-US" smtClean="0"/>
              <a:pPr/>
              <a:t>2012-08-10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1ADDA-34E8-4108-A1F3-BE276826796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ctrTitle" idx="4294967295"/>
          </p:nvPr>
        </p:nvSpPr>
        <p:spPr>
          <a:xfrm>
            <a:off x="457200" y="1981200"/>
            <a:ext cx="8305800" cy="2209800"/>
          </a:xfrm>
        </p:spPr>
        <p:txBody>
          <a:bodyPr>
            <a:normAutofit fontScale="90000"/>
          </a:bodyPr>
          <a:lstStyle/>
          <a:p>
            <a:pPr eaLnBrk="1" hangingPunct="1">
              <a:lnSpc>
                <a:spcPct val="130000"/>
              </a:lnSpc>
            </a:pPr>
            <a:r>
              <a:rPr lang="zh-CN" altLang="en-US" sz="4800" b="1" smtClean="0">
                <a:solidFill>
                  <a:srgbClr val="0000FF"/>
                </a:solidFill>
                <a:latin typeface="微软雅黑" pitchFamily="34" charset="-122"/>
                <a:ea typeface="微软雅黑" pitchFamily="34" charset="-122"/>
              </a:rPr>
              <a:t>第</a:t>
            </a:r>
            <a:r>
              <a:rPr lang="zh-CN" altLang="en-US" sz="4800" b="1" smtClean="0">
                <a:solidFill>
                  <a:srgbClr val="0000FF"/>
                </a:solidFill>
                <a:latin typeface="微软雅黑" pitchFamily="34" charset="-122"/>
                <a:ea typeface="微软雅黑" pitchFamily="34" charset="-122"/>
              </a:rPr>
              <a:t>六</a:t>
            </a:r>
            <a:r>
              <a:rPr lang="zh-CN" altLang="en-US" sz="4800" b="1" smtClean="0">
                <a:solidFill>
                  <a:srgbClr val="0000FF"/>
                </a:solidFill>
                <a:latin typeface="微软雅黑" pitchFamily="34" charset="-122"/>
                <a:ea typeface="微软雅黑" pitchFamily="34" charset="-122"/>
              </a:rPr>
              <a:t>章  </a:t>
            </a:r>
            <a:r>
              <a:rPr lang="zh-CN" altLang="en-US" sz="4800" b="1" dirty="0" smtClean="0">
                <a:solidFill>
                  <a:srgbClr val="0000FF"/>
                </a:solidFill>
                <a:latin typeface="微软雅黑" pitchFamily="34" charset="-122"/>
                <a:ea typeface="微软雅黑" pitchFamily="34" charset="-122"/>
              </a:rPr>
              <a:t>营养与营养相关疾病</a:t>
            </a:r>
            <a:r>
              <a:rPr lang="zh-CN" altLang="en-US" sz="4000" b="1" dirty="0" smtClean="0">
                <a:solidFill>
                  <a:srgbClr val="0000CC"/>
                </a:solidFill>
                <a:ea typeface="黑体" pitchFamily="49" charset="-122"/>
              </a:rPr>
              <a:t/>
            </a:r>
            <a:br>
              <a:rPr lang="zh-CN" altLang="en-US" sz="4000" b="1" dirty="0" smtClean="0">
                <a:solidFill>
                  <a:srgbClr val="0000CC"/>
                </a:solidFill>
                <a:ea typeface="黑体" pitchFamily="49" charset="-122"/>
              </a:rPr>
            </a:br>
            <a:r>
              <a:rPr lang="zh-CN" altLang="en-US" sz="4000" b="1" dirty="0" smtClean="0">
                <a:solidFill>
                  <a:srgbClr val="0000CC"/>
                </a:solidFill>
                <a:ea typeface="黑体" pitchFamily="49" charset="-122"/>
              </a:rPr>
              <a:t/>
            </a:r>
            <a:br>
              <a:rPr lang="zh-CN" altLang="en-US" sz="4000" b="1" dirty="0" smtClean="0">
                <a:solidFill>
                  <a:srgbClr val="0000CC"/>
                </a:solidFill>
                <a:ea typeface="黑体" pitchFamily="49" charset="-122"/>
              </a:rPr>
            </a:br>
            <a:r>
              <a:rPr lang="zh-CN" altLang="en-US" sz="4000" b="1" dirty="0" smtClean="0">
                <a:solidFill>
                  <a:srgbClr val="0000CC"/>
                </a:solidFill>
                <a:ea typeface="黑体" pitchFamily="49" charset="-122"/>
              </a:rPr>
              <a:t>第一节  营养与</a:t>
            </a:r>
            <a:r>
              <a:rPr lang="zh-CN" altLang="zh-CN" sz="4000" b="1" dirty="0" smtClean="0">
                <a:solidFill>
                  <a:srgbClr val="0000CC"/>
                </a:solidFill>
                <a:ea typeface="黑体" pitchFamily="49" charset="-122"/>
              </a:rPr>
              <a:t>肥胖</a:t>
            </a:r>
            <a:r>
              <a:rPr lang="zh-CN" altLang="zh-CN" sz="6000" dirty="0" smtClean="0"/>
              <a:t/>
            </a:r>
            <a:br>
              <a:rPr lang="zh-CN" altLang="zh-CN" sz="6000" dirty="0" smtClean="0"/>
            </a:br>
            <a:endParaRPr lang="zh-CN" altLang="en-US" sz="6000" dirty="0" smtClean="0"/>
          </a:p>
        </p:txBody>
      </p:sp>
      <p:pic>
        <p:nvPicPr>
          <p:cNvPr id="227331" name="Picture 5" descr="final_logo"/>
          <p:cNvPicPr>
            <a:picLocks noChangeAspect="1" noChangeArrowheads="1"/>
          </p:cNvPicPr>
          <p:nvPr/>
        </p:nvPicPr>
        <p:blipFill>
          <a:blip r:embed="rId2" cstate="print"/>
          <a:srcRect/>
          <a:stretch>
            <a:fillRect/>
          </a:stretch>
        </p:blipFill>
        <p:spPr bwMode="auto">
          <a:xfrm>
            <a:off x="7848600" y="5638800"/>
            <a:ext cx="1219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标题 1"/>
          <p:cNvSpPr>
            <a:spLocks noGrp="1"/>
          </p:cNvSpPr>
          <p:nvPr>
            <p:ph type="title" idx="4294967295"/>
          </p:nvPr>
        </p:nvSpPr>
        <p:spPr/>
        <p:txBody>
          <a:bodyPr/>
          <a:lstStyle/>
          <a:p>
            <a:r>
              <a:rPr lang="zh-CN" altLang="zh-CN" sz="3200" b="1" smtClean="0">
                <a:solidFill>
                  <a:schemeClr val="tx1"/>
                </a:solidFill>
                <a:latin typeface="黑体" pitchFamily="49" charset="-122"/>
                <a:ea typeface="黑体" pitchFamily="49" charset="-122"/>
                <a:cs typeface="Arial" pitchFamily="34" charset="0"/>
              </a:rPr>
              <a:t>表</a:t>
            </a:r>
            <a:r>
              <a:rPr lang="en-US" altLang="zh-CN" sz="3200" b="1" smtClean="0">
                <a:solidFill>
                  <a:schemeClr val="tx1"/>
                </a:solidFill>
                <a:latin typeface="黑体" pitchFamily="49" charset="-122"/>
                <a:ea typeface="黑体" pitchFamily="49" charset="-122"/>
                <a:cs typeface="Arial" pitchFamily="34" charset="0"/>
              </a:rPr>
              <a:t>3  </a:t>
            </a:r>
            <a:r>
              <a:rPr lang="zh-CN" altLang="en-US" sz="3200" b="1" smtClean="0">
                <a:solidFill>
                  <a:schemeClr val="tx1"/>
                </a:solidFill>
                <a:latin typeface="黑体" pitchFamily="49" charset="-122"/>
                <a:ea typeface="黑体" pitchFamily="49" charset="-122"/>
                <a:cs typeface="Arial" pitchFamily="34" charset="0"/>
              </a:rPr>
              <a:t>肥胖病发生其他疾病的危害</a:t>
            </a:r>
            <a:br>
              <a:rPr lang="zh-CN" altLang="en-US" sz="3200" b="1" smtClean="0">
                <a:solidFill>
                  <a:schemeClr val="tx1"/>
                </a:solidFill>
                <a:latin typeface="黑体" pitchFamily="49" charset="-122"/>
                <a:ea typeface="黑体" pitchFamily="49" charset="-122"/>
                <a:cs typeface="Arial" pitchFamily="34" charset="0"/>
              </a:rPr>
            </a:br>
            <a:endParaRPr lang="zh-CN" altLang="en-US" sz="3200" b="1" smtClean="0">
              <a:solidFill>
                <a:schemeClr val="tx1"/>
              </a:solidFill>
              <a:latin typeface="黑体" pitchFamily="49" charset="-122"/>
              <a:ea typeface="黑体" pitchFamily="49" charset="-122"/>
              <a:cs typeface="Arial" pitchFamily="34" charset="0"/>
            </a:endParaRPr>
          </a:p>
        </p:txBody>
      </p:sp>
      <p:graphicFrame>
        <p:nvGraphicFramePr>
          <p:cNvPr id="537603" name="Group 3"/>
          <p:cNvGraphicFramePr>
            <a:graphicFrameLocks noGrp="1"/>
          </p:cNvGraphicFramePr>
          <p:nvPr/>
        </p:nvGraphicFramePr>
        <p:xfrm>
          <a:off x="838200" y="1143000"/>
          <a:ext cx="8001000" cy="5208588"/>
        </p:xfrm>
        <a:graphic>
          <a:graphicData uri="http://schemas.openxmlformats.org/drawingml/2006/table">
            <a:tbl>
              <a:tblPr/>
              <a:tblGrid>
                <a:gridCol w="2667000"/>
                <a:gridCol w="2438400"/>
                <a:gridCol w="2895600"/>
              </a:tblGrid>
              <a:tr h="1423988">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高度增加</a:t>
                      </a: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（相对危险度</a:t>
                      </a:r>
                      <a:r>
                        <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rPr>
                        <a:t>≥3</a:t>
                      </a: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中度增加</a:t>
                      </a: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（相对危险度</a:t>
                      </a:r>
                      <a:r>
                        <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rPr>
                        <a:t>2-3</a:t>
                      </a: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轻度增加</a:t>
                      </a: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（相对危险度</a:t>
                      </a:r>
                      <a:r>
                        <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rPr>
                        <a:t>1-2</a:t>
                      </a: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4413">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en-US" altLang="zh-CN" sz="2000" b="1" i="0" u="none" strike="noStrike" cap="none" normalizeH="0" baseline="0" smtClean="0">
                          <a:ln>
                            <a:noFill/>
                          </a:ln>
                          <a:solidFill>
                            <a:schemeClr val="tx1"/>
                          </a:solidFill>
                          <a:effectLst/>
                          <a:latin typeface="黑体" pitchFamily="2" charset="-122"/>
                          <a:ea typeface="黑体" pitchFamily="2" charset="-122"/>
                        </a:rPr>
                        <a:t>2</a:t>
                      </a: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型糖尿病</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冠心病              </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ct val="150000"/>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癌症（子宫内膜癌，大肠癌，乳腺癌）</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胆囊疾病</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高血压</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性激素分泌异常</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血脂异常</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骨关节炎</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多发性卵巢囊肿综合征</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代谢综合征</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高尿酸血症，痛风</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腰背痛</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呼吸困难</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endParaRP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增加麻醉危险性</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睡眠呼吸暂停综合征</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endParaRP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ts val="1438"/>
                        </a:lnSpc>
                        <a:spcBef>
                          <a:spcPts val="300"/>
                        </a:spcBef>
                        <a:spcAft>
                          <a:spcPts val="900"/>
                        </a:spcAft>
                        <a:buClrTx/>
                        <a:buSzTx/>
                        <a:buFontTx/>
                        <a:buNone/>
                        <a:tabLst/>
                      </a:pPr>
                      <a:endParaRPr kumimoji="0" lang="en-US" altLang="zh-CN" sz="2000" b="1" i="0" u="none" strike="noStrike" cap="none" normalizeH="0" baseline="0" smtClean="0">
                        <a:ln>
                          <a:noFill/>
                        </a:ln>
                        <a:solidFill>
                          <a:schemeClr val="tx1"/>
                        </a:solidFill>
                        <a:effectLst/>
                        <a:latin typeface="黑体" pitchFamily="2" charset="-122"/>
                        <a:ea typeface="黑体" pitchFamily="2" charset="-122"/>
                        <a:cs typeface="Arial" pitchFamily="34" charset="0"/>
                      </a:endParaRPr>
                    </a:p>
                    <a:p>
                      <a:pPr marL="0" marR="0" lvl="0" indent="0" algn="l" defTabSz="914400" rtl="0" eaLnBrk="1" fontAlgn="base" latinLnBrk="1" hangingPunct="1">
                        <a:lnSpc>
                          <a:spcPts val="1438"/>
                        </a:lnSpc>
                        <a:spcBef>
                          <a:spcPts val="300"/>
                        </a:spcBef>
                        <a:spcAft>
                          <a:spcPts val="900"/>
                        </a:spcAft>
                        <a:buClrTx/>
                        <a:buSzTx/>
                        <a:buFontTx/>
                        <a:buNone/>
                        <a:tabLst/>
                      </a:pPr>
                      <a:r>
                        <a:rPr kumimoji="0" lang="zh-CN" altLang="en-US" sz="2000" b="1" i="0" u="none" strike="noStrike" cap="none" normalizeH="0" baseline="0" smtClean="0">
                          <a:ln>
                            <a:noFill/>
                          </a:ln>
                          <a:solidFill>
                            <a:schemeClr val="tx1"/>
                          </a:solidFill>
                          <a:effectLst/>
                          <a:latin typeface="黑体" pitchFamily="2" charset="-122"/>
                          <a:ea typeface="黑体" pitchFamily="2" charset="-122"/>
                          <a:cs typeface="Arial" pitchFamily="34" charset="0"/>
                        </a:rPr>
                        <a:t>母亲肥胖引起胎儿缺陷</a:t>
                      </a:r>
                    </a:p>
                  </a:txBody>
                  <a:tcPr marL="68400" marR="6840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p:txBody>
          <a:bodyPr>
            <a:normAutofit fontScale="90000"/>
          </a:bodyPr>
          <a:lstStyle/>
          <a:p>
            <a:pPr>
              <a:defRPr/>
            </a:pPr>
            <a:r>
              <a:rPr lang="zh-CN" altLang="zh-CN" b="1" dirty="0" smtClean="0">
                <a:solidFill>
                  <a:srgbClr val="0000FF"/>
                </a:solidFill>
                <a:latin typeface="黑体" pitchFamily="49" charset="-122"/>
                <a:ea typeface="黑体" pitchFamily="49" charset="-122"/>
                <a:cs typeface="+mn-cs"/>
              </a:rPr>
              <a:t>五、肥胖的预防和治疗</a:t>
            </a:r>
            <a:r>
              <a:rPr lang="zh-CN" altLang="zh-CN" dirty="0" smtClean="0">
                <a:solidFill>
                  <a:schemeClr val="tx1"/>
                </a:solidFill>
                <a:latin typeface="+mn-lt"/>
                <a:ea typeface="+mn-ea"/>
                <a:cs typeface="+mn-cs"/>
              </a:rPr>
              <a:t/>
            </a:r>
            <a:br>
              <a:rPr lang="zh-CN" altLang="zh-CN" dirty="0" smtClean="0">
                <a:solidFill>
                  <a:schemeClr val="tx1"/>
                </a:solidFill>
                <a:latin typeface="+mn-lt"/>
                <a:ea typeface="+mn-ea"/>
                <a:cs typeface="+mn-cs"/>
              </a:rPr>
            </a:br>
            <a:endParaRPr lang="zh-CN" altLang="en-US" dirty="0"/>
          </a:p>
        </p:txBody>
      </p:sp>
      <p:sp>
        <p:nvSpPr>
          <p:cNvPr id="237571" name="内容占位符 2"/>
          <p:cNvSpPr>
            <a:spLocks noGrp="1"/>
          </p:cNvSpPr>
          <p:nvPr>
            <p:ph idx="4294967295"/>
          </p:nvPr>
        </p:nvSpPr>
        <p:spPr>
          <a:xfrm>
            <a:off x="457200" y="1600200"/>
            <a:ext cx="8534400" cy="4525963"/>
          </a:xfrm>
        </p:spPr>
        <p:txBody>
          <a:bodyPr/>
          <a:lstStyle/>
          <a:p>
            <a:pPr latinLnBrk="1">
              <a:buFontTx/>
              <a:buNone/>
            </a:pPr>
            <a:r>
              <a:rPr lang="zh-CN" altLang="zh-CN" sz="2800" b="1" dirty="0" smtClean="0">
                <a:latin typeface="黑体" pitchFamily="49" charset="-122"/>
                <a:ea typeface="黑体" pitchFamily="49" charset="-122"/>
              </a:rPr>
              <a:t>（一）优先考虑预防婴幼儿和儿童肥胖症</a:t>
            </a:r>
          </a:p>
          <a:p>
            <a:pPr latinLnBrk="1">
              <a:buFontTx/>
              <a:buNone/>
            </a:pPr>
            <a:r>
              <a:rPr lang="en-US" altLang="zh-CN" sz="2800" b="1" dirty="0" smtClean="0">
                <a:latin typeface="黑体" pitchFamily="49" charset="-122"/>
                <a:ea typeface="黑体" pitchFamily="49" charset="-122"/>
              </a:rPr>
              <a:t>1.</a:t>
            </a:r>
            <a:r>
              <a:rPr lang="zh-CN" altLang="zh-CN" sz="2800" b="1" dirty="0" smtClean="0">
                <a:solidFill>
                  <a:srgbClr val="FF0000"/>
                </a:solidFill>
                <a:latin typeface="黑体" pitchFamily="49" charset="-122"/>
                <a:ea typeface="黑体" pitchFamily="49" charset="-122"/>
              </a:rPr>
              <a:t>针对婴幼儿</a:t>
            </a:r>
            <a:endParaRPr lang="en-US" altLang="zh-CN" sz="2800" b="1" dirty="0" smtClean="0">
              <a:latin typeface="黑体" pitchFamily="49" charset="-122"/>
              <a:ea typeface="黑体" pitchFamily="49" charset="-122"/>
            </a:endParaRPr>
          </a:p>
          <a:p>
            <a:pPr latinLnBrk="1">
              <a:buFontTx/>
              <a:buNone/>
            </a:pPr>
            <a:r>
              <a:rPr lang="en-US" altLang="zh-CN" sz="2800" b="1" dirty="0" smtClean="0">
                <a:latin typeface="黑体" pitchFamily="49" charset="-122"/>
                <a:ea typeface="黑体" pitchFamily="49" charset="-122"/>
              </a:rPr>
              <a:t>1</a:t>
            </a:r>
            <a:r>
              <a:rPr lang="zh-CN" altLang="zh-CN" sz="2800" b="1" dirty="0" smtClean="0">
                <a:latin typeface="黑体" pitchFamily="49" charset="-122"/>
                <a:ea typeface="黑体" pitchFamily="49" charset="-122"/>
              </a:rPr>
              <a:t>）提倡纯母乳喂养；</a:t>
            </a:r>
            <a:endParaRPr lang="en-US" altLang="zh-CN" sz="2800" b="1" dirty="0" smtClean="0">
              <a:latin typeface="黑体" pitchFamily="49" charset="-122"/>
              <a:ea typeface="黑体" pitchFamily="49" charset="-122"/>
            </a:endParaRPr>
          </a:p>
          <a:p>
            <a:pPr latinLnBrk="1">
              <a:buFontTx/>
              <a:buNone/>
            </a:pPr>
            <a:r>
              <a:rPr lang="en-US" altLang="zh-CN" sz="2800" b="1" dirty="0" smtClean="0">
                <a:latin typeface="黑体" pitchFamily="49" charset="-122"/>
                <a:ea typeface="黑体" pitchFamily="49" charset="-122"/>
              </a:rPr>
              <a:t>2</a:t>
            </a:r>
            <a:r>
              <a:rPr lang="zh-CN" altLang="zh-CN" sz="2800" b="1" dirty="0" smtClean="0">
                <a:latin typeface="黑体" pitchFamily="49" charset="-122"/>
                <a:ea typeface="黑体" pitchFamily="49" charset="-122"/>
              </a:rPr>
              <a:t>）喂液体食物时避免使用加糖和淀粉的食品</a:t>
            </a:r>
            <a:endParaRPr lang="en-US" altLang="zh-CN" sz="2800" b="1" dirty="0" smtClean="0">
              <a:latin typeface="黑体" pitchFamily="49" charset="-122"/>
              <a:ea typeface="黑体" pitchFamily="49" charset="-122"/>
            </a:endParaRPr>
          </a:p>
          <a:p>
            <a:pPr latinLnBrk="1">
              <a:buFontTx/>
              <a:buNone/>
            </a:pPr>
            <a:r>
              <a:rPr lang="en-US" altLang="zh-CN" sz="2800" b="1" dirty="0" smtClean="0">
                <a:latin typeface="黑体" pitchFamily="49" charset="-122"/>
                <a:ea typeface="黑体" pitchFamily="49" charset="-122"/>
              </a:rPr>
              <a:t>3</a:t>
            </a:r>
            <a:r>
              <a:rPr lang="zh-CN" altLang="zh-CN" sz="2800" b="1" dirty="0" smtClean="0">
                <a:latin typeface="黑体" pitchFamily="49" charset="-122"/>
                <a:ea typeface="黑体" pitchFamily="49" charset="-122"/>
              </a:rPr>
              <a:t>）指导母亲接</a:t>
            </a:r>
            <a:r>
              <a:rPr lang="zh-CN" altLang="en-US" sz="2800" b="1" dirty="0" smtClean="0">
                <a:latin typeface="黑体" pitchFamily="49" charset="-122"/>
                <a:ea typeface="黑体" pitchFamily="49" charset="-122"/>
              </a:rPr>
              <a:t>受</a:t>
            </a:r>
            <a:r>
              <a:rPr lang="zh-CN" altLang="zh-CN" sz="2800" b="1" dirty="0" smtClean="0">
                <a:latin typeface="黑体" pitchFamily="49" charset="-122"/>
                <a:ea typeface="黑体" pitchFamily="49" charset="-122"/>
              </a:rPr>
              <a:t>孩子调节能量吸收的能力，而不是吃完盘子里的全部食物；</a:t>
            </a:r>
            <a:endParaRPr lang="en-US" altLang="zh-CN" sz="2800" b="1" dirty="0" smtClean="0">
              <a:latin typeface="黑体" pitchFamily="49" charset="-122"/>
              <a:ea typeface="黑体" pitchFamily="49" charset="-122"/>
            </a:endParaRPr>
          </a:p>
          <a:p>
            <a:pPr latinLnBrk="1">
              <a:buFontTx/>
              <a:buNone/>
            </a:pPr>
            <a:r>
              <a:rPr lang="en-US" altLang="zh-CN" sz="2800" b="1" dirty="0" smtClean="0">
                <a:latin typeface="黑体" pitchFamily="49" charset="-122"/>
                <a:ea typeface="黑体" pitchFamily="49" charset="-122"/>
              </a:rPr>
              <a:t>4</a:t>
            </a:r>
            <a:r>
              <a:rPr lang="zh-CN" altLang="zh-CN" sz="2800" b="1" dirty="0" smtClean="0">
                <a:latin typeface="黑体" pitchFamily="49" charset="-122"/>
                <a:ea typeface="黑体" pitchFamily="49" charset="-122"/>
              </a:rPr>
              <a:t>）确保摄入所需的适当微量营养素，以促进最佳的身高增长。</a:t>
            </a:r>
          </a:p>
          <a:p>
            <a:endParaRPr lang="zh-CN" alt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内容占位符 2"/>
          <p:cNvSpPr>
            <a:spLocks noGrp="1"/>
          </p:cNvSpPr>
          <p:nvPr>
            <p:ph idx="4294967295"/>
          </p:nvPr>
        </p:nvSpPr>
        <p:spPr>
          <a:xfrm>
            <a:off x="457200" y="1371600"/>
            <a:ext cx="8229600" cy="4525963"/>
          </a:xfrm>
        </p:spPr>
        <p:txBody>
          <a:bodyPr/>
          <a:lstStyle/>
          <a:p>
            <a:pPr latinLnBrk="1">
              <a:buFontTx/>
              <a:buNone/>
            </a:pPr>
            <a:r>
              <a:rPr lang="en-US" altLang="zh-CN" sz="2800" b="1" dirty="0" smtClean="0">
                <a:latin typeface="黑体" pitchFamily="49" charset="-122"/>
                <a:ea typeface="黑体" pitchFamily="49" charset="-122"/>
              </a:rPr>
              <a:t>2.</a:t>
            </a:r>
            <a:r>
              <a:rPr lang="zh-CN" altLang="zh-CN" sz="2800" b="1" dirty="0" smtClean="0">
                <a:solidFill>
                  <a:srgbClr val="FF0000"/>
                </a:solidFill>
                <a:latin typeface="黑体" pitchFamily="49" charset="-122"/>
                <a:ea typeface="黑体" pitchFamily="49" charset="-122"/>
              </a:rPr>
              <a:t>针对儿童和青少年</a:t>
            </a:r>
            <a:endParaRPr lang="en-US" altLang="zh-CN" sz="2800" b="1" dirty="0" smtClean="0">
              <a:solidFill>
                <a:srgbClr val="FF0000"/>
              </a:solidFill>
              <a:latin typeface="黑体" pitchFamily="49" charset="-122"/>
              <a:ea typeface="黑体" pitchFamily="49" charset="-122"/>
            </a:endParaRPr>
          </a:p>
          <a:p>
            <a:pPr latinLnBrk="1">
              <a:buFontTx/>
              <a:buNone/>
            </a:pPr>
            <a:r>
              <a:rPr lang="zh-CN" altLang="en-US" sz="2800" b="1" dirty="0" smtClean="0">
                <a:latin typeface="黑体" pitchFamily="49" charset="-122"/>
                <a:ea typeface="黑体" pitchFamily="49" charset="-122"/>
              </a:rPr>
              <a:t>1）</a:t>
            </a:r>
            <a:r>
              <a:rPr lang="zh-CN" altLang="zh-CN" sz="2800" b="1" dirty="0" smtClean="0">
                <a:latin typeface="黑体" pitchFamily="49" charset="-122"/>
                <a:ea typeface="黑体" pitchFamily="49" charset="-122"/>
              </a:rPr>
              <a:t>提倡活跃的生活方式；</a:t>
            </a:r>
            <a:endParaRPr lang="en-US" altLang="zh-CN" sz="2800" b="1" dirty="0" smtClean="0">
              <a:latin typeface="黑体" pitchFamily="49" charset="-122"/>
              <a:ea typeface="黑体" pitchFamily="49" charset="-122"/>
            </a:endParaRPr>
          </a:p>
          <a:p>
            <a:pPr latinLnBrk="1">
              <a:buFontTx/>
              <a:buNone/>
            </a:pPr>
            <a:r>
              <a:rPr lang="en-US" altLang="zh-CN" sz="2800" b="1" dirty="0" smtClean="0">
                <a:latin typeface="黑体" pitchFamily="49" charset="-122"/>
                <a:ea typeface="黑体" pitchFamily="49" charset="-122"/>
              </a:rPr>
              <a:t>2</a:t>
            </a:r>
            <a:r>
              <a:rPr lang="zh-CN" altLang="zh-CN" sz="2800" b="1" dirty="0" smtClean="0">
                <a:latin typeface="黑体" pitchFamily="49" charset="-122"/>
                <a:ea typeface="黑体" pitchFamily="49" charset="-122"/>
              </a:rPr>
              <a:t>）限制看电视的时间；</a:t>
            </a:r>
            <a:endParaRPr lang="en-US" altLang="zh-CN" sz="2800" b="1" dirty="0" smtClean="0">
              <a:latin typeface="黑体" pitchFamily="49" charset="-122"/>
              <a:ea typeface="黑体" pitchFamily="49" charset="-122"/>
            </a:endParaRPr>
          </a:p>
          <a:p>
            <a:pPr latinLnBrk="1">
              <a:buFontTx/>
              <a:buNone/>
            </a:pPr>
            <a:r>
              <a:rPr lang="en-US" altLang="zh-CN" sz="2800" b="1" dirty="0" smtClean="0">
                <a:latin typeface="黑体" pitchFamily="49" charset="-122"/>
                <a:ea typeface="黑体" pitchFamily="49" charset="-122"/>
              </a:rPr>
              <a:t>3</a:t>
            </a:r>
            <a:r>
              <a:rPr lang="zh-CN" altLang="zh-CN" sz="2800" b="1" dirty="0" smtClean="0">
                <a:latin typeface="黑体" pitchFamily="49" charset="-122"/>
                <a:ea typeface="黑体" pitchFamily="49" charset="-122"/>
              </a:rPr>
              <a:t>）提高水果和蔬菜的摄入量；</a:t>
            </a:r>
            <a:endParaRPr lang="en-US" altLang="zh-CN" sz="2800" b="1" dirty="0" smtClean="0">
              <a:latin typeface="黑体" pitchFamily="49" charset="-122"/>
              <a:ea typeface="黑体" pitchFamily="49" charset="-122"/>
            </a:endParaRPr>
          </a:p>
          <a:p>
            <a:pPr latinLnBrk="1">
              <a:buFontTx/>
              <a:buNone/>
            </a:pPr>
            <a:r>
              <a:rPr lang="en-US" altLang="zh-CN" sz="2800" b="1" dirty="0" smtClean="0">
                <a:latin typeface="黑体" pitchFamily="49" charset="-122"/>
                <a:ea typeface="黑体" pitchFamily="49" charset="-122"/>
              </a:rPr>
              <a:t>4</a:t>
            </a:r>
            <a:r>
              <a:rPr lang="zh-CN" altLang="zh-CN" sz="2800" b="1" dirty="0" smtClean="0">
                <a:latin typeface="黑体" pitchFamily="49" charset="-122"/>
                <a:ea typeface="黑体" pitchFamily="49" charset="-122"/>
              </a:rPr>
              <a:t>）限制高能量、微量营养素含量低的食物（如包装快餐）的摄入量；</a:t>
            </a:r>
            <a:endParaRPr lang="en-US" altLang="zh-CN" sz="2800" b="1" dirty="0" smtClean="0">
              <a:latin typeface="黑体" pitchFamily="49" charset="-122"/>
              <a:ea typeface="黑体" pitchFamily="49" charset="-122"/>
            </a:endParaRPr>
          </a:p>
          <a:p>
            <a:pPr latinLnBrk="1">
              <a:buFontTx/>
              <a:buNone/>
            </a:pPr>
            <a:r>
              <a:rPr lang="en-US" altLang="zh-CN" sz="2800" b="1" dirty="0" smtClean="0">
                <a:latin typeface="黑体" pitchFamily="49" charset="-122"/>
                <a:ea typeface="黑体" pitchFamily="49" charset="-122"/>
              </a:rPr>
              <a:t>5</a:t>
            </a:r>
            <a:r>
              <a:rPr lang="zh-CN" altLang="zh-CN" sz="2800" b="1" dirty="0" smtClean="0">
                <a:latin typeface="黑体" pitchFamily="49" charset="-122"/>
                <a:ea typeface="黑体" pitchFamily="49" charset="-122"/>
              </a:rPr>
              <a:t>）限制加糖软饮料的摄入量</a:t>
            </a:r>
            <a:endParaRPr lang="en-US" altLang="zh-CN" sz="2800" b="1" dirty="0" smtClean="0">
              <a:latin typeface="黑体" pitchFamily="49" charset="-122"/>
              <a:ea typeface="黑体" pitchFamily="49" charset="-122"/>
            </a:endParaRPr>
          </a:p>
          <a:p>
            <a:pPr latinLnBrk="1"/>
            <a:r>
              <a:rPr lang="zh-CN" altLang="zh-CN" sz="2800" b="1" dirty="0" smtClean="0">
                <a:latin typeface="黑体" pitchFamily="49" charset="-122"/>
                <a:ea typeface="黑体" pitchFamily="49" charset="-122"/>
              </a:rPr>
              <a:t>改变环境，加强在学校和社区的体力活动，同时提供选择健康食物的必需信息和技能。</a:t>
            </a:r>
          </a:p>
          <a:p>
            <a:pPr>
              <a:buFontTx/>
              <a:buNone/>
            </a:pPr>
            <a:endParaRPr lang="zh-CN" altLang="en-US" dirty="0" smtClean="0"/>
          </a:p>
        </p:txBody>
      </p:sp>
      <p:sp>
        <p:nvSpPr>
          <p:cNvPr id="238595" name="Text Box 3"/>
          <p:cNvSpPr txBox="1">
            <a:spLocks noChangeArrowheads="1"/>
          </p:cNvSpPr>
          <p:nvPr/>
        </p:nvSpPr>
        <p:spPr bwMode="auto">
          <a:xfrm>
            <a:off x="152400" y="457200"/>
            <a:ext cx="7935913" cy="579438"/>
          </a:xfrm>
          <a:prstGeom prst="rect">
            <a:avLst/>
          </a:prstGeom>
          <a:noFill/>
          <a:ln w="9525">
            <a:noFill/>
            <a:miter lim="800000"/>
            <a:headEnd/>
            <a:tailEnd/>
          </a:ln>
        </p:spPr>
        <p:txBody>
          <a:bodyPr wrap="none">
            <a:spAutoFit/>
          </a:bodyPr>
          <a:lstStyle/>
          <a:p>
            <a:pPr eaLnBrk="0" latinLnBrk="1" hangingPunct="0">
              <a:spcBef>
                <a:spcPct val="20000"/>
              </a:spcBef>
            </a:pPr>
            <a:r>
              <a:rPr lang="zh-CN" altLang="zh-CN" sz="3200" b="1">
                <a:solidFill>
                  <a:srgbClr val="0000CC"/>
                </a:solidFill>
                <a:ea typeface="黑体" pitchFamily="49" charset="-122"/>
              </a:rPr>
              <a:t>（一）优先考虑预防婴幼儿和儿童肥胖症：</a:t>
            </a:r>
            <a:endParaRPr lang="zh-CN" altLang="en-US" sz="3200" b="1">
              <a:solidFill>
                <a:srgbClr val="0000CC"/>
              </a:solidFill>
              <a:ea typeface="黑体"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内容占位符 2"/>
          <p:cNvSpPr>
            <a:spLocks noGrp="1"/>
          </p:cNvSpPr>
          <p:nvPr>
            <p:ph idx="4294967295"/>
          </p:nvPr>
        </p:nvSpPr>
        <p:spPr>
          <a:xfrm>
            <a:off x="457200" y="533400"/>
            <a:ext cx="8229600" cy="5592763"/>
          </a:xfrm>
        </p:spPr>
        <p:txBody>
          <a:bodyPr/>
          <a:lstStyle/>
          <a:p>
            <a:pPr latinLnBrk="1">
              <a:buFontTx/>
              <a:buNone/>
            </a:pPr>
            <a:r>
              <a:rPr lang="zh-CN" altLang="en-US" b="1" dirty="0" smtClean="0">
                <a:solidFill>
                  <a:srgbClr val="0000CC"/>
                </a:solidFill>
                <a:latin typeface="黑体" pitchFamily="49" charset="-122"/>
                <a:ea typeface="黑体" pitchFamily="49" charset="-122"/>
              </a:rPr>
              <a:t>（</a:t>
            </a:r>
            <a:r>
              <a:rPr lang="zh-CN" altLang="zh-CN" b="1" dirty="0" smtClean="0">
                <a:solidFill>
                  <a:srgbClr val="0000CC"/>
                </a:solidFill>
                <a:latin typeface="黑体" pitchFamily="49" charset="-122"/>
                <a:ea typeface="黑体" pitchFamily="49" charset="-122"/>
              </a:rPr>
              <a:t>二）针对</a:t>
            </a:r>
            <a:r>
              <a:rPr lang="zh-CN" altLang="en-US" b="1" dirty="0" smtClean="0">
                <a:solidFill>
                  <a:srgbClr val="0000CC"/>
                </a:solidFill>
                <a:latin typeface="黑体" pitchFamily="49" charset="-122"/>
                <a:ea typeface="黑体" pitchFamily="49" charset="-122"/>
              </a:rPr>
              <a:t>预防</a:t>
            </a:r>
            <a:r>
              <a:rPr lang="zh-CN" altLang="zh-CN" b="1" dirty="0" smtClean="0">
                <a:solidFill>
                  <a:srgbClr val="0000CC"/>
                </a:solidFill>
                <a:latin typeface="黑体" pitchFamily="49" charset="-122"/>
                <a:ea typeface="黑体" pitchFamily="49" charset="-122"/>
              </a:rPr>
              <a:t>肥胖与超重的建议</a:t>
            </a:r>
          </a:p>
          <a:p>
            <a:pPr latinLnBrk="1">
              <a:buFontTx/>
              <a:buNone/>
            </a:pPr>
            <a:r>
              <a:rPr lang="en-US" altLang="zh-CN" sz="2800" b="1" dirty="0" smtClean="0">
                <a:latin typeface="黑体" pitchFamily="49" charset="-122"/>
                <a:ea typeface="黑体" pitchFamily="49" charset="-122"/>
              </a:rPr>
              <a:t>1.</a:t>
            </a:r>
            <a:r>
              <a:rPr lang="zh-CN" altLang="zh-CN" sz="2800" b="1" dirty="0" smtClean="0">
                <a:latin typeface="黑体" pitchFamily="49" charset="-122"/>
                <a:ea typeface="黑体" pitchFamily="49" charset="-122"/>
              </a:rPr>
              <a:t>预防肥胖的建议</a:t>
            </a:r>
          </a:p>
          <a:p>
            <a:pPr latinLnBrk="1">
              <a:buFontTx/>
              <a:buNone/>
            </a:pPr>
            <a:r>
              <a:rPr lang="zh-CN" altLang="zh-CN"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a:t>
            </a:r>
            <a:r>
              <a:rPr lang="zh-CN" altLang="zh-CN" sz="2800" b="1" dirty="0" smtClean="0">
                <a:latin typeface="黑体" pitchFamily="49" charset="-122"/>
                <a:ea typeface="黑体" pitchFamily="49" charset="-122"/>
              </a:rPr>
              <a:t>）</a:t>
            </a:r>
            <a:r>
              <a:rPr lang="zh-CN" altLang="zh-CN" sz="2800" b="1" dirty="0" smtClean="0">
                <a:solidFill>
                  <a:srgbClr val="FF0000"/>
                </a:solidFill>
                <a:latin typeface="黑体" pitchFamily="49" charset="-122"/>
                <a:ea typeface="黑体" pitchFamily="49" charset="-122"/>
              </a:rPr>
              <a:t>控制总能量的摄入</a:t>
            </a:r>
            <a:r>
              <a:rPr lang="zh-CN" altLang="zh-CN" sz="2800" b="1" dirty="0" smtClean="0">
                <a:latin typeface="黑体" pitchFamily="49" charset="-122"/>
                <a:ea typeface="黑体" pitchFamily="49" charset="-122"/>
              </a:rPr>
              <a:t>：合理膳食调整和控制总能量摄入是预防和控制肥胖的基本措施。保证蛋白质、维生素、无机盐和微量元素的摄入达到推荐供给量，以满足机体正常生理需要。</a:t>
            </a:r>
            <a:endParaRPr lang="en-US" altLang="zh-CN" sz="2800" b="1" dirty="0" smtClean="0">
              <a:latin typeface="黑体" pitchFamily="49" charset="-122"/>
              <a:ea typeface="黑体" pitchFamily="49" charset="-122"/>
            </a:endParaRPr>
          </a:p>
          <a:p>
            <a:pPr latinLnBrk="1"/>
            <a:endParaRPr lang="zh-CN" altLang="zh-CN" sz="2800" b="1" dirty="0" smtClean="0">
              <a:latin typeface="黑体" pitchFamily="49" charset="-122"/>
              <a:ea typeface="黑体" pitchFamily="49" charset="-122"/>
            </a:endParaRPr>
          </a:p>
          <a:p>
            <a:pPr latinLnBrk="1">
              <a:buFontTx/>
              <a:buNone/>
            </a:pPr>
            <a:r>
              <a:rPr lang="zh-CN" altLang="zh-CN"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2</a:t>
            </a:r>
            <a:r>
              <a:rPr lang="zh-CN" altLang="zh-CN" sz="2800" b="1" dirty="0" smtClean="0">
                <a:latin typeface="黑体" pitchFamily="49" charset="-122"/>
                <a:ea typeface="黑体" pitchFamily="49" charset="-122"/>
              </a:rPr>
              <a:t>）</a:t>
            </a:r>
            <a:r>
              <a:rPr lang="zh-CN" altLang="zh-CN" sz="2800" b="1" dirty="0" smtClean="0">
                <a:solidFill>
                  <a:srgbClr val="FF0000"/>
                </a:solidFill>
                <a:latin typeface="黑体" pitchFamily="49" charset="-122"/>
                <a:ea typeface="黑体" pitchFamily="49" charset="-122"/>
              </a:rPr>
              <a:t>增加体力活动</a:t>
            </a:r>
            <a:r>
              <a:rPr lang="zh-CN" altLang="zh-CN" sz="2800" b="1" dirty="0" smtClean="0">
                <a:latin typeface="黑体" pitchFamily="49" charset="-122"/>
                <a:ea typeface="黑体" pitchFamily="49" charset="-122"/>
              </a:rPr>
              <a:t>：为了保持健康的体重，特别是从事久坐职业的人，为了预防不健康的体重增加，多数日子里或每天要进行</a:t>
            </a:r>
            <a:r>
              <a:rPr lang="en-US" altLang="zh-CN" sz="2800" b="1" dirty="0" smtClean="0">
                <a:latin typeface="黑体" pitchFamily="49" charset="-122"/>
                <a:ea typeface="黑体" pitchFamily="49" charset="-122"/>
              </a:rPr>
              <a:t>45-60</a:t>
            </a:r>
            <a:r>
              <a:rPr lang="zh-CN" altLang="zh-CN" sz="2800" b="1" dirty="0" smtClean="0">
                <a:latin typeface="黑体" pitchFamily="49" charset="-122"/>
                <a:ea typeface="黑体" pitchFamily="49" charset="-122"/>
              </a:rPr>
              <a:t>分钟的中等强度的体力活动。</a:t>
            </a:r>
          </a:p>
          <a:p>
            <a:endParaRPr lang="zh-CN" altLang="en-US" sz="2800" b="1" dirty="0" smtClean="0">
              <a:latin typeface="黑体" pitchFamily="49" charset="-122"/>
              <a:ea typeface="黑体"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内容占位符 2"/>
          <p:cNvSpPr>
            <a:spLocks noGrp="1"/>
          </p:cNvSpPr>
          <p:nvPr>
            <p:ph idx="4294967295"/>
          </p:nvPr>
        </p:nvSpPr>
        <p:spPr>
          <a:xfrm>
            <a:off x="152400" y="1112838"/>
            <a:ext cx="8839200" cy="5745162"/>
          </a:xfrm>
        </p:spPr>
        <p:txBody>
          <a:bodyPr/>
          <a:lstStyle/>
          <a:p>
            <a:pPr latinLnBrk="1">
              <a:buFontTx/>
              <a:buNone/>
            </a:pPr>
            <a:r>
              <a:rPr lang="en-US" altLang="zh-CN" sz="2800" b="1" dirty="0" smtClean="0">
                <a:latin typeface="黑体" pitchFamily="49" charset="-122"/>
                <a:ea typeface="黑体" pitchFamily="49" charset="-122"/>
              </a:rPr>
              <a:t>2.</a:t>
            </a:r>
            <a:r>
              <a:rPr lang="zh-CN" altLang="zh-CN" sz="2800" b="1" dirty="0" smtClean="0">
                <a:latin typeface="黑体" pitchFamily="49" charset="-122"/>
                <a:ea typeface="黑体" pitchFamily="49" charset="-122"/>
              </a:rPr>
              <a:t>肥胖的治疗</a:t>
            </a:r>
            <a:endParaRPr lang="en-US" altLang="zh-CN" sz="2400" b="1" dirty="0" smtClean="0">
              <a:latin typeface="黑体" pitchFamily="49" charset="-122"/>
              <a:ea typeface="黑体" pitchFamily="49" charset="-122"/>
            </a:endParaRPr>
          </a:p>
          <a:p>
            <a:pPr latinLnBrk="1">
              <a:buFontTx/>
              <a:buNone/>
            </a:pP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1</a:t>
            </a:r>
            <a:r>
              <a:rPr lang="zh-CN" altLang="en-US" sz="2400" b="1" dirty="0" smtClean="0">
                <a:latin typeface="黑体" pitchFamily="49" charset="-122"/>
                <a:ea typeface="黑体" pitchFamily="49" charset="-122"/>
              </a:rPr>
              <a:t>）</a:t>
            </a:r>
            <a:r>
              <a:rPr lang="zh-CN" altLang="zh-CN" sz="2400" b="1" dirty="0" smtClean="0">
                <a:solidFill>
                  <a:srgbClr val="FF0000"/>
                </a:solidFill>
                <a:latin typeface="黑体" pitchFamily="49" charset="-122"/>
                <a:ea typeface="黑体" pitchFamily="49" charset="-122"/>
              </a:rPr>
              <a:t>膳食治疗</a:t>
            </a:r>
            <a:r>
              <a:rPr lang="zh-CN" altLang="en-US" sz="2400" b="1" dirty="0" smtClean="0">
                <a:solidFill>
                  <a:srgbClr val="FF0000"/>
                </a:solidFill>
                <a:latin typeface="黑体" pitchFamily="49" charset="-122"/>
                <a:ea typeface="黑体" pitchFamily="49" charset="-122"/>
              </a:rPr>
              <a:t>：</a:t>
            </a:r>
            <a:r>
              <a:rPr lang="zh-CN" altLang="zh-CN" sz="2400" b="1" dirty="0" smtClean="0">
                <a:latin typeface="黑体" pitchFamily="49" charset="-122"/>
                <a:ea typeface="黑体" pitchFamily="49" charset="-122"/>
              </a:rPr>
              <a:t>可分为低能量膳食（</a:t>
            </a:r>
            <a:r>
              <a:rPr lang="en-US" altLang="zh-CN" sz="2400" b="1" dirty="0" smtClean="0">
                <a:latin typeface="黑体" pitchFamily="49" charset="-122"/>
                <a:ea typeface="黑体" pitchFamily="49" charset="-122"/>
                <a:sym typeface="Symbol" pitchFamily="18" charset="2"/>
              </a:rPr>
              <a:t>≥</a:t>
            </a:r>
            <a:r>
              <a:rPr lang="en-US" altLang="zh-CN" sz="2400" b="1" dirty="0" smtClean="0">
                <a:latin typeface="黑体" pitchFamily="49" charset="-122"/>
                <a:ea typeface="黑体" pitchFamily="49" charset="-122"/>
              </a:rPr>
              <a:t>800kcal/d</a:t>
            </a:r>
            <a:r>
              <a:rPr lang="zh-CN" altLang="zh-CN" sz="2400" b="1" dirty="0" smtClean="0">
                <a:latin typeface="黑体" pitchFamily="49" charset="-122"/>
                <a:ea typeface="黑体" pitchFamily="49" charset="-122"/>
              </a:rPr>
              <a:t>）和极低能量膳食（</a:t>
            </a:r>
            <a:r>
              <a:rPr lang="en-US" altLang="zh-CN" sz="2400" b="1" dirty="0" smtClean="0">
                <a:latin typeface="黑体" pitchFamily="49" charset="-122"/>
                <a:ea typeface="黑体" pitchFamily="49" charset="-122"/>
                <a:sym typeface="Symbol" pitchFamily="18" charset="2"/>
              </a:rPr>
              <a:t></a:t>
            </a:r>
            <a:r>
              <a:rPr lang="en-US" altLang="zh-CN" sz="2400" b="1" dirty="0" smtClean="0">
                <a:latin typeface="黑体" pitchFamily="49" charset="-122"/>
                <a:ea typeface="黑体" pitchFamily="49" charset="-122"/>
              </a:rPr>
              <a:t>800 kcal/d</a:t>
            </a:r>
            <a:r>
              <a:rPr lang="zh-CN" altLang="zh-CN" sz="2400" b="1" dirty="0" smtClean="0">
                <a:latin typeface="黑体" pitchFamily="49" charset="-122"/>
                <a:ea typeface="黑体" pitchFamily="49" charset="-122"/>
              </a:rPr>
              <a:t>）。通常低能量膳食是在维持需要的基础上减少约</a:t>
            </a:r>
            <a:r>
              <a:rPr lang="en-US" altLang="zh-CN" sz="2400" b="1" dirty="0" smtClean="0">
                <a:latin typeface="黑体" pitchFamily="49" charset="-122"/>
                <a:ea typeface="黑体" pitchFamily="49" charset="-122"/>
              </a:rPr>
              <a:t>500kcal/d</a:t>
            </a:r>
            <a:r>
              <a:rPr lang="zh-CN" altLang="zh-CN" sz="2400" b="1" dirty="0" smtClean="0">
                <a:latin typeface="黑体" pitchFamily="49" charset="-122"/>
                <a:ea typeface="黑体" pitchFamily="49" charset="-122"/>
              </a:rPr>
              <a:t>，以达到每周减少</a:t>
            </a:r>
            <a:r>
              <a:rPr lang="en-US" altLang="zh-CN" sz="2400" b="1" dirty="0" smtClean="0">
                <a:latin typeface="黑体" pitchFamily="49" charset="-122"/>
                <a:ea typeface="黑体" pitchFamily="49" charset="-122"/>
              </a:rPr>
              <a:t>0.5</a:t>
            </a: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1kg</a:t>
            </a:r>
            <a:r>
              <a:rPr lang="zh-CN" altLang="zh-CN" sz="2400" b="1" dirty="0" smtClean="0">
                <a:latin typeface="黑体" pitchFamily="49" charset="-122"/>
                <a:ea typeface="黑体" pitchFamily="49" charset="-122"/>
              </a:rPr>
              <a:t>体重。</a:t>
            </a:r>
          </a:p>
          <a:p>
            <a:pPr latinLnBrk="1">
              <a:buFontTx/>
              <a:buNone/>
            </a:pP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2</a:t>
            </a:r>
            <a:r>
              <a:rPr lang="zh-CN" altLang="en-US" sz="2400" b="1" dirty="0" smtClean="0">
                <a:latin typeface="黑体" pitchFamily="49" charset="-122"/>
                <a:ea typeface="黑体" pitchFamily="49" charset="-122"/>
              </a:rPr>
              <a:t>）</a:t>
            </a:r>
            <a:r>
              <a:rPr lang="zh-CN" altLang="zh-CN" sz="2400" b="1" dirty="0" smtClean="0">
                <a:solidFill>
                  <a:srgbClr val="FF0000"/>
                </a:solidFill>
                <a:latin typeface="黑体" pitchFamily="49" charset="-122"/>
                <a:ea typeface="黑体" pitchFamily="49" charset="-122"/>
              </a:rPr>
              <a:t>体力活动</a:t>
            </a:r>
            <a:r>
              <a:rPr lang="zh-CN" altLang="en-US" sz="2400" b="1" dirty="0" smtClean="0">
                <a:solidFill>
                  <a:srgbClr val="FF0000"/>
                </a:solidFill>
                <a:latin typeface="黑体" pitchFamily="49" charset="-122"/>
                <a:ea typeface="黑体" pitchFamily="49" charset="-122"/>
              </a:rPr>
              <a:t>：</a:t>
            </a:r>
            <a:r>
              <a:rPr lang="zh-CN" altLang="zh-CN" sz="2400" b="1" dirty="0" smtClean="0">
                <a:latin typeface="黑体" pitchFamily="49" charset="-122"/>
                <a:ea typeface="黑体" pitchFamily="49" charset="-122"/>
              </a:rPr>
              <a:t>坚持体力活动（剧烈运动超过</a:t>
            </a:r>
            <a:r>
              <a:rPr lang="en-US" altLang="zh-CN" sz="2400" b="1" dirty="0" smtClean="0">
                <a:latin typeface="黑体" pitchFamily="49" charset="-122"/>
                <a:ea typeface="黑体" pitchFamily="49" charset="-122"/>
              </a:rPr>
              <a:t>30 min/d</a:t>
            </a:r>
            <a:r>
              <a:rPr lang="zh-CN" altLang="zh-CN" sz="2400" b="1" dirty="0" smtClean="0">
                <a:latin typeface="黑体" pitchFamily="49" charset="-122"/>
                <a:ea typeface="黑体" pitchFamily="49" charset="-122"/>
              </a:rPr>
              <a:t>，或中等运动超过</a:t>
            </a:r>
            <a:r>
              <a:rPr lang="en-US" altLang="zh-CN" sz="2400" b="1" dirty="0" smtClean="0">
                <a:latin typeface="黑体" pitchFamily="49" charset="-122"/>
                <a:ea typeface="黑体" pitchFamily="49" charset="-122"/>
              </a:rPr>
              <a:t>1 h/d</a:t>
            </a:r>
            <a:r>
              <a:rPr lang="zh-CN" altLang="zh-CN" sz="2400" b="1" dirty="0" smtClean="0">
                <a:latin typeface="黑体" pitchFamily="49" charset="-122"/>
                <a:ea typeface="黑体" pitchFamily="49" charset="-122"/>
              </a:rPr>
              <a:t>）有利于维持减重效果。 </a:t>
            </a:r>
          </a:p>
          <a:p>
            <a:pPr latinLnBrk="1">
              <a:buFontTx/>
              <a:buNone/>
            </a:pP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3</a:t>
            </a:r>
            <a:r>
              <a:rPr lang="zh-CN" altLang="en-US" sz="2400" b="1" dirty="0" smtClean="0">
                <a:latin typeface="黑体" pitchFamily="49" charset="-122"/>
                <a:ea typeface="黑体" pitchFamily="49" charset="-122"/>
              </a:rPr>
              <a:t>）</a:t>
            </a:r>
            <a:r>
              <a:rPr lang="zh-CN" altLang="zh-CN" sz="2400" b="1" dirty="0" smtClean="0">
                <a:solidFill>
                  <a:srgbClr val="FF0000"/>
                </a:solidFill>
                <a:latin typeface="黑体" pitchFamily="49" charset="-122"/>
                <a:ea typeface="黑体" pitchFamily="49" charset="-122"/>
              </a:rPr>
              <a:t>药物治疗</a:t>
            </a:r>
            <a:r>
              <a:rPr lang="zh-CN" altLang="zh-CN" sz="2400" b="1" dirty="0" smtClean="0">
                <a:solidFill>
                  <a:srgbClr val="FF3300"/>
                </a:solidFill>
                <a:latin typeface="黑体" pitchFamily="49" charset="-122"/>
                <a:ea typeface="黑体" pitchFamily="49" charset="-122"/>
              </a:rPr>
              <a:t>：</a:t>
            </a:r>
            <a:r>
              <a:rPr lang="zh-CN" altLang="zh-CN" sz="2400" b="1" dirty="0" smtClean="0">
                <a:latin typeface="黑体" pitchFamily="49" charset="-122"/>
                <a:ea typeface="黑体" pitchFamily="49" charset="-122"/>
              </a:rPr>
              <a:t>药物治疗常用于</a:t>
            </a:r>
            <a:r>
              <a:rPr lang="en-US" altLang="zh-CN" sz="2400" b="1" dirty="0" smtClean="0">
                <a:latin typeface="黑体" pitchFamily="49" charset="-122"/>
                <a:ea typeface="黑体" pitchFamily="49" charset="-122"/>
              </a:rPr>
              <a:t>BMI</a:t>
            </a:r>
            <a:r>
              <a:rPr lang="en-US" altLang="zh-CN" sz="2400" b="1" dirty="0" smtClean="0">
                <a:latin typeface="黑体" pitchFamily="49" charset="-122"/>
                <a:ea typeface="黑体" pitchFamily="49" charset="-122"/>
                <a:sym typeface="Symbol" pitchFamily="18" charset="2"/>
              </a:rPr>
              <a:t>≥</a:t>
            </a:r>
            <a:r>
              <a:rPr lang="en-US" altLang="zh-CN" sz="2400" b="1" dirty="0" smtClean="0">
                <a:latin typeface="黑体" pitchFamily="49" charset="-122"/>
                <a:ea typeface="黑体" pitchFamily="49" charset="-122"/>
              </a:rPr>
              <a:t>30</a:t>
            </a:r>
            <a:r>
              <a:rPr lang="zh-CN" altLang="en-US" sz="2400" b="1" dirty="0" smtClean="0">
                <a:latin typeface="黑体" pitchFamily="49" charset="-122"/>
                <a:ea typeface="黑体" pitchFamily="49" charset="-122"/>
              </a:rPr>
              <a:t>，</a:t>
            </a:r>
            <a:r>
              <a:rPr lang="zh-CN" altLang="zh-CN" sz="2400" b="1" dirty="0" smtClean="0">
                <a:latin typeface="黑体" pitchFamily="49" charset="-122"/>
                <a:ea typeface="黑体" pitchFamily="49" charset="-122"/>
              </a:rPr>
              <a:t>或</a:t>
            </a:r>
            <a:r>
              <a:rPr lang="en-US" altLang="zh-CN" sz="2400" b="1" dirty="0" smtClean="0">
                <a:latin typeface="黑体" pitchFamily="49" charset="-122"/>
                <a:ea typeface="黑体" pitchFamily="49" charset="-122"/>
              </a:rPr>
              <a:t>BMI</a:t>
            </a:r>
            <a:r>
              <a:rPr lang="en-US" altLang="zh-CN" sz="2400" b="1" dirty="0" smtClean="0">
                <a:latin typeface="黑体" pitchFamily="49" charset="-122"/>
                <a:ea typeface="黑体" pitchFamily="49" charset="-122"/>
                <a:sym typeface="Symbol" pitchFamily="18" charset="2"/>
              </a:rPr>
              <a:t>≥</a:t>
            </a:r>
            <a:r>
              <a:rPr lang="en-US" altLang="zh-CN" sz="2400" b="1" dirty="0" smtClean="0">
                <a:latin typeface="黑体" pitchFamily="49" charset="-122"/>
                <a:ea typeface="黑体" pitchFamily="49" charset="-122"/>
              </a:rPr>
              <a:t>27</a:t>
            </a:r>
            <a:r>
              <a:rPr lang="zh-CN" altLang="zh-CN" sz="2400" b="1" dirty="0" smtClean="0">
                <a:latin typeface="黑体" pitchFamily="49" charset="-122"/>
                <a:ea typeface="黑体" pitchFamily="49" charset="-122"/>
              </a:rPr>
              <a:t>但伴有肥胖综合症的患者。</a:t>
            </a:r>
          </a:p>
          <a:p>
            <a:pPr latinLnBrk="1">
              <a:buFontTx/>
              <a:buNone/>
            </a:pP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4</a:t>
            </a:r>
            <a:r>
              <a:rPr lang="zh-CN" altLang="en-US" sz="2400" b="1" dirty="0" smtClean="0">
                <a:latin typeface="黑体" pitchFamily="49" charset="-122"/>
                <a:ea typeface="黑体" pitchFamily="49" charset="-122"/>
              </a:rPr>
              <a:t>）</a:t>
            </a:r>
            <a:r>
              <a:rPr lang="zh-CN" altLang="zh-CN" sz="2400" b="1" dirty="0" smtClean="0">
                <a:solidFill>
                  <a:srgbClr val="FF0000"/>
                </a:solidFill>
                <a:latin typeface="黑体" pitchFamily="49" charset="-122"/>
                <a:ea typeface="黑体" pitchFamily="49" charset="-122"/>
              </a:rPr>
              <a:t>手术治疗</a:t>
            </a:r>
            <a:r>
              <a:rPr lang="zh-CN" altLang="zh-CN" sz="2400" b="1" dirty="0" smtClean="0">
                <a:solidFill>
                  <a:srgbClr val="FF3300"/>
                </a:solidFill>
                <a:latin typeface="黑体" pitchFamily="49" charset="-122"/>
                <a:ea typeface="黑体" pitchFamily="49" charset="-122"/>
              </a:rPr>
              <a:t>：</a:t>
            </a:r>
            <a:r>
              <a:rPr lang="zh-CN" altLang="zh-CN" sz="2400" b="1" dirty="0" smtClean="0">
                <a:latin typeface="黑体" pitchFamily="49" charset="-122"/>
                <a:ea typeface="黑体" pitchFamily="49" charset="-122"/>
              </a:rPr>
              <a:t>通过对肥胖患者进行手术治疗达达限制食物的摄入量或限制进食并降低吸收。手术指征为 </a:t>
            </a:r>
            <a:r>
              <a:rPr lang="en-US" altLang="zh-CN" sz="2400" b="1" dirty="0" smtClean="0">
                <a:latin typeface="黑体" pitchFamily="49" charset="-122"/>
                <a:ea typeface="黑体" pitchFamily="49" charset="-122"/>
              </a:rPr>
              <a:t>BMI</a:t>
            </a:r>
            <a:r>
              <a:rPr lang="en-US" altLang="zh-CN" sz="2400" b="1" dirty="0" smtClean="0">
                <a:latin typeface="黑体" pitchFamily="49" charset="-122"/>
                <a:ea typeface="黑体" pitchFamily="49" charset="-122"/>
                <a:sym typeface="Symbol" pitchFamily="18" charset="2"/>
              </a:rPr>
              <a:t>≥</a:t>
            </a:r>
            <a:r>
              <a:rPr lang="en-US" altLang="zh-CN" sz="2400" b="1" dirty="0" smtClean="0">
                <a:latin typeface="黑体" pitchFamily="49" charset="-122"/>
                <a:ea typeface="黑体" pitchFamily="49" charset="-122"/>
              </a:rPr>
              <a:t>40</a:t>
            </a:r>
            <a:r>
              <a:rPr lang="zh-CN" altLang="en-US" sz="2400" b="1" dirty="0" smtClean="0">
                <a:latin typeface="黑体" pitchFamily="49" charset="-122"/>
                <a:ea typeface="黑体" pitchFamily="49" charset="-122"/>
              </a:rPr>
              <a:t>，</a:t>
            </a:r>
            <a:r>
              <a:rPr lang="zh-CN" altLang="zh-CN" sz="2400" b="1" dirty="0" smtClean="0">
                <a:latin typeface="黑体" pitchFamily="49" charset="-122"/>
                <a:ea typeface="黑体" pitchFamily="49" charset="-122"/>
              </a:rPr>
              <a:t>或</a:t>
            </a:r>
            <a:r>
              <a:rPr lang="en-US" altLang="zh-CN" sz="2400" b="1" dirty="0" smtClean="0">
                <a:latin typeface="黑体" pitchFamily="49" charset="-122"/>
                <a:ea typeface="黑体" pitchFamily="49" charset="-122"/>
              </a:rPr>
              <a:t>BMI</a:t>
            </a:r>
            <a:r>
              <a:rPr lang="en-US" altLang="zh-CN" sz="2400" b="1" dirty="0" smtClean="0">
                <a:latin typeface="黑体" pitchFamily="49" charset="-122"/>
                <a:ea typeface="黑体" pitchFamily="49" charset="-122"/>
                <a:sym typeface="Symbol" pitchFamily="18" charset="2"/>
              </a:rPr>
              <a:t>≥</a:t>
            </a:r>
            <a:r>
              <a:rPr lang="en-US" altLang="zh-CN" sz="2400" b="1" dirty="0" smtClean="0">
                <a:latin typeface="黑体" pitchFamily="49" charset="-122"/>
                <a:ea typeface="黑体" pitchFamily="49" charset="-122"/>
              </a:rPr>
              <a:t>35</a:t>
            </a:r>
            <a:r>
              <a:rPr lang="zh-CN" altLang="zh-CN" sz="2400" b="1" dirty="0" smtClean="0">
                <a:latin typeface="黑体" pitchFamily="49" charset="-122"/>
                <a:ea typeface="黑体" pitchFamily="49" charset="-122"/>
              </a:rPr>
              <a:t>但伴有肥胖综合症的患者。</a:t>
            </a:r>
            <a:endParaRPr lang="en-US" altLang="zh-CN" sz="2400" b="1" dirty="0" smtClean="0">
              <a:latin typeface="黑体" pitchFamily="49" charset="-122"/>
              <a:ea typeface="黑体" pitchFamily="49" charset="-122"/>
            </a:endParaRPr>
          </a:p>
          <a:p>
            <a:pPr latinLnBrk="1">
              <a:buFontTx/>
              <a:buNone/>
            </a:pP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5</a:t>
            </a:r>
            <a:r>
              <a:rPr lang="zh-CN" altLang="en-US" sz="2400" b="1" dirty="0" smtClean="0">
                <a:latin typeface="黑体" pitchFamily="49" charset="-122"/>
                <a:ea typeface="黑体" pitchFamily="49" charset="-122"/>
              </a:rPr>
              <a:t>）</a:t>
            </a:r>
            <a:r>
              <a:rPr lang="zh-CN" altLang="en-US" sz="2400" b="1" dirty="0" smtClean="0">
                <a:solidFill>
                  <a:srgbClr val="FF0000"/>
                </a:solidFill>
                <a:latin typeface="黑体" pitchFamily="49" charset="-122"/>
                <a:ea typeface="黑体" pitchFamily="49" charset="-122"/>
              </a:rPr>
              <a:t>行为管理：</a:t>
            </a:r>
            <a:endParaRPr lang="zh-CN" altLang="zh-CN" sz="2400" b="1" dirty="0" smtClean="0">
              <a:solidFill>
                <a:srgbClr val="FF0000"/>
              </a:solidFill>
              <a:latin typeface="黑体" pitchFamily="49" charset="-122"/>
              <a:ea typeface="黑体" pitchFamily="49" charset="-122"/>
            </a:endParaRPr>
          </a:p>
          <a:p>
            <a:pPr latinLnBrk="1">
              <a:buFontTx/>
              <a:buNone/>
            </a:pPr>
            <a:endParaRPr lang="zh-CN" altLang="zh-CN" sz="2400" b="1" dirty="0" smtClean="0">
              <a:latin typeface="黑体" pitchFamily="49" charset="-122"/>
              <a:ea typeface="黑体" pitchFamily="49" charset="-122"/>
            </a:endParaRPr>
          </a:p>
          <a:p>
            <a:endParaRPr lang="zh-CN" altLang="en-US" sz="2000" dirty="0" smtClean="0"/>
          </a:p>
        </p:txBody>
      </p:sp>
      <p:sp>
        <p:nvSpPr>
          <p:cNvPr id="240643" name="Rectangle 3"/>
          <p:cNvSpPr>
            <a:spLocks noChangeArrowheads="1"/>
          </p:cNvSpPr>
          <p:nvPr/>
        </p:nvSpPr>
        <p:spPr bwMode="auto">
          <a:xfrm>
            <a:off x="533400" y="381000"/>
            <a:ext cx="6303963" cy="579438"/>
          </a:xfrm>
          <a:prstGeom prst="rect">
            <a:avLst/>
          </a:prstGeom>
          <a:noFill/>
          <a:ln w="9525">
            <a:noFill/>
            <a:miter lim="800000"/>
            <a:headEnd/>
            <a:tailEnd/>
          </a:ln>
        </p:spPr>
        <p:txBody>
          <a:bodyPr wrap="none">
            <a:spAutoFit/>
          </a:bodyPr>
          <a:lstStyle/>
          <a:p>
            <a:r>
              <a:rPr lang="zh-CN" altLang="en-US" sz="3200" b="1">
                <a:solidFill>
                  <a:srgbClr val="0000CC"/>
                </a:solidFill>
                <a:ea typeface="黑体" pitchFamily="49" charset="-122"/>
              </a:rPr>
              <a:t>（</a:t>
            </a:r>
            <a:r>
              <a:rPr lang="zh-CN" altLang="zh-CN" sz="3200" b="1">
                <a:solidFill>
                  <a:srgbClr val="0000CC"/>
                </a:solidFill>
                <a:ea typeface="黑体" pitchFamily="49" charset="-122"/>
              </a:rPr>
              <a:t>二）针对</a:t>
            </a:r>
            <a:r>
              <a:rPr lang="zh-CN" altLang="en-US" sz="3200" b="1">
                <a:solidFill>
                  <a:srgbClr val="0000CC"/>
                </a:solidFill>
                <a:ea typeface="黑体" pitchFamily="49" charset="-122"/>
              </a:rPr>
              <a:t>预防</a:t>
            </a:r>
            <a:r>
              <a:rPr lang="zh-CN" altLang="zh-CN" sz="3200" b="1">
                <a:solidFill>
                  <a:srgbClr val="0000CC"/>
                </a:solidFill>
                <a:ea typeface="黑体" pitchFamily="49" charset="-122"/>
              </a:rPr>
              <a:t>肥胖与超重的建议</a:t>
            </a:r>
            <a:endParaRPr lang="zh-CN" altLang="en-US" sz="3200" b="1">
              <a:solidFill>
                <a:srgbClr val="0000CC"/>
              </a:solidFill>
              <a:ea typeface="黑体"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灯片编号占位符 3"/>
          <p:cNvSpPr>
            <a:spLocks noGrp="1"/>
          </p:cNvSpPr>
          <p:nvPr>
            <p:ph type="sldNum" sz="quarter" idx="12"/>
          </p:nvPr>
        </p:nvSpPr>
        <p:spPr>
          <a:noFill/>
        </p:spPr>
        <p:txBody>
          <a:bodyPr/>
          <a:lstStyle/>
          <a:p>
            <a:fld id="{E165FBE0-0EB2-494A-A89B-54989C71BF72}" type="slidenum">
              <a:rPr lang="en-US" altLang="zh-CN" smtClean="0">
                <a:latin typeface="Arial" pitchFamily="34" charset="0"/>
              </a:rPr>
              <a:pPr/>
              <a:t>15</a:t>
            </a:fld>
            <a:endParaRPr lang="en-US" altLang="zh-CN" smtClean="0">
              <a:latin typeface="Arial" pitchFamily="34" charset="0"/>
            </a:endParaRPr>
          </a:p>
        </p:txBody>
      </p:sp>
      <p:sp>
        <p:nvSpPr>
          <p:cNvPr id="241667" name="Rectangle 2"/>
          <p:cNvSpPr>
            <a:spLocks noGrp="1" noChangeArrowheads="1"/>
          </p:cNvSpPr>
          <p:nvPr>
            <p:ph type="title" idx="4294967295"/>
          </p:nvPr>
        </p:nvSpPr>
        <p:spPr>
          <a:xfrm>
            <a:off x="608013" y="2033588"/>
            <a:ext cx="8001000" cy="2647950"/>
          </a:xfrm>
        </p:spPr>
        <p:txBody>
          <a:bodyPr anchor="b">
            <a:normAutofit fontScale="90000"/>
          </a:bodyPr>
          <a:lstStyle/>
          <a:p>
            <a:pPr algn="l" eaLnBrk="1" hangingPunct="1"/>
            <a:r>
              <a:rPr lang="en-US" altLang="zh-CN" sz="2400" b="1" dirty="0" smtClean="0">
                <a:latin typeface="Courier New" pitchFamily="49" charset="0"/>
                <a:ea typeface="仿宋_GB2312" pitchFamily="49" charset="-122"/>
              </a:rPr>
              <a:t> </a:t>
            </a:r>
            <a:r>
              <a:rPr lang="en-US" altLang="zh-CN" sz="2400" dirty="0" smtClean="0">
                <a:latin typeface="仿宋_GB2312" pitchFamily="49" charset="-122"/>
                <a:ea typeface="仿宋_GB2312" pitchFamily="49" charset="-122"/>
              </a:rPr>
              <a:t/>
            </a:r>
            <a:br>
              <a:rPr lang="en-US" altLang="zh-CN" sz="2400" dirty="0" smtClean="0">
                <a:latin typeface="仿宋_GB2312" pitchFamily="49" charset="-122"/>
                <a:ea typeface="仿宋_GB2312" pitchFamily="49" charset="-122"/>
              </a:rPr>
            </a:br>
            <a:r>
              <a:rPr lang="zh-CN" altLang="en-US" sz="2800" b="1" dirty="0" smtClean="0">
                <a:latin typeface="黑体" pitchFamily="49" charset="-122"/>
                <a:ea typeface="黑体" pitchFamily="49" charset="-122"/>
              </a:rPr>
              <a:t>一．概述</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rPr>
              <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sym typeface="Symbol" pitchFamily="18" charset="2"/>
              </a:rPr>
              <a:t> </a:t>
            </a:r>
            <a:r>
              <a:rPr lang="zh-CN" altLang="en-US" sz="2800" b="1" dirty="0" smtClean="0">
                <a:latin typeface="黑体" pitchFamily="49" charset="-122"/>
                <a:ea typeface="黑体" pitchFamily="49" charset="-122"/>
              </a:rPr>
              <a:t>指冠状动脉粥样硬化导致心肌缺血缺氧引起的心脏病（无症状型冠心病、心绞痛、心肌梗死、冠心病猝死）</a:t>
            </a:r>
            <a:r>
              <a:rPr lang="zh-CN" altLang="en-US" sz="2400" b="1" dirty="0" smtClean="0">
                <a:latin typeface="黑体" pitchFamily="49" charset="-122"/>
                <a:ea typeface="黑体" pitchFamily="49" charset="-122"/>
              </a:rPr>
              <a:t/>
            </a:r>
            <a:br>
              <a:rPr lang="zh-CN" altLang="en-US" sz="2400" b="1" dirty="0" smtClean="0">
                <a:latin typeface="黑体" pitchFamily="49" charset="-122"/>
                <a:ea typeface="黑体" pitchFamily="49" charset="-122"/>
              </a:rPr>
            </a:br>
            <a:r>
              <a:rPr lang="zh-CN" altLang="en-US" sz="2400" b="1" dirty="0" smtClean="0">
                <a:latin typeface="仿宋_GB2312" pitchFamily="49" charset="-122"/>
                <a:ea typeface="仿宋_GB2312" pitchFamily="49" charset="-122"/>
              </a:rPr>
              <a:t>       </a:t>
            </a:r>
          </a:p>
        </p:txBody>
      </p:sp>
      <p:sp>
        <p:nvSpPr>
          <p:cNvPr id="218116" name="Rectangle 4"/>
          <p:cNvSpPr>
            <a:spLocks noChangeArrowheads="1"/>
          </p:cNvSpPr>
          <p:nvPr/>
        </p:nvSpPr>
        <p:spPr bwMode="auto">
          <a:xfrm>
            <a:off x="631825" y="4500563"/>
            <a:ext cx="8297863" cy="954087"/>
          </a:xfrm>
          <a:prstGeom prst="rect">
            <a:avLst/>
          </a:prstGeom>
          <a:noFill/>
          <a:ln w="9525">
            <a:noFill/>
            <a:miter lim="800000"/>
            <a:headEnd/>
            <a:tailEnd/>
          </a:ln>
        </p:spPr>
        <p:txBody>
          <a:bodyPr>
            <a:spAutoFit/>
          </a:bodyPr>
          <a:lstStyle/>
          <a:p>
            <a:pPr>
              <a:buFont typeface="Arial" pitchFamily="34" charset="0"/>
              <a:buChar char="•"/>
            </a:pPr>
            <a:r>
              <a:rPr lang="zh-CN" altLang="en-US" sz="2800" b="1">
                <a:solidFill>
                  <a:schemeClr val="tx2"/>
                </a:solidFill>
                <a:latin typeface="黑体" pitchFamily="49" charset="-122"/>
                <a:ea typeface="黑体" pitchFamily="49" charset="-122"/>
                <a:sym typeface="Symbol" pitchFamily="18" charset="2"/>
              </a:rPr>
              <a:t>发达国家死因排序第一，占</a:t>
            </a:r>
            <a:r>
              <a:rPr lang="en-US" altLang="zh-CN" sz="2800" b="1">
                <a:solidFill>
                  <a:schemeClr val="tx2"/>
                </a:solidFill>
                <a:latin typeface="黑体" pitchFamily="49" charset="-122"/>
                <a:ea typeface="黑体" pitchFamily="49" charset="-122"/>
                <a:sym typeface="Symbol" pitchFamily="18" charset="2"/>
              </a:rPr>
              <a:t>1/31/2</a:t>
            </a:r>
            <a:r>
              <a:rPr lang="zh-CN" altLang="en-US" sz="2800" b="1">
                <a:solidFill>
                  <a:schemeClr val="tx2"/>
                </a:solidFill>
                <a:latin typeface="黑体" pitchFamily="49" charset="-122"/>
                <a:ea typeface="黑体" pitchFamily="49" charset="-122"/>
                <a:sym typeface="Symbol" pitchFamily="18" charset="2"/>
              </a:rPr>
              <a:t>；中国心脑血管疾病（包括脑卒中）死亡占人口总死亡数</a:t>
            </a:r>
            <a:r>
              <a:rPr lang="en-US" altLang="zh-CN" sz="2800" b="1">
                <a:solidFill>
                  <a:schemeClr val="tx2"/>
                </a:solidFill>
                <a:latin typeface="黑体" pitchFamily="49" charset="-122"/>
                <a:ea typeface="黑体" pitchFamily="49" charset="-122"/>
                <a:sym typeface="Symbol" pitchFamily="18" charset="2"/>
              </a:rPr>
              <a:t>40%</a:t>
            </a:r>
          </a:p>
        </p:txBody>
      </p:sp>
      <p:sp>
        <p:nvSpPr>
          <p:cNvPr id="218117" name="Rectangle 5"/>
          <p:cNvSpPr>
            <a:spLocks noChangeArrowheads="1"/>
          </p:cNvSpPr>
          <p:nvPr/>
        </p:nvSpPr>
        <p:spPr bwMode="auto">
          <a:xfrm>
            <a:off x="900113" y="5013325"/>
            <a:ext cx="7924800" cy="457200"/>
          </a:xfrm>
          <a:prstGeom prst="rect">
            <a:avLst/>
          </a:prstGeom>
          <a:noFill/>
          <a:ln w="9525">
            <a:noFill/>
            <a:miter lim="800000"/>
            <a:headEnd/>
            <a:tailEnd/>
          </a:ln>
        </p:spPr>
        <p:txBody>
          <a:bodyPr>
            <a:spAutoFit/>
          </a:bodyPr>
          <a:lstStyle/>
          <a:p>
            <a:endParaRPr lang="zh-CN" altLang="zh-CN" sz="2400" b="1">
              <a:solidFill>
                <a:schemeClr val="tx2"/>
              </a:solidFill>
              <a:latin typeface="仿宋_GB2312" pitchFamily="49" charset="-122"/>
              <a:ea typeface="仿宋_GB2312" pitchFamily="49" charset="-122"/>
              <a:sym typeface="Symbol" pitchFamily="18" charset="2"/>
            </a:endParaRPr>
          </a:p>
        </p:txBody>
      </p:sp>
      <p:sp>
        <p:nvSpPr>
          <p:cNvPr id="241670" name="Rectangle 7"/>
          <p:cNvSpPr>
            <a:spLocks noChangeArrowheads="1"/>
          </p:cNvSpPr>
          <p:nvPr/>
        </p:nvSpPr>
        <p:spPr bwMode="auto">
          <a:xfrm>
            <a:off x="214313" y="620713"/>
            <a:ext cx="8715375" cy="708025"/>
          </a:xfrm>
          <a:prstGeom prst="rect">
            <a:avLst/>
          </a:prstGeom>
          <a:noFill/>
          <a:ln w="9525">
            <a:noFill/>
            <a:miter lim="800000"/>
            <a:headEnd/>
            <a:tailEnd/>
          </a:ln>
        </p:spPr>
        <p:txBody>
          <a:bodyPr>
            <a:spAutoFit/>
          </a:bodyPr>
          <a:lstStyle/>
          <a:p>
            <a:r>
              <a:rPr lang="zh-CN" altLang="en-US" sz="4000" b="1">
                <a:solidFill>
                  <a:srgbClr val="0000FF"/>
                </a:solidFill>
                <a:ea typeface="黑体" pitchFamily="49" charset="-122"/>
              </a:rPr>
              <a:t>第二节  营养与动脉粥样硬化性心脏病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0" fill="hold">
                                          <p:stCondLst>
                                            <p:cond delay="0"/>
                                          </p:stCondLst>
                                        </p:cTn>
                                        <p:tgtEl>
                                          <p:spTgt spid="218116"/>
                                        </p:tgtEl>
                                        <p:attrNameLst>
                                          <p:attrName>style.visibility</p:attrName>
                                        </p:attrNameLst>
                                      </p:cBhvr>
                                      <p:to>
                                        <p:strVal val="visible"/>
                                      </p:to>
                                    </p:set>
                                    <p:anim calcmode="lin" valueType="num">
                                      <p:cBhvr additive="base">
                                        <p:cTn id="7" dur="500" fill="hold"/>
                                        <p:tgtEl>
                                          <p:spTgt spid="218116"/>
                                        </p:tgtEl>
                                        <p:attrNameLst>
                                          <p:attrName>ppt_x</p:attrName>
                                        </p:attrNameLst>
                                      </p:cBhvr>
                                      <p:tavLst>
                                        <p:tav tm="0">
                                          <p:val>
                                            <p:strVal val="0-#ppt_w/2"/>
                                          </p:val>
                                        </p:tav>
                                        <p:tav tm="100000">
                                          <p:val>
                                            <p:strVal val="#ppt_x"/>
                                          </p:val>
                                        </p:tav>
                                      </p:tavLst>
                                    </p:anim>
                                    <p:anim calcmode="lin" valueType="num">
                                      <p:cBhvr additive="base">
                                        <p:cTn id="8" dur="500" fill="hold"/>
                                        <p:tgtEl>
                                          <p:spTgt spid="2181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0" fill="hold">
                                          <p:stCondLst>
                                            <p:cond delay="0"/>
                                          </p:stCondLst>
                                        </p:cTn>
                                        <p:tgtEl>
                                          <p:spTgt spid="218117"/>
                                        </p:tgtEl>
                                        <p:attrNameLst>
                                          <p:attrName>style.visibility</p:attrName>
                                        </p:attrNameLst>
                                      </p:cBhvr>
                                      <p:to>
                                        <p:strVal val="visible"/>
                                      </p:to>
                                    </p:set>
                                    <p:anim calcmode="lin" valueType="num">
                                      <p:cBhvr additive="base">
                                        <p:cTn id="13" dur="500" fill="hold"/>
                                        <p:tgtEl>
                                          <p:spTgt spid="218117"/>
                                        </p:tgtEl>
                                        <p:attrNameLst>
                                          <p:attrName>ppt_x</p:attrName>
                                        </p:attrNameLst>
                                      </p:cBhvr>
                                      <p:tavLst>
                                        <p:tav tm="0">
                                          <p:val>
                                            <p:strVal val="0-#ppt_w/2"/>
                                          </p:val>
                                        </p:tav>
                                        <p:tav tm="100000">
                                          <p:val>
                                            <p:strVal val="#ppt_x"/>
                                          </p:val>
                                        </p:tav>
                                      </p:tavLst>
                                    </p:anim>
                                    <p:anim calcmode="lin" valueType="num">
                                      <p:cBhvr additive="base">
                                        <p:cTn id="14" dur="500" fill="hold"/>
                                        <p:tgtEl>
                                          <p:spTgt spid="2181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autoUpdateAnimBg="0"/>
      <p:bldP spid="21811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86675FFA-9731-4B24-8149-83EF8EB4EAA5}" type="slidenum">
              <a:rPr lang="en-US" altLang="zh-CN" sz="1400">
                <a:latin typeface="Tahoma" pitchFamily="34" charset="0"/>
                <a:ea typeface="+mn-ea"/>
              </a:rPr>
              <a:pPr algn="r">
                <a:defRPr/>
              </a:pPr>
              <a:t>16</a:t>
            </a:fld>
            <a:endParaRPr lang="en-US" altLang="zh-CN" sz="1400">
              <a:latin typeface="Tahoma" pitchFamily="34" charset="0"/>
              <a:ea typeface="+mn-ea"/>
            </a:endParaRPr>
          </a:p>
        </p:txBody>
      </p:sp>
      <p:sp>
        <p:nvSpPr>
          <p:cNvPr id="242691" name="Rectangle 2"/>
          <p:cNvSpPr>
            <a:spLocks noGrp="1" noChangeArrowheads="1"/>
          </p:cNvSpPr>
          <p:nvPr>
            <p:ph type="title" idx="4294967295"/>
          </p:nvPr>
        </p:nvSpPr>
        <p:spPr>
          <a:xfrm>
            <a:off x="900113" y="1700213"/>
            <a:ext cx="7696200" cy="2344737"/>
          </a:xfrm>
        </p:spPr>
        <p:txBody>
          <a:bodyPr anchor="b">
            <a:normAutofit fontScale="90000"/>
          </a:bodyPr>
          <a:lstStyle/>
          <a:p>
            <a:pPr algn="l" eaLnBrk="1" hangingPunct="1">
              <a:buFont typeface="Symbol" pitchFamily="18" charset="2"/>
              <a:buChar char="·"/>
            </a:pPr>
            <a:r>
              <a:rPr lang="zh-CN" altLang="en-US" sz="3600" b="1" smtClean="0">
                <a:solidFill>
                  <a:srgbClr val="0000FF"/>
                </a:solidFill>
                <a:latin typeface="黑体" pitchFamily="49" charset="-122"/>
                <a:ea typeface="黑体" pitchFamily="49" charset="-122"/>
              </a:rPr>
              <a:t>危险因素</a:t>
            </a: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r>
              <a:rPr lang="en-US" altLang="zh-CN" sz="2800" smtClean="0">
                <a:latin typeface="Wingdings" pitchFamily="2" charset="2"/>
                <a:ea typeface="黑体" pitchFamily="49" charset="-122"/>
              </a:rPr>
              <a:t>Ø</a:t>
            </a:r>
            <a:r>
              <a:rPr lang="en-US" altLang="zh-CN" sz="2800" smtClean="0">
                <a:latin typeface="黑体" pitchFamily="49" charset="-122"/>
                <a:ea typeface="黑体" pitchFamily="49" charset="-122"/>
              </a:rPr>
              <a:t> </a:t>
            </a:r>
            <a:r>
              <a:rPr lang="zh-CN" altLang="en-US" sz="2800" b="1" smtClean="0">
                <a:latin typeface="黑体" pitchFamily="49" charset="-122"/>
                <a:ea typeface="黑体" pitchFamily="49" charset="-122"/>
              </a:rPr>
              <a:t>高胆固醇血症    </a:t>
            </a:r>
            <a:r>
              <a:rPr lang="en-US" altLang="zh-CN" sz="2800" b="1" smtClean="0">
                <a:latin typeface="黑体" pitchFamily="49" charset="-122"/>
                <a:ea typeface="黑体" pitchFamily="49" charset="-122"/>
                <a:sym typeface="Symbol" pitchFamily="18" charset="2"/>
              </a:rPr>
              <a:t>&gt; </a:t>
            </a:r>
            <a:r>
              <a:rPr lang="en-US" altLang="zh-CN" sz="2800" b="1" smtClean="0">
                <a:latin typeface="黑体" pitchFamily="49" charset="-122"/>
                <a:ea typeface="黑体" pitchFamily="49" charset="-122"/>
              </a:rPr>
              <a:t>5.72 mmol/L  </a:t>
            </a:r>
            <a:br>
              <a:rPr lang="en-US" altLang="zh-CN" sz="2800" b="1" smtClean="0">
                <a:latin typeface="黑体" pitchFamily="49" charset="-122"/>
                <a:ea typeface="黑体" pitchFamily="49" charset="-122"/>
              </a:rPr>
            </a:br>
            <a:r>
              <a:rPr lang="en-US" altLang="zh-CN" sz="2800" b="1" smtClean="0">
                <a:latin typeface="黑体" pitchFamily="49" charset="-122"/>
                <a:ea typeface="黑体" pitchFamily="49" charset="-122"/>
              </a:rPr>
              <a:t>                                 </a:t>
            </a:r>
            <a:br>
              <a:rPr lang="en-US" altLang="zh-CN" sz="2800" b="1" smtClean="0">
                <a:latin typeface="黑体" pitchFamily="49" charset="-122"/>
                <a:ea typeface="黑体" pitchFamily="49" charset="-122"/>
              </a:rPr>
            </a:br>
            <a:endParaRPr lang="en-US" altLang="zh-CN" sz="2800" b="1" smtClean="0">
              <a:latin typeface="黑体" pitchFamily="49" charset="-122"/>
              <a:ea typeface="黑体" pitchFamily="49" charset="-122"/>
            </a:endParaRPr>
          </a:p>
        </p:txBody>
      </p:sp>
      <p:sp>
        <p:nvSpPr>
          <p:cNvPr id="219139" name="Rectangle 3"/>
          <p:cNvSpPr>
            <a:spLocks noGrp="1" noChangeArrowheads="1"/>
          </p:cNvSpPr>
          <p:nvPr>
            <p:ph type="body" idx="4294967295"/>
          </p:nvPr>
        </p:nvSpPr>
        <p:spPr>
          <a:xfrm>
            <a:off x="1116013" y="3716338"/>
            <a:ext cx="7826375" cy="754062"/>
          </a:xfrm>
        </p:spPr>
        <p:txBody>
          <a:bodyPr/>
          <a:lstStyle/>
          <a:p>
            <a:pPr eaLnBrk="1" hangingPunct="1">
              <a:buFontTx/>
              <a:buNone/>
            </a:pPr>
            <a:r>
              <a:rPr lang="en-US" altLang="zh-CN" sz="2800" smtClean="0">
                <a:latin typeface="Wingdings" pitchFamily="2" charset="2"/>
                <a:ea typeface="黑体" pitchFamily="49" charset="-122"/>
              </a:rPr>
              <a:t>Ø</a:t>
            </a:r>
            <a:r>
              <a:rPr lang="en-US" altLang="zh-CN" sz="2800" b="1" smtClean="0">
                <a:solidFill>
                  <a:schemeClr val="tx2"/>
                </a:solidFill>
                <a:latin typeface="黑体" pitchFamily="49" charset="-122"/>
                <a:ea typeface="黑体" pitchFamily="49" charset="-122"/>
              </a:rPr>
              <a:t>  </a:t>
            </a:r>
            <a:r>
              <a:rPr lang="zh-CN" altLang="en-US" sz="2800" b="1" smtClean="0">
                <a:solidFill>
                  <a:schemeClr val="tx2"/>
                </a:solidFill>
                <a:latin typeface="黑体" pitchFamily="49" charset="-122"/>
                <a:ea typeface="黑体" pitchFamily="49" charset="-122"/>
              </a:rPr>
              <a:t>高血压           </a:t>
            </a:r>
            <a:r>
              <a:rPr lang="zh-CN" altLang="en-US" sz="2800" b="1" smtClean="0">
                <a:solidFill>
                  <a:schemeClr val="tx2"/>
                </a:solidFill>
                <a:latin typeface="黑体" pitchFamily="49" charset="-122"/>
                <a:ea typeface="黑体" pitchFamily="49" charset="-122"/>
                <a:sym typeface="Symbol" pitchFamily="18" charset="2"/>
              </a:rPr>
              <a:t></a:t>
            </a:r>
            <a:r>
              <a:rPr lang="zh-CN" altLang="en-US" sz="2800" b="1" smtClean="0">
                <a:solidFill>
                  <a:schemeClr val="tx2"/>
                </a:solidFill>
                <a:latin typeface="黑体" pitchFamily="49" charset="-122"/>
                <a:ea typeface="黑体" pitchFamily="49" charset="-122"/>
              </a:rPr>
              <a:t> </a:t>
            </a:r>
            <a:r>
              <a:rPr lang="en-US" altLang="zh-CN" sz="2800" b="1" smtClean="0">
                <a:solidFill>
                  <a:schemeClr val="tx2"/>
                </a:solidFill>
                <a:latin typeface="黑体" pitchFamily="49" charset="-122"/>
                <a:ea typeface="黑体" pitchFamily="49" charset="-122"/>
              </a:rPr>
              <a:t>2 </a:t>
            </a:r>
            <a:r>
              <a:rPr lang="en-US" altLang="zh-CN" sz="2800" b="1" smtClean="0">
                <a:solidFill>
                  <a:schemeClr val="tx2"/>
                </a:solidFill>
                <a:latin typeface="黑体" pitchFamily="49" charset="-122"/>
                <a:ea typeface="黑体" pitchFamily="49" charset="-122"/>
                <a:sym typeface="Symbol" pitchFamily="18" charset="2"/>
              </a:rPr>
              <a:t></a:t>
            </a:r>
            <a:r>
              <a:rPr lang="en-US" altLang="zh-CN" sz="2800" b="1" smtClean="0">
                <a:solidFill>
                  <a:schemeClr val="tx2"/>
                </a:solidFill>
                <a:latin typeface="黑体" pitchFamily="49" charset="-122"/>
                <a:ea typeface="黑体" pitchFamily="49" charset="-122"/>
              </a:rPr>
              <a:t> 3</a:t>
            </a:r>
            <a:r>
              <a:rPr lang="zh-CN" altLang="en-US" sz="2800" b="1" smtClean="0">
                <a:solidFill>
                  <a:schemeClr val="tx2"/>
                </a:solidFill>
                <a:latin typeface="黑体" pitchFamily="49" charset="-122"/>
                <a:ea typeface="黑体" pitchFamily="49" charset="-122"/>
              </a:rPr>
              <a:t>倍</a:t>
            </a:r>
          </a:p>
        </p:txBody>
      </p:sp>
      <p:sp>
        <p:nvSpPr>
          <p:cNvPr id="219140" name="Rectangle 4"/>
          <p:cNvSpPr>
            <a:spLocks noChangeArrowheads="1"/>
          </p:cNvSpPr>
          <p:nvPr/>
        </p:nvSpPr>
        <p:spPr bwMode="auto">
          <a:xfrm>
            <a:off x="1116013" y="4797425"/>
            <a:ext cx="5535612" cy="884238"/>
          </a:xfrm>
          <a:prstGeom prst="rect">
            <a:avLst/>
          </a:prstGeom>
          <a:noFill/>
          <a:ln w="9525">
            <a:noFill/>
            <a:miter lim="800000"/>
            <a:headEnd/>
            <a:tailEnd/>
          </a:ln>
        </p:spPr>
        <p:txBody>
          <a:bodyPr wrap="none">
            <a:spAutoFit/>
          </a:bodyPr>
          <a:lstStyle/>
          <a:p>
            <a:r>
              <a:rPr kumimoji="1" lang="en-US" altLang="zh-CN" sz="2800">
                <a:solidFill>
                  <a:schemeClr val="tx2"/>
                </a:solidFill>
                <a:latin typeface="Wingdings" pitchFamily="2" charset="2"/>
                <a:ea typeface="黑体" pitchFamily="49" charset="-122"/>
              </a:rPr>
              <a:t>Ø</a:t>
            </a:r>
            <a:r>
              <a:rPr kumimoji="1" lang="en-US" altLang="zh-CN" sz="2800" b="1">
                <a:solidFill>
                  <a:schemeClr val="tx2"/>
                </a:solidFill>
                <a:latin typeface="黑体" pitchFamily="49" charset="-122"/>
                <a:ea typeface="黑体" pitchFamily="49" charset="-122"/>
              </a:rPr>
              <a:t>  </a:t>
            </a:r>
            <a:r>
              <a:rPr kumimoji="1" lang="zh-CN" altLang="en-US" sz="2800" b="1">
                <a:solidFill>
                  <a:schemeClr val="tx2"/>
                </a:solidFill>
                <a:latin typeface="黑体" pitchFamily="49" charset="-122"/>
                <a:ea typeface="黑体" pitchFamily="49" charset="-122"/>
              </a:rPr>
              <a:t>吸烟             </a:t>
            </a:r>
            <a:r>
              <a:rPr kumimoji="1" lang="zh-CN" altLang="en-US" sz="2800" b="1">
                <a:solidFill>
                  <a:schemeClr val="tx2"/>
                </a:solidFill>
                <a:latin typeface="黑体" pitchFamily="49" charset="-122"/>
                <a:ea typeface="黑体" pitchFamily="49" charset="-122"/>
                <a:sym typeface="Symbol" pitchFamily="18" charset="2"/>
              </a:rPr>
              <a:t></a:t>
            </a:r>
            <a:r>
              <a:rPr kumimoji="1" lang="zh-CN" altLang="en-US" sz="2800" b="1">
                <a:solidFill>
                  <a:schemeClr val="tx2"/>
                </a:solidFill>
                <a:latin typeface="黑体" pitchFamily="49" charset="-122"/>
                <a:ea typeface="黑体" pitchFamily="49" charset="-122"/>
              </a:rPr>
              <a:t> </a:t>
            </a:r>
            <a:r>
              <a:rPr kumimoji="1" lang="en-US" altLang="zh-CN" sz="2800" b="1">
                <a:solidFill>
                  <a:schemeClr val="tx2"/>
                </a:solidFill>
                <a:latin typeface="黑体" pitchFamily="49" charset="-122"/>
                <a:ea typeface="黑体" pitchFamily="49" charset="-122"/>
              </a:rPr>
              <a:t>2 </a:t>
            </a:r>
            <a:r>
              <a:rPr kumimoji="1" lang="en-US" altLang="zh-CN" sz="2800" b="1">
                <a:solidFill>
                  <a:schemeClr val="tx2"/>
                </a:solidFill>
                <a:latin typeface="黑体" pitchFamily="49" charset="-122"/>
                <a:ea typeface="黑体" pitchFamily="49" charset="-122"/>
                <a:sym typeface="Symbol" pitchFamily="18" charset="2"/>
              </a:rPr>
              <a:t></a:t>
            </a:r>
            <a:r>
              <a:rPr kumimoji="1" lang="en-US" altLang="zh-CN" sz="2800" b="1">
                <a:solidFill>
                  <a:schemeClr val="tx2"/>
                </a:solidFill>
                <a:latin typeface="黑体" pitchFamily="49" charset="-122"/>
                <a:ea typeface="黑体" pitchFamily="49" charset="-122"/>
              </a:rPr>
              <a:t> 3</a:t>
            </a:r>
            <a:r>
              <a:rPr kumimoji="1" lang="zh-CN" altLang="en-US" sz="2800" b="1">
                <a:solidFill>
                  <a:schemeClr val="tx2"/>
                </a:solidFill>
                <a:latin typeface="黑体" pitchFamily="49" charset="-122"/>
                <a:ea typeface="黑体" pitchFamily="49" charset="-122"/>
              </a:rPr>
              <a:t>倍</a:t>
            </a:r>
            <a:r>
              <a:rPr kumimoji="1" lang="zh-CN" altLang="en-US" sz="2400" b="1">
                <a:latin typeface="仿宋_GB2312" pitchFamily="49" charset="-122"/>
                <a:ea typeface="仿宋_GB2312" pitchFamily="49" charset="-122"/>
              </a:rPr>
              <a:t/>
            </a:r>
            <a:br>
              <a:rPr kumimoji="1" lang="zh-CN" altLang="en-US" sz="2400" b="1">
                <a:latin typeface="仿宋_GB2312" pitchFamily="49" charset="-122"/>
                <a:ea typeface="仿宋_GB2312" pitchFamily="49" charset="-122"/>
              </a:rPr>
            </a:br>
            <a:endParaRPr kumimoji="1" lang="zh-CN" altLang="en-US" sz="2400" b="1">
              <a:latin typeface="仿宋_GB2312" pitchFamily="49" charset="-122"/>
              <a:ea typeface="仿宋_GB2312" pitchFamily="49"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 calcmode="lin" valueType="num">
                                      <p:cBhvr additive="base">
                                        <p:cTn id="7" dur="500" fill="hold"/>
                                        <p:tgtEl>
                                          <p:spTgt spid="219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9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9140"/>
                                        </p:tgtEl>
                                        <p:attrNameLst>
                                          <p:attrName>style.visibility</p:attrName>
                                        </p:attrNameLst>
                                      </p:cBhvr>
                                      <p:to>
                                        <p:strVal val="visible"/>
                                      </p:to>
                                    </p:set>
                                    <p:anim calcmode="lin" valueType="num">
                                      <p:cBhvr additive="base">
                                        <p:cTn id="13" dur="500" fill="hold"/>
                                        <p:tgtEl>
                                          <p:spTgt spid="219140"/>
                                        </p:tgtEl>
                                        <p:attrNameLst>
                                          <p:attrName>ppt_x</p:attrName>
                                        </p:attrNameLst>
                                      </p:cBhvr>
                                      <p:tavLst>
                                        <p:tav tm="0">
                                          <p:val>
                                            <p:strVal val="0-#ppt_w/2"/>
                                          </p:val>
                                        </p:tav>
                                        <p:tav tm="100000">
                                          <p:val>
                                            <p:strVal val="#ppt_x"/>
                                          </p:val>
                                        </p:tav>
                                      </p:tavLst>
                                    </p:anim>
                                    <p:anim calcmode="lin" valueType="num">
                                      <p:cBhvr additive="base">
                                        <p:cTn id="14" dur="500" fill="hold"/>
                                        <p:tgtEl>
                                          <p:spTgt spid="2191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autoUpdateAnimBg="0"/>
      <p:bldP spid="21914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DEE3DC64-2B25-4A71-84EB-B18CACD15E76}" type="slidenum">
              <a:rPr lang="en-US" altLang="zh-CN" sz="1400">
                <a:latin typeface="Tahoma" pitchFamily="34" charset="0"/>
                <a:ea typeface="+mn-ea"/>
              </a:rPr>
              <a:pPr algn="r">
                <a:defRPr/>
              </a:pPr>
              <a:t>17</a:t>
            </a:fld>
            <a:endParaRPr lang="en-US" altLang="zh-CN" sz="1400">
              <a:latin typeface="Tahoma" pitchFamily="34" charset="0"/>
              <a:ea typeface="+mn-ea"/>
            </a:endParaRPr>
          </a:p>
        </p:txBody>
      </p:sp>
      <p:sp>
        <p:nvSpPr>
          <p:cNvPr id="243715" name="Rectangle 2"/>
          <p:cNvSpPr>
            <a:spLocks noGrp="1" noChangeArrowheads="1"/>
          </p:cNvSpPr>
          <p:nvPr>
            <p:ph type="title" idx="4294967295"/>
          </p:nvPr>
        </p:nvSpPr>
        <p:spPr>
          <a:xfrm>
            <a:off x="304800" y="685800"/>
            <a:ext cx="8420100" cy="5230813"/>
          </a:xfrm>
        </p:spPr>
        <p:txBody>
          <a:bodyPr anchor="b">
            <a:normAutofit fontScale="90000"/>
          </a:bodyPr>
          <a:lstStyle/>
          <a:p>
            <a:pPr algn="l" eaLnBrk="1" hangingPunct="1"/>
            <a:r>
              <a:rPr lang="en-US" altLang="zh-CN" sz="2800" b="1" smtClean="0">
                <a:latin typeface="Courier New" pitchFamily="49" charset="0"/>
                <a:ea typeface="仿宋_GB2312" pitchFamily="49" charset="-122"/>
              </a:rPr>
              <a:t> </a:t>
            </a:r>
            <a:r>
              <a:rPr lang="en-US" altLang="zh-CN" sz="2800" smtClean="0">
                <a:latin typeface="仿宋_GB2312" pitchFamily="49" charset="-122"/>
                <a:ea typeface="仿宋_GB2312" pitchFamily="49" charset="-122"/>
              </a:rPr>
              <a:t/>
            </a:r>
            <a:br>
              <a:rPr lang="en-US" altLang="zh-CN" sz="2800" smtClean="0">
                <a:latin typeface="仿宋_GB2312" pitchFamily="49" charset="-122"/>
                <a:ea typeface="仿宋_GB2312" pitchFamily="49" charset="-122"/>
              </a:rPr>
            </a:br>
            <a:r>
              <a:rPr lang="zh-CN" altLang="en-US" sz="3200" b="1" smtClean="0">
                <a:solidFill>
                  <a:srgbClr val="0000FF"/>
                </a:solidFill>
                <a:latin typeface="黑体" pitchFamily="49" charset="-122"/>
                <a:ea typeface="黑体" pitchFamily="49" charset="-122"/>
              </a:rPr>
              <a:t>二．营养因素对动脉粥样硬化的影响</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en-US" altLang="zh-CN" sz="2400" smtClean="0">
                <a:latin typeface="黑体" pitchFamily="49" charset="-122"/>
                <a:ea typeface="黑体" pitchFamily="49" charset="-122"/>
              </a:rPr>
              <a:t/>
            </a:r>
            <a:br>
              <a:rPr lang="en-US" altLang="zh-CN" sz="2400" smtClean="0">
                <a:latin typeface="黑体" pitchFamily="49" charset="-122"/>
                <a:ea typeface="黑体" pitchFamily="49" charset="-122"/>
              </a:rPr>
            </a:b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．脂类</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sym typeface="Symbol" pitchFamily="18" charset="2"/>
              </a:rPr>
              <a:t> </a:t>
            </a:r>
            <a:r>
              <a:rPr lang="zh-CN" altLang="en-US" sz="2400" b="1" smtClean="0">
                <a:latin typeface="黑体" pitchFamily="49" charset="-122"/>
                <a:ea typeface="黑体" pitchFamily="49" charset="-122"/>
              </a:rPr>
              <a:t>饱和脂肪酸（</a:t>
            </a:r>
            <a:r>
              <a:rPr lang="en-US" altLang="zh-CN" sz="2400" b="1" smtClean="0">
                <a:latin typeface="黑体" pitchFamily="49" charset="-122"/>
                <a:ea typeface="黑体" pitchFamily="49" charset="-122"/>
              </a:rPr>
              <a:t>SFA</a:t>
            </a:r>
            <a:r>
              <a:rPr lang="zh-CN" altLang="en-US" sz="2400" b="1" smtClean="0">
                <a:latin typeface="黑体" pitchFamily="49" charset="-122"/>
                <a:ea typeface="黑体" pitchFamily="49" charset="-122"/>
              </a:rPr>
              <a:t>）</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t>
            </a:r>
            <a:r>
              <a:rPr lang="en-US" altLang="zh-CN" sz="2400" smtClean="0">
                <a:latin typeface="Wingdings" pitchFamily="2" charset="2"/>
                <a:ea typeface="黑体" pitchFamily="49" charset="-122"/>
              </a:rPr>
              <a:t>Ø</a:t>
            </a:r>
            <a:r>
              <a:rPr lang="en-US" altLang="zh-CN" sz="2400" smtClean="0">
                <a:latin typeface="黑体" pitchFamily="49" charset="-122"/>
                <a:ea typeface="黑体" pitchFamily="49" charset="-122"/>
              </a:rPr>
              <a:t> </a:t>
            </a:r>
            <a:r>
              <a:rPr lang="en-US" altLang="zh-CN" sz="2400" b="1" smtClean="0">
                <a:latin typeface="黑体" pitchFamily="49" charset="-122"/>
                <a:ea typeface="黑体" pitchFamily="49" charset="-122"/>
              </a:rPr>
              <a:t>&lt;10</a:t>
            </a:r>
            <a:r>
              <a:rPr lang="zh-CN" altLang="en-US" sz="2400" b="1" smtClean="0">
                <a:latin typeface="黑体" pitchFamily="49" charset="-122"/>
                <a:ea typeface="黑体" pitchFamily="49" charset="-122"/>
              </a:rPr>
              <a:t>个碳原子、</a:t>
            </a:r>
            <a:r>
              <a:rPr lang="en-US" altLang="zh-CN" sz="2400" b="1" smtClean="0">
                <a:latin typeface="黑体" pitchFamily="49" charset="-122"/>
                <a:ea typeface="黑体" pitchFamily="49" charset="-122"/>
              </a:rPr>
              <a:t>&gt;18</a:t>
            </a:r>
            <a:r>
              <a:rPr lang="zh-CN" altLang="en-US" sz="2400" b="1" smtClean="0">
                <a:latin typeface="黑体" pitchFamily="49" charset="-122"/>
                <a:ea typeface="黑体" pitchFamily="49" charset="-122"/>
              </a:rPr>
              <a:t>个碳原子的饱和脂肪酸几乎不升高</a:t>
            </a:r>
            <a:br>
              <a:rPr lang="zh-CN" altLang="en-US" sz="2400" b="1" smtClean="0">
                <a:latin typeface="黑体" pitchFamily="49" charset="-122"/>
                <a:ea typeface="黑体" pitchFamily="49" charset="-122"/>
              </a:rPr>
            </a:br>
            <a:r>
              <a:rPr lang="zh-CN" altLang="en-US" sz="2400" b="1" smtClean="0">
                <a:latin typeface="黑体" pitchFamily="49" charset="-122"/>
                <a:ea typeface="黑体" pitchFamily="49" charset="-122"/>
              </a:rPr>
              <a:t>   血液胆固醇含量</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t>
            </a:r>
            <a:r>
              <a:rPr lang="en-US" altLang="zh-CN" sz="2400" smtClean="0">
                <a:latin typeface="Wingdings" pitchFamily="2" charset="2"/>
                <a:ea typeface="黑体" pitchFamily="49" charset="-122"/>
              </a:rPr>
              <a:t>Ø</a:t>
            </a:r>
            <a:r>
              <a:rPr lang="en-US" altLang="zh-CN" sz="2400" smtClean="0">
                <a:latin typeface="黑体" pitchFamily="49" charset="-122"/>
                <a:ea typeface="黑体" pitchFamily="49" charset="-122"/>
              </a:rPr>
              <a:t> </a:t>
            </a:r>
            <a:r>
              <a:rPr lang="zh-CN" altLang="en-US" sz="2400" b="1" smtClean="0">
                <a:latin typeface="黑体" pitchFamily="49" charset="-122"/>
                <a:ea typeface="黑体" pitchFamily="49" charset="-122"/>
              </a:rPr>
              <a:t>棕榈酸（</a:t>
            </a:r>
            <a:r>
              <a:rPr lang="en-US" altLang="zh-CN" sz="2400" b="1" smtClean="0">
                <a:latin typeface="黑体" pitchFamily="49" charset="-122"/>
                <a:ea typeface="黑体" pitchFamily="49" charset="-122"/>
              </a:rPr>
              <a:t>C</a:t>
            </a:r>
            <a:r>
              <a:rPr lang="en-US" altLang="zh-CN" sz="2400" b="1" baseline="-30000" smtClean="0">
                <a:latin typeface="黑体" pitchFamily="49" charset="-122"/>
                <a:ea typeface="黑体" pitchFamily="49" charset="-122"/>
              </a:rPr>
              <a:t>16:0</a:t>
            </a:r>
            <a:r>
              <a:rPr lang="zh-CN" altLang="en-US" sz="2400" b="1" smtClean="0">
                <a:latin typeface="黑体" pitchFamily="49" charset="-122"/>
                <a:ea typeface="黑体" pitchFamily="49" charset="-122"/>
              </a:rPr>
              <a:t>）、豆蔻酸（</a:t>
            </a:r>
            <a:r>
              <a:rPr lang="en-US" altLang="zh-CN" sz="2400" b="1" smtClean="0">
                <a:latin typeface="黑体" pitchFamily="49" charset="-122"/>
                <a:ea typeface="黑体" pitchFamily="49" charset="-122"/>
              </a:rPr>
              <a:t>C</a:t>
            </a:r>
            <a:r>
              <a:rPr lang="en-US" altLang="zh-CN" sz="2400" b="1" baseline="-30000" smtClean="0">
                <a:latin typeface="黑体" pitchFamily="49" charset="-122"/>
                <a:ea typeface="黑体" pitchFamily="49" charset="-122"/>
              </a:rPr>
              <a:t>14:0</a:t>
            </a:r>
            <a:r>
              <a:rPr lang="zh-CN" altLang="en-US" sz="2400" b="1" smtClean="0">
                <a:latin typeface="黑体" pitchFamily="49" charset="-122"/>
                <a:ea typeface="黑体" pitchFamily="49" charset="-122"/>
              </a:rPr>
              <a:t>）、月桂酸（</a:t>
            </a:r>
            <a:r>
              <a:rPr lang="en-US" altLang="zh-CN" sz="2400" b="1" smtClean="0">
                <a:latin typeface="黑体" pitchFamily="49" charset="-122"/>
                <a:ea typeface="黑体" pitchFamily="49" charset="-122"/>
              </a:rPr>
              <a:t>C</a:t>
            </a:r>
            <a:r>
              <a:rPr lang="en-US" altLang="zh-CN" sz="2400" b="1" baseline="-30000" smtClean="0">
                <a:latin typeface="黑体" pitchFamily="49" charset="-122"/>
                <a:ea typeface="黑体" pitchFamily="49" charset="-122"/>
              </a:rPr>
              <a:t>12:0</a:t>
            </a:r>
            <a:r>
              <a:rPr lang="zh-CN" altLang="en-US" sz="2400" b="1" smtClean="0">
                <a:latin typeface="黑体" pitchFamily="49" charset="-122"/>
                <a:ea typeface="黑体" pitchFamily="49" charset="-122"/>
              </a:rPr>
              <a:t>）</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a:t>
            </a:r>
            <a:br>
              <a:rPr lang="zh-CN" altLang="en-US" sz="2400" b="1" smtClean="0">
                <a:latin typeface="黑体" pitchFamily="49" charset="-122"/>
                <a:ea typeface="黑体" pitchFamily="49" charset="-122"/>
              </a:rPr>
            </a:br>
            <a:r>
              <a:rPr lang="zh-CN" altLang="en-US" sz="2400" b="1" smtClean="0">
                <a:latin typeface="黑体" pitchFamily="49" charset="-122"/>
                <a:ea typeface="黑体" pitchFamily="49" charset="-122"/>
              </a:rPr>
              <a:t>   血液胆固醇 </a:t>
            </a:r>
            <a:r>
              <a:rPr lang="zh-CN" altLang="en-US" sz="2400" b="1" smtClean="0">
                <a:latin typeface="黑体" pitchFamily="49" charset="-122"/>
                <a:ea typeface="黑体" pitchFamily="49" charset="-122"/>
                <a:sym typeface="Symbol" pitchFamily="18" charset="2"/>
              </a:rPr>
              <a:t></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t>
            </a:r>
            <a:r>
              <a:rPr lang="en-US" altLang="zh-CN" sz="2400" smtClean="0">
                <a:latin typeface="Wingdings" pitchFamily="2" charset="2"/>
                <a:ea typeface="黑体" pitchFamily="49" charset="-122"/>
              </a:rPr>
              <a:t>Ø</a:t>
            </a:r>
            <a:r>
              <a:rPr lang="en-US" altLang="zh-CN" sz="2400" smtClean="0">
                <a:latin typeface="黑体" pitchFamily="49" charset="-122"/>
                <a:ea typeface="黑体" pitchFamily="49" charset="-122"/>
              </a:rPr>
              <a:t> </a:t>
            </a:r>
            <a:r>
              <a:rPr lang="zh-CN" altLang="en-US" sz="2400" b="1" smtClean="0">
                <a:latin typeface="黑体" pitchFamily="49" charset="-122"/>
                <a:ea typeface="黑体" pitchFamily="49" charset="-122"/>
              </a:rPr>
              <a:t>长碳链饱和脂肪酸可增强血小板凝集，促进血栓形成</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endParaRPr lang="zh-CN" altLang="en-US" sz="2400" smtClean="0">
              <a:latin typeface="黑体" pitchFamily="49" charset="-122"/>
              <a:ea typeface="黑体" pitchFamily="49" charset="-122"/>
            </a:endParaRPr>
          </a:p>
        </p:txBody>
      </p:sp>
      <p:sp>
        <p:nvSpPr>
          <p:cNvPr id="243716" name="Rectangle 3"/>
          <p:cNvSpPr>
            <a:spLocks noGrp="1" noChangeArrowheads="1"/>
          </p:cNvSpPr>
          <p:nvPr>
            <p:ph type="body" idx="4294967295"/>
          </p:nvPr>
        </p:nvSpPr>
        <p:spPr>
          <a:xfrm>
            <a:off x="-7008813" y="1828800"/>
            <a:ext cx="7770813" cy="4114800"/>
          </a:xfrm>
        </p:spPr>
        <p:txBody>
          <a:bodyPr/>
          <a:lstStyle/>
          <a:p>
            <a:pPr eaLnBrk="1" hangingPunct="1"/>
            <a:endParaRPr lang="zh-CN" altLang="zh-CN"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FB39240B-F3AF-4546-9747-FE1A4D5DCA12}" type="slidenum">
              <a:rPr lang="en-US" altLang="zh-CN" sz="1400">
                <a:latin typeface="Tahoma" pitchFamily="34" charset="0"/>
                <a:ea typeface="+mn-ea"/>
              </a:rPr>
              <a:pPr algn="r">
                <a:defRPr/>
              </a:pPr>
              <a:t>18</a:t>
            </a:fld>
            <a:endParaRPr lang="en-US" altLang="zh-CN" sz="1400">
              <a:latin typeface="Tahoma" pitchFamily="34" charset="0"/>
              <a:ea typeface="+mn-ea"/>
            </a:endParaRPr>
          </a:p>
        </p:txBody>
      </p:sp>
      <p:sp>
        <p:nvSpPr>
          <p:cNvPr id="244739" name="Rectangle 2"/>
          <p:cNvSpPr>
            <a:spLocks noGrp="1" noChangeArrowheads="1"/>
          </p:cNvSpPr>
          <p:nvPr>
            <p:ph type="title" idx="4294967295"/>
          </p:nvPr>
        </p:nvSpPr>
        <p:spPr>
          <a:xfrm>
            <a:off x="1219200" y="981075"/>
            <a:ext cx="7924800" cy="1979613"/>
          </a:xfrm>
        </p:spPr>
        <p:txBody>
          <a:bodyPr anchor="b"/>
          <a:lstStyle/>
          <a:p>
            <a:pPr algn="l" eaLnBrk="1" hangingPunct="1">
              <a:buFont typeface="Symbol" pitchFamily="18" charset="2"/>
              <a:buChar char="·"/>
            </a:pPr>
            <a:r>
              <a:rPr lang="en-US" altLang="zh-CN" sz="2400" b="1" smtClean="0">
                <a:latin typeface="仿宋_GB2312" pitchFamily="49" charset="-122"/>
                <a:ea typeface="仿宋_GB2312" pitchFamily="49" charset="-122"/>
              </a:rPr>
              <a:t> </a:t>
            </a:r>
            <a:r>
              <a:rPr lang="zh-CN" altLang="en-US" sz="2400" b="1" smtClean="0">
                <a:latin typeface="黑体" pitchFamily="49" charset="-122"/>
                <a:ea typeface="黑体" pitchFamily="49" charset="-122"/>
              </a:rPr>
              <a:t>单不饱和脂肪酸（</a:t>
            </a:r>
            <a:r>
              <a:rPr lang="en-US" altLang="zh-CN" sz="2400" b="1" smtClean="0">
                <a:latin typeface="黑体" pitchFamily="49" charset="-122"/>
                <a:ea typeface="黑体" pitchFamily="49" charset="-122"/>
              </a:rPr>
              <a:t>MFA</a:t>
            </a:r>
            <a:r>
              <a:rPr lang="zh-CN" altLang="en-US" sz="2400" b="1" smtClean="0">
                <a:latin typeface="黑体" pitchFamily="49" charset="-122"/>
                <a:ea typeface="黑体" pitchFamily="49" charset="-122"/>
              </a:rPr>
              <a:t>）</a:t>
            </a:r>
            <a:br>
              <a:rPr lang="zh-CN" altLang="en-US" sz="2400" b="1" smtClean="0">
                <a:latin typeface="黑体" pitchFamily="49" charset="-122"/>
                <a:ea typeface="黑体" pitchFamily="49" charset="-122"/>
              </a:rPr>
            </a:b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t>
            </a:r>
            <a:r>
              <a:rPr lang="en-US" altLang="zh-CN" sz="2800" smtClean="0">
                <a:latin typeface="Wingdings" pitchFamily="2" charset="2"/>
                <a:ea typeface="黑体" pitchFamily="49" charset="-122"/>
              </a:rPr>
              <a:t>Ø</a:t>
            </a:r>
            <a:r>
              <a:rPr lang="en-US" altLang="zh-CN" sz="2800" smtClean="0">
                <a:latin typeface="黑体" pitchFamily="49" charset="-122"/>
                <a:ea typeface="黑体" pitchFamily="49" charset="-122"/>
              </a:rPr>
              <a:t> </a:t>
            </a:r>
            <a:r>
              <a:rPr lang="zh-CN" altLang="en-US" sz="2400" b="1" smtClean="0">
                <a:latin typeface="黑体" pitchFamily="49" charset="-122"/>
                <a:ea typeface="黑体" pitchFamily="49" charset="-122"/>
              </a:rPr>
              <a:t>油酸（</a:t>
            </a:r>
            <a:r>
              <a:rPr lang="en-US" altLang="zh-CN" sz="2400" b="1" smtClean="0">
                <a:latin typeface="黑体" pitchFamily="49" charset="-122"/>
                <a:ea typeface="黑体" pitchFamily="49" charset="-122"/>
              </a:rPr>
              <a:t>C</a:t>
            </a:r>
            <a:r>
              <a:rPr lang="en-US" altLang="zh-CN" sz="2400" b="1" baseline="-30000" smtClean="0">
                <a:latin typeface="黑体" pitchFamily="49" charset="-122"/>
                <a:ea typeface="黑体" pitchFamily="49" charset="-122"/>
              </a:rPr>
              <a:t>18:1</a:t>
            </a: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n-9</a:t>
            </a:r>
            <a:r>
              <a:rPr lang="zh-CN" altLang="en-US" sz="2400" b="1" smtClean="0">
                <a:latin typeface="黑体" pitchFamily="49" charset="-122"/>
                <a:ea typeface="黑体" pitchFamily="49" charset="-122"/>
              </a:rPr>
              <a:t>）</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血</a:t>
            </a:r>
            <a:r>
              <a:rPr lang="en-US" altLang="zh-CN" sz="2400" b="1" smtClean="0">
                <a:latin typeface="黑体" pitchFamily="49" charset="-122"/>
                <a:ea typeface="黑体" pitchFamily="49" charset="-122"/>
              </a:rPr>
              <a:t>LDL</a:t>
            </a:r>
            <a:r>
              <a:rPr lang="zh-CN" altLang="en-US" sz="2400" b="1" smtClean="0">
                <a:latin typeface="黑体" pitchFamily="49" charset="-122"/>
                <a:ea typeface="黑体" pitchFamily="49" charset="-122"/>
              </a:rPr>
              <a:t>胆固醇 </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endParaRPr lang="zh-CN" altLang="en-US" sz="2400" b="1" smtClean="0">
              <a:latin typeface="黑体" pitchFamily="49" charset="-122"/>
              <a:ea typeface="黑体" pitchFamily="49" charset="-122"/>
            </a:endParaRPr>
          </a:p>
        </p:txBody>
      </p:sp>
      <p:sp>
        <p:nvSpPr>
          <p:cNvPr id="221188" name="Rectangle 4"/>
          <p:cNvSpPr>
            <a:spLocks noChangeArrowheads="1"/>
          </p:cNvSpPr>
          <p:nvPr/>
        </p:nvSpPr>
        <p:spPr bwMode="auto">
          <a:xfrm>
            <a:off x="1331913" y="3357563"/>
            <a:ext cx="7385050" cy="1249362"/>
          </a:xfrm>
          <a:prstGeom prst="rect">
            <a:avLst/>
          </a:prstGeom>
          <a:noFill/>
          <a:ln w="9525">
            <a:noFill/>
            <a:miter lim="800000"/>
            <a:headEnd/>
            <a:tailEnd/>
          </a:ln>
        </p:spPr>
        <p:txBody>
          <a:bodyPr wrap="none">
            <a:spAutoFit/>
          </a:bodyPr>
          <a:lstStyle/>
          <a:p>
            <a:r>
              <a:rPr lang="en-US" altLang="zh-CN" sz="2800">
                <a:solidFill>
                  <a:schemeClr val="tx2"/>
                </a:solidFill>
                <a:latin typeface="Wingdings" pitchFamily="2" charset="2"/>
                <a:ea typeface="黑体" pitchFamily="49" charset="-122"/>
              </a:rPr>
              <a:t>Ø</a:t>
            </a:r>
            <a:r>
              <a:rPr lang="en-US" altLang="zh-CN" sz="2800">
                <a:solidFill>
                  <a:schemeClr val="tx2"/>
                </a:solidFill>
                <a:latin typeface="黑体" pitchFamily="49" charset="-122"/>
                <a:ea typeface="黑体" pitchFamily="49" charset="-122"/>
              </a:rPr>
              <a:t> </a:t>
            </a:r>
            <a:r>
              <a:rPr lang="zh-CN" altLang="en-US" sz="2400" b="1">
                <a:solidFill>
                  <a:schemeClr val="tx2"/>
                </a:solidFill>
                <a:latin typeface="黑体" pitchFamily="49" charset="-122"/>
                <a:ea typeface="黑体" pitchFamily="49" charset="-122"/>
              </a:rPr>
              <a:t>膳食脂肪以橄榄油为主的希腊克特里岛居民，尽管</a:t>
            </a:r>
            <a:br>
              <a:rPr lang="zh-CN" altLang="en-US" sz="2400" b="1">
                <a:solidFill>
                  <a:schemeClr val="tx2"/>
                </a:solidFill>
                <a:latin typeface="黑体" pitchFamily="49" charset="-122"/>
                <a:ea typeface="黑体" pitchFamily="49" charset="-122"/>
              </a:rPr>
            </a:br>
            <a:r>
              <a:rPr lang="zh-CN" altLang="en-US" sz="2400" b="1">
                <a:solidFill>
                  <a:schemeClr val="tx2"/>
                </a:solidFill>
                <a:latin typeface="黑体" pitchFamily="49" charset="-122"/>
                <a:ea typeface="黑体" pitchFamily="49" charset="-122"/>
              </a:rPr>
              <a:t/>
            </a:r>
            <a:br>
              <a:rPr lang="zh-CN" altLang="en-US" sz="2400" b="1">
                <a:solidFill>
                  <a:schemeClr val="tx2"/>
                </a:solidFill>
                <a:latin typeface="黑体" pitchFamily="49" charset="-122"/>
                <a:ea typeface="黑体" pitchFamily="49" charset="-122"/>
              </a:rPr>
            </a:br>
            <a:r>
              <a:rPr lang="zh-CN" altLang="en-US" sz="2400" b="1">
                <a:solidFill>
                  <a:schemeClr val="tx2"/>
                </a:solidFill>
                <a:latin typeface="黑体" pitchFamily="49" charset="-122"/>
                <a:ea typeface="黑体" pitchFamily="49" charset="-122"/>
              </a:rPr>
              <a:t>    膳食脂肪约占总能量</a:t>
            </a:r>
            <a:r>
              <a:rPr lang="en-US" altLang="zh-CN" sz="2400" b="1">
                <a:solidFill>
                  <a:schemeClr val="tx2"/>
                </a:solidFill>
                <a:latin typeface="黑体" pitchFamily="49" charset="-122"/>
                <a:ea typeface="黑体" pitchFamily="49" charset="-122"/>
              </a:rPr>
              <a:t>40</a:t>
            </a:r>
            <a:r>
              <a:rPr lang="zh-CN" altLang="en-US" sz="2400" b="1">
                <a:solidFill>
                  <a:schemeClr val="tx2"/>
                </a:solidFill>
                <a:latin typeface="黑体" pitchFamily="49" charset="-122"/>
                <a:ea typeface="黑体" pitchFamily="49" charset="-122"/>
              </a:rPr>
              <a:t>％，但冠心病却很少见</a:t>
            </a:r>
          </a:p>
        </p:txBody>
      </p:sp>
      <p:sp>
        <p:nvSpPr>
          <p:cNvPr id="221189" name="Rectangle 5"/>
          <p:cNvSpPr>
            <a:spLocks noChangeArrowheads="1"/>
          </p:cNvSpPr>
          <p:nvPr/>
        </p:nvSpPr>
        <p:spPr bwMode="auto">
          <a:xfrm>
            <a:off x="1331913" y="5084763"/>
            <a:ext cx="5702300" cy="519112"/>
          </a:xfrm>
          <a:prstGeom prst="rect">
            <a:avLst/>
          </a:prstGeom>
          <a:noFill/>
          <a:ln w="9525">
            <a:noFill/>
            <a:miter lim="800000"/>
            <a:headEnd/>
            <a:tailEnd/>
          </a:ln>
        </p:spPr>
        <p:txBody>
          <a:bodyPr wrap="none">
            <a:spAutoFit/>
          </a:bodyPr>
          <a:lstStyle/>
          <a:p>
            <a:r>
              <a:rPr lang="en-US" altLang="zh-CN" sz="2800">
                <a:solidFill>
                  <a:schemeClr val="tx2"/>
                </a:solidFill>
                <a:latin typeface="Wingdings" pitchFamily="2" charset="2"/>
                <a:ea typeface="黑体" pitchFamily="49" charset="-122"/>
              </a:rPr>
              <a:t>Ø</a:t>
            </a:r>
            <a:r>
              <a:rPr lang="en-US" altLang="zh-CN" sz="2800">
                <a:solidFill>
                  <a:schemeClr val="tx2"/>
                </a:solidFill>
                <a:latin typeface="黑体" pitchFamily="49" charset="-122"/>
                <a:ea typeface="黑体" pitchFamily="49" charset="-122"/>
              </a:rPr>
              <a:t> </a:t>
            </a:r>
            <a:r>
              <a:rPr lang="zh-CN" altLang="en-US" sz="2400" b="1">
                <a:solidFill>
                  <a:schemeClr val="tx2"/>
                </a:solidFill>
                <a:latin typeface="黑体" pitchFamily="49" charset="-122"/>
                <a:ea typeface="黑体" pitchFamily="49" charset="-122"/>
              </a:rPr>
              <a:t>橄榄油、茶油中油酸含量很高（</a:t>
            </a:r>
            <a:r>
              <a:rPr lang="en-US" altLang="zh-CN" sz="2400" b="1">
                <a:solidFill>
                  <a:schemeClr val="tx2"/>
                </a:solidFill>
                <a:latin typeface="黑体" pitchFamily="49" charset="-122"/>
                <a:ea typeface="黑体" pitchFamily="49" charset="-122"/>
              </a:rPr>
              <a:t>80%</a:t>
            </a:r>
            <a:r>
              <a:rPr lang="zh-CN" altLang="en-US" sz="2400" b="1">
                <a:solidFill>
                  <a:schemeClr val="tx2"/>
                </a:solidFill>
                <a:latin typeface="黑体" pitchFamily="49" charset="-122"/>
                <a:ea typeface="黑体" pitchFamily="49" charset="-122"/>
              </a:rPr>
              <a:t>）</a:t>
            </a:r>
          </a:p>
        </p:txBody>
      </p:sp>
      <p:sp>
        <p:nvSpPr>
          <p:cNvPr id="244742" name="TextBox 7"/>
          <p:cNvSpPr txBox="1">
            <a:spLocks noChangeArrowheads="1"/>
          </p:cNvSpPr>
          <p:nvPr/>
        </p:nvSpPr>
        <p:spPr bwMode="auto">
          <a:xfrm>
            <a:off x="857250" y="428625"/>
            <a:ext cx="6775450"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二．营养因素对动脉粥样硬化的影响</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0" fill="hold">
                                          <p:stCondLst>
                                            <p:cond delay="0"/>
                                          </p:stCondLst>
                                        </p:cTn>
                                        <p:tgtEl>
                                          <p:spTgt spid="221188"/>
                                        </p:tgtEl>
                                        <p:attrNameLst>
                                          <p:attrName>style.visibility</p:attrName>
                                        </p:attrNameLst>
                                      </p:cBhvr>
                                      <p:to>
                                        <p:strVal val="visible"/>
                                      </p:to>
                                    </p:set>
                                    <p:anim calcmode="lin" valueType="num">
                                      <p:cBhvr additive="base">
                                        <p:cTn id="7" dur="500" fill="hold"/>
                                        <p:tgtEl>
                                          <p:spTgt spid="221188"/>
                                        </p:tgtEl>
                                        <p:attrNameLst>
                                          <p:attrName>ppt_x</p:attrName>
                                        </p:attrNameLst>
                                      </p:cBhvr>
                                      <p:tavLst>
                                        <p:tav tm="0">
                                          <p:val>
                                            <p:strVal val="0-#ppt_w/2"/>
                                          </p:val>
                                        </p:tav>
                                        <p:tav tm="100000">
                                          <p:val>
                                            <p:strVal val="#ppt_x"/>
                                          </p:val>
                                        </p:tav>
                                      </p:tavLst>
                                    </p:anim>
                                    <p:anim calcmode="lin" valueType="num">
                                      <p:cBhvr additive="base">
                                        <p:cTn id="8" dur="500" fill="hold"/>
                                        <p:tgtEl>
                                          <p:spTgt spid="22118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0" fill="hold">
                                          <p:stCondLst>
                                            <p:cond delay="0"/>
                                          </p:stCondLst>
                                        </p:cTn>
                                        <p:tgtEl>
                                          <p:spTgt spid="221189"/>
                                        </p:tgtEl>
                                        <p:attrNameLst>
                                          <p:attrName>style.visibility</p:attrName>
                                        </p:attrNameLst>
                                      </p:cBhvr>
                                      <p:to>
                                        <p:strVal val="visible"/>
                                      </p:to>
                                    </p:set>
                                    <p:anim calcmode="lin" valueType="num">
                                      <p:cBhvr additive="base">
                                        <p:cTn id="13" dur="500" fill="hold"/>
                                        <p:tgtEl>
                                          <p:spTgt spid="221189"/>
                                        </p:tgtEl>
                                        <p:attrNameLst>
                                          <p:attrName>ppt_x</p:attrName>
                                        </p:attrNameLst>
                                      </p:cBhvr>
                                      <p:tavLst>
                                        <p:tav tm="0">
                                          <p:val>
                                            <p:strVal val="0-#ppt_w/2"/>
                                          </p:val>
                                        </p:tav>
                                        <p:tav tm="100000">
                                          <p:val>
                                            <p:strVal val="#ppt_x"/>
                                          </p:val>
                                        </p:tav>
                                      </p:tavLst>
                                    </p:anim>
                                    <p:anim calcmode="lin" valueType="num">
                                      <p:cBhvr additive="base">
                                        <p:cTn id="14" dur="500" fill="hold"/>
                                        <p:tgtEl>
                                          <p:spTgt spid="2211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autoUpdateAnimBg="0"/>
      <p:bldP spid="22118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1DD7498B-DCEE-466B-9423-9B9796A76FBF}" type="slidenum">
              <a:rPr lang="en-US" altLang="zh-CN" sz="1400">
                <a:latin typeface="Tahoma" pitchFamily="34" charset="0"/>
                <a:ea typeface="+mn-ea"/>
              </a:rPr>
              <a:pPr algn="r">
                <a:defRPr/>
              </a:pPr>
              <a:t>19</a:t>
            </a:fld>
            <a:endParaRPr lang="en-US" altLang="zh-CN" sz="1400">
              <a:latin typeface="Tahoma" pitchFamily="34" charset="0"/>
              <a:ea typeface="+mn-ea"/>
            </a:endParaRPr>
          </a:p>
        </p:txBody>
      </p:sp>
      <p:sp>
        <p:nvSpPr>
          <p:cNvPr id="222210" name="Rectangle 2"/>
          <p:cNvSpPr>
            <a:spLocks noGrp="1" noChangeArrowheads="1"/>
          </p:cNvSpPr>
          <p:nvPr>
            <p:ph type="title" idx="4294967295"/>
          </p:nvPr>
        </p:nvSpPr>
        <p:spPr>
          <a:xfrm>
            <a:off x="1066800" y="1125538"/>
            <a:ext cx="8077200" cy="2344737"/>
          </a:xfrm>
        </p:spPr>
        <p:txBody>
          <a:bodyPr anchor="b"/>
          <a:lstStyle/>
          <a:p>
            <a:pPr algn="l" eaLnBrk="1" hangingPunct="1"/>
            <a:r>
              <a:rPr lang="en-US" altLang="zh-CN" sz="2400" b="1" smtClean="0">
                <a:solidFill>
                  <a:schemeClr val="tx1"/>
                </a:solidFill>
                <a:latin typeface="黑体" pitchFamily="49" charset="-122"/>
                <a:ea typeface="黑体" pitchFamily="49" charset="-122"/>
                <a:sym typeface="Symbol" pitchFamily="18" charset="2"/>
              </a:rPr>
              <a:t> </a:t>
            </a:r>
            <a:r>
              <a:rPr lang="en-US" altLang="zh-CN" sz="2400" b="1" smtClean="0">
                <a:latin typeface="黑体" pitchFamily="49" charset="-122"/>
                <a:ea typeface="黑体" pitchFamily="49" charset="-122"/>
              </a:rPr>
              <a:t>n-6</a:t>
            </a:r>
            <a:r>
              <a:rPr lang="zh-CN" altLang="en-US" sz="2400" b="1" smtClean="0">
                <a:latin typeface="黑体" pitchFamily="49" charset="-122"/>
                <a:ea typeface="黑体" pitchFamily="49" charset="-122"/>
              </a:rPr>
              <a:t>多不饱和脂肪酸（</a:t>
            </a:r>
            <a:r>
              <a:rPr lang="en-US" altLang="zh-CN" sz="2400" b="1" smtClean="0">
                <a:latin typeface="黑体" pitchFamily="49" charset="-122"/>
                <a:ea typeface="黑体" pitchFamily="49" charset="-122"/>
              </a:rPr>
              <a:t>PUFA</a:t>
            </a:r>
            <a:r>
              <a:rPr lang="zh-CN" altLang="en-US" sz="2400" b="1" smtClean="0">
                <a:latin typeface="黑体" pitchFamily="49" charset="-122"/>
                <a:ea typeface="黑体" pitchFamily="49" charset="-122"/>
              </a:rPr>
              <a:t>）</a:t>
            </a:r>
            <a:br>
              <a:rPr lang="zh-CN" altLang="en-US" sz="2400" b="1" smtClean="0">
                <a:latin typeface="黑体" pitchFamily="49" charset="-122"/>
                <a:ea typeface="黑体" pitchFamily="49" charset="-122"/>
              </a:rPr>
            </a:b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b="1" smtClean="0">
                <a:latin typeface="黑体" pitchFamily="49" charset="-122"/>
                <a:ea typeface="黑体" pitchFamily="49" charset="-122"/>
              </a:rPr>
              <a:t>亚油酸（</a:t>
            </a:r>
            <a:r>
              <a:rPr lang="en-US" altLang="zh-CN" sz="2400" b="1" smtClean="0">
                <a:latin typeface="黑体" pitchFamily="49" charset="-122"/>
                <a:ea typeface="黑体" pitchFamily="49" charset="-122"/>
              </a:rPr>
              <a:t>C</a:t>
            </a:r>
            <a:r>
              <a:rPr lang="en-US" altLang="zh-CN" sz="2400" b="1" baseline="-30000" smtClean="0">
                <a:latin typeface="黑体" pitchFamily="49" charset="-122"/>
                <a:ea typeface="黑体" pitchFamily="49" charset="-122"/>
              </a:rPr>
              <a:t>18:2</a:t>
            </a: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n-6</a:t>
            </a:r>
            <a:r>
              <a:rPr lang="zh-CN" altLang="en-US" sz="2400" b="1" smtClean="0">
                <a:latin typeface="黑体" pitchFamily="49" charset="-122"/>
                <a:ea typeface="黑体" pitchFamily="49" charset="-122"/>
              </a:rPr>
              <a:t>）</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b="1" smtClean="0">
                <a:latin typeface="黑体" pitchFamily="49" charset="-122"/>
                <a:ea typeface="黑体" pitchFamily="49" charset="-122"/>
              </a:rPr>
              <a:t>花生四烯酸（</a:t>
            </a:r>
            <a:r>
              <a:rPr lang="en-US" altLang="zh-CN" sz="2400" b="1" smtClean="0">
                <a:latin typeface="黑体" pitchFamily="49" charset="-122"/>
                <a:ea typeface="黑体" pitchFamily="49" charset="-122"/>
              </a:rPr>
              <a:t>C</a:t>
            </a:r>
            <a:r>
              <a:rPr lang="en-US" altLang="zh-CN" sz="2400" b="1" baseline="-30000" smtClean="0">
                <a:latin typeface="黑体" pitchFamily="49" charset="-122"/>
                <a:ea typeface="黑体" pitchFamily="49" charset="-122"/>
              </a:rPr>
              <a:t>20:4</a:t>
            </a: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n-6</a:t>
            </a:r>
            <a:r>
              <a:rPr lang="zh-CN" altLang="en-US" sz="2400" b="1" smtClean="0">
                <a:latin typeface="黑体" pitchFamily="49" charset="-122"/>
                <a:ea typeface="黑体" pitchFamily="49" charset="-122"/>
              </a:rPr>
              <a:t>）</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血胆固醇 </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a:t>
            </a:r>
            <a:r>
              <a:rPr lang="en-US" altLang="zh-CN" sz="2400" b="1" smtClean="0">
                <a:latin typeface="黑体" pitchFamily="49" charset="-122"/>
                <a:ea typeface="黑体" pitchFamily="49" charset="-122"/>
              </a:rPr>
              <a:t>LDL</a:t>
            </a:r>
            <a:r>
              <a:rPr lang="en-US" altLang="zh-CN" sz="2400" b="1" smtClean="0">
                <a:latin typeface="黑体" pitchFamily="49" charset="-122"/>
                <a:ea typeface="黑体" pitchFamily="49" charset="-122"/>
                <a:sym typeface="Symbol" pitchFamily="18" charset="2"/>
              </a:rPr>
              <a:t></a:t>
            </a:r>
            <a:r>
              <a:rPr lang="en-US" altLang="zh-CN" sz="2400" b="1" smtClean="0">
                <a:latin typeface="黑体" pitchFamily="49" charset="-122"/>
                <a:ea typeface="黑体" pitchFamily="49" charset="-122"/>
              </a:rPr>
              <a:t>  HDL</a:t>
            </a:r>
            <a:r>
              <a:rPr lang="en-US" altLang="zh-CN" sz="2400" b="1" smtClean="0">
                <a:latin typeface="黑体" pitchFamily="49" charset="-122"/>
                <a:ea typeface="黑体" pitchFamily="49" charset="-122"/>
                <a:sym typeface="Symbol" pitchFamily="18" charset="2"/>
              </a:rPr>
              <a:t></a:t>
            </a:r>
            <a:br>
              <a:rPr lang="en-US" altLang="zh-CN" sz="2400" b="1" smtClean="0">
                <a:latin typeface="黑体" pitchFamily="49" charset="-122"/>
                <a:ea typeface="黑体" pitchFamily="49" charset="-122"/>
                <a:sym typeface="Symbol" pitchFamily="18" charset="2"/>
              </a:rPr>
            </a:br>
            <a:r>
              <a:rPr lang="en-US" altLang="zh-CN" sz="2400" b="1" smtClean="0">
                <a:latin typeface="黑体" pitchFamily="49" charset="-122"/>
                <a:ea typeface="黑体" pitchFamily="49" charset="-122"/>
              </a:rPr>
              <a:t>                          </a:t>
            </a:r>
            <a:r>
              <a:rPr lang="zh-CN" altLang="en-US" sz="2400" b="1" smtClean="0">
                <a:latin typeface="黑体" pitchFamily="49" charset="-122"/>
                <a:ea typeface="黑体" pitchFamily="49" charset="-122"/>
              </a:rPr>
              <a:t>血小板凝集 </a:t>
            </a:r>
            <a:r>
              <a:rPr lang="zh-CN" altLang="en-US" sz="2400" b="1" smtClean="0">
                <a:latin typeface="黑体" pitchFamily="49" charset="-122"/>
                <a:ea typeface="黑体" pitchFamily="49" charset="-122"/>
                <a:sym typeface="Symbol" pitchFamily="18" charset="2"/>
              </a:rPr>
              <a:t></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endParaRPr lang="zh-CN" altLang="en-US" sz="2400" smtClean="0">
              <a:latin typeface="黑体" pitchFamily="49" charset="-122"/>
              <a:ea typeface="黑体" pitchFamily="49" charset="-122"/>
            </a:endParaRPr>
          </a:p>
        </p:txBody>
      </p:sp>
      <p:sp>
        <p:nvSpPr>
          <p:cNvPr id="222213" name="Rectangle 5"/>
          <p:cNvSpPr>
            <a:spLocks noChangeArrowheads="1"/>
          </p:cNvSpPr>
          <p:nvPr/>
        </p:nvSpPr>
        <p:spPr bwMode="auto">
          <a:xfrm>
            <a:off x="1066800" y="3500438"/>
            <a:ext cx="8077200" cy="2677656"/>
          </a:xfrm>
          <a:prstGeom prst="rect">
            <a:avLst/>
          </a:prstGeom>
          <a:noFill/>
          <a:ln w="9525">
            <a:noFill/>
            <a:miter lim="800000"/>
            <a:headEnd/>
            <a:tailEnd/>
          </a:ln>
        </p:spPr>
        <p:txBody>
          <a:bodyPr>
            <a:spAutoFit/>
          </a:bodyPr>
          <a:lstStyle/>
          <a:p>
            <a:pPr>
              <a:buFont typeface="Symbol" pitchFamily="18" charset="2"/>
              <a:buChar char="·"/>
            </a:pPr>
            <a:r>
              <a:rPr lang="en-US" altLang="zh-CN" sz="2400" b="1" dirty="0">
                <a:solidFill>
                  <a:schemeClr val="tx2"/>
                </a:solidFill>
                <a:latin typeface="黑体" pitchFamily="49" charset="-122"/>
                <a:ea typeface="黑体" pitchFamily="49" charset="-122"/>
              </a:rPr>
              <a:t> n-3</a:t>
            </a:r>
            <a:r>
              <a:rPr lang="zh-CN" altLang="en-US" sz="2400" b="1" dirty="0">
                <a:solidFill>
                  <a:schemeClr val="tx2"/>
                </a:solidFill>
                <a:latin typeface="黑体" pitchFamily="49" charset="-122"/>
                <a:ea typeface="黑体" pitchFamily="49" charset="-122"/>
              </a:rPr>
              <a:t>多不饱和脂肪酸（</a:t>
            </a:r>
            <a:r>
              <a:rPr lang="en-US" altLang="zh-CN" sz="2400" b="1" dirty="0">
                <a:solidFill>
                  <a:schemeClr val="tx2"/>
                </a:solidFill>
                <a:latin typeface="黑体" pitchFamily="49" charset="-122"/>
                <a:ea typeface="黑体" pitchFamily="49" charset="-122"/>
              </a:rPr>
              <a:t>PUFA</a:t>
            </a:r>
            <a:r>
              <a:rPr lang="zh-CN" altLang="en-US" sz="2400" b="1" dirty="0">
                <a:solidFill>
                  <a:schemeClr val="tx2"/>
                </a:solidFill>
                <a:latin typeface="黑体" pitchFamily="49" charset="-122"/>
                <a:ea typeface="黑体" pitchFamily="49" charset="-122"/>
              </a:rPr>
              <a:t>）</a:t>
            </a:r>
            <a:r>
              <a:rPr lang="zh-CN" altLang="en-US" sz="2400" dirty="0">
                <a:solidFill>
                  <a:schemeClr val="tx2"/>
                </a:solidFill>
                <a:latin typeface="黑体" pitchFamily="49" charset="-122"/>
                <a:ea typeface="黑体" pitchFamily="49" charset="-122"/>
              </a:rPr>
              <a:t/>
            </a:r>
            <a:br>
              <a:rPr lang="zh-CN" altLang="en-US" sz="2400" dirty="0">
                <a:solidFill>
                  <a:schemeClr val="tx2"/>
                </a:solidFill>
                <a:latin typeface="黑体" pitchFamily="49" charset="-122"/>
                <a:ea typeface="黑体" pitchFamily="49" charset="-122"/>
              </a:rPr>
            </a:br>
            <a:r>
              <a:rPr lang="zh-CN" altLang="en-US" sz="2400" dirty="0">
                <a:solidFill>
                  <a:schemeClr val="tx2"/>
                </a:solidFill>
                <a:latin typeface="黑体" pitchFamily="49" charset="-122"/>
                <a:ea typeface="黑体" pitchFamily="49" charset="-122"/>
              </a:rPr>
              <a:t/>
            </a:r>
            <a:br>
              <a:rPr lang="zh-CN" altLang="en-US" sz="2400" dirty="0">
                <a:solidFill>
                  <a:schemeClr val="tx2"/>
                </a:solidFill>
                <a:latin typeface="黑体" pitchFamily="49" charset="-122"/>
                <a:ea typeface="黑体" pitchFamily="49" charset="-122"/>
              </a:rPr>
            </a:br>
            <a:r>
              <a:rPr lang="en-US" altLang="zh-CN" sz="2400" b="1" dirty="0">
                <a:solidFill>
                  <a:schemeClr val="tx2"/>
                </a:solidFill>
                <a:latin typeface="黑体" pitchFamily="49" charset="-122"/>
                <a:ea typeface="黑体" pitchFamily="49" charset="-122"/>
              </a:rPr>
              <a:t>EPA</a:t>
            </a:r>
            <a:r>
              <a:rPr lang="zh-CN" altLang="en-US" sz="2400" b="1" dirty="0">
                <a:solidFill>
                  <a:schemeClr val="tx2"/>
                </a:solidFill>
                <a:latin typeface="黑体" pitchFamily="49" charset="-122"/>
                <a:ea typeface="黑体" pitchFamily="49" charset="-122"/>
              </a:rPr>
              <a:t>（</a:t>
            </a:r>
            <a:r>
              <a:rPr lang="en-US" altLang="zh-CN" sz="2400" b="1" dirty="0">
                <a:solidFill>
                  <a:schemeClr val="tx2"/>
                </a:solidFill>
                <a:latin typeface="黑体" pitchFamily="49" charset="-122"/>
                <a:ea typeface="黑体" pitchFamily="49" charset="-122"/>
              </a:rPr>
              <a:t>C</a:t>
            </a:r>
            <a:r>
              <a:rPr lang="en-US" altLang="zh-CN" sz="2400" b="1" baseline="-30000" dirty="0">
                <a:solidFill>
                  <a:schemeClr val="tx2"/>
                </a:solidFill>
                <a:latin typeface="黑体" pitchFamily="49" charset="-122"/>
                <a:ea typeface="黑体" pitchFamily="49" charset="-122"/>
              </a:rPr>
              <a:t>20:5</a:t>
            </a:r>
            <a:r>
              <a:rPr lang="zh-CN" altLang="en-US" sz="2400" b="1" dirty="0">
                <a:solidFill>
                  <a:schemeClr val="tx2"/>
                </a:solidFill>
                <a:latin typeface="黑体" pitchFamily="49" charset="-122"/>
                <a:ea typeface="黑体" pitchFamily="49" charset="-122"/>
              </a:rPr>
              <a:t>，</a:t>
            </a:r>
            <a:r>
              <a:rPr lang="en-US" altLang="zh-CN" sz="2400" b="1" dirty="0">
                <a:solidFill>
                  <a:schemeClr val="tx2"/>
                </a:solidFill>
                <a:latin typeface="黑体" pitchFamily="49" charset="-122"/>
                <a:ea typeface="黑体" pitchFamily="49" charset="-122"/>
              </a:rPr>
              <a:t>n-3</a:t>
            </a:r>
            <a:r>
              <a:rPr lang="zh-CN" altLang="en-US" sz="2400" b="1" dirty="0">
                <a:solidFill>
                  <a:schemeClr val="tx2"/>
                </a:solidFill>
                <a:latin typeface="黑体" pitchFamily="49" charset="-122"/>
                <a:ea typeface="黑体" pitchFamily="49" charset="-122"/>
              </a:rPr>
              <a:t>）</a:t>
            </a:r>
            <a:r>
              <a:rPr lang="zh-CN" altLang="en-US" sz="2400" dirty="0">
                <a:solidFill>
                  <a:schemeClr val="tx2"/>
                </a:solidFill>
                <a:latin typeface="黑体" pitchFamily="49" charset="-122"/>
                <a:ea typeface="黑体" pitchFamily="49" charset="-122"/>
              </a:rPr>
              <a:t/>
            </a:r>
            <a:br>
              <a:rPr lang="zh-CN" altLang="en-US" sz="2400" dirty="0">
                <a:solidFill>
                  <a:schemeClr val="tx2"/>
                </a:solidFill>
                <a:latin typeface="黑体" pitchFamily="49" charset="-122"/>
                <a:ea typeface="黑体" pitchFamily="49" charset="-122"/>
              </a:rPr>
            </a:br>
            <a:r>
              <a:rPr lang="en-US" altLang="zh-CN" sz="2400" b="1" dirty="0">
                <a:solidFill>
                  <a:schemeClr val="tx2"/>
                </a:solidFill>
                <a:latin typeface="黑体" pitchFamily="49" charset="-122"/>
                <a:ea typeface="黑体" pitchFamily="49" charset="-122"/>
              </a:rPr>
              <a:t>DHA</a:t>
            </a:r>
            <a:r>
              <a:rPr lang="zh-CN" altLang="en-US" sz="2400" b="1" dirty="0">
                <a:solidFill>
                  <a:schemeClr val="tx2"/>
                </a:solidFill>
                <a:latin typeface="黑体" pitchFamily="49" charset="-122"/>
                <a:ea typeface="黑体" pitchFamily="49" charset="-122"/>
              </a:rPr>
              <a:t>（</a:t>
            </a:r>
            <a:r>
              <a:rPr lang="en-US" altLang="zh-CN" sz="2400" b="1" dirty="0">
                <a:solidFill>
                  <a:schemeClr val="tx2"/>
                </a:solidFill>
                <a:latin typeface="黑体" pitchFamily="49" charset="-122"/>
                <a:ea typeface="黑体" pitchFamily="49" charset="-122"/>
              </a:rPr>
              <a:t>C</a:t>
            </a:r>
            <a:r>
              <a:rPr lang="en-US" altLang="zh-CN" sz="2400" b="1" baseline="-30000" dirty="0">
                <a:solidFill>
                  <a:schemeClr val="tx2"/>
                </a:solidFill>
                <a:latin typeface="黑体" pitchFamily="49" charset="-122"/>
                <a:ea typeface="黑体" pitchFamily="49" charset="-122"/>
              </a:rPr>
              <a:t>22:6</a:t>
            </a:r>
            <a:r>
              <a:rPr lang="zh-CN" altLang="en-US" sz="2400" b="1" dirty="0">
                <a:solidFill>
                  <a:schemeClr val="tx2"/>
                </a:solidFill>
                <a:latin typeface="黑体" pitchFamily="49" charset="-122"/>
                <a:ea typeface="黑体" pitchFamily="49" charset="-122"/>
              </a:rPr>
              <a:t>，</a:t>
            </a:r>
            <a:r>
              <a:rPr lang="en-US" altLang="zh-CN" sz="2400" b="1" dirty="0">
                <a:solidFill>
                  <a:schemeClr val="tx2"/>
                </a:solidFill>
                <a:latin typeface="黑体" pitchFamily="49" charset="-122"/>
                <a:ea typeface="黑体" pitchFamily="49" charset="-122"/>
              </a:rPr>
              <a:t>n-3</a:t>
            </a:r>
            <a:r>
              <a:rPr lang="zh-CN" altLang="en-US" sz="2400" b="1" dirty="0">
                <a:solidFill>
                  <a:schemeClr val="tx2"/>
                </a:solidFill>
                <a:latin typeface="黑体" pitchFamily="49" charset="-122"/>
                <a:ea typeface="黑体" pitchFamily="49" charset="-122"/>
              </a:rPr>
              <a:t>）      </a:t>
            </a:r>
            <a:r>
              <a:rPr lang="zh-CN" altLang="en-US" sz="2400" b="1" dirty="0">
                <a:solidFill>
                  <a:schemeClr val="tx2"/>
                </a:solidFill>
                <a:latin typeface="黑体" pitchFamily="49" charset="-122"/>
                <a:ea typeface="黑体" pitchFamily="49" charset="-122"/>
                <a:sym typeface="Symbol" pitchFamily="18" charset="2"/>
              </a:rPr>
              <a:t></a:t>
            </a:r>
            <a:r>
              <a:rPr lang="zh-CN" altLang="en-US" sz="2400" b="1" dirty="0">
                <a:solidFill>
                  <a:schemeClr val="tx2"/>
                </a:solidFill>
                <a:latin typeface="黑体" pitchFamily="49" charset="-122"/>
                <a:ea typeface="黑体" pitchFamily="49" charset="-122"/>
              </a:rPr>
              <a:t>   血胆固醇</a:t>
            </a:r>
            <a:r>
              <a:rPr lang="zh-CN" altLang="en-US" sz="2400" b="1" dirty="0">
                <a:solidFill>
                  <a:schemeClr val="tx2"/>
                </a:solidFill>
                <a:latin typeface="黑体" pitchFamily="49" charset="-122"/>
                <a:ea typeface="黑体" pitchFamily="49" charset="-122"/>
                <a:sym typeface="Symbol" pitchFamily="18" charset="2"/>
              </a:rPr>
              <a:t></a:t>
            </a:r>
            <a:r>
              <a:rPr lang="zh-CN" altLang="en-US" sz="2400" b="1" dirty="0">
                <a:solidFill>
                  <a:schemeClr val="tx2"/>
                </a:solidFill>
                <a:latin typeface="黑体" pitchFamily="49" charset="-122"/>
                <a:ea typeface="黑体" pitchFamily="49" charset="-122"/>
              </a:rPr>
              <a:t> </a:t>
            </a:r>
            <a:r>
              <a:rPr lang="en-US" altLang="zh-CN" sz="2400" b="1" dirty="0">
                <a:solidFill>
                  <a:schemeClr val="tx2"/>
                </a:solidFill>
                <a:latin typeface="黑体" pitchFamily="49" charset="-122"/>
                <a:ea typeface="黑体" pitchFamily="49" charset="-122"/>
              </a:rPr>
              <a:t>LDL</a:t>
            </a:r>
            <a:r>
              <a:rPr lang="en-US" altLang="zh-CN" sz="2400" b="1" dirty="0">
                <a:solidFill>
                  <a:schemeClr val="tx2"/>
                </a:solidFill>
                <a:latin typeface="黑体" pitchFamily="49" charset="-122"/>
                <a:ea typeface="黑体" pitchFamily="49" charset="-122"/>
                <a:sym typeface="Symbol" pitchFamily="18" charset="2"/>
              </a:rPr>
              <a:t></a:t>
            </a:r>
            <a:r>
              <a:rPr lang="en-US" altLang="zh-CN" sz="2400" b="1" dirty="0">
                <a:solidFill>
                  <a:schemeClr val="tx2"/>
                </a:solidFill>
                <a:latin typeface="黑体" pitchFamily="49" charset="-122"/>
                <a:ea typeface="黑体" pitchFamily="49" charset="-122"/>
              </a:rPr>
              <a:t> HDL</a:t>
            </a:r>
            <a:r>
              <a:rPr lang="en-US" altLang="zh-CN" sz="2400" b="1" dirty="0">
                <a:solidFill>
                  <a:schemeClr val="tx2"/>
                </a:solidFill>
                <a:latin typeface="黑体" pitchFamily="49" charset="-122"/>
                <a:ea typeface="黑体" pitchFamily="49" charset="-122"/>
                <a:sym typeface="Symbol" pitchFamily="18" charset="2"/>
              </a:rPr>
              <a:t></a:t>
            </a:r>
            <a:r>
              <a:rPr lang="en-US" altLang="zh-CN" sz="2400" b="1" dirty="0">
                <a:solidFill>
                  <a:schemeClr val="tx2"/>
                </a:solidFill>
                <a:latin typeface="黑体" pitchFamily="49" charset="-122"/>
                <a:ea typeface="黑体" pitchFamily="49" charset="-122"/>
              </a:rPr>
              <a:t> </a:t>
            </a:r>
          </a:p>
          <a:p>
            <a:pPr>
              <a:buFont typeface="Symbol" pitchFamily="18" charset="2"/>
              <a:buNone/>
            </a:pPr>
            <a:r>
              <a:rPr lang="en-US" altLang="zh-CN" sz="2400" b="1" dirty="0">
                <a:solidFill>
                  <a:schemeClr val="tx2"/>
                </a:solidFill>
                <a:latin typeface="黑体" pitchFamily="49" charset="-122"/>
                <a:ea typeface="黑体" pitchFamily="49" charset="-122"/>
                <a:sym typeface="Symbol" pitchFamily="18" charset="2"/>
              </a:rPr>
              <a:t></a:t>
            </a:r>
            <a:r>
              <a:rPr lang="zh-CN" altLang="en-US" sz="2400" b="1" dirty="0">
                <a:solidFill>
                  <a:schemeClr val="tx2"/>
                </a:solidFill>
                <a:latin typeface="黑体" pitchFamily="49" charset="-122"/>
                <a:ea typeface="黑体" pitchFamily="49" charset="-122"/>
              </a:rPr>
              <a:t>－亚麻酸（</a:t>
            </a:r>
            <a:r>
              <a:rPr lang="en-US" altLang="zh-CN" sz="2400" b="1" dirty="0">
                <a:solidFill>
                  <a:schemeClr val="tx2"/>
                </a:solidFill>
                <a:latin typeface="黑体" pitchFamily="49" charset="-122"/>
                <a:ea typeface="黑体" pitchFamily="49" charset="-122"/>
              </a:rPr>
              <a:t>C</a:t>
            </a:r>
            <a:r>
              <a:rPr lang="en-US" altLang="zh-CN" sz="2400" b="1" baseline="-30000" dirty="0">
                <a:solidFill>
                  <a:schemeClr val="tx2"/>
                </a:solidFill>
                <a:latin typeface="黑体" pitchFamily="49" charset="-122"/>
                <a:ea typeface="黑体" pitchFamily="49" charset="-122"/>
              </a:rPr>
              <a:t>18:3</a:t>
            </a:r>
            <a:r>
              <a:rPr lang="zh-CN" altLang="en-US" sz="2400" b="1" dirty="0">
                <a:solidFill>
                  <a:schemeClr val="tx2"/>
                </a:solidFill>
                <a:latin typeface="黑体" pitchFamily="49" charset="-122"/>
                <a:ea typeface="黑体" pitchFamily="49" charset="-122"/>
              </a:rPr>
              <a:t>，</a:t>
            </a:r>
            <a:r>
              <a:rPr lang="en-US" altLang="zh-CN" sz="2400" b="1" dirty="0">
                <a:solidFill>
                  <a:schemeClr val="tx2"/>
                </a:solidFill>
                <a:latin typeface="黑体" pitchFamily="49" charset="-122"/>
                <a:ea typeface="黑体" pitchFamily="49" charset="-122"/>
              </a:rPr>
              <a:t>n-3</a:t>
            </a:r>
            <a:r>
              <a:rPr lang="zh-CN" altLang="en-US" sz="2400" b="1" dirty="0">
                <a:solidFill>
                  <a:schemeClr val="tx2"/>
                </a:solidFill>
                <a:latin typeface="黑体" pitchFamily="49" charset="-122"/>
                <a:ea typeface="黑体" pitchFamily="49" charset="-122"/>
              </a:rPr>
              <a:t>）</a:t>
            </a:r>
            <a:r>
              <a:rPr lang="zh-CN" altLang="en-US" sz="2400" b="1" dirty="0">
                <a:solidFill>
                  <a:schemeClr val="tx2"/>
                </a:solidFill>
                <a:latin typeface="黑体" pitchFamily="49" charset="-122"/>
                <a:ea typeface="黑体" pitchFamily="49" charset="-122"/>
                <a:sym typeface="Symbol" pitchFamily="18" charset="2"/>
              </a:rPr>
              <a:t>     </a:t>
            </a:r>
            <a:r>
              <a:rPr lang="zh-CN" altLang="en-US" sz="2400" b="1" dirty="0" smtClean="0">
                <a:solidFill>
                  <a:schemeClr val="tx2"/>
                </a:solidFill>
                <a:latin typeface="黑体" pitchFamily="49" charset="-122"/>
                <a:ea typeface="黑体" pitchFamily="49" charset="-122"/>
                <a:sym typeface="Symbol" pitchFamily="18" charset="2"/>
              </a:rPr>
              <a:t>血三酰甘油 </a:t>
            </a:r>
            <a:r>
              <a:rPr lang="zh-CN" altLang="en-US" sz="2400" b="1" dirty="0">
                <a:solidFill>
                  <a:schemeClr val="tx2"/>
                </a:solidFill>
                <a:latin typeface="黑体" pitchFamily="49" charset="-122"/>
                <a:ea typeface="黑体" pitchFamily="49" charset="-122"/>
                <a:sym typeface="Symbol" pitchFamily="18" charset="2"/>
              </a:rPr>
              <a:t></a:t>
            </a:r>
            <a:r>
              <a:rPr lang="zh-CN" altLang="en-US" sz="2400" dirty="0">
                <a:solidFill>
                  <a:schemeClr val="tx2"/>
                </a:solidFill>
                <a:latin typeface="黑体" pitchFamily="49" charset="-122"/>
                <a:ea typeface="黑体" pitchFamily="49" charset="-122"/>
              </a:rPr>
              <a:t/>
            </a:r>
            <a:br>
              <a:rPr lang="zh-CN" altLang="en-US" sz="2400" dirty="0">
                <a:solidFill>
                  <a:schemeClr val="tx2"/>
                </a:solidFill>
                <a:latin typeface="黑体" pitchFamily="49" charset="-122"/>
                <a:ea typeface="黑体" pitchFamily="49" charset="-122"/>
              </a:rPr>
            </a:br>
            <a:r>
              <a:rPr lang="zh-CN" altLang="en-US" sz="2400" dirty="0">
                <a:solidFill>
                  <a:schemeClr val="tx2"/>
                </a:solidFill>
                <a:latin typeface="黑体" pitchFamily="49" charset="-122"/>
                <a:ea typeface="黑体" pitchFamily="49" charset="-122"/>
              </a:rPr>
              <a:t>                           </a:t>
            </a:r>
            <a:r>
              <a:rPr lang="zh-CN" altLang="en-US" sz="2400" b="1" dirty="0">
                <a:solidFill>
                  <a:schemeClr val="tx2"/>
                </a:solidFill>
                <a:latin typeface="黑体" pitchFamily="49" charset="-122"/>
                <a:ea typeface="黑体" pitchFamily="49" charset="-122"/>
              </a:rPr>
              <a:t>血小板凝集 </a:t>
            </a:r>
            <a:r>
              <a:rPr lang="zh-CN" altLang="en-US" sz="2400" b="1" dirty="0">
                <a:solidFill>
                  <a:schemeClr val="tx2"/>
                </a:solidFill>
                <a:latin typeface="黑体" pitchFamily="49" charset="-122"/>
                <a:ea typeface="黑体" pitchFamily="49" charset="-122"/>
                <a:sym typeface="Symbol" pitchFamily="18" charset="2"/>
              </a:rPr>
              <a:t></a:t>
            </a:r>
            <a:r>
              <a:rPr lang="zh-CN" altLang="en-US" sz="2400" dirty="0">
                <a:solidFill>
                  <a:schemeClr val="tx2"/>
                </a:solidFill>
                <a:latin typeface="黑体" pitchFamily="49" charset="-122"/>
                <a:ea typeface="黑体" pitchFamily="49" charset="-122"/>
              </a:rPr>
              <a:t/>
            </a:r>
            <a:br>
              <a:rPr lang="zh-CN" altLang="en-US" sz="2400" dirty="0">
                <a:solidFill>
                  <a:schemeClr val="tx2"/>
                </a:solidFill>
                <a:latin typeface="黑体" pitchFamily="49" charset="-122"/>
                <a:ea typeface="黑体" pitchFamily="49" charset="-122"/>
              </a:rPr>
            </a:br>
            <a:endParaRPr lang="zh-CN" altLang="en-US" sz="2400" dirty="0">
              <a:solidFill>
                <a:schemeClr val="tx2"/>
              </a:solidFill>
              <a:latin typeface="黑体" pitchFamily="49" charset="-122"/>
              <a:ea typeface="黑体" pitchFamily="49" charset="-122"/>
            </a:endParaRPr>
          </a:p>
        </p:txBody>
      </p:sp>
      <p:sp>
        <p:nvSpPr>
          <p:cNvPr id="245765" name="TextBox 8"/>
          <p:cNvSpPr txBox="1">
            <a:spLocks noChangeArrowheads="1"/>
          </p:cNvSpPr>
          <p:nvPr/>
        </p:nvSpPr>
        <p:spPr bwMode="auto">
          <a:xfrm>
            <a:off x="857250" y="428625"/>
            <a:ext cx="6775450"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二．营养因素对动脉粥样硬化的影响</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0" fill="hold">
                                          <p:stCondLst>
                                            <p:cond delay="0"/>
                                          </p:stCondLst>
                                        </p:cTn>
                                        <p:tgtEl>
                                          <p:spTgt spid="222210"/>
                                        </p:tgtEl>
                                        <p:attrNameLst>
                                          <p:attrName>style.visibility</p:attrName>
                                        </p:attrNameLst>
                                      </p:cBhvr>
                                      <p:to>
                                        <p:strVal val="visible"/>
                                      </p:to>
                                    </p:set>
                                    <p:anim calcmode="lin" valueType="num">
                                      <p:cBhvr additive="base">
                                        <p:cTn id="7" dur="500" fill="hold"/>
                                        <p:tgtEl>
                                          <p:spTgt spid="222210"/>
                                        </p:tgtEl>
                                        <p:attrNameLst>
                                          <p:attrName>ppt_x</p:attrName>
                                        </p:attrNameLst>
                                      </p:cBhvr>
                                      <p:tavLst>
                                        <p:tav tm="0">
                                          <p:val>
                                            <p:strVal val="0-#ppt_w/2"/>
                                          </p:val>
                                        </p:tav>
                                        <p:tav tm="100000">
                                          <p:val>
                                            <p:strVal val="#ppt_x"/>
                                          </p:val>
                                        </p:tav>
                                      </p:tavLst>
                                    </p:anim>
                                    <p:anim calcmode="lin" valueType="num">
                                      <p:cBhvr additive="base">
                                        <p:cTn id="8" dur="500" fill="hold"/>
                                        <p:tgtEl>
                                          <p:spTgt spid="2222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0" fill="hold">
                                          <p:stCondLst>
                                            <p:cond delay="0"/>
                                          </p:stCondLst>
                                        </p:cTn>
                                        <p:tgtEl>
                                          <p:spTgt spid="222213"/>
                                        </p:tgtEl>
                                        <p:attrNameLst>
                                          <p:attrName>style.visibility</p:attrName>
                                        </p:attrNameLst>
                                      </p:cBhvr>
                                      <p:to>
                                        <p:strVal val="visible"/>
                                      </p:to>
                                    </p:set>
                                    <p:anim calcmode="lin" valueType="num">
                                      <p:cBhvr additive="base">
                                        <p:cTn id="13" dur="500" fill="hold"/>
                                        <p:tgtEl>
                                          <p:spTgt spid="222213"/>
                                        </p:tgtEl>
                                        <p:attrNameLst>
                                          <p:attrName>ppt_x</p:attrName>
                                        </p:attrNameLst>
                                      </p:cBhvr>
                                      <p:tavLst>
                                        <p:tav tm="0">
                                          <p:val>
                                            <p:strVal val="0-#ppt_w/2"/>
                                          </p:val>
                                        </p:tav>
                                        <p:tav tm="100000">
                                          <p:val>
                                            <p:strVal val="#ppt_x"/>
                                          </p:val>
                                        </p:tav>
                                      </p:tavLst>
                                    </p:anim>
                                    <p:anim calcmode="lin" valueType="num">
                                      <p:cBhvr additive="base">
                                        <p:cTn id="14" dur="500" fill="hold"/>
                                        <p:tgtEl>
                                          <p:spTgt spid="2222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autoUpdateAnimBg="0"/>
      <p:bldP spid="22221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457200" y="457200"/>
            <a:ext cx="8229600" cy="1143000"/>
          </a:xfrm>
        </p:spPr>
        <p:txBody>
          <a:bodyPr>
            <a:normAutofit fontScale="90000"/>
          </a:bodyPr>
          <a:lstStyle/>
          <a:p>
            <a:pPr>
              <a:defRPr/>
            </a:pPr>
            <a:r>
              <a:rPr lang="zh-CN" altLang="zh-CN" b="1" dirty="0" smtClean="0">
                <a:solidFill>
                  <a:srgbClr val="0000FF"/>
                </a:solidFill>
                <a:latin typeface="黑体" pitchFamily="49" charset="-122"/>
                <a:ea typeface="黑体" pitchFamily="49" charset="-122"/>
                <a:cs typeface="+mn-cs"/>
              </a:rPr>
              <a:t>一</a:t>
            </a:r>
            <a:r>
              <a:rPr lang="zh-CN" altLang="en-US" b="1" dirty="0" smtClean="0">
                <a:solidFill>
                  <a:srgbClr val="0000FF"/>
                </a:solidFill>
                <a:latin typeface="黑体" pitchFamily="49" charset="-122"/>
                <a:ea typeface="黑体" pitchFamily="49" charset="-122"/>
                <a:cs typeface="+mn-cs"/>
              </a:rPr>
              <a:t>、</a:t>
            </a:r>
            <a:r>
              <a:rPr lang="zh-CN" altLang="zh-CN" b="1" dirty="0" smtClean="0">
                <a:solidFill>
                  <a:srgbClr val="0000FF"/>
                </a:solidFill>
                <a:latin typeface="黑体" pitchFamily="49" charset="-122"/>
                <a:ea typeface="黑体" pitchFamily="49" charset="-122"/>
                <a:cs typeface="+mn-cs"/>
              </a:rPr>
              <a:t>肥胖的定义</a:t>
            </a:r>
            <a:r>
              <a:rPr lang="zh-CN" altLang="en-US" b="1" dirty="0" smtClean="0">
                <a:solidFill>
                  <a:srgbClr val="0000FF"/>
                </a:solidFill>
                <a:latin typeface="黑体" pitchFamily="49" charset="-122"/>
                <a:ea typeface="黑体" pitchFamily="49" charset="-122"/>
                <a:cs typeface="+mn-cs"/>
              </a:rPr>
              <a:t>、诊断和分类</a:t>
            </a:r>
            <a:r>
              <a:rPr lang="zh-CN" altLang="zh-CN" b="1" dirty="0" smtClean="0">
                <a:solidFill>
                  <a:srgbClr val="0000FF"/>
                </a:solidFill>
                <a:latin typeface="黑体" pitchFamily="49" charset="-122"/>
                <a:ea typeface="黑体" pitchFamily="49" charset="-122"/>
                <a:cs typeface="+mn-cs"/>
              </a:rPr>
              <a:t/>
            </a:r>
            <a:br>
              <a:rPr lang="zh-CN" altLang="zh-CN" b="1" dirty="0" smtClean="0">
                <a:solidFill>
                  <a:srgbClr val="0000FF"/>
                </a:solidFill>
                <a:latin typeface="黑体" pitchFamily="49" charset="-122"/>
                <a:ea typeface="黑体" pitchFamily="49" charset="-122"/>
                <a:cs typeface="+mn-cs"/>
              </a:rPr>
            </a:br>
            <a:endParaRPr lang="zh-CN" altLang="en-US" dirty="0">
              <a:solidFill>
                <a:srgbClr val="0000FF"/>
              </a:solidFill>
              <a:latin typeface="黑体" pitchFamily="49" charset="-122"/>
              <a:ea typeface="黑体" pitchFamily="49" charset="-122"/>
            </a:endParaRPr>
          </a:p>
        </p:txBody>
      </p:sp>
      <p:sp>
        <p:nvSpPr>
          <p:cNvPr id="228355" name="内容占位符 2"/>
          <p:cNvSpPr>
            <a:spLocks noGrp="1"/>
          </p:cNvSpPr>
          <p:nvPr>
            <p:ph idx="4294967295"/>
          </p:nvPr>
        </p:nvSpPr>
        <p:spPr>
          <a:xfrm>
            <a:off x="457200" y="1600200"/>
            <a:ext cx="8507288" cy="4525963"/>
          </a:xfrm>
        </p:spPr>
        <p:txBody>
          <a:bodyPr/>
          <a:lstStyle/>
          <a:p>
            <a:pPr latinLnBrk="1">
              <a:buFontTx/>
              <a:buNone/>
            </a:pPr>
            <a:r>
              <a:rPr lang="zh-CN" altLang="en-US" b="1" dirty="0" smtClean="0">
                <a:latin typeface="黑体" pitchFamily="49" charset="-122"/>
                <a:ea typeface="黑体" pitchFamily="49" charset="-122"/>
              </a:rPr>
              <a:t>（一）肥胖定义</a:t>
            </a:r>
            <a:endParaRPr lang="en-US" altLang="zh-CN" b="1" dirty="0" smtClean="0">
              <a:latin typeface="黑体" pitchFamily="49" charset="-122"/>
              <a:ea typeface="黑体" pitchFamily="49" charset="-122"/>
            </a:endParaRPr>
          </a:p>
          <a:p>
            <a:pPr latinLnBrk="1"/>
            <a:r>
              <a:rPr lang="zh-CN" altLang="zh-CN" b="1" dirty="0" smtClean="0">
                <a:solidFill>
                  <a:srgbClr val="FF0000"/>
                </a:solidFill>
                <a:latin typeface="黑体" pitchFamily="49" charset="-122"/>
                <a:ea typeface="黑体" pitchFamily="49" charset="-122"/>
              </a:rPr>
              <a:t>肥胖</a:t>
            </a:r>
            <a:r>
              <a:rPr lang="zh-CN" altLang="zh-CN" b="1" dirty="0" smtClean="0">
                <a:latin typeface="黑体" pitchFamily="49" charset="-122"/>
                <a:ea typeface="黑体" pitchFamily="49" charset="-122"/>
              </a:rPr>
              <a:t>是指机体能量摄入超过能量消耗导致体内脂肪积聚过多及</a:t>
            </a:r>
            <a:r>
              <a:rPr lang="zh-CN" altLang="en-US" b="1" dirty="0" smtClean="0">
                <a:latin typeface="黑体" pitchFamily="49" charset="-122"/>
                <a:ea typeface="黑体" pitchFamily="49" charset="-122"/>
              </a:rPr>
              <a:t>内</a:t>
            </a:r>
            <a:r>
              <a:rPr lang="zh-CN" altLang="zh-CN" b="1" dirty="0" smtClean="0">
                <a:latin typeface="黑体" pitchFamily="49" charset="-122"/>
                <a:ea typeface="黑体" pitchFamily="49" charset="-122"/>
              </a:rPr>
              <a:t>分泌异常所致的一种常见的慢性代谢性疾病。一般成年女性，身体中脂肪组织超过</a:t>
            </a:r>
            <a:r>
              <a:rPr lang="en-US" altLang="zh-CN" b="1" dirty="0" smtClean="0">
                <a:latin typeface="黑体" pitchFamily="49" charset="-122"/>
                <a:ea typeface="黑体" pitchFamily="49" charset="-122"/>
              </a:rPr>
              <a:t>30%</a:t>
            </a:r>
            <a:r>
              <a:rPr lang="zh-CN" altLang="zh-CN" b="1" dirty="0" smtClean="0">
                <a:latin typeface="黑体" pitchFamily="49" charset="-122"/>
                <a:ea typeface="黑体" pitchFamily="49" charset="-122"/>
              </a:rPr>
              <a:t>，成年男性超过</a:t>
            </a:r>
            <a:r>
              <a:rPr lang="en-US" altLang="zh-CN" b="1" dirty="0" smtClean="0">
                <a:latin typeface="黑体" pitchFamily="49" charset="-122"/>
                <a:ea typeface="黑体" pitchFamily="49" charset="-122"/>
              </a:rPr>
              <a:t>20%</a:t>
            </a: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25%</a:t>
            </a:r>
            <a:r>
              <a:rPr lang="zh-CN" altLang="zh-CN" b="1" dirty="0" smtClean="0">
                <a:latin typeface="黑体" pitchFamily="49" charset="-122"/>
                <a:ea typeface="黑体" pitchFamily="49" charset="-122"/>
              </a:rPr>
              <a:t>，即为肥胖。</a:t>
            </a:r>
          </a:p>
          <a:p>
            <a:endParaRPr lang="zh-CN" altLang="en-US" dirty="0" smtClean="0">
              <a:latin typeface="黑体" pitchFamily="49" charset="-122"/>
              <a:ea typeface="黑体" pitchFamily="49"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65717782-CCBE-4E23-B111-77A58E3C997E}" type="slidenum">
              <a:rPr lang="en-US" altLang="zh-CN" sz="1400">
                <a:latin typeface="Tahoma" pitchFamily="34" charset="0"/>
                <a:ea typeface="+mn-ea"/>
              </a:rPr>
              <a:pPr algn="r">
                <a:defRPr/>
              </a:pPr>
              <a:t>20</a:t>
            </a:fld>
            <a:endParaRPr lang="en-US" altLang="zh-CN" sz="1400">
              <a:latin typeface="Tahoma" pitchFamily="34" charset="0"/>
              <a:ea typeface="+mn-ea"/>
            </a:endParaRPr>
          </a:p>
        </p:txBody>
      </p:sp>
      <p:sp>
        <p:nvSpPr>
          <p:cNvPr id="246787" name="Rectangle 2"/>
          <p:cNvSpPr>
            <a:spLocks noGrp="1" noChangeArrowheads="1"/>
          </p:cNvSpPr>
          <p:nvPr>
            <p:ph type="title" idx="4294967295"/>
          </p:nvPr>
        </p:nvSpPr>
        <p:spPr>
          <a:xfrm>
            <a:off x="1285875" y="1571625"/>
            <a:ext cx="7391400" cy="2406650"/>
          </a:xfrm>
        </p:spPr>
        <p:txBody>
          <a:bodyPr anchor="b">
            <a:normAutofit fontScale="90000"/>
          </a:bodyPr>
          <a:lstStyle/>
          <a:p>
            <a:pPr algn="l" eaLnBrk="1" hangingPunct="1">
              <a:buFont typeface="Symbol" pitchFamily="18" charset="2"/>
              <a:buChar char="·"/>
            </a:pP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反式脂肪酸 </a:t>
            </a:r>
            <a:br>
              <a:rPr lang="zh-CN" altLang="en-US" sz="2800" b="1" smtClean="0">
                <a:latin typeface="黑体" pitchFamily="49" charset="-122"/>
                <a:ea typeface="黑体" pitchFamily="49" charset="-122"/>
              </a:rPr>
            </a:br>
            <a:r>
              <a:rPr lang="zh-CN" altLang="en-US" sz="2800" smtClean="0">
                <a:latin typeface="黑体" pitchFamily="49" charset="-122"/>
                <a:ea typeface="黑体" pitchFamily="49" charset="-122"/>
              </a:rPr>
              <a:t/>
            </a:r>
            <a:br>
              <a:rPr lang="zh-CN" altLang="en-US" sz="2800" smtClean="0">
                <a:latin typeface="黑体" pitchFamily="49" charset="-122"/>
                <a:ea typeface="黑体" pitchFamily="49" charset="-122"/>
              </a:rPr>
            </a:br>
            <a:r>
              <a:rPr lang="zh-CN" altLang="en-US" sz="2800" smtClean="0">
                <a:latin typeface="黑体" pitchFamily="49" charset="-122"/>
                <a:ea typeface="黑体" pitchFamily="49" charset="-122"/>
              </a:rPr>
              <a:t> </a:t>
            </a:r>
            <a:r>
              <a:rPr lang="en-US" altLang="zh-CN" sz="2800" smtClean="0">
                <a:latin typeface="Wingdings" pitchFamily="2" charset="2"/>
                <a:ea typeface="黑体" pitchFamily="49" charset="-122"/>
              </a:rPr>
              <a:t>Ø</a:t>
            </a:r>
            <a:r>
              <a:rPr lang="en-US" altLang="zh-CN" sz="2800" smtClean="0">
                <a:latin typeface="黑体" pitchFamily="49" charset="-122"/>
                <a:ea typeface="黑体" pitchFamily="49" charset="-122"/>
              </a:rPr>
              <a:t> </a:t>
            </a:r>
            <a:r>
              <a:rPr lang="zh-CN" altLang="en-US" sz="2800" b="1" smtClean="0">
                <a:latin typeface="黑体" pitchFamily="49" charset="-122"/>
                <a:ea typeface="黑体" pitchFamily="49" charset="-122"/>
              </a:rPr>
              <a:t>反油酸（</a:t>
            </a:r>
            <a:r>
              <a:rPr lang="en-US" altLang="zh-CN" sz="2800" b="1" smtClean="0">
                <a:latin typeface="黑体" pitchFamily="49" charset="-122"/>
                <a:ea typeface="黑体" pitchFamily="49" charset="-122"/>
              </a:rPr>
              <a:t>C</a:t>
            </a:r>
            <a:r>
              <a:rPr lang="en-US" altLang="zh-CN" sz="2800" b="1" baseline="-30000" smtClean="0">
                <a:latin typeface="黑体" pitchFamily="49" charset="-122"/>
                <a:ea typeface="黑体" pitchFamily="49" charset="-122"/>
              </a:rPr>
              <a:t>18:1</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n</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9</a:t>
            </a:r>
            <a:r>
              <a:rPr lang="zh-CN" altLang="en-US" sz="2800" b="1" smtClean="0">
                <a:latin typeface="黑体" pitchFamily="49" charset="-122"/>
                <a:ea typeface="黑体" pitchFamily="49" charset="-122"/>
              </a:rPr>
              <a:t>）</a:t>
            </a:r>
            <a:r>
              <a:rPr lang="zh-CN" altLang="en-US" sz="2800" b="1" smtClean="0">
                <a:latin typeface="黑体" pitchFamily="49" charset="-122"/>
                <a:ea typeface="黑体" pitchFamily="49" charset="-122"/>
                <a:sym typeface="Symbol" pitchFamily="18" charset="2"/>
              </a:rPr>
              <a:t></a:t>
            </a:r>
            <a:r>
              <a:rPr lang="zh-CN" altLang="en-US" sz="2800" b="1" smtClean="0">
                <a:latin typeface="黑体" pitchFamily="49" charset="-122"/>
                <a:ea typeface="黑体" pitchFamily="49" charset="-122"/>
              </a:rPr>
              <a:t> 血</a:t>
            </a:r>
            <a:r>
              <a:rPr lang="en-US" altLang="zh-CN" sz="2800" b="1" smtClean="0">
                <a:latin typeface="黑体" pitchFamily="49" charset="-122"/>
                <a:ea typeface="黑体" pitchFamily="49" charset="-122"/>
              </a:rPr>
              <a:t>LDL</a:t>
            </a:r>
            <a:r>
              <a:rPr lang="zh-CN" altLang="en-US" sz="2800" b="1" smtClean="0">
                <a:latin typeface="黑体" pitchFamily="49" charset="-122"/>
                <a:ea typeface="黑体" pitchFamily="49" charset="-122"/>
              </a:rPr>
              <a:t>胆固醇 </a:t>
            </a:r>
            <a:r>
              <a:rPr lang="zh-CN" altLang="en-US" sz="2800" b="1" smtClean="0">
                <a:latin typeface="黑体" pitchFamily="49" charset="-122"/>
                <a:ea typeface="黑体" pitchFamily="49" charset="-122"/>
                <a:sym typeface="Symbol" pitchFamily="18" charset="2"/>
              </a:rPr>
              <a:t></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仿宋_GB2312" pitchFamily="49" charset="-122"/>
                <a:ea typeface="仿宋_GB2312" pitchFamily="49" charset="-122"/>
              </a:rPr>
              <a:t> </a:t>
            </a:r>
            <a:br>
              <a:rPr lang="zh-CN" altLang="en-US" sz="2400" smtClean="0">
                <a:latin typeface="仿宋_GB2312" pitchFamily="49" charset="-122"/>
                <a:ea typeface="仿宋_GB2312" pitchFamily="49" charset="-122"/>
              </a:rPr>
            </a:br>
            <a:endParaRPr lang="zh-CN" altLang="en-US" sz="2400" smtClean="0">
              <a:latin typeface="仿宋_GB2312" pitchFamily="49" charset="-122"/>
              <a:ea typeface="仿宋_GB2312" pitchFamily="49" charset="-122"/>
            </a:endParaRPr>
          </a:p>
        </p:txBody>
      </p:sp>
      <p:sp>
        <p:nvSpPr>
          <p:cNvPr id="246788" name="Rectangle 5"/>
          <p:cNvSpPr>
            <a:spLocks noChangeArrowheads="1"/>
          </p:cNvSpPr>
          <p:nvPr/>
        </p:nvSpPr>
        <p:spPr bwMode="auto">
          <a:xfrm>
            <a:off x="1331913" y="3789363"/>
            <a:ext cx="5340350" cy="1754187"/>
          </a:xfrm>
          <a:prstGeom prst="rect">
            <a:avLst/>
          </a:prstGeom>
          <a:noFill/>
          <a:ln w="9525">
            <a:noFill/>
            <a:miter lim="800000"/>
            <a:headEnd/>
            <a:tailEnd/>
          </a:ln>
        </p:spPr>
        <p:txBody>
          <a:bodyPr wrap="none">
            <a:spAutoFit/>
          </a:bodyPr>
          <a:lstStyle/>
          <a:p>
            <a:r>
              <a:rPr lang="en-US" altLang="zh-CN" sz="2800" b="1">
                <a:latin typeface="黑体" pitchFamily="49" charset="-122"/>
                <a:ea typeface="黑体" pitchFamily="49" charset="-122"/>
                <a:sym typeface="Symbol" pitchFamily="18" charset="2"/>
              </a:rPr>
              <a:t> </a:t>
            </a:r>
            <a:r>
              <a:rPr lang="zh-CN" altLang="en-US" sz="2800" b="1">
                <a:solidFill>
                  <a:schemeClr val="tx2"/>
                </a:solidFill>
                <a:latin typeface="黑体" pitchFamily="49" charset="-122"/>
                <a:ea typeface="黑体" pitchFamily="49" charset="-122"/>
              </a:rPr>
              <a:t>食物胆固醇     	</a:t>
            </a:r>
            <a:br>
              <a:rPr lang="zh-CN" altLang="en-US" sz="2800" b="1">
                <a:solidFill>
                  <a:schemeClr val="tx2"/>
                </a:solidFill>
                <a:latin typeface="黑体" pitchFamily="49" charset="-122"/>
                <a:ea typeface="黑体" pitchFamily="49" charset="-122"/>
              </a:rPr>
            </a:br>
            <a:r>
              <a:rPr lang="zh-CN" altLang="en-US" sz="2800" b="1">
                <a:solidFill>
                  <a:schemeClr val="tx2"/>
                </a:solidFill>
                <a:latin typeface="黑体" pitchFamily="49" charset="-122"/>
                <a:ea typeface="黑体" pitchFamily="49" charset="-122"/>
              </a:rPr>
              <a:t/>
            </a:r>
            <a:br>
              <a:rPr lang="zh-CN" altLang="en-US" sz="2800" b="1">
                <a:solidFill>
                  <a:schemeClr val="tx2"/>
                </a:solidFill>
                <a:latin typeface="黑体" pitchFamily="49" charset="-122"/>
                <a:ea typeface="黑体" pitchFamily="49" charset="-122"/>
              </a:rPr>
            </a:br>
            <a:r>
              <a:rPr lang="zh-CN" altLang="en-US" sz="2800" b="1">
                <a:solidFill>
                  <a:schemeClr val="tx2"/>
                </a:solidFill>
                <a:latin typeface="黑体" pitchFamily="49" charset="-122"/>
                <a:ea typeface="黑体" pitchFamily="49" charset="-122"/>
              </a:rPr>
              <a:t> </a:t>
            </a:r>
            <a:r>
              <a:rPr lang="en-US" altLang="zh-CN" sz="2800">
                <a:latin typeface="Wingdings" pitchFamily="2" charset="2"/>
                <a:ea typeface="黑体" pitchFamily="49" charset="-122"/>
              </a:rPr>
              <a:t>Ø</a:t>
            </a:r>
            <a:r>
              <a:rPr lang="zh-CN" altLang="en-US" sz="2800" b="1">
                <a:solidFill>
                  <a:schemeClr val="tx2"/>
                </a:solidFill>
                <a:latin typeface="黑体" pitchFamily="49" charset="-122"/>
                <a:ea typeface="黑体" pitchFamily="49" charset="-122"/>
              </a:rPr>
              <a:t>有反馈调节机制，但不完善。</a:t>
            </a:r>
            <a:r>
              <a:rPr lang="zh-CN" altLang="en-US" sz="2400">
                <a:solidFill>
                  <a:schemeClr val="tx2"/>
                </a:solidFill>
                <a:latin typeface="黑体" pitchFamily="49" charset="-122"/>
                <a:ea typeface="黑体" pitchFamily="49" charset="-122"/>
              </a:rPr>
              <a:t/>
            </a:r>
            <a:br>
              <a:rPr lang="zh-CN" altLang="en-US" sz="2400">
                <a:solidFill>
                  <a:schemeClr val="tx2"/>
                </a:solidFill>
                <a:latin typeface="黑体" pitchFamily="49" charset="-122"/>
                <a:ea typeface="黑体" pitchFamily="49" charset="-122"/>
              </a:rPr>
            </a:br>
            <a:endParaRPr lang="zh-CN" altLang="en-US" sz="2400">
              <a:solidFill>
                <a:schemeClr val="tx2"/>
              </a:solidFill>
              <a:latin typeface="黑体" pitchFamily="49" charset="-122"/>
              <a:ea typeface="黑体" pitchFamily="49" charset="-122"/>
            </a:endParaRPr>
          </a:p>
        </p:txBody>
      </p:sp>
      <p:sp>
        <p:nvSpPr>
          <p:cNvPr id="246789" name="TextBox 7"/>
          <p:cNvSpPr txBox="1">
            <a:spLocks noChangeArrowheads="1"/>
          </p:cNvSpPr>
          <p:nvPr/>
        </p:nvSpPr>
        <p:spPr bwMode="auto">
          <a:xfrm>
            <a:off x="857250" y="428625"/>
            <a:ext cx="6775450"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二．营养因素对动脉粥样硬化的影响</a:t>
            </a:r>
            <a:endParaRPr lang="zh-CN" altLang="en-US" sz="32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5A168EED-CAFF-4193-B9C0-896525BFB70B}" type="slidenum">
              <a:rPr lang="en-US" altLang="zh-CN" sz="1400">
                <a:latin typeface="Tahoma" pitchFamily="34" charset="0"/>
                <a:ea typeface="+mn-ea"/>
              </a:rPr>
              <a:pPr algn="r">
                <a:defRPr/>
              </a:pPr>
              <a:t>21</a:t>
            </a:fld>
            <a:endParaRPr lang="en-US" altLang="zh-CN" sz="1400">
              <a:latin typeface="Tahoma" pitchFamily="34" charset="0"/>
              <a:ea typeface="+mn-ea"/>
            </a:endParaRPr>
          </a:p>
        </p:txBody>
      </p:sp>
      <p:sp>
        <p:nvSpPr>
          <p:cNvPr id="247811" name="Rectangle 2"/>
          <p:cNvSpPr>
            <a:spLocks noGrp="1" noChangeArrowheads="1"/>
          </p:cNvSpPr>
          <p:nvPr>
            <p:ph type="title" idx="4294967295"/>
          </p:nvPr>
        </p:nvSpPr>
        <p:spPr>
          <a:xfrm>
            <a:off x="755650" y="1700213"/>
            <a:ext cx="8153400" cy="1552575"/>
          </a:xfrm>
        </p:spPr>
        <p:txBody>
          <a:bodyPr anchor="b">
            <a:normAutofit fontScale="90000"/>
          </a:bodyPr>
          <a:lstStyle/>
          <a:p>
            <a:pPr algn="l" eaLnBrk="1" hangingPunct="1"/>
            <a:r>
              <a:rPr lang="en-US" altLang="zh-CN" sz="2800" b="1" smtClean="0">
                <a:latin typeface="黑体" pitchFamily="49" charset="-122"/>
                <a:ea typeface="黑体" pitchFamily="49" charset="-122"/>
              </a:rPr>
              <a:t>2</a:t>
            </a:r>
            <a:r>
              <a:rPr lang="zh-CN" altLang="en-US" sz="2800" b="1" smtClean="0">
                <a:latin typeface="黑体" pitchFamily="49" charset="-122"/>
                <a:ea typeface="黑体" pitchFamily="49" charset="-122"/>
              </a:rPr>
              <a:t>．总能量</a:t>
            </a:r>
            <a:r>
              <a:rPr lang="zh-CN" altLang="en-US" sz="2400" b="1" smtClean="0">
                <a:latin typeface="黑体" pitchFamily="49" charset="-122"/>
                <a:ea typeface="黑体" pitchFamily="49" charset="-122"/>
              </a:rPr>
              <a:t/>
            </a:r>
            <a:br>
              <a:rPr lang="zh-CN" altLang="en-US" sz="2400" b="1" smtClean="0">
                <a:latin typeface="黑体" pitchFamily="49" charset="-122"/>
                <a:ea typeface="黑体" pitchFamily="49" charset="-122"/>
              </a:rPr>
            </a:b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smtClean="0">
                <a:latin typeface="黑体" pitchFamily="49" charset="-122"/>
                <a:ea typeface="黑体" pitchFamily="49" charset="-122"/>
              </a:rPr>
              <a:t>  </a:t>
            </a:r>
            <a:r>
              <a:rPr lang="zh-CN" altLang="en-US" sz="2400" b="1" smtClean="0">
                <a:latin typeface="黑体" pitchFamily="49" charset="-122"/>
                <a:ea typeface="黑体" pitchFamily="49" charset="-122"/>
              </a:rPr>
              <a:t>能量过多  </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肥胖 </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a:t>
            </a:r>
            <a:r>
              <a:rPr lang="en-US" altLang="zh-CN" sz="2400" b="1" smtClean="0">
                <a:latin typeface="黑体" pitchFamily="49" charset="-122"/>
                <a:ea typeface="黑体" pitchFamily="49" charset="-122"/>
              </a:rPr>
              <a:t>HDL</a:t>
            </a: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C </a:t>
            </a:r>
            <a:r>
              <a:rPr lang="en-US" altLang="zh-CN"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，血脂 </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动脉粥样</a:t>
            </a:r>
            <a:br>
              <a:rPr lang="zh-CN" altLang="en-US" sz="2400" b="1" smtClean="0">
                <a:latin typeface="黑体" pitchFamily="49" charset="-122"/>
                <a:ea typeface="黑体" pitchFamily="49" charset="-122"/>
              </a:rPr>
            </a:br>
            <a:r>
              <a:rPr lang="zh-CN" altLang="en-US" sz="2400" b="1" smtClean="0">
                <a:latin typeface="黑体" pitchFamily="49" charset="-122"/>
                <a:ea typeface="黑体" pitchFamily="49" charset="-122"/>
              </a:rPr>
              <a:t>                                            硬化</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endParaRPr lang="zh-CN" altLang="en-US" sz="2400" smtClean="0">
              <a:latin typeface="黑体" pitchFamily="49" charset="-122"/>
              <a:ea typeface="黑体" pitchFamily="49" charset="-122"/>
            </a:endParaRPr>
          </a:p>
        </p:txBody>
      </p:sp>
      <p:sp>
        <p:nvSpPr>
          <p:cNvPr id="226308" name="Rectangle 4"/>
          <p:cNvSpPr>
            <a:spLocks noChangeArrowheads="1"/>
          </p:cNvSpPr>
          <p:nvPr/>
        </p:nvSpPr>
        <p:spPr bwMode="auto">
          <a:xfrm>
            <a:off x="755650" y="3357563"/>
            <a:ext cx="6125395" cy="2862322"/>
          </a:xfrm>
          <a:prstGeom prst="rect">
            <a:avLst/>
          </a:prstGeom>
          <a:noFill/>
          <a:ln w="9525">
            <a:noFill/>
            <a:miter lim="800000"/>
            <a:headEnd/>
            <a:tailEnd/>
          </a:ln>
        </p:spPr>
        <p:txBody>
          <a:bodyPr wrap="none">
            <a:spAutoFit/>
          </a:bodyPr>
          <a:lstStyle/>
          <a:p>
            <a:r>
              <a:rPr lang="en-US" altLang="zh-CN" sz="2800" b="1" dirty="0">
                <a:solidFill>
                  <a:schemeClr val="tx2"/>
                </a:solidFill>
                <a:latin typeface="黑体" pitchFamily="49" charset="-122"/>
                <a:ea typeface="黑体" pitchFamily="49" charset="-122"/>
              </a:rPr>
              <a:t>3</a:t>
            </a:r>
            <a:r>
              <a:rPr lang="zh-CN" altLang="en-US" sz="2800" b="1" dirty="0">
                <a:solidFill>
                  <a:schemeClr val="tx2"/>
                </a:solidFill>
                <a:latin typeface="黑体" pitchFamily="49" charset="-122"/>
                <a:ea typeface="黑体" pitchFamily="49" charset="-122"/>
              </a:rPr>
              <a:t>．碳水化合物</a:t>
            </a:r>
            <a:br>
              <a:rPr lang="zh-CN" altLang="en-US" sz="2800" b="1" dirty="0">
                <a:solidFill>
                  <a:schemeClr val="tx2"/>
                </a:solidFill>
                <a:latin typeface="黑体" pitchFamily="49" charset="-122"/>
                <a:ea typeface="黑体" pitchFamily="49" charset="-122"/>
              </a:rPr>
            </a:br>
            <a:r>
              <a:rPr lang="zh-CN" altLang="en-US" sz="2400" dirty="0">
                <a:solidFill>
                  <a:schemeClr val="tx2"/>
                </a:solidFill>
                <a:latin typeface="黑体" pitchFamily="49" charset="-122"/>
                <a:ea typeface="黑体" pitchFamily="49" charset="-122"/>
              </a:rPr>
              <a:t/>
            </a:r>
            <a:br>
              <a:rPr lang="zh-CN" altLang="en-US" sz="2400" dirty="0">
                <a:solidFill>
                  <a:schemeClr val="tx2"/>
                </a:solidFill>
                <a:latin typeface="黑体" pitchFamily="49" charset="-122"/>
                <a:ea typeface="黑体" pitchFamily="49" charset="-122"/>
              </a:rPr>
            </a:br>
            <a:r>
              <a:rPr lang="zh-CN" altLang="en-US" sz="2400" b="1" dirty="0">
                <a:solidFill>
                  <a:schemeClr val="tx2"/>
                </a:solidFill>
                <a:latin typeface="黑体" pitchFamily="49" charset="-122"/>
                <a:ea typeface="黑体" pitchFamily="49" charset="-122"/>
              </a:rPr>
              <a:t> </a:t>
            </a:r>
            <a:r>
              <a:rPr lang="zh-CN" altLang="en-US" sz="2800" b="1" dirty="0">
                <a:latin typeface="黑体" pitchFamily="49" charset="-122"/>
                <a:ea typeface="黑体" pitchFamily="49" charset="-122"/>
                <a:sym typeface="Symbol" pitchFamily="18" charset="2"/>
              </a:rPr>
              <a:t> </a:t>
            </a:r>
            <a:r>
              <a:rPr lang="zh-CN" altLang="en-US" sz="2400" b="1" dirty="0">
                <a:solidFill>
                  <a:schemeClr val="tx2"/>
                </a:solidFill>
                <a:latin typeface="黑体" pitchFamily="49" charset="-122"/>
                <a:ea typeface="黑体" pitchFamily="49" charset="-122"/>
              </a:rPr>
              <a:t>蔗糖、果糖 </a:t>
            </a:r>
            <a:r>
              <a:rPr lang="zh-CN" altLang="en-US" sz="2400" b="1" dirty="0">
                <a:solidFill>
                  <a:schemeClr val="tx2"/>
                </a:solidFill>
                <a:latin typeface="黑体" pitchFamily="49" charset="-122"/>
                <a:ea typeface="黑体" pitchFamily="49" charset="-122"/>
                <a:sym typeface="Symbol" pitchFamily="18" charset="2"/>
              </a:rPr>
              <a:t></a:t>
            </a:r>
            <a:r>
              <a:rPr lang="zh-CN" altLang="en-US" sz="2400" b="1" dirty="0">
                <a:solidFill>
                  <a:schemeClr val="tx2"/>
                </a:solidFill>
                <a:latin typeface="黑体" pitchFamily="49" charset="-122"/>
                <a:ea typeface="黑体" pitchFamily="49" charset="-122"/>
              </a:rPr>
              <a:t> </a:t>
            </a:r>
            <a:r>
              <a:rPr lang="zh-CN" altLang="en-US" sz="2400" b="1" dirty="0" smtClean="0">
                <a:solidFill>
                  <a:schemeClr val="tx2"/>
                </a:solidFill>
                <a:latin typeface="黑体" pitchFamily="49" charset="-122"/>
                <a:ea typeface="黑体" pitchFamily="49" charset="-122"/>
              </a:rPr>
              <a:t>血三酰甘油 </a:t>
            </a:r>
            <a:r>
              <a:rPr lang="zh-CN" altLang="en-US" sz="2400" b="1" dirty="0">
                <a:solidFill>
                  <a:schemeClr val="tx2"/>
                </a:solidFill>
                <a:latin typeface="黑体" pitchFamily="49" charset="-122"/>
                <a:ea typeface="黑体" pitchFamily="49" charset="-122"/>
                <a:sym typeface="Symbol" pitchFamily="18" charset="2"/>
              </a:rPr>
              <a:t></a:t>
            </a:r>
            <a:r>
              <a:rPr lang="zh-CN" altLang="en-US" sz="2400" b="1" dirty="0">
                <a:solidFill>
                  <a:schemeClr val="tx2"/>
                </a:solidFill>
                <a:latin typeface="黑体" pitchFamily="49" charset="-122"/>
                <a:ea typeface="黑体" pitchFamily="49" charset="-122"/>
              </a:rPr>
              <a:t> </a:t>
            </a:r>
            <a:r>
              <a:rPr lang="zh-CN" altLang="en-US" sz="2400" dirty="0">
                <a:solidFill>
                  <a:schemeClr val="tx2"/>
                </a:solidFill>
                <a:latin typeface="黑体" pitchFamily="49" charset="-122"/>
                <a:ea typeface="黑体" pitchFamily="49" charset="-122"/>
              </a:rPr>
              <a:t/>
            </a:r>
            <a:br>
              <a:rPr lang="zh-CN" altLang="en-US" sz="2400" dirty="0">
                <a:solidFill>
                  <a:schemeClr val="tx2"/>
                </a:solidFill>
                <a:latin typeface="黑体" pitchFamily="49" charset="-122"/>
                <a:ea typeface="黑体" pitchFamily="49" charset="-122"/>
              </a:rPr>
            </a:br>
            <a:r>
              <a:rPr lang="zh-CN" altLang="en-US" sz="2400" dirty="0">
                <a:solidFill>
                  <a:schemeClr val="tx2"/>
                </a:solidFill>
                <a:latin typeface="黑体" pitchFamily="49" charset="-122"/>
                <a:ea typeface="黑体" pitchFamily="49" charset="-122"/>
              </a:rPr>
              <a:t/>
            </a:r>
            <a:br>
              <a:rPr lang="zh-CN" altLang="en-US" sz="2400" dirty="0">
                <a:solidFill>
                  <a:schemeClr val="tx2"/>
                </a:solidFill>
                <a:latin typeface="黑体" pitchFamily="49" charset="-122"/>
                <a:ea typeface="黑体" pitchFamily="49" charset="-122"/>
              </a:rPr>
            </a:br>
            <a:r>
              <a:rPr lang="zh-CN" altLang="en-US" sz="2400" b="1" dirty="0">
                <a:solidFill>
                  <a:schemeClr val="tx2"/>
                </a:solidFill>
                <a:latin typeface="黑体" pitchFamily="49" charset="-122"/>
                <a:ea typeface="黑体" pitchFamily="49" charset="-122"/>
              </a:rPr>
              <a:t> </a:t>
            </a:r>
            <a:r>
              <a:rPr lang="zh-CN" altLang="en-US" sz="2800" b="1" dirty="0">
                <a:latin typeface="黑体" pitchFamily="49" charset="-122"/>
                <a:ea typeface="黑体" pitchFamily="49" charset="-122"/>
                <a:sym typeface="Symbol" pitchFamily="18" charset="2"/>
              </a:rPr>
              <a:t> </a:t>
            </a:r>
            <a:r>
              <a:rPr lang="zh-CN" altLang="en-US" sz="2400" b="1" dirty="0">
                <a:solidFill>
                  <a:schemeClr val="tx2"/>
                </a:solidFill>
                <a:latin typeface="黑体" pitchFamily="49" charset="-122"/>
                <a:ea typeface="黑体" pitchFamily="49" charset="-122"/>
              </a:rPr>
              <a:t>膳食纤维 </a:t>
            </a:r>
            <a:r>
              <a:rPr lang="zh-CN" altLang="en-US" sz="2400" b="1" dirty="0">
                <a:solidFill>
                  <a:schemeClr val="tx2"/>
                </a:solidFill>
                <a:latin typeface="黑体" pitchFamily="49" charset="-122"/>
                <a:ea typeface="黑体" pitchFamily="49" charset="-122"/>
                <a:sym typeface="Symbol" pitchFamily="18" charset="2"/>
              </a:rPr>
              <a:t></a:t>
            </a:r>
            <a:r>
              <a:rPr lang="zh-CN" altLang="en-US" sz="2400" b="1" dirty="0">
                <a:solidFill>
                  <a:schemeClr val="tx2"/>
                </a:solidFill>
                <a:latin typeface="黑体" pitchFamily="49" charset="-122"/>
                <a:ea typeface="黑体" pitchFamily="49" charset="-122"/>
              </a:rPr>
              <a:t> 结合胆酸 </a:t>
            </a:r>
            <a:r>
              <a:rPr lang="zh-CN" altLang="en-US" sz="2400" b="1" dirty="0">
                <a:solidFill>
                  <a:schemeClr val="tx2"/>
                </a:solidFill>
                <a:latin typeface="黑体" pitchFamily="49" charset="-122"/>
                <a:ea typeface="黑体" pitchFamily="49" charset="-122"/>
                <a:sym typeface="Symbol" pitchFamily="18" charset="2"/>
              </a:rPr>
              <a:t></a:t>
            </a:r>
            <a:r>
              <a:rPr lang="zh-CN" altLang="en-US" sz="2400" b="1" dirty="0">
                <a:solidFill>
                  <a:schemeClr val="tx2"/>
                </a:solidFill>
                <a:latin typeface="黑体" pitchFamily="49" charset="-122"/>
                <a:ea typeface="黑体" pitchFamily="49" charset="-122"/>
              </a:rPr>
              <a:t> 血胆固醇 </a:t>
            </a:r>
            <a:r>
              <a:rPr lang="zh-CN" altLang="en-US" sz="2400" b="1" dirty="0">
                <a:solidFill>
                  <a:schemeClr val="tx2"/>
                </a:solidFill>
                <a:latin typeface="黑体" pitchFamily="49" charset="-122"/>
                <a:ea typeface="黑体" pitchFamily="49" charset="-122"/>
                <a:sym typeface="Symbol" pitchFamily="18" charset="2"/>
              </a:rPr>
              <a:t></a:t>
            </a:r>
            <a:r>
              <a:rPr lang="zh-CN" altLang="en-US" sz="2400" dirty="0">
                <a:solidFill>
                  <a:schemeClr val="tx2"/>
                </a:solidFill>
                <a:latin typeface="黑体" pitchFamily="49" charset="-122"/>
                <a:ea typeface="黑体" pitchFamily="49" charset="-122"/>
              </a:rPr>
              <a:t> </a:t>
            </a:r>
            <a:br>
              <a:rPr lang="zh-CN" altLang="en-US" sz="2400" dirty="0">
                <a:solidFill>
                  <a:schemeClr val="tx2"/>
                </a:solidFill>
                <a:latin typeface="黑体" pitchFamily="49" charset="-122"/>
                <a:ea typeface="黑体" pitchFamily="49" charset="-122"/>
              </a:rPr>
            </a:br>
            <a:r>
              <a:rPr lang="zh-CN" altLang="en-US" sz="2400" b="1" dirty="0">
                <a:solidFill>
                  <a:schemeClr val="tx2"/>
                </a:solidFill>
                <a:latin typeface="黑体" pitchFamily="49" charset="-122"/>
                <a:ea typeface="黑体" pitchFamily="49" charset="-122"/>
              </a:rPr>
              <a:t>               促进排泄</a:t>
            </a:r>
            <a:r>
              <a:rPr lang="zh-CN" altLang="en-US" sz="2400" dirty="0">
                <a:solidFill>
                  <a:schemeClr val="tx2"/>
                </a:solidFill>
                <a:latin typeface="黑体" pitchFamily="49" charset="-122"/>
                <a:ea typeface="黑体" pitchFamily="49" charset="-122"/>
              </a:rPr>
              <a:t/>
            </a:r>
            <a:br>
              <a:rPr lang="zh-CN" altLang="en-US" sz="2400" dirty="0">
                <a:solidFill>
                  <a:schemeClr val="tx2"/>
                </a:solidFill>
                <a:latin typeface="黑体" pitchFamily="49" charset="-122"/>
                <a:ea typeface="黑体" pitchFamily="49" charset="-122"/>
              </a:rPr>
            </a:br>
            <a:endParaRPr lang="zh-CN" altLang="en-US" sz="2400" dirty="0">
              <a:solidFill>
                <a:schemeClr val="tx2"/>
              </a:solidFill>
              <a:latin typeface="黑体" pitchFamily="49" charset="-122"/>
              <a:ea typeface="黑体" pitchFamily="49" charset="-122"/>
            </a:endParaRPr>
          </a:p>
        </p:txBody>
      </p:sp>
      <p:sp>
        <p:nvSpPr>
          <p:cNvPr id="247813" name="TextBox 6"/>
          <p:cNvSpPr txBox="1">
            <a:spLocks noChangeArrowheads="1"/>
          </p:cNvSpPr>
          <p:nvPr/>
        </p:nvSpPr>
        <p:spPr bwMode="auto">
          <a:xfrm>
            <a:off x="857250" y="428625"/>
            <a:ext cx="6775450"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二．营养因素对动脉粥样硬化的影响</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0" fill="hold">
                                          <p:stCondLst>
                                            <p:cond delay="0"/>
                                          </p:stCondLst>
                                        </p:cTn>
                                        <p:tgtEl>
                                          <p:spTgt spid="226308"/>
                                        </p:tgtEl>
                                        <p:attrNameLst>
                                          <p:attrName>style.visibility</p:attrName>
                                        </p:attrNameLst>
                                      </p:cBhvr>
                                      <p:to>
                                        <p:strVal val="visible"/>
                                      </p:to>
                                    </p:set>
                                    <p:anim calcmode="lin" valueType="num">
                                      <p:cBhvr additive="base">
                                        <p:cTn id="7" dur="500" fill="hold"/>
                                        <p:tgtEl>
                                          <p:spTgt spid="226308"/>
                                        </p:tgtEl>
                                        <p:attrNameLst>
                                          <p:attrName>ppt_x</p:attrName>
                                        </p:attrNameLst>
                                      </p:cBhvr>
                                      <p:tavLst>
                                        <p:tav tm="0">
                                          <p:val>
                                            <p:strVal val="0-#ppt_w/2"/>
                                          </p:val>
                                        </p:tav>
                                        <p:tav tm="100000">
                                          <p:val>
                                            <p:strVal val="#ppt_x"/>
                                          </p:val>
                                        </p:tav>
                                      </p:tavLst>
                                    </p:anim>
                                    <p:anim calcmode="lin" valueType="num">
                                      <p:cBhvr additive="base">
                                        <p:cTn id="8" dur="500" fill="hold"/>
                                        <p:tgtEl>
                                          <p:spTgt spid="2263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1D267D96-0680-4B76-A086-F24FD3155574}" type="slidenum">
              <a:rPr lang="en-US" altLang="zh-CN" sz="1400">
                <a:latin typeface="Tahoma" pitchFamily="34" charset="0"/>
                <a:ea typeface="+mn-ea"/>
              </a:rPr>
              <a:pPr algn="r">
                <a:defRPr/>
              </a:pPr>
              <a:t>22</a:t>
            </a:fld>
            <a:endParaRPr lang="en-US" altLang="zh-CN" sz="1400">
              <a:latin typeface="Tahoma" pitchFamily="34" charset="0"/>
              <a:ea typeface="+mn-ea"/>
            </a:endParaRPr>
          </a:p>
        </p:txBody>
      </p:sp>
      <p:sp>
        <p:nvSpPr>
          <p:cNvPr id="248835" name="Rectangle 2"/>
          <p:cNvSpPr>
            <a:spLocks noGrp="1" noChangeArrowheads="1"/>
          </p:cNvSpPr>
          <p:nvPr>
            <p:ph type="title" idx="4294967295"/>
          </p:nvPr>
        </p:nvSpPr>
        <p:spPr>
          <a:xfrm>
            <a:off x="1000125" y="1928813"/>
            <a:ext cx="7162800" cy="2733675"/>
          </a:xfrm>
        </p:spPr>
        <p:txBody>
          <a:bodyPr anchor="b">
            <a:normAutofit fontScale="90000"/>
          </a:bodyPr>
          <a:lstStyle/>
          <a:p>
            <a:pPr algn="l" eaLnBrk="1" hangingPunct="1"/>
            <a:r>
              <a:rPr lang="en-US" altLang="zh-CN" sz="2800" b="1" smtClean="0">
                <a:latin typeface="黑体" pitchFamily="49" charset="-122"/>
                <a:ea typeface="黑体" pitchFamily="49" charset="-122"/>
              </a:rPr>
              <a:t>4</a:t>
            </a:r>
            <a:r>
              <a:rPr lang="zh-CN" altLang="en-US" sz="2800" b="1" smtClean="0">
                <a:latin typeface="黑体" pitchFamily="49" charset="-122"/>
                <a:ea typeface="黑体" pitchFamily="49" charset="-122"/>
              </a:rPr>
              <a:t>．蛋白质</a:t>
            </a:r>
            <a:r>
              <a:rPr lang="zh-CN" altLang="en-US" sz="2400" b="1" smtClean="0">
                <a:latin typeface="黑体" pitchFamily="49" charset="-122"/>
                <a:ea typeface="黑体" pitchFamily="49" charset="-122"/>
              </a:rPr>
              <a:t>    </a:t>
            </a:r>
            <a:br>
              <a:rPr lang="zh-CN" altLang="en-US" sz="2400" b="1" smtClean="0">
                <a:latin typeface="黑体" pitchFamily="49" charset="-122"/>
                <a:ea typeface="黑体" pitchFamily="49" charset="-122"/>
              </a:rPr>
            </a:br>
            <a:r>
              <a:rPr lang="zh-CN" altLang="en-US" sz="2400" b="1" smtClean="0">
                <a:latin typeface="黑体" pitchFamily="49" charset="-122"/>
                <a:ea typeface="黑体" pitchFamily="49" charset="-122"/>
              </a:rPr>
              <a:t>  </a:t>
            </a: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Symbol" pitchFamily="18" charset="2"/>
              </a:rPr>
              <a:t></a:t>
            </a:r>
            <a:r>
              <a:rPr lang="zh-CN" altLang="en-US" sz="2800" smtClean="0">
                <a:latin typeface="黑体" pitchFamily="49" charset="-122"/>
                <a:ea typeface="黑体" pitchFamily="49" charset="-122"/>
              </a:rPr>
              <a:t> </a:t>
            </a:r>
            <a:r>
              <a:rPr lang="zh-CN" altLang="en-US" sz="2800" b="1" smtClean="0">
                <a:latin typeface="黑体" pitchFamily="49" charset="-122"/>
                <a:ea typeface="黑体" pitchFamily="49" charset="-122"/>
              </a:rPr>
              <a:t>动物蛋白 </a:t>
            </a:r>
            <a:r>
              <a:rPr lang="zh-CN" altLang="en-US" sz="2800" b="1" smtClean="0">
                <a:latin typeface="黑体" pitchFamily="49" charset="-122"/>
                <a:ea typeface="黑体" pitchFamily="49" charset="-122"/>
                <a:sym typeface="Symbol" pitchFamily="18" charset="2"/>
              </a:rPr>
              <a:t></a:t>
            </a:r>
            <a:r>
              <a:rPr lang="zh-CN" altLang="en-US" sz="2800" b="1" smtClean="0">
                <a:latin typeface="黑体" pitchFamily="49" charset="-122"/>
                <a:ea typeface="黑体" pitchFamily="49" charset="-122"/>
              </a:rPr>
              <a:t> 血胆固醇 </a:t>
            </a:r>
            <a:r>
              <a:rPr lang="zh-CN" altLang="en-US" sz="2800" b="1" smtClean="0">
                <a:latin typeface="黑体" pitchFamily="49" charset="-122"/>
                <a:ea typeface="黑体" pitchFamily="49" charset="-122"/>
                <a:sym typeface="Symbol" pitchFamily="18" charset="2"/>
              </a:rPr>
              <a:t></a:t>
            </a:r>
            <a:r>
              <a:rPr lang="zh-CN" altLang="en-US" sz="2800" smtClean="0">
                <a:latin typeface="黑体" pitchFamily="49" charset="-122"/>
                <a:ea typeface="黑体" pitchFamily="49" charset="-122"/>
              </a:rPr>
              <a:t/>
            </a:r>
            <a:br>
              <a:rPr lang="zh-CN" altLang="en-US" sz="2800" smtClean="0">
                <a:latin typeface="黑体" pitchFamily="49" charset="-122"/>
                <a:ea typeface="黑体" pitchFamily="49" charset="-122"/>
              </a:rPr>
            </a:br>
            <a:r>
              <a:rPr lang="zh-CN" altLang="en-US" sz="2800" smtClean="0">
                <a:latin typeface="黑体" pitchFamily="49" charset="-122"/>
                <a:ea typeface="黑体" pitchFamily="49" charset="-122"/>
              </a:rPr>
              <a:t/>
            </a:r>
            <a:br>
              <a:rPr lang="zh-CN" altLang="en-US" sz="2800" smtClean="0">
                <a:latin typeface="黑体" pitchFamily="49" charset="-122"/>
                <a:ea typeface="黑体" pitchFamily="49" charset="-122"/>
              </a:rPr>
            </a:br>
            <a:r>
              <a:rPr lang="zh-CN" altLang="en-US" sz="2800" b="1" smtClean="0">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大豆蛋白 </a:t>
            </a:r>
            <a:r>
              <a:rPr lang="zh-CN" altLang="en-US" sz="2800" b="1" smtClean="0">
                <a:latin typeface="黑体" pitchFamily="49" charset="-122"/>
                <a:ea typeface="黑体" pitchFamily="49" charset="-122"/>
                <a:sym typeface="Symbol" pitchFamily="18" charset="2"/>
              </a:rPr>
              <a:t></a:t>
            </a:r>
            <a:r>
              <a:rPr lang="zh-CN" altLang="en-US" sz="2800" b="1" smtClean="0">
                <a:latin typeface="黑体" pitchFamily="49" charset="-122"/>
                <a:ea typeface="黑体" pitchFamily="49" charset="-122"/>
              </a:rPr>
              <a:t> 血胆固醇 </a:t>
            </a:r>
            <a:r>
              <a:rPr lang="zh-CN" altLang="en-US" sz="2800" b="1" smtClean="0">
                <a:latin typeface="黑体" pitchFamily="49" charset="-122"/>
                <a:ea typeface="黑体" pitchFamily="49" charset="-122"/>
                <a:sym typeface="Symbol" pitchFamily="18" charset="2"/>
              </a:rPr>
              <a:t></a:t>
            </a:r>
            <a:r>
              <a:rPr lang="zh-CN" altLang="en-US" sz="2400" smtClean="0">
                <a:latin typeface="仿宋_GB2312" pitchFamily="49" charset="-122"/>
                <a:ea typeface="仿宋_GB2312" pitchFamily="49" charset="-122"/>
              </a:rPr>
              <a:t/>
            </a:r>
            <a:br>
              <a:rPr lang="zh-CN" altLang="en-US" sz="2400" smtClean="0">
                <a:latin typeface="仿宋_GB2312" pitchFamily="49" charset="-122"/>
                <a:ea typeface="仿宋_GB2312" pitchFamily="49" charset="-122"/>
              </a:rPr>
            </a:br>
            <a:r>
              <a:rPr lang="zh-CN" altLang="en-US" sz="2400" smtClean="0">
                <a:latin typeface="Courier New" pitchFamily="49" charset="0"/>
                <a:ea typeface="仿宋_GB2312" pitchFamily="49" charset="-122"/>
              </a:rPr>
              <a:t> </a:t>
            </a:r>
            <a:r>
              <a:rPr lang="zh-CN" altLang="en-US" sz="2400" smtClean="0">
                <a:latin typeface="仿宋_GB2312" pitchFamily="49" charset="-122"/>
                <a:ea typeface="仿宋_GB2312" pitchFamily="49" charset="-122"/>
              </a:rPr>
              <a:t/>
            </a:r>
            <a:br>
              <a:rPr lang="zh-CN" altLang="en-US" sz="2400" smtClean="0">
                <a:latin typeface="仿宋_GB2312" pitchFamily="49" charset="-122"/>
                <a:ea typeface="仿宋_GB2312" pitchFamily="49" charset="-122"/>
              </a:rPr>
            </a:br>
            <a:r>
              <a:rPr lang="zh-CN" altLang="en-US" sz="2400" smtClean="0">
                <a:latin typeface="仿宋_GB2312" pitchFamily="49" charset="-122"/>
                <a:ea typeface="仿宋_GB2312" pitchFamily="49" charset="-122"/>
              </a:rPr>
              <a:t>                </a:t>
            </a:r>
          </a:p>
        </p:txBody>
      </p:sp>
      <p:sp>
        <p:nvSpPr>
          <p:cNvPr id="248836" name="Rectangle 5"/>
          <p:cNvSpPr>
            <a:spLocks noChangeArrowheads="1"/>
          </p:cNvSpPr>
          <p:nvPr/>
        </p:nvSpPr>
        <p:spPr bwMode="auto">
          <a:xfrm>
            <a:off x="947738" y="4200525"/>
            <a:ext cx="6484937" cy="1754188"/>
          </a:xfrm>
          <a:prstGeom prst="rect">
            <a:avLst/>
          </a:prstGeom>
          <a:noFill/>
          <a:ln w="9525">
            <a:noFill/>
            <a:miter lim="800000"/>
            <a:headEnd/>
            <a:tailEnd/>
          </a:ln>
        </p:spPr>
        <p:txBody>
          <a:bodyPr wrap="none">
            <a:spAutoFit/>
          </a:bodyPr>
          <a:lstStyle/>
          <a:p>
            <a:r>
              <a:rPr lang="en-US" altLang="zh-CN" sz="2400" b="1">
                <a:solidFill>
                  <a:schemeClr val="tx2"/>
                </a:solidFill>
                <a:latin typeface="黑体" pitchFamily="49" charset="-122"/>
                <a:ea typeface="黑体" pitchFamily="49" charset="-122"/>
              </a:rPr>
              <a:t/>
            </a:r>
            <a:br>
              <a:rPr lang="en-US" altLang="zh-CN" sz="2400" b="1">
                <a:solidFill>
                  <a:schemeClr val="tx2"/>
                </a:solidFill>
                <a:latin typeface="黑体" pitchFamily="49" charset="-122"/>
                <a:ea typeface="黑体" pitchFamily="49" charset="-122"/>
              </a:rPr>
            </a:br>
            <a:r>
              <a:rPr lang="en-US" altLang="zh-CN" sz="2800" b="1">
                <a:solidFill>
                  <a:schemeClr val="tx2"/>
                </a:solidFill>
                <a:latin typeface="黑体" pitchFamily="49" charset="-122"/>
                <a:ea typeface="黑体" pitchFamily="49" charset="-122"/>
              </a:rPr>
              <a:t>5</a:t>
            </a:r>
            <a:r>
              <a:rPr lang="zh-CN" altLang="en-US" sz="2800" b="1">
                <a:solidFill>
                  <a:schemeClr val="tx2"/>
                </a:solidFill>
                <a:latin typeface="黑体" pitchFamily="49" charset="-122"/>
                <a:ea typeface="黑体" pitchFamily="49" charset="-122"/>
              </a:rPr>
              <a:t>．维生素、矿物质</a:t>
            </a:r>
            <a:br>
              <a:rPr lang="zh-CN" altLang="en-US" sz="2800" b="1">
                <a:solidFill>
                  <a:schemeClr val="tx2"/>
                </a:solidFill>
                <a:latin typeface="黑体" pitchFamily="49" charset="-122"/>
                <a:ea typeface="黑体" pitchFamily="49" charset="-122"/>
              </a:rPr>
            </a:br>
            <a:r>
              <a:rPr lang="zh-CN" altLang="en-US" sz="2800" b="1">
                <a:solidFill>
                  <a:schemeClr val="tx2"/>
                </a:solidFill>
                <a:latin typeface="黑体" pitchFamily="49" charset="-122"/>
                <a:ea typeface="黑体" pitchFamily="49" charset="-122"/>
              </a:rPr>
              <a:t/>
            </a:r>
            <a:br>
              <a:rPr lang="zh-CN" altLang="en-US" sz="2800" b="1">
                <a:solidFill>
                  <a:schemeClr val="tx2"/>
                </a:solidFill>
                <a:latin typeface="黑体" pitchFamily="49" charset="-122"/>
                <a:ea typeface="黑体" pitchFamily="49" charset="-122"/>
              </a:rPr>
            </a:br>
            <a:r>
              <a:rPr lang="zh-CN" altLang="en-US" sz="2800" b="1">
                <a:solidFill>
                  <a:schemeClr val="tx2"/>
                </a:solidFill>
                <a:latin typeface="黑体" pitchFamily="49" charset="-122"/>
                <a:ea typeface="黑体" pitchFamily="49" charset="-122"/>
              </a:rPr>
              <a:t>  </a:t>
            </a:r>
            <a:r>
              <a:rPr lang="zh-CN" altLang="en-US" sz="2800" b="1">
                <a:solidFill>
                  <a:schemeClr val="tx2"/>
                </a:solidFill>
                <a:latin typeface="黑体" pitchFamily="49" charset="-122"/>
                <a:ea typeface="黑体" pitchFamily="49" charset="-122"/>
                <a:sym typeface="Symbol" pitchFamily="18" charset="2"/>
              </a:rPr>
              <a:t> </a:t>
            </a:r>
            <a:r>
              <a:rPr lang="zh-CN" altLang="en-US" sz="2800" b="1">
                <a:solidFill>
                  <a:schemeClr val="tx2"/>
                </a:solidFill>
                <a:latin typeface="黑体" pitchFamily="49" charset="-122"/>
                <a:ea typeface="黑体" pitchFamily="49" charset="-122"/>
              </a:rPr>
              <a:t>维生素</a:t>
            </a:r>
            <a:r>
              <a:rPr lang="en-US" altLang="zh-CN" sz="2800" b="1">
                <a:solidFill>
                  <a:schemeClr val="tx2"/>
                </a:solidFill>
                <a:latin typeface="黑体" pitchFamily="49" charset="-122"/>
                <a:ea typeface="黑体" pitchFamily="49" charset="-122"/>
              </a:rPr>
              <a:t>E</a:t>
            </a:r>
            <a:r>
              <a:rPr lang="zh-CN" altLang="en-US" sz="2800" b="1">
                <a:solidFill>
                  <a:schemeClr val="tx2"/>
                </a:solidFill>
                <a:latin typeface="黑体" pitchFamily="49" charset="-122"/>
                <a:ea typeface="黑体" pitchFamily="49" charset="-122"/>
              </a:rPr>
              <a:t>、维生素</a:t>
            </a:r>
            <a:r>
              <a:rPr lang="en-US" altLang="zh-CN" sz="2800" b="1">
                <a:solidFill>
                  <a:schemeClr val="tx2"/>
                </a:solidFill>
                <a:latin typeface="黑体" pitchFamily="49" charset="-122"/>
                <a:ea typeface="黑体" pitchFamily="49" charset="-122"/>
              </a:rPr>
              <a:t>C </a:t>
            </a:r>
            <a:r>
              <a:rPr lang="zh-CN" altLang="en-US" sz="2800" b="1">
                <a:solidFill>
                  <a:schemeClr val="tx2"/>
                </a:solidFill>
                <a:latin typeface="黑体" pitchFamily="49" charset="-122"/>
                <a:ea typeface="黑体" pitchFamily="49" charset="-122"/>
              </a:rPr>
              <a:t>：抗脂质过氧化</a:t>
            </a:r>
            <a:endParaRPr lang="zh-CN" altLang="en-US" sz="2400" b="1">
              <a:solidFill>
                <a:schemeClr val="tx2"/>
              </a:solidFill>
              <a:latin typeface="黑体" pitchFamily="49" charset="-122"/>
              <a:ea typeface="黑体" pitchFamily="49" charset="-122"/>
            </a:endParaRPr>
          </a:p>
        </p:txBody>
      </p:sp>
      <p:sp>
        <p:nvSpPr>
          <p:cNvPr id="248837" name="TextBox 6"/>
          <p:cNvSpPr txBox="1">
            <a:spLocks noChangeArrowheads="1"/>
          </p:cNvSpPr>
          <p:nvPr/>
        </p:nvSpPr>
        <p:spPr bwMode="auto">
          <a:xfrm>
            <a:off x="857250" y="785813"/>
            <a:ext cx="6775450"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二．营养因素对动脉粥样硬化的影响</a:t>
            </a:r>
            <a:endParaRPr lang="zh-CN" altLang="en-US" sz="32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9222F4ED-D312-4CA0-BC3F-EF99994724AB}" type="slidenum">
              <a:rPr lang="en-US" altLang="zh-CN" sz="1400">
                <a:latin typeface="Tahoma" pitchFamily="34" charset="0"/>
                <a:ea typeface="+mn-ea"/>
              </a:rPr>
              <a:pPr algn="r">
                <a:defRPr/>
              </a:pPr>
              <a:t>23</a:t>
            </a:fld>
            <a:endParaRPr lang="en-US" altLang="zh-CN" sz="1400">
              <a:latin typeface="Tahoma" pitchFamily="34" charset="0"/>
              <a:ea typeface="+mn-ea"/>
            </a:endParaRPr>
          </a:p>
        </p:txBody>
      </p:sp>
      <p:sp>
        <p:nvSpPr>
          <p:cNvPr id="249859" name="Rectangle 2"/>
          <p:cNvSpPr>
            <a:spLocks noGrp="1" noChangeArrowheads="1"/>
          </p:cNvSpPr>
          <p:nvPr>
            <p:ph type="title" idx="4294967295"/>
          </p:nvPr>
        </p:nvSpPr>
        <p:spPr>
          <a:xfrm>
            <a:off x="571500" y="1785938"/>
            <a:ext cx="7772400" cy="2833687"/>
          </a:xfrm>
        </p:spPr>
        <p:txBody>
          <a:bodyPr anchor="b">
            <a:normAutofit fontScale="90000"/>
          </a:bodyPr>
          <a:lstStyle/>
          <a:p>
            <a:pPr algn="l" eaLnBrk="1" hangingPunct="1">
              <a:lnSpc>
                <a:spcPts val="3100"/>
              </a:lnSpc>
              <a:buFont typeface="Symbol" pitchFamily="18" charset="2"/>
              <a:buChar char="·"/>
            </a:pPr>
            <a:r>
              <a:rPr lang="en-US" altLang="zh-CN" sz="2400" b="1" smtClean="0">
                <a:latin typeface="楷体_GB2312" pitchFamily="49" charset="-122"/>
                <a:ea typeface="楷体_GB2312" pitchFamily="49" charset="-122"/>
              </a:rPr>
              <a:t> </a:t>
            </a:r>
            <a:r>
              <a:rPr lang="zh-CN" altLang="en-US" sz="2400" b="1" smtClean="0">
                <a:latin typeface="黑体" pitchFamily="49" charset="-122"/>
                <a:ea typeface="黑体" pitchFamily="49" charset="-122"/>
              </a:rPr>
              <a:t>维生素</a:t>
            </a:r>
            <a:r>
              <a:rPr lang="en-US" altLang="zh-CN" sz="2400" b="1" smtClean="0">
                <a:latin typeface="黑体" pitchFamily="49" charset="-122"/>
                <a:ea typeface="黑体" pitchFamily="49" charset="-122"/>
              </a:rPr>
              <a:t>B</a:t>
            </a:r>
            <a:r>
              <a:rPr lang="en-US" altLang="zh-CN" sz="2400" b="1" baseline="-30000" smtClean="0">
                <a:latin typeface="黑体" pitchFamily="49" charset="-122"/>
                <a:ea typeface="黑体" pitchFamily="49" charset="-122"/>
              </a:rPr>
              <a:t>6</a:t>
            </a:r>
            <a:r>
              <a:rPr lang="zh-CN" altLang="en-US" sz="2400" b="1" smtClean="0">
                <a:latin typeface="黑体" pitchFamily="49" charset="-122"/>
                <a:ea typeface="黑体" pitchFamily="49" charset="-122"/>
              </a:rPr>
              <a:t>、叶酸、维生素</a:t>
            </a:r>
            <a:r>
              <a:rPr lang="en-US" altLang="zh-CN" sz="2400" b="1" smtClean="0">
                <a:latin typeface="黑体" pitchFamily="49" charset="-122"/>
                <a:ea typeface="黑体" pitchFamily="49" charset="-122"/>
              </a:rPr>
              <a:t>B</a:t>
            </a:r>
            <a:r>
              <a:rPr lang="en-US" altLang="zh-CN" sz="2400" b="1" baseline="-30000" smtClean="0">
                <a:latin typeface="黑体" pitchFamily="49" charset="-122"/>
                <a:ea typeface="黑体" pitchFamily="49" charset="-122"/>
              </a:rPr>
              <a:t>12</a:t>
            </a:r>
            <a:br>
              <a:rPr lang="en-US" altLang="zh-CN" sz="2400" b="1" baseline="-30000" smtClean="0">
                <a:latin typeface="黑体" pitchFamily="49" charset="-122"/>
                <a:ea typeface="黑体" pitchFamily="49" charset="-122"/>
              </a:rPr>
            </a:br>
            <a:r>
              <a:rPr lang="en-US" altLang="zh-CN" sz="2400" b="1" baseline="-30000" smtClean="0">
                <a:latin typeface="黑体" pitchFamily="49" charset="-122"/>
                <a:ea typeface="黑体" pitchFamily="49" charset="-122"/>
              </a:rPr>
              <a:t>     </a:t>
            </a:r>
            <a:r>
              <a:rPr lang="zh-CN" altLang="en-US" sz="2400" b="1" smtClean="0">
                <a:latin typeface="黑体" pitchFamily="49" charset="-122"/>
                <a:ea typeface="黑体" pitchFamily="49" charset="-122"/>
              </a:rPr>
              <a:t>轻度高同型半胱氨酸血症是脑血管、冠状动脉及周围动脉疾病的一个独立危险因素。据估计，血浆同型半胱氨酸水平只要增加</a:t>
            </a:r>
            <a:r>
              <a:rPr lang="en-US" altLang="zh-CN" sz="2400" b="1" smtClean="0">
                <a:latin typeface="黑体" pitchFamily="49" charset="-122"/>
                <a:ea typeface="黑体" pitchFamily="49" charset="-122"/>
              </a:rPr>
              <a:t>5</a:t>
            </a:r>
            <a:r>
              <a:rPr lang="en-US" altLang="zh-CN" sz="2400" b="1" smtClean="0">
                <a:latin typeface="黑体" pitchFamily="49" charset="-122"/>
                <a:ea typeface="黑体" pitchFamily="49" charset="-122"/>
                <a:sym typeface="Symbol" pitchFamily="18" charset="2"/>
              </a:rPr>
              <a:t></a:t>
            </a:r>
            <a:r>
              <a:rPr lang="en-US" altLang="zh-CN" sz="2400" b="1" smtClean="0">
                <a:latin typeface="黑体" pitchFamily="49" charset="-122"/>
                <a:ea typeface="黑体" pitchFamily="49" charset="-122"/>
              </a:rPr>
              <a:t>mol/L</a:t>
            </a:r>
            <a:r>
              <a:rPr lang="zh-CN" altLang="en-US" sz="2400" b="1" smtClean="0">
                <a:latin typeface="黑体" pitchFamily="49" charset="-122"/>
                <a:ea typeface="黑体" pitchFamily="49" charset="-122"/>
              </a:rPr>
              <a:t>，脑血管或冠状动脉疾病的发病危险性可增加</a:t>
            </a:r>
            <a:r>
              <a:rPr lang="en-US" altLang="zh-CN" sz="2400" b="1" smtClean="0">
                <a:latin typeface="黑体" pitchFamily="49" charset="-122"/>
                <a:ea typeface="黑体" pitchFamily="49" charset="-122"/>
              </a:rPr>
              <a:t>50</a:t>
            </a:r>
            <a:r>
              <a:rPr lang="zh-CN" altLang="en-US" sz="2400" b="1" smtClean="0">
                <a:latin typeface="黑体" pitchFamily="49" charset="-122"/>
                <a:ea typeface="黑体" pitchFamily="49" charset="-122"/>
              </a:rPr>
              <a:t>％</a:t>
            </a:r>
            <a:r>
              <a:rPr lang="zh-CN" altLang="en-US" sz="2400" b="1" smtClean="0">
                <a:latin typeface="黑体" pitchFamily="49" charset="-122"/>
                <a:ea typeface="黑体" pitchFamily="49" charset="-122"/>
                <a:sym typeface="Symbol" pitchFamily="18" charset="2"/>
              </a:rPr>
              <a:t></a:t>
            </a:r>
            <a:r>
              <a:rPr lang="en-US" altLang="zh-CN" sz="2400" b="1" smtClean="0">
                <a:latin typeface="黑体" pitchFamily="49" charset="-122"/>
                <a:ea typeface="黑体" pitchFamily="49" charset="-122"/>
              </a:rPr>
              <a:t>80</a:t>
            </a:r>
            <a:r>
              <a:rPr lang="zh-CN" altLang="en-US" sz="2400" b="1" smtClean="0">
                <a:latin typeface="黑体" pitchFamily="49" charset="-122"/>
                <a:ea typeface="黑体" pitchFamily="49" charset="-122"/>
              </a:rPr>
              <a:t>％。</a:t>
            </a:r>
            <a:br>
              <a:rPr lang="zh-CN" altLang="en-US" sz="2400" b="1" smtClean="0">
                <a:latin typeface="黑体" pitchFamily="49" charset="-122"/>
                <a:ea typeface="黑体" pitchFamily="49" charset="-122"/>
              </a:rPr>
            </a:br>
            <a:r>
              <a:rPr lang="zh-CN" altLang="en-US" sz="2400" b="1" smtClean="0">
                <a:latin typeface="黑体" pitchFamily="49" charset="-122"/>
                <a:ea typeface="黑体" pitchFamily="49" charset="-122"/>
              </a:rPr>
              <a:t>    叶酸、维生素</a:t>
            </a:r>
            <a:r>
              <a:rPr lang="en-US" altLang="zh-CN" sz="2400" b="1" smtClean="0">
                <a:latin typeface="黑体" pitchFamily="49" charset="-122"/>
                <a:ea typeface="黑体" pitchFamily="49" charset="-122"/>
              </a:rPr>
              <a:t>B</a:t>
            </a:r>
            <a:r>
              <a:rPr lang="en-US" altLang="zh-CN" sz="2400" b="1" baseline="-25000" smtClean="0">
                <a:latin typeface="黑体" pitchFamily="49" charset="-122"/>
                <a:ea typeface="黑体" pitchFamily="49" charset="-122"/>
              </a:rPr>
              <a:t>12</a:t>
            </a:r>
            <a:r>
              <a:rPr lang="zh-CN" altLang="en-US" sz="2400" b="1" smtClean="0">
                <a:latin typeface="黑体" pitchFamily="49" charset="-122"/>
                <a:ea typeface="黑体" pitchFamily="49" charset="-122"/>
              </a:rPr>
              <a:t>和维生素</a:t>
            </a:r>
            <a:r>
              <a:rPr lang="en-US" altLang="zh-CN" sz="2400" b="1" smtClean="0">
                <a:latin typeface="黑体" pitchFamily="49" charset="-122"/>
                <a:ea typeface="黑体" pitchFamily="49" charset="-122"/>
              </a:rPr>
              <a:t>B</a:t>
            </a:r>
            <a:r>
              <a:rPr lang="en-US" altLang="zh-CN" sz="2400" b="1" baseline="-25000" smtClean="0">
                <a:latin typeface="黑体" pitchFamily="49" charset="-122"/>
                <a:ea typeface="黑体" pitchFamily="49" charset="-122"/>
              </a:rPr>
              <a:t>6</a:t>
            </a:r>
            <a:r>
              <a:rPr lang="zh-CN" altLang="en-US" sz="2400" b="1" smtClean="0">
                <a:latin typeface="黑体" pitchFamily="49" charset="-122"/>
                <a:ea typeface="黑体" pitchFamily="49" charset="-122"/>
              </a:rPr>
              <a:t>缺乏时，同型半胱氨酸代谢发生障碍，可导致同型半胱氨酸在血中堆积 </a:t>
            </a:r>
            <a:br>
              <a:rPr lang="zh-CN" altLang="en-US" sz="2400" b="1" smtClean="0">
                <a:latin typeface="黑体" pitchFamily="49" charset="-122"/>
                <a:ea typeface="黑体" pitchFamily="49" charset="-122"/>
              </a:rPr>
            </a:br>
            <a:r>
              <a:rPr lang="zh-CN" altLang="en-US" sz="2800" smtClean="0">
                <a:latin typeface="楷体_GB2312" pitchFamily="49" charset="-122"/>
                <a:ea typeface="楷体_GB2312" pitchFamily="49" charset="-122"/>
              </a:rPr>
              <a:t>    </a:t>
            </a:r>
          </a:p>
        </p:txBody>
      </p:sp>
      <p:sp>
        <p:nvSpPr>
          <p:cNvPr id="230404" name="Rectangle 4"/>
          <p:cNvSpPr>
            <a:spLocks noChangeArrowheads="1"/>
          </p:cNvSpPr>
          <p:nvPr/>
        </p:nvSpPr>
        <p:spPr bwMode="auto">
          <a:xfrm>
            <a:off x="755650" y="4221163"/>
            <a:ext cx="7777163" cy="2032000"/>
          </a:xfrm>
          <a:prstGeom prst="rect">
            <a:avLst/>
          </a:prstGeom>
          <a:noFill/>
          <a:ln w="9525">
            <a:noFill/>
            <a:miter lim="800000"/>
            <a:headEnd/>
            <a:tailEnd/>
          </a:ln>
        </p:spPr>
        <p:txBody>
          <a:bodyPr>
            <a:spAutoFit/>
          </a:bodyPr>
          <a:lstStyle/>
          <a:p>
            <a:pPr>
              <a:lnSpc>
                <a:spcPts val="3100"/>
              </a:lnSpc>
            </a:pPr>
            <a:r>
              <a:rPr lang="en-US" altLang="zh-CN" sz="2400" b="1">
                <a:latin typeface="黑体" pitchFamily="49" charset="-122"/>
                <a:ea typeface="黑体" pitchFamily="49" charset="-122"/>
                <a:sym typeface="Symbol" pitchFamily="18" charset="2"/>
              </a:rPr>
              <a:t> </a:t>
            </a:r>
            <a:r>
              <a:rPr lang="zh-CN" altLang="en-US" sz="2400" b="1">
                <a:solidFill>
                  <a:schemeClr val="tx2"/>
                </a:solidFill>
                <a:latin typeface="黑体" pitchFamily="49" charset="-122"/>
                <a:ea typeface="黑体" pitchFamily="49" charset="-122"/>
              </a:rPr>
              <a:t>微量元素铬（</a:t>
            </a:r>
            <a:r>
              <a:rPr lang="en-US" altLang="zh-CN" sz="2400" b="1">
                <a:solidFill>
                  <a:schemeClr val="tx2"/>
                </a:solidFill>
                <a:latin typeface="黑体" pitchFamily="49" charset="-122"/>
                <a:ea typeface="黑体" pitchFamily="49" charset="-122"/>
              </a:rPr>
              <a:t>Cr</a:t>
            </a:r>
            <a:r>
              <a:rPr lang="zh-CN" altLang="en-US" sz="2400" b="1">
                <a:solidFill>
                  <a:schemeClr val="tx2"/>
                </a:solidFill>
                <a:latin typeface="黑体" pitchFamily="49" charset="-122"/>
                <a:ea typeface="黑体" pitchFamily="49" charset="-122"/>
              </a:rPr>
              <a:t>）      </a:t>
            </a:r>
            <a:br>
              <a:rPr lang="zh-CN" altLang="en-US" sz="2400" b="1">
                <a:solidFill>
                  <a:schemeClr val="tx2"/>
                </a:solidFill>
                <a:latin typeface="黑体" pitchFamily="49" charset="-122"/>
                <a:ea typeface="黑体" pitchFamily="49" charset="-122"/>
              </a:rPr>
            </a:br>
            <a:r>
              <a:rPr lang="zh-CN" altLang="en-US" sz="2400" b="1">
                <a:solidFill>
                  <a:schemeClr val="tx2"/>
                </a:solidFill>
                <a:latin typeface="黑体" pitchFamily="49" charset="-122"/>
                <a:ea typeface="黑体" pitchFamily="49" charset="-122"/>
              </a:rPr>
              <a:t>  缺铬可引起脂类代谢的紊乱，补充铬可降低血清胆固醇和低密度脂蛋白，提高高密度脂蛋白的含量，防止粥样硬化斑块的形成。 </a:t>
            </a:r>
            <a:br>
              <a:rPr lang="zh-CN" altLang="en-US" sz="2400" b="1">
                <a:solidFill>
                  <a:schemeClr val="tx2"/>
                </a:solidFill>
                <a:latin typeface="黑体" pitchFamily="49" charset="-122"/>
                <a:ea typeface="黑体" pitchFamily="49" charset="-122"/>
              </a:rPr>
            </a:br>
            <a:endParaRPr lang="zh-CN" altLang="en-US" sz="2400" b="1">
              <a:solidFill>
                <a:schemeClr val="tx2"/>
              </a:solidFill>
              <a:latin typeface="黑体" pitchFamily="49" charset="-122"/>
              <a:ea typeface="黑体" pitchFamily="49" charset="-122"/>
            </a:endParaRPr>
          </a:p>
        </p:txBody>
      </p:sp>
      <p:sp>
        <p:nvSpPr>
          <p:cNvPr id="249861" name="TextBox 6"/>
          <p:cNvSpPr txBox="1">
            <a:spLocks noChangeArrowheads="1"/>
          </p:cNvSpPr>
          <p:nvPr/>
        </p:nvSpPr>
        <p:spPr bwMode="auto">
          <a:xfrm>
            <a:off x="571500" y="428625"/>
            <a:ext cx="6775450"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二．营养因素对动脉粥样硬化的影响</a:t>
            </a:r>
            <a:endParaRPr lang="zh-CN" alt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0404"/>
                                        </p:tgtEl>
                                        <p:attrNameLst>
                                          <p:attrName>style.visibility</p:attrName>
                                        </p:attrNameLst>
                                      </p:cBhvr>
                                      <p:to>
                                        <p:strVal val="visible"/>
                                      </p:to>
                                    </p:set>
                                    <p:animEffect transition="in" filter="blinds(horizontal)">
                                      <p:cBhvr>
                                        <p:cTn id="7" dur="500"/>
                                        <p:tgtEl>
                                          <p:spTgt spid="230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2B88D44D-138C-41F5-8071-86BCED8F6913}" type="slidenum">
              <a:rPr lang="en-US" altLang="zh-CN" sz="1400">
                <a:latin typeface="Tahoma" pitchFamily="34" charset="0"/>
                <a:ea typeface="+mn-ea"/>
              </a:rPr>
              <a:pPr algn="r">
                <a:defRPr/>
              </a:pPr>
              <a:t>24</a:t>
            </a:fld>
            <a:endParaRPr lang="en-US" altLang="zh-CN" sz="1400">
              <a:latin typeface="Tahoma" pitchFamily="34" charset="0"/>
              <a:ea typeface="+mn-ea"/>
            </a:endParaRPr>
          </a:p>
        </p:txBody>
      </p:sp>
      <p:sp>
        <p:nvSpPr>
          <p:cNvPr id="250883" name="Rectangle 2"/>
          <p:cNvSpPr>
            <a:spLocks noGrp="1" noChangeArrowheads="1"/>
          </p:cNvSpPr>
          <p:nvPr>
            <p:ph type="title" idx="4294967295"/>
          </p:nvPr>
        </p:nvSpPr>
        <p:spPr>
          <a:xfrm>
            <a:off x="684213" y="981075"/>
            <a:ext cx="7315200" cy="822325"/>
          </a:xfrm>
        </p:spPr>
        <p:txBody>
          <a:bodyPr anchor="b">
            <a:normAutofit fontScale="90000"/>
          </a:bodyPr>
          <a:lstStyle/>
          <a:p>
            <a:pPr algn="l" eaLnBrk="1" hangingPunct="1"/>
            <a:r>
              <a:rPr lang="zh-CN" altLang="en-US" sz="3200" b="1" smtClean="0">
                <a:solidFill>
                  <a:srgbClr val="0000FF"/>
                </a:solidFill>
                <a:latin typeface="黑体" pitchFamily="49" charset="-122"/>
                <a:ea typeface="黑体" pitchFamily="49" charset="-122"/>
              </a:rPr>
              <a:t>三、动脉粥样硬化的营养防治</a:t>
            </a:r>
            <a:r>
              <a:rPr lang="zh-CN" altLang="en-US" sz="2400" smtClean="0">
                <a:latin typeface="仿宋_GB2312" pitchFamily="49" charset="-122"/>
                <a:ea typeface="仿宋_GB2312" pitchFamily="49" charset="-122"/>
              </a:rPr>
              <a:t/>
            </a:r>
            <a:br>
              <a:rPr lang="zh-CN" altLang="en-US" sz="2400" smtClean="0">
                <a:latin typeface="仿宋_GB2312" pitchFamily="49" charset="-122"/>
                <a:ea typeface="仿宋_GB2312" pitchFamily="49" charset="-122"/>
              </a:rPr>
            </a:br>
            <a:endParaRPr lang="zh-CN" altLang="en-US" sz="2400" smtClean="0">
              <a:latin typeface="仿宋_GB2312" pitchFamily="49" charset="-122"/>
              <a:ea typeface="仿宋_GB2312" pitchFamily="49" charset="-122"/>
            </a:endParaRPr>
          </a:p>
        </p:txBody>
      </p:sp>
      <p:sp>
        <p:nvSpPr>
          <p:cNvPr id="232452" name="Rectangle 4"/>
          <p:cNvSpPr>
            <a:spLocks noChangeArrowheads="1"/>
          </p:cNvSpPr>
          <p:nvPr/>
        </p:nvSpPr>
        <p:spPr bwMode="auto">
          <a:xfrm>
            <a:off x="755650" y="2060575"/>
            <a:ext cx="8174038" cy="2124075"/>
          </a:xfrm>
          <a:prstGeom prst="rect">
            <a:avLst/>
          </a:prstGeom>
          <a:noFill/>
          <a:ln w="9525">
            <a:noFill/>
            <a:miter lim="800000"/>
            <a:headEnd/>
            <a:tailEnd/>
          </a:ln>
        </p:spPr>
        <p:txBody>
          <a:bodyPr>
            <a:spAutoFit/>
          </a:bodyPr>
          <a:lstStyle/>
          <a:p>
            <a:r>
              <a:rPr lang="en-US" altLang="zh-CN" sz="2800" b="1">
                <a:solidFill>
                  <a:schemeClr val="tx2"/>
                </a:solidFill>
                <a:latin typeface="黑体" pitchFamily="49" charset="-122"/>
                <a:ea typeface="黑体" pitchFamily="49" charset="-122"/>
              </a:rPr>
              <a:t>1. </a:t>
            </a:r>
            <a:r>
              <a:rPr lang="zh-CN" altLang="en-US" sz="2800" b="1">
                <a:solidFill>
                  <a:schemeClr val="tx2"/>
                </a:solidFill>
                <a:latin typeface="黑体" pitchFamily="49" charset="-122"/>
                <a:ea typeface="黑体" pitchFamily="49" charset="-122"/>
              </a:rPr>
              <a:t>限制饱和脂肪酸和胆固醇摄入</a:t>
            </a:r>
            <a:r>
              <a:rPr lang="zh-CN" altLang="en-US" sz="2400">
                <a:solidFill>
                  <a:schemeClr val="tx2"/>
                </a:solidFill>
                <a:latin typeface="仿宋_GB2312" pitchFamily="49" charset="-122"/>
                <a:ea typeface="仿宋_GB2312" pitchFamily="49" charset="-122"/>
              </a:rPr>
              <a:t/>
            </a:r>
            <a:br>
              <a:rPr lang="zh-CN" altLang="en-US" sz="2400">
                <a:solidFill>
                  <a:schemeClr val="tx2"/>
                </a:solidFill>
                <a:latin typeface="仿宋_GB2312" pitchFamily="49" charset="-122"/>
                <a:ea typeface="仿宋_GB2312" pitchFamily="49" charset="-122"/>
              </a:rPr>
            </a:br>
            <a:r>
              <a:rPr lang="zh-CN" altLang="en-US" sz="2400">
                <a:solidFill>
                  <a:schemeClr val="tx2"/>
                </a:solidFill>
                <a:latin typeface="黑体" pitchFamily="49" charset="-122"/>
                <a:ea typeface="黑体" pitchFamily="49" charset="-122"/>
              </a:rPr>
              <a:t/>
            </a:r>
            <a:br>
              <a:rPr lang="zh-CN" altLang="en-US" sz="2400">
                <a:solidFill>
                  <a:schemeClr val="tx2"/>
                </a:solidFill>
                <a:latin typeface="黑体" pitchFamily="49" charset="-122"/>
                <a:ea typeface="黑体" pitchFamily="49" charset="-122"/>
              </a:rPr>
            </a:br>
            <a:r>
              <a:rPr lang="zh-CN" altLang="en-US" sz="2400">
                <a:solidFill>
                  <a:schemeClr val="tx2"/>
                </a:solidFill>
                <a:latin typeface="黑体" pitchFamily="49" charset="-122"/>
                <a:ea typeface="黑体" pitchFamily="49" charset="-122"/>
              </a:rPr>
              <a:t>   </a:t>
            </a:r>
            <a:r>
              <a:rPr lang="en-US" altLang="zh-CN" sz="2800">
                <a:solidFill>
                  <a:schemeClr val="tx2"/>
                </a:solidFill>
                <a:latin typeface="Wingdings" pitchFamily="2" charset="2"/>
                <a:ea typeface="黑体" pitchFamily="49" charset="-122"/>
              </a:rPr>
              <a:t>Ø</a:t>
            </a:r>
            <a:r>
              <a:rPr lang="en-US" altLang="zh-CN" sz="2800">
                <a:solidFill>
                  <a:schemeClr val="tx2"/>
                </a:solidFill>
                <a:latin typeface="黑体" pitchFamily="49" charset="-122"/>
                <a:ea typeface="黑体" pitchFamily="49" charset="-122"/>
              </a:rPr>
              <a:t> </a:t>
            </a:r>
            <a:r>
              <a:rPr lang="zh-CN" altLang="en-US" sz="2800" b="1">
                <a:solidFill>
                  <a:schemeClr val="tx2"/>
                </a:solidFill>
                <a:latin typeface="黑体" pitchFamily="49" charset="-122"/>
                <a:ea typeface="黑体" pitchFamily="49" charset="-122"/>
              </a:rPr>
              <a:t>膳食脂肪占总能量</a:t>
            </a:r>
            <a:r>
              <a:rPr lang="en-US" altLang="zh-CN" sz="2800" b="1">
                <a:solidFill>
                  <a:schemeClr val="tx2"/>
                </a:solidFill>
                <a:latin typeface="黑体" pitchFamily="49" charset="-122"/>
                <a:ea typeface="黑体" pitchFamily="49" charset="-122"/>
              </a:rPr>
              <a:t>20</a:t>
            </a:r>
            <a:r>
              <a:rPr lang="zh-CN" altLang="en-US" sz="2800" b="1">
                <a:solidFill>
                  <a:schemeClr val="tx2"/>
                </a:solidFill>
                <a:latin typeface="黑体" pitchFamily="49" charset="-122"/>
                <a:ea typeface="黑体" pitchFamily="49" charset="-122"/>
              </a:rPr>
              <a:t>％</a:t>
            </a:r>
            <a:r>
              <a:rPr lang="zh-CN" altLang="en-US" sz="2800" b="1">
                <a:solidFill>
                  <a:schemeClr val="tx2"/>
                </a:solidFill>
                <a:latin typeface="黑体" pitchFamily="49" charset="-122"/>
                <a:ea typeface="黑体" pitchFamily="49" charset="-122"/>
                <a:sym typeface="Symbol" pitchFamily="18" charset="2"/>
              </a:rPr>
              <a:t></a:t>
            </a:r>
            <a:r>
              <a:rPr lang="en-US" altLang="zh-CN" sz="2800" b="1">
                <a:solidFill>
                  <a:schemeClr val="tx2"/>
                </a:solidFill>
                <a:latin typeface="黑体" pitchFamily="49" charset="-122"/>
                <a:ea typeface="黑体" pitchFamily="49" charset="-122"/>
              </a:rPr>
              <a:t>25</a:t>
            </a:r>
            <a:r>
              <a:rPr lang="zh-CN" altLang="en-US" sz="2800" b="1">
                <a:solidFill>
                  <a:schemeClr val="tx2"/>
                </a:solidFill>
                <a:latin typeface="黑体" pitchFamily="49" charset="-122"/>
                <a:ea typeface="黑体" pitchFamily="49" charset="-122"/>
              </a:rPr>
              <a:t>％  </a:t>
            </a:r>
            <a:r>
              <a:rPr lang="zh-CN" altLang="en-US" sz="2800">
                <a:solidFill>
                  <a:schemeClr val="tx2"/>
                </a:solidFill>
                <a:latin typeface="黑体" pitchFamily="49" charset="-122"/>
                <a:ea typeface="黑体" pitchFamily="49" charset="-122"/>
              </a:rPr>
              <a:t/>
            </a:r>
            <a:br>
              <a:rPr lang="zh-CN" altLang="en-US" sz="2800">
                <a:solidFill>
                  <a:schemeClr val="tx2"/>
                </a:solidFill>
                <a:latin typeface="黑体" pitchFamily="49" charset="-122"/>
                <a:ea typeface="黑体" pitchFamily="49" charset="-122"/>
              </a:rPr>
            </a:br>
            <a:r>
              <a:rPr lang="zh-CN" altLang="en-US" sz="2800">
                <a:solidFill>
                  <a:schemeClr val="tx2"/>
                </a:solidFill>
                <a:latin typeface="黑体" pitchFamily="49" charset="-122"/>
                <a:ea typeface="黑体" pitchFamily="49" charset="-122"/>
              </a:rPr>
              <a:t>     </a:t>
            </a:r>
            <a:r>
              <a:rPr lang="zh-CN" altLang="en-US" sz="2800" b="1">
                <a:solidFill>
                  <a:schemeClr val="tx2"/>
                </a:solidFill>
                <a:latin typeface="黑体" pitchFamily="49" charset="-122"/>
                <a:ea typeface="黑体" pitchFamily="49" charset="-122"/>
              </a:rPr>
              <a:t>饱和脂肪酸</a:t>
            </a:r>
            <a:r>
              <a:rPr lang="en-US" altLang="zh-CN" sz="2800" b="1">
                <a:solidFill>
                  <a:schemeClr val="tx2"/>
                </a:solidFill>
                <a:latin typeface="黑体" pitchFamily="49" charset="-122"/>
                <a:ea typeface="黑体" pitchFamily="49" charset="-122"/>
              </a:rPr>
              <a:t>&lt;</a:t>
            </a:r>
            <a:r>
              <a:rPr lang="zh-CN" altLang="en-US" sz="2800" b="1">
                <a:solidFill>
                  <a:schemeClr val="tx2"/>
                </a:solidFill>
                <a:latin typeface="黑体" pitchFamily="49" charset="-122"/>
                <a:ea typeface="黑体" pitchFamily="49" charset="-122"/>
              </a:rPr>
              <a:t>总能量</a:t>
            </a:r>
            <a:r>
              <a:rPr lang="en-US" altLang="zh-CN" sz="2800" b="1">
                <a:solidFill>
                  <a:schemeClr val="tx2"/>
                </a:solidFill>
                <a:latin typeface="黑体" pitchFamily="49" charset="-122"/>
                <a:ea typeface="黑体" pitchFamily="49" charset="-122"/>
              </a:rPr>
              <a:t>10</a:t>
            </a:r>
            <a:r>
              <a:rPr lang="zh-CN" altLang="en-US" sz="2800" b="1">
                <a:solidFill>
                  <a:schemeClr val="tx2"/>
                </a:solidFill>
                <a:latin typeface="黑体" pitchFamily="49" charset="-122"/>
                <a:ea typeface="黑体" pitchFamily="49" charset="-122"/>
              </a:rPr>
              <a:t>％；胆固醇 </a:t>
            </a:r>
            <a:r>
              <a:rPr lang="en-US" altLang="zh-CN" sz="2800" b="1">
                <a:solidFill>
                  <a:schemeClr val="tx2"/>
                </a:solidFill>
                <a:latin typeface="黑体" pitchFamily="49" charset="-122"/>
                <a:ea typeface="黑体" pitchFamily="49" charset="-122"/>
              </a:rPr>
              <a:t>&lt; 300mg/d</a:t>
            </a:r>
            <a:r>
              <a:rPr lang="en-US" altLang="zh-CN" sz="2400" b="1">
                <a:solidFill>
                  <a:schemeClr val="tx2"/>
                </a:solidFill>
                <a:latin typeface="仿宋_GB2312" pitchFamily="49" charset="-122"/>
                <a:ea typeface="仿宋_GB2312" pitchFamily="49" charset="-122"/>
              </a:rPr>
              <a:t/>
            </a:r>
            <a:br>
              <a:rPr lang="en-US" altLang="zh-CN" sz="2400" b="1">
                <a:solidFill>
                  <a:schemeClr val="tx2"/>
                </a:solidFill>
                <a:latin typeface="仿宋_GB2312" pitchFamily="49" charset="-122"/>
                <a:ea typeface="仿宋_GB2312" pitchFamily="49" charset="-122"/>
              </a:rPr>
            </a:br>
            <a:endParaRPr lang="en-US" altLang="zh-CN" sz="2400" b="1">
              <a:solidFill>
                <a:schemeClr val="tx2"/>
              </a:solidFill>
              <a:latin typeface="仿宋_GB2312" pitchFamily="49" charset="-122"/>
              <a:ea typeface="仿宋_GB2312" pitchFamily="49" charset="-122"/>
            </a:endParaRPr>
          </a:p>
        </p:txBody>
      </p:sp>
      <p:sp>
        <p:nvSpPr>
          <p:cNvPr id="232453" name="Rectangle 5"/>
          <p:cNvSpPr>
            <a:spLocks noChangeArrowheads="1"/>
          </p:cNvSpPr>
          <p:nvPr/>
        </p:nvSpPr>
        <p:spPr bwMode="auto">
          <a:xfrm>
            <a:off x="1219200" y="3886200"/>
            <a:ext cx="5240338" cy="1754188"/>
          </a:xfrm>
          <a:prstGeom prst="rect">
            <a:avLst/>
          </a:prstGeom>
          <a:noFill/>
          <a:ln w="9525">
            <a:noFill/>
            <a:miter lim="800000"/>
            <a:headEnd/>
            <a:tailEnd/>
          </a:ln>
        </p:spPr>
        <p:txBody>
          <a:bodyPr wrap="none">
            <a:spAutoFit/>
          </a:bodyPr>
          <a:lstStyle/>
          <a:p>
            <a:pPr>
              <a:buFont typeface="Wingdings" pitchFamily="2" charset="2"/>
              <a:buChar char="Ø"/>
            </a:pPr>
            <a:r>
              <a:rPr lang="zh-CN" altLang="en-US" sz="2800" b="1">
                <a:solidFill>
                  <a:schemeClr val="tx2"/>
                </a:solidFill>
                <a:latin typeface="黑体" pitchFamily="49" charset="-122"/>
                <a:ea typeface="黑体" pitchFamily="49" charset="-122"/>
              </a:rPr>
              <a:t>高胆固醇血症患者</a:t>
            </a:r>
            <a:r>
              <a:rPr lang="en-US" altLang="zh-CN" sz="2800" b="1">
                <a:solidFill>
                  <a:schemeClr val="tx2"/>
                </a:solidFill>
                <a:latin typeface="黑体" pitchFamily="49" charset="-122"/>
                <a:ea typeface="黑体" pitchFamily="49" charset="-122"/>
              </a:rPr>
              <a:t>: </a:t>
            </a:r>
            <a:br>
              <a:rPr lang="en-US" altLang="zh-CN" sz="2800" b="1">
                <a:solidFill>
                  <a:schemeClr val="tx2"/>
                </a:solidFill>
                <a:latin typeface="黑体" pitchFamily="49" charset="-122"/>
                <a:ea typeface="黑体" pitchFamily="49" charset="-122"/>
              </a:rPr>
            </a:br>
            <a:r>
              <a:rPr lang="en-US" altLang="zh-CN" sz="2800" b="1">
                <a:solidFill>
                  <a:schemeClr val="tx2"/>
                </a:solidFill>
                <a:latin typeface="黑体" pitchFamily="49" charset="-122"/>
                <a:ea typeface="黑体" pitchFamily="49" charset="-122"/>
              </a:rPr>
              <a:t>     </a:t>
            </a:r>
            <a:r>
              <a:rPr lang="zh-CN" altLang="en-US" sz="2800" b="1">
                <a:solidFill>
                  <a:schemeClr val="tx2"/>
                </a:solidFill>
                <a:latin typeface="黑体" pitchFamily="49" charset="-122"/>
                <a:ea typeface="黑体" pitchFamily="49" charset="-122"/>
              </a:rPr>
              <a:t>饱和脂肪酸</a:t>
            </a:r>
            <a:r>
              <a:rPr lang="en-US" altLang="zh-CN" sz="2800" b="1">
                <a:solidFill>
                  <a:schemeClr val="tx2"/>
                </a:solidFill>
                <a:latin typeface="黑体" pitchFamily="49" charset="-122"/>
                <a:ea typeface="黑体" pitchFamily="49" charset="-122"/>
              </a:rPr>
              <a:t>&lt;</a:t>
            </a:r>
            <a:r>
              <a:rPr lang="zh-CN" altLang="en-US" sz="2800" b="1">
                <a:solidFill>
                  <a:schemeClr val="tx2"/>
                </a:solidFill>
                <a:latin typeface="黑体" pitchFamily="49" charset="-122"/>
                <a:ea typeface="黑体" pitchFamily="49" charset="-122"/>
              </a:rPr>
              <a:t>总能量 </a:t>
            </a:r>
            <a:r>
              <a:rPr lang="en-US" altLang="zh-CN" sz="2800" b="1">
                <a:solidFill>
                  <a:schemeClr val="tx2"/>
                </a:solidFill>
                <a:latin typeface="黑体" pitchFamily="49" charset="-122"/>
                <a:ea typeface="黑体" pitchFamily="49" charset="-122"/>
              </a:rPr>
              <a:t>7</a:t>
            </a:r>
            <a:r>
              <a:rPr lang="zh-CN" altLang="en-US" sz="2800" b="1">
                <a:solidFill>
                  <a:schemeClr val="tx2"/>
                </a:solidFill>
                <a:latin typeface="黑体" pitchFamily="49" charset="-122"/>
                <a:ea typeface="黑体" pitchFamily="49" charset="-122"/>
              </a:rPr>
              <a:t>％；</a:t>
            </a:r>
            <a:endParaRPr lang="en-US" altLang="zh-CN" sz="2800" b="1">
              <a:solidFill>
                <a:schemeClr val="tx2"/>
              </a:solidFill>
              <a:latin typeface="黑体" pitchFamily="49" charset="-122"/>
              <a:ea typeface="黑体" pitchFamily="49" charset="-122"/>
            </a:endParaRPr>
          </a:p>
          <a:p>
            <a:r>
              <a:rPr lang="zh-CN" altLang="en-US" sz="2800" b="1">
                <a:solidFill>
                  <a:schemeClr val="tx2"/>
                </a:solidFill>
                <a:latin typeface="黑体" pitchFamily="49" charset="-122"/>
                <a:ea typeface="黑体" pitchFamily="49" charset="-122"/>
              </a:rPr>
              <a:t>     胆固醇 </a:t>
            </a:r>
            <a:r>
              <a:rPr lang="en-US" altLang="zh-CN" sz="2800" b="1">
                <a:solidFill>
                  <a:schemeClr val="tx2"/>
                </a:solidFill>
                <a:latin typeface="黑体" pitchFamily="49" charset="-122"/>
                <a:ea typeface="黑体" pitchFamily="49" charset="-122"/>
              </a:rPr>
              <a:t>&lt; 200mg/d</a:t>
            </a:r>
            <a:r>
              <a:rPr lang="en-US" altLang="zh-CN" sz="2800">
                <a:solidFill>
                  <a:schemeClr val="tx2"/>
                </a:solidFill>
                <a:latin typeface="仿宋_GB2312" pitchFamily="49" charset="-122"/>
                <a:ea typeface="仿宋_GB2312" pitchFamily="49" charset="-122"/>
              </a:rPr>
              <a:t>  </a:t>
            </a:r>
            <a:r>
              <a:rPr lang="en-US" altLang="zh-CN" sz="2400">
                <a:solidFill>
                  <a:schemeClr val="tx2"/>
                </a:solidFill>
                <a:latin typeface="仿宋_GB2312" pitchFamily="49" charset="-122"/>
                <a:ea typeface="仿宋_GB2312" pitchFamily="49" charset="-122"/>
              </a:rPr>
              <a:t/>
            </a:r>
            <a:br>
              <a:rPr lang="en-US" altLang="zh-CN" sz="2400">
                <a:solidFill>
                  <a:schemeClr val="tx2"/>
                </a:solidFill>
                <a:latin typeface="仿宋_GB2312" pitchFamily="49" charset="-122"/>
                <a:ea typeface="仿宋_GB2312" pitchFamily="49" charset="-122"/>
              </a:rPr>
            </a:br>
            <a:endParaRPr lang="en-US" altLang="zh-CN" sz="2400">
              <a:solidFill>
                <a:schemeClr val="tx2"/>
              </a:solidFill>
              <a:latin typeface="仿宋_GB2312" pitchFamily="49" charset="-122"/>
              <a:ea typeface="仿宋_GB2312" pitchFamily="49" charset="-122"/>
            </a:endParaRPr>
          </a:p>
        </p:txBody>
      </p:sp>
      <p:sp>
        <p:nvSpPr>
          <p:cNvPr id="232454" name="Rectangle 6"/>
          <p:cNvSpPr>
            <a:spLocks noChangeArrowheads="1"/>
          </p:cNvSpPr>
          <p:nvPr/>
        </p:nvSpPr>
        <p:spPr bwMode="auto">
          <a:xfrm>
            <a:off x="1214438" y="5286375"/>
            <a:ext cx="6073775" cy="1323975"/>
          </a:xfrm>
          <a:prstGeom prst="rect">
            <a:avLst/>
          </a:prstGeom>
          <a:noFill/>
          <a:ln w="9525">
            <a:noFill/>
            <a:miter lim="800000"/>
            <a:headEnd/>
            <a:tailEnd/>
          </a:ln>
        </p:spPr>
        <p:txBody>
          <a:bodyPr>
            <a:spAutoFit/>
          </a:bodyPr>
          <a:lstStyle/>
          <a:p>
            <a:r>
              <a:rPr lang="en-US" altLang="zh-CN" sz="2800">
                <a:solidFill>
                  <a:schemeClr val="tx2"/>
                </a:solidFill>
                <a:latin typeface="Wingdings" pitchFamily="2" charset="2"/>
                <a:ea typeface="黑体" pitchFamily="49" charset="-122"/>
              </a:rPr>
              <a:t>Ø</a:t>
            </a:r>
            <a:r>
              <a:rPr lang="zh-CN" altLang="en-US" sz="2800" b="1">
                <a:solidFill>
                  <a:schemeClr val="tx2"/>
                </a:solidFill>
                <a:latin typeface="黑体" pitchFamily="49" charset="-122"/>
                <a:ea typeface="黑体" pitchFamily="49" charset="-122"/>
              </a:rPr>
              <a:t>多用鱼类和禽类，少用肉类和蛋类</a:t>
            </a:r>
            <a:r>
              <a:rPr lang="zh-CN" altLang="en-US" sz="2800">
                <a:solidFill>
                  <a:schemeClr val="tx2"/>
                </a:solidFill>
                <a:latin typeface="黑体" pitchFamily="49" charset="-122"/>
                <a:ea typeface="黑体" pitchFamily="49" charset="-122"/>
              </a:rPr>
              <a:t/>
            </a:r>
            <a:br>
              <a:rPr lang="zh-CN" altLang="en-US" sz="2800">
                <a:solidFill>
                  <a:schemeClr val="tx2"/>
                </a:solidFill>
                <a:latin typeface="黑体" pitchFamily="49" charset="-122"/>
                <a:ea typeface="黑体" pitchFamily="49" charset="-122"/>
              </a:rPr>
            </a:br>
            <a:r>
              <a:rPr lang="zh-CN" altLang="en-US" sz="2800">
                <a:solidFill>
                  <a:schemeClr val="tx2"/>
                </a:solidFill>
                <a:latin typeface="黑体" pitchFamily="49" charset="-122"/>
                <a:ea typeface="黑体" pitchFamily="49" charset="-122"/>
              </a:rPr>
              <a:t>       </a:t>
            </a:r>
            <a:r>
              <a:rPr lang="zh-CN" altLang="en-US" sz="2800" b="1">
                <a:solidFill>
                  <a:schemeClr val="tx2"/>
                </a:solidFill>
                <a:latin typeface="黑体" pitchFamily="49" charset="-122"/>
                <a:ea typeface="黑体" pitchFamily="49" charset="-122"/>
              </a:rPr>
              <a:t>以植物油替代动物脂肪</a:t>
            </a:r>
            <a:r>
              <a:rPr lang="zh-CN" altLang="en-US" sz="2400">
                <a:solidFill>
                  <a:schemeClr val="tx2"/>
                </a:solidFill>
                <a:latin typeface="黑体" pitchFamily="49" charset="-122"/>
                <a:ea typeface="黑体" pitchFamily="49" charset="-122"/>
              </a:rPr>
              <a:t/>
            </a:r>
            <a:br>
              <a:rPr lang="zh-CN" altLang="en-US" sz="2400">
                <a:solidFill>
                  <a:schemeClr val="tx2"/>
                </a:solidFill>
                <a:latin typeface="黑体" pitchFamily="49" charset="-122"/>
                <a:ea typeface="黑体" pitchFamily="49" charset="-122"/>
              </a:rPr>
            </a:br>
            <a:endParaRPr lang="zh-CN" altLang="en-US" sz="2400">
              <a:solidFill>
                <a:schemeClr val="tx2"/>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0" fill="hold">
                                          <p:stCondLst>
                                            <p:cond delay="0"/>
                                          </p:stCondLst>
                                        </p:cTn>
                                        <p:tgtEl>
                                          <p:spTgt spid="232452"/>
                                        </p:tgtEl>
                                        <p:attrNameLst>
                                          <p:attrName>style.visibility</p:attrName>
                                        </p:attrNameLst>
                                      </p:cBhvr>
                                      <p:to>
                                        <p:strVal val="visible"/>
                                      </p:to>
                                    </p:set>
                                    <p:anim calcmode="lin" valueType="num">
                                      <p:cBhvr additive="base">
                                        <p:cTn id="7" dur="500" fill="hold"/>
                                        <p:tgtEl>
                                          <p:spTgt spid="232452"/>
                                        </p:tgtEl>
                                        <p:attrNameLst>
                                          <p:attrName>ppt_x</p:attrName>
                                        </p:attrNameLst>
                                      </p:cBhvr>
                                      <p:tavLst>
                                        <p:tav tm="0">
                                          <p:val>
                                            <p:strVal val="0-#ppt_w/2"/>
                                          </p:val>
                                        </p:tav>
                                        <p:tav tm="100000">
                                          <p:val>
                                            <p:strVal val="#ppt_x"/>
                                          </p:val>
                                        </p:tav>
                                      </p:tavLst>
                                    </p:anim>
                                    <p:anim calcmode="lin" valueType="num">
                                      <p:cBhvr additive="base">
                                        <p:cTn id="8" dur="500" fill="hold"/>
                                        <p:tgtEl>
                                          <p:spTgt spid="23245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0" fill="hold">
                                          <p:stCondLst>
                                            <p:cond delay="0"/>
                                          </p:stCondLst>
                                        </p:cTn>
                                        <p:tgtEl>
                                          <p:spTgt spid="232453"/>
                                        </p:tgtEl>
                                        <p:attrNameLst>
                                          <p:attrName>style.visibility</p:attrName>
                                        </p:attrNameLst>
                                      </p:cBhvr>
                                      <p:to>
                                        <p:strVal val="visible"/>
                                      </p:to>
                                    </p:set>
                                    <p:anim calcmode="lin" valueType="num">
                                      <p:cBhvr additive="base">
                                        <p:cTn id="13" dur="500" fill="hold"/>
                                        <p:tgtEl>
                                          <p:spTgt spid="232453"/>
                                        </p:tgtEl>
                                        <p:attrNameLst>
                                          <p:attrName>ppt_x</p:attrName>
                                        </p:attrNameLst>
                                      </p:cBhvr>
                                      <p:tavLst>
                                        <p:tav tm="0">
                                          <p:val>
                                            <p:strVal val="0-#ppt_w/2"/>
                                          </p:val>
                                        </p:tav>
                                        <p:tav tm="100000">
                                          <p:val>
                                            <p:strVal val="#ppt_x"/>
                                          </p:val>
                                        </p:tav>
                                      </p:tavLst>
                                    </p:anim>
                                    <p:anim calcmode="lin" valueType="num">
                                      <p:cBhvr additive="base">
                                        <p:cTn id="14" dur="500" fill="hold"/>
                                        <p:tgtEl>
                                          <p:spTgt spid="23245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0" fill="hold">
                                          <p:stCondLst>
                                            <p:cond delay="0"/>
                                          </p:stCondLst>
                                        </p:cTn>
                                        <p:tgtEl>
                                          <p:spTgt spid="232454"/>
                                        </p:tgtEl>
                                        <p:attrNameLst>
                                          <p:attrName>style.visibility</p:attrName>
                                        </p:attrNameLst>
                                      </p:cBhvr>
                                      <p:to>
                                        <p:strVal val="visible"/>
                                      </p:to>
                                    </p:set>
                                    <p:anim calcmode="lin" valueType="num">
                                      <p:cBhvr additive="base">
                                        <p:cTn id="19" dur="500" fill="hold"/>
                                        <p:tgtEl>
                                          <p:spTgt spid="232454"/>
                                        </p:tgtEl>
                                        <p:attrNameLst>
                                          <p:attrName>ppt_x</p:attrName>
                                        </p:attrNameLst>
                                      </p:cBhvr>
                                      <p:tavLst>
                                        <p:tav tm="0">
                                          <p:val>
                                            <p:strVal val="0-#ppt_w/2"/>
                                          </p:val>
                                        </p:tav>
                                        <p:tav tm="100000">
                                          <p:val>
                                            <p:strVal val="#ppt_x"/>
                                          </p:val>
                                        </p:tav>
                                      </p:tavLst>
                                    </p:anim>
                                    <p:anim calcmode="lin" valueType="num">
                                      <p:cBhvr additive="base">
                                        <p:cTn id="20" dur="500" fill="hold"/>
                                        <p:tgtEl>
                                          <p:spTgt spid="2324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2" grpId="0" autoUpdateAnimBg="0"/>
      <p:bldP spid="232453" grpId="0" autoUpdateAnimBg="0"/>
      <p:bldP spid="23245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75CFF9E5-C0DC-4FCA-8EBC-092DDE190D49}" type="slidenum">
              <a:rPr lang="en-US" altLang="zh-CN" sz="1400">
                <a:latin typeface="Tahoma" pitchFamily="34" charset="0"/>
                <a:ea typeface="+mn-ea"/>
              </a:rPr>
              <a:pPr algn="r">
                <a:defRPr/>
              </a:pPr>
              <a:t>25</a:t>
            </a:fld>
            <a:endParaRPr lang="en-US" altLang="zh-CN" sz="1400">
              <a:latin typeface="Tahoma" pitchFamily="34" charset="0"/>
              <a:ea typeface="+mn-ea"/>
            </a:endParaRPr>
          </a:p>
        </p:txBody>
      </p:sp>
      <p:sp>
        <p:nvSpPr>
          <p:cNvPr id="251907" name="Rectangle 2"/>
          <p:cNvSpPr>
            <a:spLocks noGrp="1" noChangeArrowheads="1"/>
          </p:cNvSpPr>
          <p:nvPr>
            <p:ph type="title" idx="4294967295"/>
          </p:nvPr>
        </p:nvSpPr>
        <p:spPr>
          <a:xfrm>
            <a:off x="785813" y="1071563"/>
            <a:ext cx="8143875" cy="5362575"/>
          </a:xfrm>
        </p:spPr>
        <p:txBody>
          <a:bodyPr anchor="b"/>
          <a:lstStyle/>
          <a:p>
            <a:pPr algn="l" eaLnBrk="1" hangingPunct="1">
              <a:lnSpc>
                <a:spcPct val="150000"/>
              </a:lnSpc>
            </a:pPr>
            <a:r>
              <a:rPr lang="en-US" altLang="zh-CN" sz="28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．控制能量摄入</a:t>
            </a:r>
            <a:r>
              <a:rPr lang="zh-CN" altLang="en-US" sz="2400" dirty="0" smtClean="0">
                <a:latin typeface="黑体" pitchFamily="49" charset="-122"/>
                <a:ea typeface="黑体" pitchFamily="49" charset="-122"/>
              </a:rPr>
              <a:t/>
            </a:r>
            <a:br>
              <a:rPr lang="zh-CN" altLang="en-US" sz="2400" dirty="0" smtClean="0">
                <a:latin typeface="黑体" pitchFamily="49" charset="-122"/>
                <a:ea typeface="黑体" pitchFamily="49" charset="-122"/>
              </a:rPr>
            </a:br>
            <a:r>
              <a:rPr lang="zh-CN" altLang="en-US" sz="2400" b="1" dirty="0" smtClean="0">
                <a:latin typeface="黑体" pitchFamily="49" charset="-122"/>
                <a:ea typeface="黑体" pitchFamily="49" charset="-122"/>
              </a:rPr>
              <a:t>    食物摄入的总量不要太多，避免吃得过饱，防止</a:t>
            </a:r>
            <a:br>
              <a:rPr lang="zh-CN" altLang="en-US" sz="2400" b="1" dirty="0" smtClean="0">
                <a:latin typeface="黑体" pitchFamily="49" charset="-122"/>
                <a:ea typeface="黑体" pitchFamily="49" charset="-122"/>
              </a:rPr>
            </a:br>
            <a:r>
              <a:rPr lang="zh-CN" altLang="en-US" sz="2400" b="1" dirty="0" smtClean="0">
                <a:latin typeface="黑体" pitchFamily="49" charset="-122"/>
                <a:ea typeface="黑体" pitchFamily="49" charset="-122"/>
              </a:rPr>
              <a:t>  能量摄入过多而造成肥胖。</a:t>
            </a:r>
            <a:r>
              <a:rPr lang="zh-CN" altLang="en-US" sz="2800" b="1" dirty="0" smtClean="0">
                <a:latin typeface="黑体" pitchFamily="49" charset="-122"/>
                <a:ea typeface="黑体" pitchFamily="49" charset="-122"/>
              </a:rPr>
              <a:t/>
            </a:r>
            <a:br>
              <a:rPr lang="zh-CN" altLang="en-US" sz="2800" b="1" dirty="0" smtClean="0">
                <a:latin typeface="黑体" pitchFamily="49" charset="-122"/>
                <a:ea typeface="黑体" pitchFamily="49" charset="-122"/>
              </a:rPr>
            </a:b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．碳水化合物比例适当</a:t>
            </a:r>
            <a:r>
              <a:rPr lang="zh-CN" altLang="en-US" sz="2400" b="1" dirty="0" smtClean="0">
                <a:latin typeface="黑体" pitchFamily="49" charset="-122"/>
                <a:ea typeface="黑体" pitchFamily="49" charset="-122"/>
              </a:rPr>
              <a:t/>
            </a:r>
            <a:br>
              <a:rPr lang="zh-CN" altLang="en-US" sz="2400" b="1" dirty="0" smtClean="0">
                <a:latin typeface="黑体" pitchFamily="49" charset="-122"/>
                <a:ea typeface="黑体" pitchFamily="49" charset="-122"/>
              </a:rPr>
            </a:br>
            <a:r>
              <a:rPr lang="zh-CN" altLang="en-US" sz="2400" b="1" dirty="0" smtClean="0">
                <a:latin typeface="黑体" pitchFamily="49" charset="-122"/>
                <a:ea typeface="黑体" pitchFamily="49" charset="-122"/>
              </a:rPr>
              <a:t>  膳食脂肪 </a:t>
            </a:r>
            <a:r>
              <a:rPr lang="zh-CN" altLang="en-US" sz="2400" b="1" dirty="0" smtClean="0">
                <a:latin typeface="黑体" pitchFamily="49" charset="-122"/>
                <a:ea typeface="黑体" pitchFamily="49" charset="-122"/>
                <a:sym typeface="Symbol" pitchFamily="18" charset="2"/>
              </a:rPr>
              <a:t></a:t>
            </a:r>
            <a:r>
              <a:rPr lang="zh-CN" altLang="en-US" sz="2400" b="1" dirty="0" smtClean="0">
                <a:latin typeface="黑体" pitchFamily="49" charset="-122"/>
                <a:ea typeface="黑体" pitchFamily="49" charset="-122"/>
              </a:rPr>
              <a:t> </a:t>
            </a:r>
            <a:r>
              <a:rPr lang="zh-CN" altLang="en-US" sz="2400" b="1" dirty="0" smtClean="0">
                <a:latin typeface="黑体" pitchFamily="49" charset="-122"/>
                <a:ea typeface="黑体" pitchFamily="49" charset="-122"/>
                <a:sym typeface="Symbol" pitchFamily="18" charset="2"/>
              </a:rPr>
              <a:t></a:t>
            </a:r>
            <a:r>
              <a:rPr lang="zh-CN" altLang="en-US" sz="2400" b="1" dirty="0" smtClean="0">
                <a:latin typeface="黑体" pitchFamily="49" charset="-122"/>
                <a:ea typeface="黑体" pitchFamily="49" charset="-122"/>
              </a:rPr>
              <a:t> 肥胖</a:t>
            </a:r>
            <a:br>
              <a:rPr lang="zh-CN" altLang="en-US" sz="2400" b="1" dirty="0" smtClean="0">
                <a:latin typeface="黑体" pitchFamily="49" charset="-122"/>
                <a:ea typeface="黑体" pitchFamily="49" charset="-122"/>
              </a:rPr>
            </a:br>
            <a:r>
              <a:rPr lang="zh-CN" altLang="en-US" sz="2400" b="1" dirty="0" smtClean="0">
                <a:latin typeface="黑体" pitchFamily="49" charset="-122"/>
                <a:ea typeface="黑体" pitchFamily="49" charset="-122"/>
              </a:rPr>
              <a:t>  碳水化合物 </a:t>
            </a:r>
            <a:r>
              <a:rPr lang="zh-CN" altLang="en-US" sz="2400" b="1" dirty="0" smtClean="0">
                <a:latin typeface="黑体" pitchFamily="49" charset="-122"/>
                <a:ea typeface="黑体" pitchFamily="49" charset="-122"/>
                <a:sym typeface="Symbol" pitchFamily="18" charset="2"/>
              </a:rPr>
              <a:t></a:t>
            </a:r>
            <a:r>
              <a:rPr lang="zh-CN" altLang="en-US" sz="2400" b="1" dirty="0" smtClean="0">
                <a:latin typeface="黑体" pitchFamily="49" charset="-122"/>
                <a:ea typeface="黑体" pitchFamily="49" charset="-122"/>
              </a:rPr>
              <a:t> </a:t>
            </a:r>
            <a:r>
              <a:rPr lang="zh-CN" altLang="en-US" sz="2400" b="1" dirty="0" smtClean="0">
                <a:latin typeface="黑体" pitchFamily="49" charset="-122"/>
                <a:ea typeface="黑体" pitchFamily="49" charset="-122"/>
                <a:sym typeface="Symbol" pitchFamily="18" charset="2"/>
              </a:rPr>
              <a:t></a:t>
            </a:r>
            <a:r>
              <a:rPr lang="zh-CN" altLang="en-US" sz="2400" b="1" dirty="0" smtClean="0">
                <a:latin typeface="黑体" pitchFamily="49" charset="-122"/>
                <a:ea typeface="黑体" pitchFamily="49" charset="-122"/>
              </a:rPr>
              <a:t> 血中三酰甘油 </a:t>
            </a:r>
            <a:r>
              <a:rPr lang="zh-CN" altLang="en-US" sz="2400" b="1" dirty="0" smtClean="0">
                <a:latin typeface="黑体" pitchFamily="49" charset="-122"/>
                <a:ea typeface="黑体" pitchFamily="49" charset="-122"/>
                <a:sym typeface="Symbol" pitchFamily="18" charset="2"/>
              </a:rPr>
              <a:t></a:t>
            </a:r>
            <a:r>
              <a:rPr lang="zh-CN" altLang="en-US" sz="2400" b="1" dirty="0" smtClean="0">
                <a:latin typeface="黑体" pitchFamily="49" charset="-122"/>
                <a:ea typeface="黑体" pitchFamily="49" charset="-122"/>
              </a:rPr>
              <a:t> </a:t>
            </a:r>
            <a:br>
              <a:rPr lang="zh-CN" altLang="en-US" sz="2400" b="1" dirty="0" smtClean="0">
                <a:latin typeface="黑体" pitchFamily="49" charset="-122"/>
                <a:ea typeface="黑体" pitchFamily="49" charset="-122"/>
              </a:rPr>
            </a:br>
            <a:r>
              <a:rPr lang="zh-CN" altLang="en-US" sz="2400" b="1" dirty="0" smtClean="0">
                <a:latin typeface="黑体" pitchFamily="49" charset="-122"/>
                <a:ea typeface="黑体" pitchFamily="49" charset="-122"/>
              </a:rPr>
              <a:t>  碳水化物占总能量</a:t>
            </a:r>
            <a:r>
              <a:rPr lang="en-US" altLang="zh-CN" sz="2400" b="1" dirty="0" smtClean="0">
                <a:latin typeface="黑体" pitchFamily="49" charset="-122"/>
                <a:ea typeface="黑体" pitchFamily="49" charset="-122"/>
              </a:rPr>
              <a:t>55</a:t>
            </a:r>
            <a:r>
              <a:rPr lang="zh-CN" altLang="en-US" sz="2400" b="1" dirty="0" smtClean="0">
                <a:latin typeface="黑体" pitchFamily="49" charset="-122"/>
                <a:ea typeface="黑体" pitchFamily="49" charset="-122"/>
              </a:rPr>
              <a:t>％</a:t>
            </a:r>
            <a:r>
              <a:rPr lang="zh-CN" altLang="en-US" sz="2400" b="1" dirty="0" smtClean="0">
                <a:latin typeface="黑体" pitchFamily="49" charset="-122"/>
                <a:ea typeface="黑体" pitchFamily="49" charset="-122"/>
                <a:sym typeface="Symbol" pitchFamily="18" charset="2"/>
              </a:rPr>
              <a:t></a:t>
            </a:r>
            <a:r>
              <a:rPr lang="en-US" altLang="zh-CN" sz="2400" b="1" dirty="0" smtClean="0">
                <a:latin typeface="黑体" pitchFamily="49" charset="-122"/>
                <a:ea typeface="黑体" pitchFamily="49" charset="-122"/>
              </a:rPr>
              <a:t>65</a:t>
            </a:r>
            <a:r>
              <a:rPr lang="zh-CN" altLang="en-US" sz="2400" b="1" dirty="0" smtClean="0">
                <a:latin typeface="黑体" pitchFamily="49" charset="-122"/>
                <a:ea typeface="黑体" pitchFamily="49" charset="-122"/>
              </a:rPr>
              <a:t>％ ；单糖和双糖 </a:t>
            </a:r>
            <a:r>
              <a:rPr lang="en-US" altLang="zh-CN" sz="2400" b="1" dirty="0" smtClean="0">
                <a:latin typeface="黑体" pitchFamily="49" charset="-122"/>
                <a:ea typeface="黑体" pitchFamily="49" charset="-122"/>
              </a:rPr>
              <a:t>&lt;10</a:t>
            </a:r>
            <a:r>
              <a:rPr lang="zh-CN" altLang="en-US" sz="2400" b="1" dirty="0" smtClean="0">
                <a:latin typeface="黑体" pitchFamily="49" charset="-122"/>
                <a:ea typeface="黑体" pitchFamily="49" charset="-122"/>
              </a:rPr>
              <a:t>％；</a:t>
            </a:r>
            <a:br>
              <a:rPr lang="zh-CN" altLang="en-US" sz="2400" b="1" dirty="0" smtClean="0">
                <a:latin typeface="黑体" pitchFamily="49" charset="-122"/>
                <a:ea typeface="黑体" pitchFamily="49" charset="-122"/>
              </a:rPr>
            </a:br>
            <a:r>
              <a:rPr lang="zh-CN" altLang="en-US" sz="2400" b="1" dirty="0" smtClean="0">
                <a:latin typeface="黑体" pitchFamily="49" charset="-122"/>
                <a:ea typeface="黑体" pitchFamily="49" charset="-122"/>
              </a:rPr>
              <a:t>  膳食纤维 </a:t>
            </a:r>
            <a:r>
              <a:rPr lang="en-US" altLang="zh-CN" sz="2400" b="1" dirty="0" smtClean="0">
                <a:latin typeface="黑体" pitchFamily="49" charset="-122"/>
                <a:ea typeface="黑体" pitchFamily="49" charset="-122"/>
              </a:rPr>
              <a:t>&gt; 25g/d</a:t>
            </a:r>
            <a:br>
              <a:rPr lang="en-US" altLang="zh-CN" sz="2400" b="1" dirty="0" smtClean="0">
                <a:latin typeface="黑体" pitchFamily="49" charset="-122"/>
                <a:ea typeface="黑体" pitchFamily="49" charset="-122"/>
              </a:rPr>
            </a:br>
            <a:endParaRPr lang="en-US" altLang="zh-CN" sz="2400" b="1" dirty="0" smtClean="0">
              <a:latin typeface="黑体" pitchFamily="49" charset="-122"/>
              <a:ea typeface="黑体" pitchFamily="49" charset="-122"/>
            </a:endParaRPr>
          </a:p>
        </p:txBody>
      </p:sp>
      <p:sp>
        <p:nvSpPr>
          <p:cNvPr id="233476" name="Rectangle 4"/>
          <p:cNvSpPr>
            <a:spLocks noChangeArrowheads="1"/>
          </p:cNvSpPr>
          <p:nvPr/>
        </p:nvSpPr>
        <p:spPr bwMode="auto">
          <a:xfrm>
            <a:off x="796925" y="2743200"/>
            <a:ext cx="184150" cy="457200"/>
          </a:xfrm>
          <a:prstGeom prst="rect">
            <a:avLst/>
          </a:prstGeom>
          <a:noFill/>
          <a:ln w="9525">
            <a:noFill/>
            <a:miter lim="800000"/>
            <a:headEnd/>
            <a:tailEnd/>
          </a:ln>
        </p:spPr>
        <p:txBody>
          <a:bodyPr wrap="none">
            <a:spAutoFit/>
          </a:bodyPr>
          <a:lstStyle/>
          <a:p>
            <a:endParaRPr lang="zh-CN" altLang="zh-CN" sz="2400" b="1">
              <a:solidFill>
                <a:schemeClr val="tx2"/>
              </a:solidFill>
              <a:latin typeface="仿宋_GB2312" pitchFamily="49" charset="-122"/>
              <a:ea typeface="仿宋_GB2312" pitchFamily="49" charset="-122"/>
            </a:endParaRPr>
          </a:p>
        </p:txBody>
      </p:sp>
      <p:sp>
        <p:nvSpPr>
          <p:cNvPr id="7" name="Rectangle 2"/>
          <p:cNvSpPr txBox="1">
            <a:spLocks noChangeArrowheads="1"/>
          </p:cNvSpPr>
          <p:nvPr/>
        </p:nvSpPr>
        <p:spPr bwMode="auto">
          <a:xfrm>
            <a:off x="500063" y="214313"/>
            <a:ext cx="7315200" cy="822325"/>
          </a:xfrm>
          <a:prstGeom prst="rect">
            <a:avLst/>
          </a:prstGeom>
          <a:noFill/>
          <a:ln w="9525">
            <a:noFill/>
            <a:miter lim="800000"/>
            <a:headEnd/>
            <a:tailEnd/>
          </a:ln>
          <a:effectLst/>
        </p:spPr>
        <p:txBody>
          <a:bodyPr anchor="b"/>
          <a:lstStyle/>
          <a:p>
            <a:pPr>
              <a:defRPr/>
            </a:pPr>
            <a:r>
              <a:rPr lang="zh-CN" altLang="en-US" sz="3200" b="1" kern="0" dirty="0">
                <a:solidFill>
                  <a:srgbClr val="0000FF"/>
                </a:solidFill>
                <a:latin typeface="黑体" pitchFamily="2" charset="-122"/>
                <a:ea typeface="黑体" pitchFamily="2" charset="-122"/>
                <a:cs typeface="+mj-cs"/>
              </a:rPr>
              <a:t>三、动脉粥样硬化的营养防治</a:t>
            </a:r>
            <a:endParaRPr lang="zh-CN" altLang="en-US" sz="2400" kern="0" dirty="0">
              <a:solidFill>
                <a:schemeClr val="tx2"/>
              </a:solidFill>
              <a:latin typeface="仿宋_GB2312" pitchFamily="49" charset="-122"/>
              <a:ea typeface="仿宋_GB2312" pitchFamily="49" charset="-122"/>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0" fill="hold">
                                          <p:stCondLst>
                                            <p:cond delay="0"/>
                                          </p:stCondLst>
                                        </p:cTn>
                                        <p:tgtEl>
                                          <p:spTgt spid="233476"/>
                                        </p:tgtEl>
                                        <p:attrNameLst>
                                          <p:attrName>style.visibility</p:attrName>
                                        </p:attrNameLst>
                                      </p:cBhvr>
                                      <p:to>
                                        <p:strVal val="visible"/>
                                      </p:to>
                                    </p:set>
                                    <p:anim calcmode="lin" valueType="num">
                                      <p:cBhvr additive="base">
                                        <p:cTn id="7" dur="500" fill="hold"/>
                                        <p:tgtEl>
                                          <p:spTgt spid="233476"/>
                                        </p:tgtEl>
                                        <p:attrNameLst>
                                          <p:attrName>ppt_x</p:attrName>
                                        </p:attrNameLst>
                                      </p:cBhvr>
                                      <p:tavLst>
                                        <p:tav tm="0">
                                          <p:val>
                                            <p:strVal val="0-#ppt_w/2"/>
                                          </p:val>
                                        </p:tav>
                                        <p:tav tm="100000">
                                          <p:val>
                                            <p:strVal val="#ppt_x"/>
                                          </p:val>
                                        </p:tav>
                                      </p:tavLst>
                                    </p:anim>
                                    <p:anim calcmode="lin" valueType="num">
                                      <p:cBhvr additive="base">
                                        <p:cTn id="8" dur="500" fill="hold"/>
                                        <p:tgtEl>
                                          <p:spTgt spid="2334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8CB0031A-B3C5-4137-A542-AD2373F53EBD}" type="slidenum">
              <a:rPr lang="en-US" altLang="zh-CN" sz="1400">
                <a:latin typeface="Tahoma" pitchFamily="34" charset="0"/>
                <a:ea typeface="+mn-ea"/>
              </a:rPr>
              <a:pPr algn="r">
                <a:defRPr/>
              </a:pPr>
              <a:t>26</a:t>
            </a:fld>
            <a:endParaRPr lang="en-US" altLang="zh-CN" sz="1400">
              <a:latin typeface="Tahoma" pitchFamily="34" charset="0"/>
              <a:ea typeface="+mn-ea"/>
            </a:endParaRPr>
          </a:p>
        </p:txBody>
      </p:sp>
      <p:sp>
        <p:nvSpPr>
          <p:cNvPr id="252931" name="Rectangle 2"/>
          <p:cNvSpPr>
            <a:spLocks noGrp="1" noChangeArrowheads="1"/>
          </p:cNvSpPr>
          <p:nvPr>
            <p:ph type="title" idx="4294967295"/>
          </p:nvPr>
        </p:nvSpPr>
        <p:spPr>
          <a:xfrm>
            <a:off x="346075" y="928688"/>
            <a:ext cx="7680325" cy="792162"/>
          </a:xfrm>
        </p:spPr>
        <p:txBody>
          <a:bodyPr anchor="b"/>
          <a:lstStyle/>
          <a:p>
            <a:pPr algn="l" eaLnBrk="1" hangingPunct="1"/>
            <a:r>
              <a:rPr lang="en-US" altLang="zh-CN" sz="2800" b="1" smtClean="0">
                <a:latin typeface="黑体" pitchFamily="49" charset="-122"/>
                <a:ea typeface="黑体" pitchFamily="49" charset="-122"/>
              </a:rPr>
              <a:t>    4</a:t>
            </a:r>
            <a:r>
              <a:rPr lang="zh-CN" altLang="en-US" sz="2800" b="1" smtClean="0">
                <a:latin typeface="黑体" pitchFamily="49" charset="-122"/>
                <a:ea typeface="黑体" pitchFamily="49" charset="-122"/>
              </a:rPr>
              <a:t>．动、植物蛋白合理调配</a:t>
            </a:r>
            <a:endParaRPr lang="zh-CN" altLang="en-US" sz="2400" smtClean="0">
              <a:latin typeface="仿宋_GB2312" pitchFamily="49" charset="-122"/>
              <a:ea typeface="仿宋_GB2312" pitchFamily="49" charset="-122"/>
            </a:endParaRPr>
          </a:p>
        </p:txBody>
      </p:sp>
      <p:sp>
        <p:nvSpPr>
          <p:cNvPr id="236548" name="Rectangle 4"/>
          <p:cNvSpPr>
            <a:spLocks noChangeArrowheads="1"/>
          </p:cNvSpPr>
          <p:nvPr/>
        </p:nvSpPr>
        <p:spPr bwMode="auto">
          <a:xfrm>
            <a:off x="1054100" y="1785938"/>
            <a:ext cx="6234113" cy="3724275"/>
          </a:xfrm>
          <a:prstGeom prst="rect">
            <a:avLst/>
          </a:prstGeom>
          <a:noFill/>
          <a:ln w="9525">
            <a:noFill/>
            <a:miter lim="800000"/>
            <a:headEnd/>
            <a:tailEnd/>
          </a:ln>
        </p:spPr>
        <p:txBody>
          <a:bodyPr wrap="none">
            <a:spAutoFit/>
          </a:bodyPr>
          <a:lstStyle/>
          <a:p>
            <a:r>
              <a:rPr lang="en-US" altLang="zh-CN" sz="2800" b="1">
                <a:solidFill>
                  <a:schemeClr val="tx2"/>
                </a:solidFill>
                <a:latin typeface="黑体" pitchFamily="49" charset="-122"/>
                <a:ea typeface="黑体" pitchFamily="49" charset="-122"/>
              </a:rPr>
              <a:t>5</a:t>
            </a:r>
            <a:r>
              <a:rPr lang="zh-CN" altLang="en-US" sz="2800" b="1">
                <a:solidFill>
                  <a:schemeClr val="tx2"/>
                </a:solidFill>
                <a:latin typeface="黑体" pitchFamily="49" charset="-122"/>
                <a:ea typeface="黑体" pitchFamily="49" charset="-122"/>
              </a:rPr>
              <a:t>．多吃蔬菜水果和菌藻类食物</a:t>
            </a:r>
            <a:r>
              <a:rPr lang="zh-CN" altLang="en-US" sz="2800">
                <a:solidFill>
                  <a:schemeClr val="tx2"/>
                </a:solidFill>
                <a:latin typeface="黑体" pitchFamily="49" charset="-122"/>
                <a:ea typeface="黑体" pitchFamily="49" charset="-122"/>
              </a:rPr>
              <a:t/>
            </a:r>
            <a:br>
              <a:rPr lang="zh-CN" altLang="en-US" sz="2800">
                <a:solidFill>
                  <a:schemeClr val="tx2"/>
                </a:solidFill>
                <a:latin typeface="黑体" pitchFamily="49" charset="-122"/>
                <a:ea typeface="黑体" pitchFamily="49" charset="-122"/>
              </a:rPr>
            </a:br>
            <a:r>
              <a:rPr lang="zh-CN" altLang="en-US" sz="2400">
                <a:solidFill>
                  <a:schemeClr val="tx2"/>
                </a:solidFill>
                <a:latin typeface="黑体" pitchFamily="49" charset="-122"/>
                <a:ea typeface="黑体" pitchFamily="49" charset="-122"/>
              </a:rPr>
              <a:t/>
            </a:r>
            <a:br>
              <a:rPr lang="zh-CN" altLang="en-US" sz="2400">
                <a:solidFill>
                  <a:schemeClr val="tx2"/>
                </a:solidFill>
                <a:latin typeface="黑体" pitchFamily="49" charset="-122"/>
                <a:ea typeface="黑体" pitchFamily="49" charset="-122"/>
              </a:rPr>
            </a:br>
            <a:r>
              <a:rPr lang="zh-CN" altLang="en-US" sz="2400">
                <a:solidFill>
                  <a:schemeClr val="tx2"/>
                </a:solidFill>
                <a:latin typeface="黑体" pitchFamily="49" charset="-122"/>
                <a:ea typeface="黑体" pitchFamily="49" charset="-122"/>
              </a:rPr>
              <a:t> </a:t>
            </a:r>
            <a:r>
              <a:rPr lang="en-US" altLang="zh-CN" sz="2800">
                <a:solidFill>
                  <a:schemeClr val="tx2"/>
                </a:solidFill>
                <a:latin typeface="Wingdings" pitchFamily="2" charset="2"/>
                <a:ea typeface="黑体" pitchFamily="49" charset="-122"/>
              </a:rPr>
              <a:t>Ø</a:t>
            </a:r>
            <a:r>
              <a:rPr lang="en-US" altLang="zh-CN" sz="2800">
                <a:solidFill>
                  <a:schemeClr val="tx2"/>
                </a:solidFill>
                <a:latin typeface="黑体" pitchFamily="49" charset="-122"/>
                <a:ea typeface="黑体" pitchFamily="49" charset="-122"/>
              </a:rPr>
              <a:t> </a:t>
            </a:r>
            <a:r>
              <a:rPr lang="zh-CN" altLang="en-US" sz="2400" b="1">
                <a:solidFill>
                  <a:schemeClr val="tx2"/>
                </a:solidFill>
                <a:latin typeface="黑体" pitchFamily="49" charset="-122"/>
                <a:ea typeface="黑体" pitchFamily="49" charset="-122"/>
              </a:rPr>
              <a:t>大量膳食纤维、矿物质、维生素</a:t>
            </a:r>
            <a:r>
              <a:rPr lang="en-US" altLang="zh-CN" sz="2400" b="1">
                <a:solidFill>
                  <a:schemeClr val="tx2"/>
                </a:solidFill>
                <a:latin typeface="黑体" pitchFamily="49" charset="-122"/>
                <a:ea typeface="黑体" pitchFamily="49" charset="-122"/>
              </a:rPr>
              <a:t>C </a:t>
            </a:r>
            <a:br>
              <a:rPr lang="en-US" altLang="zh-CN" sz="2400" b="1">
                <a:solidFill>
                  <a:schemeClr val="tx2"/>
                </a:solidFill>
                <a:latin typeface="黑体" pitchFamily="49" charset="-122"/>
                <a:ea typeface="黑体" pitchFamily="49" charset="-122"/>
              </a:rPr>
            </a:br>
            <a:r>
              <a:rPr lang="en-US" altLang="zh-CN" sz="2400" b="1">
                <a:solidFill>
                  <a:schemeClr val="tx2"/>
                </a:solidFill>
                <a:latin typeface="黑体" pitchFamily="49" charset="-122"/>
                <a:ea typeface="黑体" pitchFamily="49" charset="-122"/>
              </a:rPr>
              <a:t> </a:t>
            </a:r>
            <a:r>
              <a:rPr lang="en-US" altLang="zh-CN" sz="2400">
                <a:solidFill>
                  <a:schemeClr val="tx2"/>
                </a:solidFill>
                <a:latin typeface="黑体" pitchFamily="49" charset="-122"/>
                <a:ea typeface="黑体" pitchFamily="49" charset="-122"/>
              </a:rPr>
              <a:t/>
            </a:r>
            <a:br>
              <a:rPr lang="en-US" altLang="zh-CN" sz="2400">
                <a:solidFill>
                  <a:schemeClr val="tx2"/>
                </a:solidFill>
                <a:latin typeface="黑体" pitchFamily="49" charset="-122"/>
                <a:ea typeface="黑体" pitchFamily="49" charset="-122"/>
              </a:rPr>
            </a:br>
            <a:r>
              <a:rPr lang="en-US" altLang="zh-CN" sz="2400">
                <a:solidFill>
                  <a:schemeClr val="tx2"/>
                </a:solidFill>
                <a:latin typeface="黑体" pitchFamily="49" charset="-122"/>
                <a:ea typeface="黑体" pitchFamily="49" charset="-122"/>
              </a:rPr>
              <a:t> </a:t>
            </a:r>
            <a:r>
              <a:rPr lang="en-US" altLang="zh-CN" sz="2800">
                <a:solidFill>
                  <a:schemeClr val="tx2"/>
                </a:solidFill>
                <a:latin typeface="Wingdings" pitchFamily="2" charset="2"/>
                <a:ea typeface="黑体" pitchFamily="49" charset="-122"/>
              </a:rPr>
              <a:t>Ø</a:t>
            </a:r>
            <a:r>
              <a:rPr lang="en-US" altLang="zh-CN" sz="2800">
                <a:solidFill>
                  <a:schemeClr val="tx2"/>
                </a:solidFill>
                <a:latin typeface="黑体" pitchFamily="49" charset="-122"/>
                <a:ea typeface="黑体" pitchFamily="49" charset="-122"/>
              </a:rPr>
              <a:t> </a:t>
            </a:r>
            <a:r>
              <a:rPr lang="zh-CN" altLang="en-US" sz="2400" b="1">
                <a:solidFill>
                  <a:schemeClr val="tx2"/>
                </a:solidFill>
                <a:latin typeface="黑体" pitchFamily="49" charset="-122"/>
                <a:ea typeface="黑体" pitchFamily="49" charset="-122"/>
              </a:rPr>
              <a:t>类胡萝卜素</a:t>
            </a:r>
            <a:r>
              <a:rPr lang="en-US" altLang="zh-CN" sz="2400" b="1">
                <a:solidFill>
                  <a:schemeClr val="tx2"/>
                </a:solidFill>
                <a:latin typeface="黑体" pitchFamily="49" charset="-122"/>
                <a:ea typeface="黑体" pitchFamily="49" charset="-122"/>
              </a:rPr>
              <a:t>(</a:t>
            </a:r>
            <a:r>
              <a:rPr lang="en-US" altLang="zh-CN" sz="2400" b="1">
                <a:solidFill>
                  <a:schemeClr val="tx2"/>
                </a:solidFill>
                <a:latin typeface="黑体" pitchFamily="49" charset="-122"/>
                <a:ea typeface="黑体" pitchFamily="49" charset="-122"/>
                <a:sym typeface="Symbol" pitchFamily="18" charset="2"/>
              </a:rPr>
              <a:t></a:t>
            </a:r>
            <a:r>
              <a:rPr lang="zh-CN" altLang="en-US" sz="2400" b="1">
                <a:solidFill>
                  <a:schemeClr val="tx2"/>
                </a:solidFill>
                <a:latin typeface="黑体" pitchFamily="49" charset="-122"/>
                <a:ea typeface="黑体" pitchFamily="49" charset="-122"/>
              </a:rPr>
              <a:t>－胡萝卜素、番茄红素等</a:t>
            </a:r>
            <a:r>
              <a:rPr lang="en-US" altLang="zh-CN" sz="2400" b="1">
                <a:solidFill>
                  <a:schemeClr val="tx2"/>
                </a:solidFill>
                <a:latin typeface="黑体" pitchFamily="49" charset="-122"/>
                <a:ea typeface="黑体" pitchFamily="49" charset="-122"/>
              </a:rPr>
              <a:t>)</a:t>
            </a:r>
            <a:r>
              <a:rPr lang="en-US" altLang="zh-CN" sz="2400">
                <a:solidFill>
                  <a:schemeClr val="tx2"/>
                </a:solidFill>
                <a:latin typeface="黑体" pitchFamily="49" charset="-122"/>
                <a:ea typeface="黑体" pitchFamily="49" charset="-122"/>
              </a:rPr>
              <a:t/>
            </a:r>
            <a:br>
              <a:rPr lang="en-US" altLang="zh-CN" sz="2400">
                <a:solidFill>
                  <a:schemeClr val="tx2"/>
                </a:solidFill>
                <a:latin typeface="黑体" pitchFamily="49" charset="-122"/>
                <a:ea typeface="黑体" pitchFamily="49" charset="-122"/>
              </a:rPr>
            </a:br>
            <a:r>
              <a:rPr lang="en-US" altLang="zh-CN" sz="2400">
                <a:solidFill>
                  <a:schemeClr val="tx2"/>
                </a:solidFill>
                <a:latin typeface="黑体" pitchFamily="49" charset="-122"/>
                <a:ea typeface="黑体" pitchFamily="49" charset="-122"/>
              </a:rPr>
              <a:t/>
            </a:r>
            <a:br>
              <a:rPr lang="en-US" altLang="zh-CN" sz="2400">
                <a:solidFill>
                  <a:schemeClr val="tx2"/>
                </a:solidFill>
                <a:latin typeface="黑体" pitchFamily="49" charset="-122"/>
                <a:ea typeface="黑体" pitchFamily="49" charset="-122"/>
              </a:rPr>
            </a:br>
            <a:r>
              <a:rPr lang="en-US" altLang="zh-CN" sz="2400">
                <a:solidFill>
                  <a:schemeClr val="tx2"/>
                </a:solidFill>
                <a:latin typeface="黑体" pitchFamily="49" charset="-122"/>
                <a:ea typeface="黑体" pitchFamily="49" charset="-122"/>
              </a:rPr>
              <a:t> </a:t>
            </a:r>
            <a:r>
              <a:rPr lang="en-US" altLang="zh-CN" sz="2800">
                <a:solidFill>
                  <a:schemeClr val="tx2"/>
                </a:solidFill>
                <a:latin typeface="Wingdings" pitchFamily="2" charset="2"/>
                <a:ea typeface="黑体" pitchFamily="49" charset="-122"/>
              </a:rPr>
              <a:t>Ø</a:t>
            </a:r>
            <a:r>
              <a:rPr lang="en-US" altLang="zh-CN" sz="2800">
                <a:solidFill>
                  <a:schemeClr val="tx2"/>
                </a:solidFill>
                <a:latin typeface="黑体" pitchFamily="49" charset="-122"/>
                <a:ea typeface="黑体" pitchFamily="49" charset="-122"/>
              </a:rPr>
              <a:t> </a:t>
            </a:r>
            <a:r>
              <a:rPr lang="zh-CN" altLang="en-US" sz="2400" b="1">
                <a:solidFill>
                  <a:schemeClr val="tx2"/>
                </a:solidFill>
                <a:latin typeface="黑体" pitchFamily="49" charset="-122"/>
                <a:ea typeface="黑体" pitchFamily="49" charset="-122"/>
              </a:rPr>
              <a:t>生物类黄酮</a:t>
            </a:r>
            <a:r>
              <a:rPr lang="en-US" altLang="zh-CN" sz="2400" b="1">
                <a:solidFill>
                  <a:schemeClr val="tx2"/>
                </a:solidFill>
                <a:latin typeface="黑体" pitchFamily="49" charset="-122"/>
                <a:ea typeface="黑体" pitchFamily="49" charset="-122"/>
              </a:rPr>
              <a:t>(</a:t>
            </a:r>
            <a:r>
              <a:rPr lang="zh-CN" altLang="en-US" sz="2400" b="1">
                <a:solidFill>
                  <a:schemeClr val="tx2"/>
                </a:solidFill>
                <a:latin typeface="黑体" pitchFamily="49" charset="-122"/>
                <a:ea typeface="黑体" pitchFamily="49" charset="-122"/>
              </a:rPr>
              <a:t>槲皮黄酮、异黄酮等</a:t>
            </a:r>
            <a:r>
              <a:rPr lang="en-US" altLang="zh-CN" sz="2400" b="1">
                <a:solidFill>
                  <a:schemeClr val="tx2"/>
                </a:solidFill>
                <a:latin typeface="黑体" pitchFamily="49" charset="-122"/>
                <a:ea typeface="黑体" pitchFamily="49" charset="-122"/>
              </a:rPr>
              <a:t>)</a:t>
            </a:r>
            <a:r>
              <a:rPr lang="en-US" altLang="zh-CN" sz="2400">
                <a:solidFill>
                  <a:schemeClr val="tx2"/>
                </a:solidFill>
                <a:latin typeface="黑体" pitchFamily="49" charset="-122"/>
                <a:ea typeface="黑体" pitchFamily="49" charset="-122"/>
              </a:rPr>
              <a:t/>
            </a:r>
            <a:br>
              <a:rPr lang="en-US" altLang="zh-CN" sz="2400">
                <a:solidFill>
                  <a:schemeClr val="tx2"/>
                </a:solidFill>
                <a:latin typeface="黑体" pitchFamily="49" charset="-122"/>
                <a:ea typeface="黑体" pitchFamily="49" charset="-122"/>
              </a:rPr>
            </a:br>
            <a:r>
              <a:rPr lang="en-US" altLang="zh-CN" sz="2400">
                <a:solidFill>
                  <a:schemeClr val="tx2"/>
                </a:solidFill>
                <a:latin typeface="黑体" pitchFamily="49" charset="-122"/>
                <a:ea typeface="黑体" pitchFamily="49" charset="-122"/>
              </a:rPr>
              <a:t/>
            </a:r>
            <a:br>
              <a:rPr lang="en-US" altLang="zh-CN" sz="2400">
                <a:solidFill>
                  <a:schemeClr val="tx2"/>
                </a:solidFill>
                <a:latin typeface="黑体" pitchFamily="49" charset="-122"/>
                <a:ea typeface="黑体" pitchFamily="49" charset="-122"/>
              </a:rPr>
            </a:br>
            <a:r>
              <a:rPr lang="en-US" altLang="zh-CN" sz="2400">
                <a:solidFill>
                  <a:schemeClr val="tx2"/>
                </a:solidFill>
                <a:latin typeface="黑体" pitchFamily="49" charset="-122"/>
                <a:ea typeface="黑体" pitchFamily="49" charset="-122"/>
              </a:rPr>
              <a:t> </a:t>
            </a:r>
            <a:r>
              <a:rPr lang="en-US" altLang="zh-CN" sz="2800">
                <a:solidFill>
                  <a:schemeClr val="tx2"/>
                </a:solidFill>
                <a:latin typeface="Wingdings" pitchFamily="2" charset="2"/>
                <a:ea typeface="黑体" pitchFamily="49" charset="-122"/>
              </a:rPr>
              <a:t>Ø</a:t>
            </a:r>
            <a:r>
              <a:rPr lang="en-US" altLang="zh-CN" sz="2800">
                <a:solidFill>
                  <a:schemeClr val="tx2"/>
                </a:solidFill>
                <a:latin typeface="黑体" pitchFamily="49" charset="-122"/>
                <a:ea typeface="黑体" pitchFamily="49" charset="-122"/>
              </a:rPr>
              <a:t> </a:t>
            </a:r>
            <a:r>
              <a:rPr lang="zh-CN" altLang="en-US" sz="2400" b="1">
                <a:solidFill>
                  <a:schemeClr val="tx2"/>
                </a:solidFill>
                <a:latin typeface="黑体" pitchFamily="49" charset="-122"/>
                <a:ea typeface="黑体" pitchFamily="49" charset="-122"/>
              </a:rPr>
              <a:t>降血脂、抗血凝成分</a:t>
            </a:r>
            <a:r>
              <a:rPr lang="en-US" altLang="zh-CN" sz="2400" b="1">
                <a:solidFill>
                  <a:schemeClr val="tx2"/>
                </a:solidFill>
                <a:latin typeface="黑体" pitchFamily="49" charset="-122"/>
                <a:ea typeface="黑体" pitchFamily="49" charset="-122"/>
              </a:rPr>
              <a:t>(</a:t>
            </a:r>
            <a:r>
              <a:rPr lang="zh-CN" altLang="en-US" sz="2400" b="1">
                <a:solidFill>
                  <a:schemeClr val="tx2"/>
                </a:solidFill>
                <a:latin typeface="黑体" pitchFamily="49" charset="-122"/>
                <a:ea typeface="黑体" pitchFamily="49" charset="-122"/>
              </a:rPr>
              <a:t>香菇、木耳等</a:t>
            </a:r>
            <a:r>
              <a:rPr lang="en-US" altLang="zh-CN" sz="2400" b="1">
                <a:solidFill>
                  <a:schemeClr val="tx2"/>
                </a:solidFill>
                <a:latin typeface="黑体" pitchFamily="49" charset="-122"/>
                <a:ea typeface="黑体" pitchFamily="49" charset="-122"/>
              </a:rPr>
              <a:t>)</a:t>
            </a:r>
            <a:endParaRPr lang="en-US" altLang="zh-CN" sz="2400">
              <a:solidFill>
                <a:schemeClr val="tx2"/>
              </a:solidFill>
              <a:latin typeface="黑体" pitchFamily="49" charset="-122"/>
              <a:ea typeface="黑体" pitchFamily="49" charset="-122"/>
            </a:endParaRPr>
          </a:p>
        </p:txBody>
      </p:sp>
      <p:sp>
        <p:nvSpPr>
          <p:cNvPr id="236549" name="Rectangle 5"/>
          <p:cNvSpPr>
            <a:spLocks noChangeArrowheads="1"/>
          </p:cNvSpPr>
          <p:nvPr/>
        </p:nvSpPr>
        <p:spPr bwMode="auto">
          <a:xfrm>
            <a:off x="1143000" y="5562600"/>
            <a:ext cx="7245350" cy="884238"/>
          </a:xfrm>
          <a:prstGeom prst="rect">
            <a:avLst/>
          </a:prstGeom>
          <a:noFill/>
          <a:ln w="9525">
            <a:noFill/>
            <a:miter lim="800000"/>
            <a:headEnd/>
            <a:tailEnd/>
          </a:ln>
        </p:spPr>
        <p:txBody>
          <a:bodyPr>
            <a:spAutoFit/>
          </a:bodyPr>
          <a:lstStyle/>
          <a:p>
            <a:r>
              <a:rPr lang="en-US" altLang="zh-CN" sz="2800" b="1">
                <a:solidFill>
                  <a:schemeClr val="tx2"/>
                </a:solidFill>
                <a:latin typeface="黑体" pitchFamily="49" charset="-122"/>
                <a:ea typeface="黑体" pitchFamily="49" charset="-122"/>
              </a:rPr>
              <a:t>6</a:t>
            </a:r>
            <a:r>
              <a:rPr lang="zh-CN" altLang="en-US" sz="2800" b="1">
                <a:solidFill>
                  <a:schemeClr val="tx2"/>
                </a:solidFill>
                <a:latin typeface="黑体" pitchFamily="49" charset="-122"/>
                <a:ea typeface="黑体" pitchFamily="49" charset="-122"/>
              </a:rPr>
              <a:t>．限制钠的摄入量</a:t>
            </a:r>
            <a:r>
              <a:rPr lang="zh-CN" altLang="en-US" sz="2400">
                <a:solidFill>
                  <a:schemeClr val="tx2"/>
                </a:solidFill>
                <a:latin typeface="黑体" pitchFamily="49" charset="-122"/>
                <a:ea typeface="黑体" pitchFamily="49" charset="-122"/>
              </a:rPr>
              <a:t>    </a:t>
            </a:r>
            <a:r>
              <a:rPr lang="zh-CN" altLang="en-US" sz="2400" b="1">
                <a:solidFill>
                  <a:schemeClr val="tx2"/>
                </a:solidFill>
                <a:latin typeface="黑体" pitchFamily="49" charset="-122"/>
                <a:ea typeface="黑体" pitchFamily="49" charset="-122"/>
              </a:rPr>
              <a:t>  </a:t>
            </a:r>
            <a:r>
              <a:rPr lang="en-US" altLang="zh-CN" sz="2800" b="1">
                <a:solidFill>
                  <a:schemeClr val="tx2"/>
                </a:solidFill>
                <a:latin typeface="黑体" pitchFamily="49" charset="-122"/>
                <a:ea typeface="黑体" pitchFamily="49" charset="-122"/>
              </a:rPr>
              <a:t>WHO</a:t>
            </a:r>
            <a:r>
              <a:rPr lang="zh-CN" altLang="en-US" sz="2800" b="1">
                <a:solidFill>
                  <a:schemeClr val="tx2"/>
                </a:solidFill>
                <a:latin typeface="黑体" pitchFamily="49" charset="-122"/>
                <a:ea typeface="黑体" pitchFamily="49" charset="-122"/>
              </a:rPr>
              <a:t>： </a:t>
            </a:r>
            <a:r>
              <a:rPr lang="en-US" altLang="zh-CN" sz="2800" b="1">
                <a:solidFill>
                  <a:schemeClr val="tx2"/>
                </a:solidFill>
                <a:latin typeface="黑体" pitchFamily="49" charset="-122"/>
                <a:ea typeface="黑体" pitchFamily="49" charset="-122"/>
              </a:rPr>
              <a:t>&lt;6g/d</a:t>
            </a:r>
            <a:r>
              <a:rPr lang="en-US" altLang="zh-CN" sz="2400" b="1">
                <a:solidFill>
                  <a:schemeClr val="tx2"/>
                </a:solidFill>
                <a:latin typeface="仿宋_GB2312" pitchFamily="49" charset="-122"/>
                <a:ea typeface="仿宋_GB2312" pitchFamily="49" charset="-122"/>
              </a:rPr>
              <a:t> </a:t>
            </a:r>
            <a:r>
              <a:rPr lang="en-US" altLang="zh-CN" sz="2400">
                <a:solidFill>
                  <a:schemeClr val="tx2"/>
                </a:solidFill>
                <a:latin typeface="仿宋_GB2312" pitchFamily="49" charset="-122"/>
                <a:ea typeface="仿宋_GB2312" pitchFamily="49" charset="-122"/>
              </a:rPr>
              <a:t/>
            </a:r>
            <a:br>
              <a:rPr lang="en-US" altLang="zh-CN" sz="2400">
                <a:solidFill>
                  <a:schemeClr val="tx2"/>
                </a:solidFill>
                <a:latin typeface="仿宋_GB2312" pitchFamily="49" charset="-122"/>
                <a:ea typeface="仿宋_GB2312" pitchFamily="49" charset="-122"/>
              </a:rPr>
            </a:br>
            <a:endParaRPr lang="en-US" altLang="zh-CN" sz="2400">
              <a:solidFill>
                <a:schemeClr val="tx2"/>
              </a:solidFill>
              <a:latin typeface="仿宋_GB2312" pitchFamily="49" charset="-122"/>
              <a:ea typeface="仿宋_GB2312" pitchFamily="49" charset="-122"/>
            </a:endParaRPr>
          </a:p>
        </p:txBody>
      </p:sp>
      <p:sp>
        <p:nvSpPr>
          <p:cNvPr id="8" name="Rectangle 2"/>
          <p:cNvSpPr txBox="1">
            <a:spLocks noChangeArrowheads="1"/>
          </p:cNvSpPr>
          <p:nvPr/>
        </p:nvSpPr>
        <p:spPr bwMode="auto">
          <a:xfrm>
            <a:off x="642938" y="428625"/>
            <a:ext cx="7315200" cy="822325"/>
          </a:xfrm>
          <a:prstGeom prst="rect">
            <a:avLst/>
          </a:prstGeom>
          <a:noFill/>
          <a:ln w="9525">
            <a:noFill/>
            <a:miter lim="800000"/>
            <a:headEnd/>
            <a:tailEnd/>
          </a:ln>
          <a:effectLst/>
        </p:spPr>
        <p:txBody>
          <a:bodyPr anchor="b"/>
          <a:lstStyle/>
          <a:p>
            <a:pPr>
              <a:defRPr/>
            </a:pPr>
            <a:r>
              <a:rPr lang="zh-CN" altLang="en-US" sz="3200" b="1" kern="0">
                <a:solidFill>
                  <a:srgbClr val="0000FF"/>
                </a:solidFill>
                <a:latin typeface="黑体" pitchFamily="2" charset="-122"/>
                <a:ea typeface="黑体" pitchFamily="2" charset="-122"/>
                <a:cs typeface="+mj-cs"/>
              </a:rPr>
              <a:t>三、动脉粥样硬化的营养防治</a:t>
            </a:r>
            <a:r>
              <a:rPr lang="zh-CN" altLang="en-US" sz="2400" kern="0">
                <a:solidFill>
                  <a:schemeClr val="tx2"/>
                </a:solidFill>
                <a:latin typeface="仿宋_GB2312" pitchFamily="49" charset="-122"/>
                <a:ea typeface="仿宋_GB2312" pitchFamily="49" charset="-122"/>
                <a:cs typeface="+mj-cs"/>
              </a:rPr>
              <a:t/>
            </a:r>
            <a:br>
              <a:rPr lang="zh-CN" altLang="en-US" sz="2400" kern="0">
                <a:solidFill>
                  <a:schemeClr val="tx2"/>
                </a:solidFill>
                <a:latin typeface="仿宋_GB2312" pitchFamily="49" charset="-122"/>
                <a:ea typeface="仿宋_GB2312" pitchFamily="49" charset="-122"/>
                <a:cs typeface="+mj-cs"/>
              </a:rPr>
            </a:br>
            <a:endParaRPr lang="zh-CN" altLang="en-US" sz="2400" kern="0" dirty="0">
              <a:solidFill>
                <a:schemeClr val="tx2"/>
              </a:solidFill>
              <a:latin typeface="仿宋_GB2312" pitchFamily="49" charset="-122"/>
              <a:ea typeface="仿宋_GB2312" pitchFamily="49" charset="-122"/>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0" fill="hold">
                                          <p:stCondLst>
                                            <p:cond delay="0"/>
                                          </p:stCondLst>
                                        </p:cTn>
                                        <p:tgtEl>
                                          <p:spTgt spid="236548"/>
                                        </p:tgtEl>
                                        <p:attrNameLst>
                                          <p:attrName>style.visibility</p:attrName>
                                        </p:attrNameLst>
                                      </p:cBhvr>
                                      <p:to>
                                        <p:strVal val="visible"/>
                                      </p:to>
                                    </p:set>
                                    <p:anim calcmode="lin" valueType="num">
                                      <p:cBhvr additive="base">
                                        <p:cTn id="7" dur="500" fill="hold"/>
                                        <p:tgtEl>
                                          <p:spTgt spid="236548"/>
                                        </p:tgtEl>
                                        <p:attrNameLst>
                                          <p:attrName>ppt_x</p:attrName>
                                        </p:attrNameLst>
                                      </p:cBhvr>
                                      <p:tavLst>
                                        <p:tav tm="0">
                                          <p:val>
                                            <p:strVal val="0-#ppt_w/2"/>
                                          </p:val>
                                        </p:tav>
                                        <p:tav tm="100000">
                                          <p:val>
                                            <p:strVal val="#ppt_x"/>
                                          </p:val>
                                        </p:tav>
                                      </p:tavLst>
                                    </p:anim>
                                    <p:anim calcmode="lin" valueType="num">
                                      <p:cBhvr additive="base">
                                        <p:cTn id="8" dur="500" fill="hold"/>
                                        <p:tgtEl>
                                          <p:spTgt spid="23654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0" fill="hold">
                                          <p:stCondLst>
                                            <p:cond delay="0"/>
                                          </p:stCondLst>
                                        </p:cTn>
                                        <p:tgtEl>
                                          <p:spTgt spid="236549"/>
                                        </p:tgtEl>
                                        <p:attrNameLst>
                                          <p:attrName>style.visibility</p:attrName>
                                        </p:attrNameLst>
                                      </p:cBhvr>
                                      <p:to>
                                        <p:strVal val="visible"/>
                                      </p:to>
                                    </p:set>
                                    <p:anim calcmode="lin" valueType="num">
                                      <p:cBhvr additive="base">
                                        <p:cTn id="13" dur="500" fill="hold"/>
                                        <p:tgtEl>
                                          <p:spTgt spid="236549"/>
                                        </p:tgtEl>
                                        <p:attrNameLst>
                                          <p:attrName>ppt_x</p:attrName>
                                        </p:attrNameLst>
                                      </p:cBhvr>
                                      <p:tavLst>
                                        <p:tav tm="0">
                                          <p:val>
                                            <p:strVal val="0-#ppt_w/2"/>
                                          </p:val>
                                        </p:tav>
                                        <p:tav tm="100000">
                                          <p:val>
                                            <p:strVal val="#ppt_x"/>
                                          </p:val>
                                        </p:tav>
                                      </p:tavLst>
                                    </p:anim>
                                    <p:anim calcmode="lin" valueType="num">
                                      <p:cBhvr additive="base">
                                        <p:cTn id="14" dur="500" fill="hold"/>
                                        <p:tgtEl>
                                          <p:spTgt spid="236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8" grpId="0" autoUpdateAnimBg="0"/>
      <p:bldP spid="23654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41E0BE99-C0DE-4502-800E-AFE42132E239}" type="slidenum">
              <a:rPr lang="en-US" altLang="zh-CN" sz="1400">
                <a:latin typeface="Tahoma" pitchFamily="34" charset="0"/>
                <a:ea typeface="+mn-ea"/>
              </a:rPr>
              <a:pPr algn="r">
                <a:defRPr/>
              </a:pPr>
              <a:t>27</a:t>
            </a:fld>
            <a:endParaRPr lang="en-US" altLang="zh-CN" sz="1400">
              <a:latin typeface="Tahoma" pitchFamily="34" charset="0"/>
              <a:ea typeface="+mn-ea"/>
            </a:endParaRPr>
          </a:p>
        </p:txBody>
      </p:sp>
      <p:sp>
        <p:nvSpPr>
          <p:cNvPr id="253955" name="Rectangle 2"/>
          <p:cNvSpPr>
            <a:spLocks noGrp="1" noChangeArrowheads="1"/>
          </p:cNvSpPr>
          <p:nvPr>
            <p:ph type="title" idx="4294967295"/>
          </p:nvPr>
        </p:nvSpPr>
        <p:spPr>
          <a:xfrm>
            <a:off x="857250" y="1247775"/>
            <a:ext cx="8077200" cy="1676400"/>
          </a:xfrm>
        </p:spPr>
        <p:txBody>
          <a:bodyPr anchor="b">
            <a:normAutofit fontScale="90000"/>
          </a:bodyPr>
          <a:lstStyle/>
          <a:p>
            <a:pPr algn="l" eaLnBrk="1" hangingPunct="1"/>
            <a:r>
              <a:rPr lang="en-US" altLang="zh-CN" sz="2800" b="1" smtClean="0">
                <a:latin typeface="黑体" pitchFamily="49" charset="-122"/>
                <a:ea typeface="黑体" pitchFamily="49" charset="-122"/>
              </a:rPr>
              <a:t>7</a:t>
            </a:r>
            <a:r>
              <a:rPr lang="zh-CN" altLang="en-US" sz="2800" b="1" smtClean="0">
                <a:latin typeface="黑体" pitchFamily="49" charset="-122"/>
                <a:ea typeface="黑体" pitchFamily="49" charset="-122"/>
              </a:rPr>
              <a:t>．少饮酒，多饮茶</a:t>
            </a:r>
            <a:r>
              <a:rPr lang="en-US" altLang="zh-CN" sz="2800" b="1" smtClean="0">
                <a:latin typeface="黑体" pitchFamily="49" charset="-122"/>
                <a:ea typeface="黑体" pitchFamily="49" charset="-122"/>
              </a:rPr>
              <a:t/>
            </a:r>
            <a:br>
              <a:rPr lang="en-US" altLang="zh-CN" sz="2800" b="1" smtClean="0">
                <a:latin typeface="黑体" pitchFamily="49" charset="-122"/>
                <a:ea typeface="黑体" pitchFamily="49" charset="-122"/>
              </a:rPr>
            </a:br>
            <a:r>
              <a:rPr lang="zh-CN" altLang="en-US" sz="2400" smtClean="0">
                <a:latin typeface="黑体" pitchFamily="49" charset="-122"/>
                <a:ea typeface="黑体" pitchFamily="49" charset="-122"/>
              </a:rPr>
              <a:t/>
            </a:r>
            <a:br>
              <a:rPr lang="zh-CN" altLang="en-US" sz="2400" smtClean="0">
                <a:latin typeface="黑体" pitchFamily="49" charset="-122"/>
                <a:ea typeface="黑体" pitchFamily="49" charset="-122"/>
              </a:rPr>
            </a:br>
            <a:r>
              <a:rPr lang="zh-CN" altLang="en-US" sz="2400" b="1" smtClean="0">
                <a:latin typeface="黑体" pitchFamily="49" charset="-122"/>
                <a:ea typeface="黑体" pitchFamily="49" charset="-122"/>
              </a:rPr>
              <a:t> </a:t>
            </a:r>
            <a:r>
              <a:rPr lang="en-US" altLang="zh-CN" sz="2800" smtClean="0">
                <a:latin typeface="Wingdings" pitchFamily="2" charset="2"/>
                <a:ea typeface="黑体" pitchFamily="49" charset="-122"/>
              </a:rPr>
              <a:t>Ø</a:t>
            </a:r>
            <a:r>
              <a:rPr lang="en-US" altLang="zh-CN" sz="2800" smtClean="0">
                <a:latin typeface="黑体" pitchFamily="49" charset="-122"/>
                <a:ea typeface="黑体" pitchFamily="49" charset="-122"/>
              </a:rPr>
              <a:t> </a:t>
            </a:r>
            <a:r>
              <a:rPr lang="zh-CN" altLang="en-US" sz="2400" b="1" smtClean="0">
                <a:latin typeface="黑体" pitchFamily="49" charset="-122"/>
                <a:ea typeface="黑体" pitchFamily="49" charset="-122"/>
              </a:rPr>
              <a:t>适量饮酒 </a:t>
            </a:r>
            <a:r>
              <a:rPr lang="zh-CN" altLang="en-US" sz="2400" b="1" smtClean="0">
                <a:latin typeface="黑体" pitchFamily="49" charset="-122"/>
                <a:ea typeface="黑体" pitchFamily="49" charset="-122"/>
                <a:sym typeface="Symbol" pitchFamily="18" charset="2"/>
              </a:rPr>
              <a:t></a:t>
            </a:r>
            <a:r>
              <a:rPr lang="zh-CN" altLang="en-US" sz="2400" b="1" smtClean="0">
                <a:latin typeface="黑体" pitchFamily="49" charset="-122"/>
                <a:ea typeface="黑体" pitchFamily="49" charset="-122"/>
              </a:rPr>
              <a:t>  高密度脂蛋白（</a:t>
            </a:r>
            <a:r>
              <a:rPr lang="en-US" altLang="zh-CN" sz="2400" b="1" smtClean="0">
                <a:latin typeface="黑体" pitchFamily="49" charset="-122"/>
                <a:ea typeface="黑体" pitchFamily="49" charset="-122"/>
              </a:rPr>
              <a:t>HDL-C</a:t>
            </a:r>
            <a:r>
              <a:rPr lang="zh-CN" altLang="en-US" sz="2400" b="1" smtClean="0">
                <a:latin typeface="黑体" pitchFamily="49" charset="-122"/>
                <a:ea typeface="黑体" pitchFamily="49" charset="-122"/>
              </a:rPr>
              <a:t>）</a:t>
            </a:r>
            <a:r>
              <a:rPr lang="zh-CN" altLang="en-US" sz="2400" b="1" smtClean="0">
                <a:latin typeface="黑体" pitchFamily="49" charset="-122"/>
                <a:ea typeface="黑体" pitchFamily="49" charset="-122"/>
                <a:sym typeface="Symbol" pitchFamily="18" charset="2"/>
              </a:rPr>
              <a:t></a:t>
            </a:r>
            <a:r>
              <a:rPr lang="zh-CN" altLang="en-US" sz="2800" smtClean="0">
                <a:latin typeface="黑体" pitchFamily="49" charset="-122"/>
                <a:ea typeface="黑体" pitchFamily="49" charset="-122"/>
              </a:rPr>
              <a:t/>
            </a:r>
            <a:br>
              <a:rPr lang="zh-CN" altLang="en-US" sz="2800" smtClean="0">
                <a:latin typeface="黑体" pitchFamily="49" charset="-122"/>
                <a:ea typeface="黑体" pitchFamily="49" charset="-122"/>
              </a:rPr>
            </a:br>
            <a:endParaRPr lang="zh-CN" altLang="en-US" sz="2800" smtClean="0">
              <a:latin typeface="黑体" pitchFamily="49" charset="-122"/>
              <a:ea typeface="黑体" pitchFamily="49" charset="-122"/>
            </a:endParaRPr>
          </a:p>
        </p:txBody>
      </p:sp>
      <p:sp>
        <p:nvSpPr>
          <p:cNvPr id="237571" name="Rectangle 3"/>
          <p:cNvSpPr>
            <a:spLocks noGrp="1" noChangeArrowheads="1"/>
          </p:cNvSpPr>
          <p:nvPr>
            <p:ph type="body" idx="4294967295"/>
          </p:nvPr>
        </p:nvSpPr>
        <p:spPr>
          <a:xfrm>
            <a:off x="571500" y="2714625"/>
            <a:ext cx="7772400" cy="1295400"/>
          </a:xfrm>
        </p:spPr>
        <p:txBody>
          <a:bodyPr>
            <a:normAutofit lnSpcReduction="10000"/>
          </a:bodyPr>
          <a:lstStyle/>
          <a:p>
            <a:pPr eaLnBrk="1" hangingPunct="1">
              <a:lnSpc>
                <a:spcPct val="90000"/>
              </a:lnSpc>
              <a:buFontTx/>
              <a:buNone/>
            </a:pPr>
            <a:r>
              <a:rPr lang="en-US" altLang="zh-CN" sz="2400" smtClean="0">
                <a:latin typeface="Wingdings" pitchFamily="2" charset="2"/>
              </a:rPr>
              <a:t>   </a:t>
            </a:r>
            <a:r>
              <a:rPr lang="zh-CN" altLang="en-US" sz="2400" b="1" smtClean="0">
                <a:solidFill>
                  <a:schemeClr val="tx2"/>
                </a:solidFill>
                <a:latin typeface="黑体" pitchFamily="49" charset="-122"/>
                <a:ea typeface="黑体" pitchFamily="49" charset="-122"/>
              </a:rPr>
              <a:t>大量饮酒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心律紊乱和心肌损害、肝硬化</a:t>
            </a:r>
            <a:br>
              <a:rPr lang="zh-CN" altLang="en-US" sz="2400" b="1" smtClean="0">
                <a:solidFill>
                  <a:schemeClr val="tx2"/>
                </a:solidFill>
                <a:latin typeface="黑体" pitchFamily="49" charset="-122"/>
                <a:ea typeface="黑体" pitchFamily="49" charset="-122"/>
              </a:rPr>
            </a:br>
            <a:r>
              <a:rPr lang="zh-CN" altLang="en-US" sz="2400" b="1" smtClean="0">
                <a:solidFill>
                  <a:schemeClr val="tx2"/>
                </a:solidFill>
                <a:latin typeface="黑体" pitchFamily="49" charset="-122"/>
                <a:ea typeface="黑体" pitchFamily="49" charset="-122"/>
              </a:rPr>
              <a:t>                 能量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体重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br>
              <a:rPr lang="zh-CN" altLang="en-US" sz="2400" b="1" smtClean="0">
                <a:solidFill>
                  <a:schemeClr val="tx2"/>
                </a:solidFill>
                <a:latin typeface="黑体" pitchFamily="49" charset="-122"/>
                <a:ea typeface="黑体" pitchFamily="49" charset="-122"/>
              </a:rPr>
            </a:br>
            <a:r>
              <a:rPr lang="zh-CN" altLang="en-US" sz="2400" b="1" smtClean="0">
                <a:solidFill>
                  <a:schemeClr val="tx2"/>
                </a:solidFill>
                <a:latin typeface="黑体" pitchFamily="49" charset="-122"/>
                <a:ea typeface="黑体" pitchFamily="49" charset="-122"/>
              </a:rPr>
              <a:t/>
            </a:r>
            <a:br>
              <a:rPr lang="zh-CN" altLang="en-US" sz="2400" b="1" smtClean="0">
                <a:solidFill>
                  <a:schemeClr val="tx2"/>
                </a:solidFill>
                <a:latin typeface="黑体" pitchFamily="49" charset="-122"/>
                <a:ea typeface="黑体" pitchFamily="49" charset="-122"/>
              </a:rPr>
            </a:br>
            <a:endParaRPr lang="zh-CN" altLang="en-US" sz="2400" b="1" smtClean="0">
              <a:solidFill>
                <a:schemeClr val="tx2"/>
              </a:solidFill>
              <a:latin typeface="黑体" pitchFamily="49" charset="-122"/>
              <a:ea typeface="黑体" pitchFamily="49" charset="-122"/>
            </a:endParaRPr>
          </a:p>
        </p:txBody>
      </p:sp>
      <p:sp>
        <p:nvSpPr>
          <p:cNvPr id="237572" name="Rectangle 4"/>
          <p:cNvSpPr>
            <a:spLocks noChangeArrowheads="1"/>
          </p:cNvSpPr>
          <p:nvPr/>
        </p:nvSpPr>
        <p:spPr bwMode="auto">
          <a:xfrm>
            <a:off x="1000125" y="3643313"/>
            <a:ext cx="7926388" cy="461962"/>
          </a:xfrm>
          <a:prstGeom prst="rect">
            <a:avLst/>
          </a:prstGeom>
          <a:noFill/>
          <a:ln w="9525">
            <a:noFill/>
            <a:miter lim="800000"/>
            <a:headEnd/>
            <a:tailEnd/>
          </a:ln>
        </p:spPr>
        <p:txBody>
          <a:bodyPr>
            <a:spAutoFit/>
          </a:bodyPr>
          <a:lstStyle/>
          <a:p>
            <a:pPr>
              <a:spcBef>
                <a:spcPct val="20000"/>
              </a:spcBef>
              <a:buSzPct val="85000"/>
            </a:pPr>
            <a:r>
              <a:rPr lang="en-US" altLang="zh-CN" sz="2400" dirty="0">
                <a:latin typeface="Wingdings" pitchFamily="2" charset="2"/>
                <a:ea typeface="黑体" pitchFamily="49" charset="-122"/>
              </a:rPr>
              <a:t>Ø</a:t>
            </a:r>
            <a:r>
              <a:rPr lang="en-US" altLang="zh-CN" sz="2400" dirty="0">
                <a:latin typeface="黑体" pitchFamily="49" charset="-122"/>
                <a:ea typeface="黑体" pitchFamily="49" charset="-122"/>
              </a:rPr>
              <a:t> </a:t>
            </a:r>
            <a:r>
              <a:rPr lang="zh-CN" altLang="en-US" sz="2400" b="1" dirty="0">
                <a:latin typeface="黑体" pitchFamily="49" charset="-122"/>
                <a:ea typeface="黑体" pitchFamily="49" charset="-122"/>
              </a:rPr>
              <a:t>茶多酚 </a:t>
            </a:r>
            <a:r>
              <a:rPr lang="zh-CN" altLang="en-US" sz="2400" b="1" dirty="0">
                <a:latin typeface="黑体" pitchFamily="49" charset="-122"/>
                <a:ea typeface="黑体" pitchFamily="49" charset="-122"/>
                <a:sym typeface="Symbol" pitchFamily="18" charset="2"/>
              </a:rPr>
              <a:t></a:t>
            </a:r>
            <a:r>
              <a:rPr lang="zh-CN" altLang="en-US" sz="2400" b="1" dirty="0">
                <a:latin typeface="黑体" pitchFamily="49" charset="-122"/>
                <a:ea typeface="黑体" pitchFamily="49" charset="-122"/>
              </a:rPr>
              <a:t> 血清胆固醇 </a:t>
            </a:r>
            <a:r>
              <a:rPr lang="zh-CN" altLang="en-US" sz="2400" b="1" dirty="0">
                <a:latin typeface="黑体" pitchFamily="49" charset="-122"/>
                <a:ea typeface="黑体" pitchFamily="49" charset="-122"/>
                <a:sym typeface="Symbol" pitchFamily="18" charset="2"/>
              </a:rPr>
              <a:t></a:t>
            </a:r>
            <a:r>
              <a:rPr lang="zh-CN" altLang="en-US" sz="2400" b="1" dirty="0">
                <a:latin typeface="黑体" pitchFamily="49" charset="-122"/>
                <a:ea typeface="黑体" pitchFamily="49" charset="-122"/>
              </a:rPr>
              <a:t>  </a:t>
            </a:r>
            <a:r>
              <a:rPr lang="zh-CN" altLang="en-US" sz="2400" b="1" dirty="0" smtClean="0">
                <a:latin typeface="黑体" pitchFamily="49" charset="-122"/>
                <a:ea typeface="黑体" pitchFamily="49" charset="-122"/>
              </a:rPr>
              <a:t>三酰甘油 </a:t>
            </a:r>
            <a:r>
              <a:rPr lang="zh-CN" altLang="en-US" sz="2400" b="1" dirty="0">
                <a:latin typeface="黑体" pitchFamily="49" charset="-122"/>
                <a:ea typeface="黑体" pitchFamily="49" charset="-122"/>
                <a:sym typeface="Symbol" pitchFamily="18" charset="2"/>
              </a:rPr>
              <a:t></a:t>
            </a:r>
            <a:r>
              <a:rPr lang="zh-CN" altLang="en-US" sz="2400" b="1" dirty="0">
                <a:latin typeface="黑体" pitchFamily="49" charset="-122"/>
                <a:ea typeface="黑体" pitchFamily="49" charset="-122"/>
              </a:rPr>
              <a:t>  抗氧化</a:t>
            </a:r>
            <a:endParaRPr lang="zh-CN" altLang="en-US" sz="2400" b="1" dirty="0">
              <a:latin typeface="仿宋_GB2312" pitchFamily="49" charset="-122"/>
              <a:ea typeface="仿宋_GB2312" pitchFamily="49" charset="-122"/>
            </a:endParaRPr>
          </a:p>
        </p:txBody>
      </p:sp>
      <p:sp>
        <p:nvSpPr>
          <p:cNvPr id="237573" name="Rectangle 5"/>
          <p:cNvSpPr>
            <a:spLocks noChangeArrowheads="1"/>
          </p:cNvSpPr>
          <p:nvPr/>
        </p:nvSpPr>
        <p:spPr bwMode="auto">
          <a:xfrm>
            <a:off x="863600" y="4267200"/>
            <a:ext cx="7766870" cy="2000548"/>
          </a:xfrm>
          <a:prstGeom prst="rect">
            <a:avLst/>
          </a:prstGeom>
          <a:noFill/>
          <a:ln w="9525">
            <a:noFill/>
            <a:miter lim="800000"/>
            <a:headEnd/>
            <a:tailEnd/>
          </a:ln>
        </p:spPr>
        <p:txBody>
          <a:bodyPr wrap="none">
            <a:spAutoFit/>
          </a:bodyPr>
          <a:lstStyle/>
          <a:p>
            <a:pPr>
              <a:spcBef>
                <a:spcPct val="20000"/>
              </a:spcBef>
              <a:buSzPct val="85000"/>
            </a:pPr>
            <a:r>
              <a:rPr lang="en-US" altLang="zh-CN" sz="2800" b="1" dirty="0">
                <a:latin typeface="黑体" pitchFamily="49" charset="-122"/>
                <a:ea typeface="黑体" pitchFamily="49" charset="-122"/>
              </a:rPr>
              <a:t>8</a:t>
            </a:r>
            <a:r>
              <a:rPr lang="zh-CN" altLang="en-US" sz="2800" b="1" dirty="0">
                <a:latin typeface="黑体" pitchFamily="49" charset="-122"/>
                <a:ea typeface="黑体" pitchFamily="49" charset="-122"/>
              </a:rPr>
              <a:t>．建立良好的膳食制度</a:t>
            </a:r>
            <a:br>
              <a:rPr lang="zh-CN" altLang="en-US" sz="2800" b="1" dirty="0">
                <a:latin typeface="黑体" pitchFamily="49" charset="-122"/>
                <a:ea typeface="黑体" pitchFamily="49" charset="-122"/>
              </a:rPr>
            </a:br>
            <a:r>
              <a:rPr lang="zh-CN" altLang="en-US" sz="2400" dirty="0">
                <a:latin typeface="黑体" pitchFamily="49" charset="-122"/>
                <a:ea typeface="黑体" pitchFamily="49" charset="-122"/>
              </a:rPr>
              <a:t/>
            </a:r>
            <a:br>
              <a:rPr lang="zh-CN" altLang="en-US" sz="2400" dirty="0">
                <a:latin typeface="黑体" pitchFamily="49" charset="-122"/>
                <a:ea typeface="黑体" pitchFamily="49" charset="-122"/>
              </a:rPr>
            </a:br>
            <a:r>
              <a:rPr lang="zh-CN" altLang="en-US" sz="2400" b="1" dirty="0">
                <a:latin typeface="黑体" pitchFamily="49" charset="-122"/>
                <a:ea typeface="黑体" pitchFamily="49" charset="-122"/>
              </a:rPr>
              <a:t>  定时定量进食、少食多餐，避免餐后高血脂</a:t>
            </a:r>
            <a:r>
              <a:rPr lang="zh-CN" altLang="en-US" sz="2400" dirty="0">
                <a:latin typeface="黑体" pitchFamily="49" charset="-122"/>
                <a:ea typeface="黑体" pitchFamily="49" charset="-122"/>
              </a:rPr>
              <a:t/>
            </a:r>
            <a:br>
              <a:rPr lang="zh-CN" altLang="en-US" sz="2400" dirty="0">
                <a:latin typeface="黑体" pitchFamily="49" charset="-122"/>
                <a:ea typeface="黑体" pitchFamily="49" charset="-122"/>
              </a:rPr>
            </a:br>
            <a:r>
              <a:rPr lang="zh-CN" altLang="en-US" sz="2400" dirty="0">
                <a:latin typeface="黑体" pitchFamily="49" charset="-122"/>
                <a:ea typeface="黑体" pitchFamily="49" charset="-122"/>
              </a:rPr>
              <a:t/>
            </a:r>
            <a:br>
              <a:rPr lang="zh-CN" altLang="en-US" sz="2400" dirty="0">
                <a:latin typeface="黑体" pitchFamily="49" charset="-122"/>
                <a:ea typeface="黑体" pitchFamily="49" charset="-122"/>
              </a:rPr>
            </a:br>
            <a:r>
              <a:rPr lang="zh-CN" altLang="en-US" sz="2400" b="1" dirty="0">
                <a:latin typeface="黑体" pitchFamily="49" charset="-122"/>
                <a:ea typeface="黑体" pitchFamily="49" charset="-122"/>
              </a:rPr>
              <a:t>  冠心病患者可因饱餐而诱发</a:t>
            </a:r>
            <a:r>
              <a:rPr lang="zh-CN" altLang="en-US" sz="2400" b="1" dirty="0" smtClean="0">
                <a:latin typeface="黑体" pitchFamily="49" charset="-122"/>
                <a:ea typeface="黑体" pitchFamily="49" charset="-122"/>
              </a:rPr>
              <a:t>急性心肌梗死（</a:t>
            </a:r>
            <a:r>
              <a:rPr lang="en-US" altLang="zh-CN" sz="2400" b="1" dirty="0">
                <a:latin typeface="黑体" pitchFamily="49" charset="-122"/>
                <a:ea typeface="黑体" pitchFamily="49" charset="-122"/>
              </a:rPr>
              <a:t>6</a:t>
            </a:r>
            <a:r>
              <a:rPr lang="zh-CN" altLang="en-US" sz="2400" b="1" dirty="0">
                <a:latin typeface="黑体" pitchFamily="49" charset="-122"/>
                <a:ea typeface="黑体" pitchFamily="49" charset="-122"/>
              </a:rPr>
              <a:t>％以上）</a:t>
            </a:r>
          </a:p>
        </p:txBody>
      </p:sp>
      <p:sp>
        <p:nvSpPr>
          <p:cNvPr id="8" name="Rectangle 2"/>
          <p:cNvSpPr txBox="1">
            <a:spLocks noChangeArrowheads="1"/>
          </p:cNvSpPr>
          <p:nvPr/>
        </p:nvSpPr>
        <p:spPr bwMode="auto">
          <a:xfrm>
            <a:off x="642938" y="500063"/>
            <a:ext cx="7315200" cy="822325"/>
          </a:xfrm>
          <a:prstGeom prst="rect">
            <a:avLst/>
          </a:prstGeom>
          <a:noFill/>
          <a:ln w="9525">
            <a:noFill/>
            <a:miter lim="800000"/>
            <a:headEnd/>
            <a:tailEnd/>
          </a:ln>
          <a:effectLst/>
        </p:spPr>
        <p:txBody>
          <a:bodyPr anchor="b"/>
          <a:lstStyle/>
          <a:p>
            <a:pPr>
              <a:defRPr/>
            </a:pPr>
            <a:r>
              <a:rPr lang="zh-CN" altLang="en-US" sz="3200" b="1" kern="0" dirty="0">
                <a:solidFill>
                  <a:srgbClr val="0000FF"/>
                </a:solidFill>
                <a:latin typeface="黑体" pitchFamily="2" charset="-122"/>
                <a:ea typeface="黑体" pitchFamily="2" charset="-122"/>
                <a:cs typeface="+mj-cs"/>
              </a:rPr>
              <a:t>三、动脉粥样硬化的营养防治</a:t>
            </a:r>
            <a:r>
              <a:rPr lang="zh-CN" altLang="en-US" sz="2400" kern="0" dirty="0">
                <a:solidFill>
                  <a:schemeClr val="tx2"/>
                </a:solidFill>
                <a:latin typeface="仿宋_GB2312" pitchFamily="49" charset="-122"/>
                <a:ea typeface="仿宋_GB2312" pitchFamily="49" charset="-122"/>
                <a:cs typeface="+mj-cs"/>
              </a:rPr>
              <a:t/>
            </a:r>
            <a:br>
              <a:rPr lang="zh-CN" altLang="en-US" sz="2400" kern="0" dirty="0">
                <a:solidFill>
                  <a:schemeClr val="tx2"/>
                </a:solidFill>
                <a:latin typeface="仿宋_GB2312" pitchFamily="49" charset="-122"/>
                <a:ea typeface="仿宋_GB2312" pitchFamily="49" charset="-122"/>
                <a:cs typeface="+mj-cs"/>
              </a:rPr>
            </a:br>
            <a:endParaRPr lang="zh-CN" altLang="en-US" sz="2400" kern="0" dirty="0">
              <a:solidFill>
                <a:schemeClr val="tx2"/>
              </a:solidFill>
              <a:latin typeface="仿宋_GB2312" pitchFamily="49" charset="-122"/>
              <a:ea typeface="仿宋_GB2312" pitchFamily="49" charset="-122"/>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0" fill="hold">
                                          <p:stCondLst>
                                            <p:cond delay="0"/>
                                          </p:stCondLst>
                                        </p:cTn>
                                        <p:tgtEl>
                                          <p:spTgt spid="237571">
                                            <p:txEl>
                                              <p:pRg st="0" end="0"/>
                                            </p:txEl>
                                          </p:spTgt>
                                        </p:tgtEl>
                                        <p:attrNameLst>
                                          <p:attrName>style.visibility</p:attrName>
                                        </p:attrNameLst>
                                      </p:cBhvr>
                                      <p:to>
                                        <p:strVal val="visible"/>
                                      </p:to>
                                    </p:set>
                                    <p:anim calcmode="lin" valueType="num">
                                      <p:cBhvr additive="base">
                                        <p:cTn id="7" dur="500" fill="hold"/>
                                        <p:tgtEl>
                                          <p:spTgt spid="237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7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0" fill="hold">
                                          <p:stCondLst>
                                            <p:cond delay="0"/>
                                          </p:stCondLst>
                                        </p:cTn>
                                        <p:tgtEl>
                                          <p:spTgt spid="237572"/>
                                        </p:tgtEl>
                                        <p:attrNameLst>
                                          <p:attrName>style.visibility</p:attrName>
                                        </p:attrNameLst>
                                      </p:cBhvr>
                                      <p:to>
                                        <p:strVal val="visible"/>
                                      </p:to>
                                    </p:set>
                                    <p:anim calcmode="lin" valueType="num">
                                      <p:cBhvr additive="base">
                                        <p:cTn id="13" dur="500" fill="hold"/>
                                        <p:tgtEl>
                                          <p:spTgt spid="237572"/>
                                        </p:tgtEl>
                                        <p:attrNameLst>
                                          <p:attrName>ppt_x</p:attrName>
                                        </p:attrNameLst>
                                      </p:cBhvr>
                                      <p:tavLst>
                                        <p:tav tm="0">
                                          <p:val>
                                            <p:strVal val="0-#ppt_w/2"/>
                                          </p:val>
                                        </p:tav>
                                        <p:tav tm="100000">
                                          <p:val>
                                            <p:strVal val="#ppt_x"/>
                                          </p:val>
                                        </p:tav>
                                      </p:tavLst>
                                    </p:anim>
                                    <p:anim calcmode="lin" valueType="num">
                                      <p:cBhvr additive="base">
                                        <p:cTn id="14" dur="500" fill="hold"/>
                                        <p:tgtEl>
                                          <p:spTgt spid="23757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0" fill="hold">
                                          <p:stCondLst>
                                            <p:cond delay="0"/>
                                          </p:stCondLst>
                                        </p:cTn>
                                        <p:tgtEl>
                                          <p:spTgt spid="237573"/>
                                        </p:tgtEl>
                                        <p:attrNameLst>
                                          <p:attrName>style.visibility</p:attrName>
                                        </p:attrNameLst>
                                      </p:cBhvr>
                                      <p:to>
                                        <p:strVal val="visible"/>
                                      </p:to>
                                    </p:set>
                                    <p:anim calcmode="lin" valueType="num">
                                      <p:cBhvr additive="base">
                                        <p:cTn id="19" dur="500" fill="hold"/>
                                        <p:tgtEl>
                                          <p:spTgt spid="237573"/>
                                        </p:tgtEl>
                                        <p:attrNameLst>
                                          <p:attrName>ppt_x</p:attrName>
                                        </p:attrNameLst>
                                      </p:cBhvr>
                                      <p:tavLst>
                                        <p:tav tm="0">
                                          <p:val>
                                            <p:strVal val="0-#ppt_w/2"/>
                                          </p:val>
                                        </p:tav>
                                        <p:tav tm="100000">
                                          <p:val>
                                            <p:strVal val="#ppt_x"/>
                                          </p:val>
                                        </p:tav>
                                      </p:tavLst>
                                    </p:anim>
                                    <p:anim calcmode="lin" valueType="num">
                                      <p:cBhvr additive="base">
                                        <p:cTn id="20" dur="500" fill="hold"/>
                                        <p:tgtEl>
                                          <p:spTgt spid="2375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autoUpdateAnimBg="0"/>
      <p:bldP spid="237572" grpId="0" autoUpdateAnimBg="0"/>
      <p:bldP spid="23757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灯片编号占位符 3"/>
          <p:cNvSpPr>
            <a:spLocks noGrp="1"/>
          </p:cNvSpPr>
          <p:nvPr>
            <p:ph type="sldNum" sz="quarter" idx="12"/>
          </p:nvPr>
        </p:nvSpPr>
        <p:spPr>
          <a:noFill/>
        </p:spPr>
        <p:txBody>
          <a:bodyPr/>
          <a:lstStyle/>
          <a:p>
            <a:fld id="{50A2F7E9-E366-4CB9-AE1F-2D42AE5484CD}" type="slidenum">
              <a:rPr lang="en-US" altLang="zh-CN" smtClean="0">
                <a:latin typeface="Arial" pitchFamily="34" charset="0"/>
              </a:rPr>
              <a:pPr/>
              <a:t>28</a:t>
            </a:fld>
            <a:endParaRPr lang="en-US" altLang="zh-CN" smtClean="0">
              <a:latin typeface="Arial" pitchFamily="34" charset="0"/>
            </a:endParaRPr>
          </a:p>
        </p:txBody>
      </p:sp>
      <p:sp>
        <p:nvSpPr>
          <p:cNvPr id="254979" name="Rectangle 2"/>
          <p:cNvSpPr>
            <a:spLocks noGrp="1" noChangeArrowheads="1"/>
          </p:cNvSpPr>
          <p:nvPr>
            <p:ph type="title" idx="4294967295"/>
          </p:nvPr>
        </p:nvSpPr>
        <p:spPr>
          <a:xfrm>
            <a:off x="900113" y="1412875"/>
            <a:ext cx="7772400" cy="5216525"/>
          </a:xfrm>
        </p:spPr>
        <p:txBody>
          <a:bodyPr anchor="b"/>
          <a:lstStyle/>
          <a:p>
            <a:pPr algn="l" eaLnBrk="1" hangingPunct="1"/>
            <a:r>
              <a:rPr lang="zh-CN" altLang="en-US" sz="2800" b="1" smtClean="0">
                <a:latin typeface="黑体" pitchFamily="49" charset="-122"/>
                <a:ea typeface="黑体" pitchFamily="49" charset="-122"/>
              </a:rPr>
              <a:t>一．概述</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高血压是指以体循环动脉血压增高为主，常伴有心、脑、肾、视网膜功能性或器质性改变的全身性疾病</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收缩压  ≥</a:t>
            </a:r>
            <a:r>
              <a:rPr lang="en-US" altLang="zh-CN" sz="2800" b="1" smtClean="0">
                <a:latin typeface="黑体" pitchFamily="49" charset="-122"/>
                <a:ea typeface="黑体" pitchFamily="49" charset="-122"/>
              </a:rPr>
              <a:t>140 mmHg (18.7 kPa) </a:t>
            </a:r>
            <a:br>
              <a:rPr lang="en-US" altLang="zh-CN" sz="2800" b="1" smtClean="0">
                <a:latin typeface="黑体" pitchFamily="49" charset="-122"/>
                <a:ea typeface="黑体" pitchFamily="49" charset="-122"/>
              </a:rPr>
            </a:br>
            <a:r>
              <a:rPr lang="en-US" altLang="zh-CN" sz="2800" b="1" smtClean="0">
                <a:latin typeface="黑体" pitchFamily="49" charset="-122"/>
                <a:ea typeface="黑体" pitchFamily="49" charset="-122"/>
              </a:rPr>
              <a:t/>
            </a:r>
            <a:br>
              <a:rPr lang="en-US" altLang="zh-CN" sz="2800" b="1" smtClean="0">
                <a:latin typeface="黑体" pitchFamily="49" charset="-122"/>
                <a:ea typeface="黑体" pitchFamily="49" charset="-122"/>
              </a:rPr>
            </a:b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舒张压  ≥ </a:t>
            </a:r>
            <a:r>
              <a:rPr lang="en-US" altLang="zh-CN" sz="2800" b="1" smtClean="0">
                <a:latin typeface="黑体" pitchFamily="49" charset="-122"/>
                <a:ea typeface="黑体" pitchFamily="49" charset="-122"/>
              </a:rPr>
              <a:t>90 mmHg (12.0 kPa)</a:t>
            </a:r>
            <a:br>
              <a:rPr lang="en-US" altLang="zh-CN" sz="2800" b="1" smtClean="0">
                <a:latin typeface="黑体" pitchFamily="49" charset="-122"/>
                <a:ea typeface="黑体" pitchFamily="49" charset="-122"/>
              </a:rPr>
            </a:br>
            <a:endParaRPr lang="en-US" altLang="zh-CN" sz="2800" b="1" smtClean="0">
              <a:latin typeface="黑体" pitchFamily="49" charset="-122"/>
              <a:ea typeface="黑体" pitchFamily="49" charset="-122"/>
            </a:endParaRPr>
          </a:p>
        </p:txBody>
      </p:sp>
      <p:sp>
        <p:nvSpPr>
          <p:cNvPr id="254980" name="Rectangle 3"/>
          <p:cNvSpPr>
            <a:spLocks noGrp="1" noChangeArrowheads="1"/>
          </p:cNvSpPr>
          <p:nvPr>
            <p:ph type="body" idx="4294967295"/>
          </p:nvPr>
        </p:nvSpPr>
        <p:spPr>
          <a:xfrm>
            <a:off x="857250" y="785813"/>
            <a:ext cx="7770813" cy="1143000"/>
          </a:xfrm>
        </p:spPr>
        <p:txBody>
          <a:bodyPr/>
          <a:lstStyle/>
          <a:p>
            <a:pPr algn="ctr" eaLnBrk="1" hangingPunct="1">
              <a:buFontTx/>
              <a:buNone/>
            </a:pPr>
            <a:r>
              <a:rPr lang="zh-CN" altLang="en-US" sz="4400" b="1" smtClean="0">
                <a:solidFill>
                  <a:srgbClr val="0000FF"/>
                </a:solidFill>
                <a:latin typeface="黑体" pitchFamily="49" charset="-122"/>
                <a:ea typeface="黑体" pitchFamily="49" charset="-122"/>
              </a:rPr>
              <a:t>第三节</a:t>
            </a:r>
            <a:r>
              <a:rPr lang="en-US" altLang="zh-CN" sz="4400" b="1" smtClean="0"/>
              <a:t>   </a:t>
            </a:r>
            <a:r>
              <a:rPr lang="zh-CN" altLang="en-US" sz="4400" b="1" smtClean="0">
                <a:solidFill>
                  <a:srgbClr val="0000FF"/>
                </a:solidFill>
                <a:ea typeface="黑体" pitchFamily="49" charset="-122"/>
              </a:rPr>
              <a:t>营养与高血压</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2459EFDD-DE03-456A-BC13-FB32A07DBFC3}" type="slidenum">
              <a:rPr lang="en-US" altLang="zh-CN" sz="1400">
                <a:latin typeface="Tahoma" pitchFamily="34" charset="0"/>
                <a:ea typeface="+mn-ea"/>
              </a:rPr>
              <a:pPr algn="r">
                <a:defRPr/>
              </a:pPr>
              <a:t>29</a:t>
            </a:fld>
            <a:endParaRPr lang="en-US" altLang="zh-CN" sz="1400">
              <a:latin typeface="Tahoma" pitchFamily="34" charset="0"/>
              <a:ea typeface="+mn-ea"/>
            </a:endParaRPr>
          </a:p>
        </p:txBody>
      </p:sp>
      <p:sp>
        <p:nvSpPr>
          <p:cNvPr id="256003" name="Rectangle 2"/>
          <p:cNvSpPr>
            <a:spLocks noGrp="1" noChangeArrowheads="1"/>
          </p:cNvSpPr>
          <p:nvPr>
            <p:ph type="title" idx="4294967295"/>
          </p:nvPr>
        </p:nvSpPr>
        <p:spPr>
          <a:xfrm>
            <a:off x="357188" y="1571625"/>
            <a:ext cx="8501062" cy="4789488"/>
          </a:xfrm>
        </p:spPr>
        <p:txBody>
          <a:bodyPr anchor="b"/>
          <a:lstStyle/>
          <a:p>
            <a:pPr algn="l" eaLnBrk="1" hangingPunct="1">
              <a:buFont typeface="Symbol" pitchFamily="18" charset="2"/>
              <a:buChar char="·"/>
            </a:pPr>
            <a:r>
              <a:rPr lang="en-US" altLang="zh-CN" sz="2800" b="1" smtClean="0">
                <a:latin typeface="仿宋_GB2312" pitchFamily="49" charset="-122"/>
                <a:ea typeface="仿宋_GB2312" pitchFamily="49" charset="-122"/>
              </a:rPr>
              <a:t> </a:t>
            </a:r>
            <a:r>
              <a:rPr lang="zh-CN" altLang="en-US" sz="2800" b="1" smtClean="0">
                <a:latin typeface="黑体" pitchFamily="49" charset="-122"/>
                <a:ea typeface="黑体" pitchFamily="49" charset="-122"/>
              </a:rPr>
              <a:t>人类平均血压及高血压患病率有随年龄增长而上升的趋势。一般从</a:t>
            </a:r>
            <a:r>
              <a:rPr lang="en-US" altLang="zh-CN" sz="2800" b="1" smtClean="0">
                <a:latin typeface="黑体" pitchFamily="49" charset="-122"/>
                <a:ea typeface="黑体" pitchFamily="49" charset="-122"/>
              </a:rPr>
              <a:t>40</a:t>
            </a:r>
            <a:r>
              <a:rPr lang="zh-CN" altLang="en-US" sz="2800" b="1" smtClean="0">
                <a:latin typeface="黑体" pitchFamily="49" charset="-122"/>
                <a:ea typeface="黑体" pitchFamily="49" charset="-122"/>
              </a:rPr>
              <a:t>岁开始高血压明显增多。</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a:t>
            </a:r>
            <a:r>
              <a:rPr lang="zh-CN" altLang="en-US" sz="2800" smtClean="0">
                <a:latin typeface="黑体" pitchFamily="49" charset="-122"/>
                <a:ea typeface="黑体" pitchFamily="49" charset="-122"/>
              </a:rPr>
              <a:t> </a:t>
            </a:r>
            <a:r>
              <a:rPr lang="en-US" altLang="zh-CN" sz="2800" b="1" smtClean="0">
                <a:latin typeface="黑体" pitchFamily="49" charset="-122"/>
                <a:ea typeface="黑体" pitchFamily="49" charset="-122"/>
              </a:rPr>
              <a:t>1991</a:t>
            </a:r>
            <a:r>
              <a:rPr lang="zh-CN" altLang="en-US" sz="2800" b="1" smtClean="0">
                <a:latin typeface="黑体" pitchFamily="49" charset="-122"/>
                <a:ea typeface="黑体" pitchFamily="49" charset="-122"/>
              </a:rPr>
              <a:t>年我国曾对 </a:t>
            </a:r>
            <a:r>
              <a:rPr lang="en-US" altLang="zh-CN" sz="2800" b="1" smtClean="0">
                <a:latin typeface="黑体" pitchFamily="49" charset="-122"/>
                <a:ea typeface="黑体" pitchFamily="49" charset="-122"/>
              </a:rPr>
              <a:t>&gt;15</a:t>
            </a:r>
            <a:r>
              <a:rPr lang="zh-CN" altLang="en-US" sz="2800" b="1" smtClean="0">
                <a:latin typeface="黑体" pitchFamily="49" charset="-122"/>
                <a:ea typeface="黑体" pitchFamily="49" charset="-122"/>
              </a:rPr>
              <a:t>岁的</a:t>
            </a:r>
            <a:r>
              <a:rPr lang="en-US" altLang="zh-CN" sz="2800" b="1" smtClean="0">
                <a:latin typeface="黑体" pitchFamily="49" charset="-122"/>
                <a:ea typeface="黑体" pitchFamily="49" charset="-122"/>
              </a:rPr>
              <a:t>95</a:t>
            </a:r>
            <a:r>
              <a:rPr lang="zh-CN" altLang="en-US" sz="2800" b="1" smtClean="0">
                <a:latin typeface="黑体" pitchFamily="49" charset="-122"/>
                <a:ea typeface="黑体" pitchFamily="49" charset="-122"/>
              </a:rPr>
              <a:t>万人进行调查，发现高血压患病率为</a:t>
            </a:r>
            <a:r>
              <a:rPr lang="en-US" altLang="zh-CN" sz="2800" b="1" smtClean="0">
                <a:latin typeface="黑体" pitchFamily="49" charset="-122"/>
                <a:ea typeface="黑体" pitchFamily="49" charset="-122"/>
              </a:rPr>
              <a:t>11.88</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2002</a:t>
            </a:r>
            <a:r>
              <a:rPr lang="zh-CN" altLang="en-US" sz="2800" b="1" smtClean="0">
                <a:latin typeface="黑体" pitchFamily="49" charset="-122"/>
                <a:ea typeface="黑体" pitchFamily="49" charset="-122"/>
              </a:rPr>
              <a:t>中国居民营养与健康状况调查，</a:t>
            </a:r>
            <a:r>
              <a:rPr lang="en-US" altLang="zh-CN" sz="2800" b="1" smtClean="0">
                <a:latin typeface="黑体" pitchFamily="49" charset="-122"/>
                <a:ea typeface="黑体" pitchFamily="49" charset="-122"/>
              </a:rPr>
              <a:t>18</a:t>
            </a:r>
            <a:r>
              <a:rPr lang="zh-CN" altLang="en-US" sz="2800" b="1" smtClean="0">
                <a:latin typeface="黑体" pitchFamily="49" charset="-122"/>
                <a:ea typeface="黑体" pitchFamily="49" charset="-122"/>
              </a:rPr>
              <a:t>岁及以上居民高血压患病率为 </a:t>
            </a:r>
            <a:r>
              <a:rPr lang="en-US" altLang="zh-CN" sz="2800" b="1" smtClean="0">
                <a:latin typeface="黑体" pitchFamily="49" charset="-122"/>
                <a:ea typeface="黑体" pitchFamily="49" charset="-122"/>
              </a:rPr>
              <a:t>18.8</a:t>
            </a:r>
            <a:r>
              <a:rPr lang="zh-CN" altLang="en-US" sz="2800" b="1" smtClean="0">
                <a:latin typeface="黑体" pitchFamily="49" charset="-122"/>
                <a:ea typeface="黑体" pitchFamily="49" charset="-122"/>
              </a:rPr>
              <a:t>％ 。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中国人平均血压和高血压发病率还呈现北方高于南方的现象。</a:t>
            </a:r>
            <a:br>
              <a:rPr lang="zh-CN" altLang="en-US" sz="2800" b="1" smtClean="0">
                <a:latin typeface="黑体" pitchFamily="49" charset="-122"/>
                <a:ea typeface="黑体" pitchFamily="49" charset="-122"/>
              </a:rPr>
            </a:br>
            <a:endParaRPr lang="zh-CN" altLang="en-US" sz="2800" b="1" smtClean="0">
              <a:latin typeface="黑体" pitchFamily="49" charset="-122"/>
              <a:ea typeface="黑体" pitchFamily="49" charset="-122"/>
            </a:endParaRPr>
          </a:p>
        </p:txBody>
      </p:sp>
      <p:sp>
        <p:nvSpPr>
          <p:cNvPr id="256004" name="矩形 6"/>
          <p:cNvSpPr>
            <a:spLocks noChangeArrowheads="1"/>
          </p:cNvSpPr>
          <p:nvPr/>
        </p:nvSpPr>
        <p:spPr bwMode="auto">
          <a:xfrm>
            <a:off x="928688" y="857250"/>
            <a:ext cx="2038350" cy="646113"/>
          </a:xfrm>
          <a:prstGeom prst="rect">
            <a:avLst/>
          </a:prstGeom>
          <a:noFill/>
          <a:ln w="9525">
            <a:noFill/>
            <a:miter lim="800000"/>
            <a:headEnd/>
            <a:tailEnd/>
          </a:ln>
        </p:spPr>
        <p:txBody>
          <a:bodyPr wrap="none">
            <a:spAutoFit/>
          </a:bodyPr>
          <a:lstStyle/>
          <a:p>
            <a:r>
              <a:rPr lang="zh-CN" altLang="en-US" sz="3600" b="1">
                <a:solidFill>
                  <a:srgbClr val="0000FF"/>
                </a:solidFill>
                <a:latin typeface="黑体" pitchFamily="49" charset="-122"/>
                <a:ea typeface="黑体" pitchFamily="49" charset="-122"/>
              </a:rPr>
              <a:t>一．概述</a:t>
            </a:r>
            <a:endParaRPr lang="zh-CN" altLang="en-US" sz="360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内容占位符 2"/>
          <p:cNvSpPr>
            <a:spLocks noGrp="1"/>
          </p:cNvSpPr>
          <p:nvPr>
            <p:ph idx="4294967295"/>
          </p:nvPr>
        </p:nvSpPr>
        <p:spPr>
          <a:xfrm>
            <a:off x="381000" y="457200"/>
            <a:ext cx="8458200" cy="5257800"/>
          </a:xfrm>
        </p:spPr>
        <p:txBody>
          <a:bodyPr>
            <a:normAutofit lnSpcReduction="10000"/>
          </a:bodyPr>
          <a:lstStyle/>
          <a:p>
            <a:pPr>
              <a:buFontTx/>
              <a:buNone/>
            </a:pPr>
            <a:r>
              <a:rPr lang="zh-CN" altLang="en-US" sz="3600" b="1" smtClean="0">
                <a:solidFill>
                  <a:srgbClr val="0000CC"/>
                </a:solidFill>
                <a:latin typeface="黑体" pitchFamily="49" charset="-122"/>
                <a:ea typeface="黑体" pitchFamily="49" charset="-122"/>
              </a:rPr>
              <a:t>（</a:t>
            </a:r>
            <a:r>
              <a:rPr lang="zh-CN" altLang="zh-CN" sz="3600" b="1" smtClean="0">
                <a:solidFill>
                  <a:srgbClr val="0000CC"/>
                </a:solidFill>
                <a:latin typeface="黑体" pitchFamily="49" charset="-122"/>
                <a:ea typeface="黑体" pitchFamily="49" charset="-122"/>
              </a:rPr>
              <a:t>二</a:t>
            </a:r>
            <a:r>
              <a:rPr lang="zh-CN" altLang="en-US" sz="3600" b="1" smtClean="0">
                <a:solidFill>
                  <a:srgbClr val="0000CC"/>
                </a:solidFill>
                <a:latin typeface="黑体" pitchFamily="49" charset="-122"/>
                <a:ea typeface="黑体" pitchFamily="49" charset="-122"/>
              </a:rPr>
              <a:t>）</a:t>
            </a:r>
            <a:r>
              <a:rPr lang="zh-CN" altLang="zh-CN" sz="3600" b="1" smtClean="0">
                <a:solidFill>
                  <a:srgbClr val="0000CC"/>
                </a:solidFill>
                <a:latin typeface="黑体" pitchFamily="49" charset="-122"/>
                <a:ea typeface="黑体" pitchFamily="49" charset="-122"/>
              </a:rPr>
              <a:t>肥胖的诊断的方法</a:t>
            </a:r>
            <a:br>
              <a:rPr lang="zh-CN" altLang="zh-CN" sz="3600" b="1" smtClean="0">
                <a:solidFill>
                  <a:srgbClr val="0000CC"/>
                </a:solidFill>
                <a:latin typeface="黑体" pitchFamily="49" charset="-122"/>
                <a:ea typeface="黑体" pitchFamily="49" charset="-122"/>
              </a:rPr>
            </a:br>
            <a:endParaRPr lang="zh-CN" altLang="en-US" sz="3600" b="1" smtClean="0">
              <a:solidFill>
                <a:srgbClr val="0000CC"/>
              </a:solidFill>
              <a:latin typeface="黑体" pitchFamily="49" charset="-122"/>
              <a:ea typeface="黑体" pitchFamily="49" charset="-122"/>
            </a:endParaRP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1</a:t>
            </a:r>
            <a:r>
              <a:rPr lang="zh-CN" altLang="zh-CN" b="1" smtClean="0">
                <a:latin typeface="黑体" pitchFamily="49" charset="-122"/>
                <a:ea typeface="黑体" pitchFamily="49" charset="-122"/>
              </a:rPr>
              <a:t>）人体测量法 </a:t>
            </a:r>
            <a:endParaRPr lang="en-US" altLang="zh-CN" b="1" smtClean="0">
              <a:latin typeface="黑体" pitchFamily="49" charset="-122"/>
              <a:ea typeface="黑体" pitchFamily="49" charset="-122"/>
            </a:endParaRPr>
          </a:p>
          <a:p>
            <a:r>
              <a:rPr lang="zh-CN" altLang="zh-CN" b="1" smtClean="0">
                <a:latin typeface="黑体" pitchFamily="49" charset="-122"/>
                <a:ea typeface="黑体" pitchFamily="49" charset="-122"/>
              </a:rPr>
              <a:t>身高别体重 </a:t>
            </a:r>
            <a:endParaRPr lang="en-US" altLang="zh-CN" b="1" smtClean="0">
              <a:latin typeface="黑体" pitchFamily="49" charset="-122"/>
              <a:ea typeface="黑体" pitchFamily="49" charset="-122"/>
            </a:endParaRPr>
          </a:p>
          <a:p>
            <a:r>
              <a:rPr lang="zh-CN" altLang="zh-CN" b="1" smtClean="0">
                <a:solidFill>
                  <a:srgbClr val="FF0000"/>
                </a:solidFill>
                <a:latin typeface="黑体" pitchFamily="49" charset="-122"/>
                <a:ea typeface="黑体" pitchFamily="49" charset="-122"/>
              </a:rPr>
              <a:t>体质指数</a:t>
            </a:r>
            <a:r>
              <a:rPr lang="en-US" altLang="zh-CN" b="1" smtClean="0">
                <a:solidFill>
                  <a:srgbClr val="FF0000"/>
                </a:solidFill>
                <a:latin typeface="黑体" pitchFamily="49" charset="-122"/>
                <a:ea typeface="黑体" pitchFamily="49" charset="-122"/>
              </a:rPr>
              <a:t>BMI</a:t>
            </a:r>
            <a:r>
              <a:rPr lang="zh-CN" altLang="zh-CN" b="1" smtClean="0">
                <a:solidFill>
                  <a:srgbClr val="FF0000"/>
                </a:solidFill>
                <a:latin typeface="黑体" pitchFamily="49" charset="-122"/>
                <a:ea typeface="黑体" pitchFamily="49" charset="-122"/>
              </a:rPr>
              <a:t>（</a:t>
            </a:r>
            <a:r>
              <a:rPr lang="en-US" altLang="zh-CN" b="1" smtClean="0">
                <a:solidFill>
                  <a:srgbClr val="FF0000"/>
                </a:solidFill>
                <a:latin typeface="黑体" pitchFamily="49" charset="-122"/>
                <a:ea typeface="黑体" pitchFamily="49" charset="-122"/>
              </a:rPr>
              <a:t>body mass index, BMI</a:t>
            </a:r>
            <a:r>
              <a:rPr lang="zh-CN" altLang="zh-CN" b="1" smtClean="0">
                <a:solidFill>
                  <a:srgbClr val="FF0000"/>
                </a:solidFill>
                <a:latin typeface="黑体" pitchFamily="49" charset="-122"/>
                <a:ea typeface="黑体" pitchFamily="49" charset="-122"/>
              </a:rPr>
              <a:t>）是估计体重分类的有效工具，体重</a:t>
            </a:r>
            <a:r>
              <a:rPr lang="zh-CN" altLang="en-US" b="1" smtClean="0">
                <a:solidFill>
                  <a:srgbClr val="FF0000"/>
                </a:solidFill>
                <a:latin typeface="黑体" pitchFamily="49" charset="-122"/>
                <a:ea typeface="黑体" pitchFamily="49" charset="-122"/>
              </a:rPr>
              <a:t>以</a:t>
            </a:r>
            <a:r>
              <a:rPr lang="zh-CN" altLang="zh-CN" b="1" smtClean="0">
                <a:solidFill>
                  <a:srgbClr val="FF0000"/>
                </a:solidFill>
                <a:latin typeface="黑体" pitchFamily="49" charset="-122"/>
                <a:ea typeface="黑体" pitchFamily="49" charset="-122"/>
              </a:rPr>
              <a:t>千克为单位除上身高以米为单位的平方（</a:t>
            </a:r>
            <a:r>
              <a:rPr lang="en-US" altLang="zh-CN" b="1" smtClean="0">
                <a:solidFill>
                  <a:srgbClr val="FF0000"/>
                </a:solidFill>
                <a:latin typeface="黑体" pitchFamily="49" charset="-122"/>
                <a:ea typeface="黑体" pitchFamily="49" charset="-122"/>
              </a:rPr>
              <a:t>kg/m</a:t>
            </a:r>
            <a:r>
              <a:rPr lang="en-US" altLang="zh-CN" b="1" baseline="30000" smtClean="0">
                <a:solidFill>
                  <a:srgbClr val="FF0000"/>
                </a:solidFill>
                <a:latin typeface="黑体" pitchFamily="49" charset="-122"/>
                <a:ea typeface="黑体" pitchFamily="49" charset="-122"/>
              </a:rPr>
              <a:t>2</a:t>
            </a:r>
            <a:r>
              <a:rPr lang="zh-CN" altLang="zh-CN" b="1" smtClean="0">
                <a:solidFill>
                  <a:srgbClr val="FF0000"/>
                </a:solidFill>
                <a:latin typeface="黑体" pitchFamily="49" charset="-122"/>
                <a:ea typeface="黑体" pitchFamily="49" charset="-122"/>
              </a:rPr>
              <a:t>）</a:t>
            </a:r>
            <a:r>
              <a:rPr lang="zh-CN" altLang="zh-CN" b="1" smtClean="0">
                <a:latin typeface="黑体" pitchFamily="49" charset="-122"/>
                <a:ea typeface="黑体" pitchFamily="49" charset="-122"/>
              </a:rPr>
              <a:t>。</a:t>
            </a:r>
            <a:endParaRPr lang="en-US" altLang="zh-CN" b="1" smtClean="0">
              <a:latin typeface="黑体" pitchFamily="49" charset="-122"/>
              <a:ea typeface="黑体" pitchFamily="49" charset="-122"/>
            </a:endParaRPr>
          </a:p>
          <a:p>
            <a:r>
              <a:rPr lang="zh-CN" altLang="zh-CN" b="1" smtClean="0">
                <a:latin typeface="黑体" pitchFamily="49" charset="-122"/>
                <a:ea typeface="黑体" pitchFamily="49" charset="-122"/>
              </a:rPr>
              <a:t>腰围和腰臀比</a:t>
            </a:r>
            <a:endParaRPr lang="en-US" altLang="zh-CN" b="1" smtClean="0">
              <a:latin typeface="黑体" pitchFamily="49" charset="-122"/>
              <a:ea typeface="黑体" pitchFamily="49" charset="-122"/>
            </a:endParaRPr>
          </a:p>
          <a:p>
            <a:r>
              <a:rPr lang="zh-CN" altLang="zh-CN" b="1" smtClean="0">
                <a:latin typeface="黑体" pitchFamily="49" charset="-122"/>
                <a:ea typeface="黑体" pitchFamily="49" charset="-122"/>
              </a:rPr>
              <a:t>皮褶厚度</a:t>
            </a:r>
            <a:endParaRPr lang="zh-CN" altLang="en-US" b="1" smtClean="0">
              <a:latin typeface="黑体" pitchFamily="49" charset="-122"/>
              <a:ea typeface="黑体" pitchFamily="49" charset="-122"/>
            </a:endParaRP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a:t>
            </a:r>
            <a:r>
              <a:rPr lang="zh-CN" altLang="zh-CN" b="1" smtClean="0">
                <a:latin typeface="黑体" pitchFamily="49" charset="-122"/>
                <a:ea typeface="黑体" pitchFamily="49" charset="-122"/>
              </a:rPr>
              <a:t>物理测量法和化学测量法</a:t>
            </a:r>
          </a:p>
          <a:p>
            <a:endParaRPr lang="zh-CN"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灯片编号占位符 3"/>
          <p:cNvSpPr>
            <a:spLocks noGrp="1"/>
          </p:cNvSpPr>
          <p:nvPr>
            <p:ph type="sldNum" sz="quarter" idx="12"/>
          </p:nvPr>
        </p:nvSpPr>
        <p:spPr>
          <a:noFill/>
        </p:spPr>
        <p:txBody>
          <a:bodyPr/>
          <a:lstStyle/>
          <a:p>
            <a:fld id="{1DCEA60A-A501-4F97-812B-5DC14B9356BA}" type="slidenum">
              <a:rPr lang="en-US" altLang="zh-CN" smtClean="0">
                <a:latin typeface="Arial" pitchFamily="34" charset="0"/>
              </a:rPr>
              <a:pPr/>
              <a:t>30</a:t>
            </a:fld>
            <a:endParaRPr lang="en-US" altLang="zh-CN" smtClean="0">
              <a:latin typeface="Arial" pitchFamily="34" charset="0"/>
            </a:endParaRPr>
          </a:p>
        </p:txBody>
      </p:sp>
      <p:sp>
        <p:nvSpPr>
          <p:cNvPr id="257027" name="Rectangle 2"/>
          <p:cNvSpPr>
            <a:spLocks noGrp="1" noChangeArrowheads="1"/>
          </p:cNvSpPr>
          <p:nvPr>
            <p:ph type="title" idx="4294967295"/>
          </p:nvPr>
        </p:nvSpPr>
        <p:spPr>
          <a:xfrm>
            <a:off x="827088" y="1916113"/>
            <a:ext cx="7772400" cy="4789487"/>
          </a:xfrm>
        </p:spPr>
        <p:txBody>
          <a:bodyPr anchor="b"/>
          <a:lstStyle/>
          <a:p>
            <a:pPr algn="l" eaLnBrk="1" hangingPunct="1">
              <a:buFont typeface="Symbol" pitchFamily="18" charset="2"/>
              <a:buChar char="·"/>
            </a:pPr>
            <a:r>
              <a:rPr lang="en-US" altLang="zh-CN" sz="2800" b="1" dirty="0" smtClean="0">
                <a:latin typeface="仿宋_GB2312" pitchFamily="49" charset="-122"/>
                <a:ea typeface="仿宋_GB2312" pitchFamily="49" charset="-122"/>
              </a:rPr>
              <a:t> </a:t>
            </a:r>
            <a:r>
              <a:rPr lang="en-US" altLang="zh-CN" sz="2800" b="1" dirty="0" smtClean="0">
                <a:latin typeface="黑体" pitchFamily="49" charset="-122"/>
                <a:ea typeface="黑体" pitchFamily="49" charset="-122"/>
              </a:rPr>
              <a:t>70</a:t>
            </a:r>
            <a:r>
              <a:rPr lang="zh-CN" altLang="en-US" sz="2800" b="1" dirty="0" smtClean="0">
                <a:latin typeface="黑体" pitchFamily="49" charset="-122"/>
                <a:ea typeface="黑体" pitchFamily="49" charset="-122"/>
              </a:rPr>
              <a:t>年代的大量流行病学研究揭示了食盐摄入量和高血压发病率之间的关系：</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rPr>
              <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rPr>
              <a:t>    食盐摄入量</a:t>
            </a:r>
            <a:r>
              <a:rPr lang="zh-CN" altLang="en-US" sz="2800" b="1" dirty="0" smtClean="0">
                <a:latin typeface="黑体" pitchFamily="49" charset="-122"/>
                <a:ea typeface="黑体" pitchFamily="49" charset="-122"/>
                <a:sym typeface="Symbol" pitchFamily="18" charset="2"/>
              </a:rPr>
              <a:t>  </a:t>
            </a:r>
            <a:r>
              <a:rPr lang="zh-CN" altLang="en-US" sz="2800" b="1" dirty="0" smtClean="0">
                <a:latin typeface="黑体" pitchFamily="49" charset="-122"/>
                <a:ea typeface="黑体" pitchFamily="49" charset="-122"/>
              </a:rPr>
              <a:t>高血压发病率</a:t>
            </a:r>
            <a:r>
              <a:rPr lang="zh-CN" altLang="en-US" sz="2800" b="1" dirty="0" smtClean="0">
                <a:latin typeface="黑体" pitchFamily="49" charset="-122"/>
                <a:ea typeface="黑体" pitchFamily="49" charset="-122"/>
                <a:sym typeface="Symbol" pitchFamily="18" charset="2"/>
              </a:rPr>
              <a:t></a:t>
            </a:r>
            <a:r>
              <a:rPr lang="zh-CN" altLang="en-US" sz="2800" b="1" dirty="0" smtClean="0">
                <a:latin typeface="黑体" pitchFamily="49" charset="-122"/>
                <a:ea typeface="黑体" pitchFamily="49" charset="-122"/>
              </a:rPr>
              <a:t> </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rPr>
              <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sym typeface="Symbol" pitchFamily="18" charset="2"/>
              </a:rPr>
              <a:t>    </a:t>
            </a:r>
            <a:r>
              <a:rPr lang="zh-CN" altLang="en-US" sz="2800" b="1" dirty="0" smtClean="0">
                <a:latin typeface="黑体" pitchFamily="49" charset="-122"/>
                <a:ea typeface="黑体" pitchFamily="49" charset="-122"/>
              </a:rPr>
              <a:t>美国阿拉斯加州的爱斯基摩人每日食盐摄入量低于</a:t>
            </a:r>
            <a:r>
              <a:rPr lang="en-US" altLang="zh-CN" sz="2800" b="1" dirty="0" smtClean="0">
                <a:latin typeface="黑体" pitchFamily="49" charset="-122"/>
                <a:ea typeface="黑体" pitchFamily="49" charset="-122"/>
              </a:rPr>
              <a:t>4g</a:t>
            </a:r>
            <a:r>
              <a:rPr lang="zh-CN" altLang="en-US" sz="2800" b="1" dirty="0" smtClean="0">
                <a:latin typeface="黑体" pitchFamily="49" charset="-122"/>
                <a:ea typeface="黑体" pitchFamily="49" charset="-122"/>
              </a:rPr>
              <a:t>，几乎没有高血压患者。</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rPr>
              <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rPr>
              <a:t>    日本北部居民平均每日食盐摄入量</a:t>
            </a:r>
            <a:r>
              <a:rPr lang="en-US" altLang="zh-CN" sz="2800" b="1" dirty="0" smtClean="0">
                <a:latin typeface="黑体" pitchFamily="49" charset="-122"/>
                <a:ea typeface="黑体" pitchFamily="49" charset="-122"/>
              </a:rPr>
              <a:t>26g</a:t>
            </a:r>
            <a:r>
              <a:rPr lang="zh-CN" altLang="en-US" sz="2800" b="1" dirty="0" smtClean="0">
                <a:latin typeface="黑体" pitchFamily="49" charset="-122"/>
                <a:ea typeface="黑体" pitchFamily="49" charset="-122"/>
              </a:rPr>
              <a:t>，高血压发病率高达</a:t>
            </a:r>
            <a:r>
              <a:rPr lang="en-US" altLang="zh-CN" sz="2800" b="1" dirty="0" smtClean="0">
                <a:latin typeface="黑体" pitchFamily="49" charset="-122"/>
                <a:ea typeface="黑体" pitchFamily="49" charset="-122"/>
              </a:rPr>
              <a:t>38</a:t>
            </a:r>
            <a:r>
              <a:rPr lang="zh-CN" altLang="en-US" sz="2800" b="1" dirty="0" smtClean="0">
                <a:latin typeface="黑体" pitchFamily="49" charset="-122"/>
                <a:ea typeface="黑体" pitchFamily="49" charset="-122"/>
              </a:rPr>
              <a:t>％，其中</a:t>
            </a:r>
            <a:r>
              <a:rPr lang="en-US" altLang="zh-CN" sz="2800" b="1" dirty="0" smtClean="0">
                <a:latin typeface="黑体" pitchFamily="49" charset="-122"/>
                <a:ea typeface="黑体" pitchFamily="49" charset="-122"/>
              </a:rPr>
              <a:t>1/2</a:t>
            </a:r>
            <a:r>
              <a:rPr lang="zh-CN" altLang="en-US" sz="2800" b="1" dirty="0" smtClean="0">
                <a:latin typeface="黑体" pitchFamily="49" charset="-122"/>
                <a:ea typeface="黑体" pitchFamily="49" charset="-122"/>
              </a:rPr>
              <a:t>死于脑卒中。</a:t>
            </a:r>
            <a:br>
              <a:rPr lang="zh-CN" altLang="en-US" sz="2800" b="1" dirty="0" smtClean="0">
                <a:latin typeface="黑体" pitchFamily="49" charset="-122"/>
                <a:ea typeface="黑体" pitchFamily="49" charset="-122"/>
              </a:rPr>
            </a:br>
            <a:endParaRPr lang="zh-CN" altLang="en-US" sz="2800" b="1" dirty="0" smtClean="0">
              <a:latin typeface="黑体" pitchFamily="49" charset="-122"/>
              <a:ea typeface="黑体" pitchFamily="49" charset="-122"/>
            </a:endParaRPr>
          </a:p>
        </p:txBody>
      </p:sp>
      <p:sp>
        <p:nvSpPr>
          <p:cNvPr id="257028" name="Rectangle 5"/>
          <p:cNvSpPr>
            <a:spLocks noChangeArrowheads="1"/>
          </p:cNvSpPr>
          <p:nvPr/>
        </p:nvSpPr>
        <p:spPr bwMode="auto">
          <a:xfrm>
            <a:off x="755650" y="404813"/>
            <a:ext cx="7281863" cy="1724025"/>
          </a:xfrm>
          <a:prstGeom prst="rect">
            <a:avLst/>
          </a:prstGeom>
          <a:noFill/>
          <a:ln w="9525">
            <a:noFill/>
            <a:miter lim="800000"/>
            <a:headEnd/>
            <a:tailEnd/>
          </a:ln>
        </p:spPr>
        <p:txBody>
          <a:bodyPr>
            <a:spAutoFit/>
          </a:bodyPr>
          <a:lstStyle/>
          <a:p>
            <a:r>
              <a:rPr lang="zh-CN" altLang="en-US" sz="3200" b="1">
                <a:solidFill>
                  <a:srgbClr val="0000FF"/>
                </a:solidFill>
                <a:latin typeface="黑体" pitchFamily="49" charset="-122"/>
                <a:ea typeface="黑体" pitchFamily="49" charset="-122"/>
              </a:rPr>
              <a:t>二．营养因素对原发性高血压的影响</a:t>
            </a:r>
            <a:r>
              <a:rPr lang="zh-CN" altLang="en-US" sz="2800" b="1">
                <a:solidFill>
                  <a:schemeClr val="tx2"/>
                </a:solidFill>
                <a:latin typeface="黑体" pitchFamily="49" charset="-122"/>
                <a:ea typeface="黑体" pitchFamily="49" charset="-122"/>
              </a:rPr>
              <a:t/>
            </a:r>
            <a:br>
              <a:rPr lang="zh-CN" altLang="en-US" sz="2800" b="1">
                <a:solidFill>
                  <a:schemeClr val="tx2"/>
                </a:solidFill>
                <a:latin typeface="黑体" pitchFamily="49" charset="-122"/>
                <a:ea typeface="黑体" pitchFamily="49" charset="-122"/>
              </a:rPr>
            </a:br>
            <a:r>
              <a:rPr lang="zh-CN" altLang="en-US" sz="2800" b="1">
                <a:solidFill>
                  <a:schemeClr val="tx2"/>
                </a:solidFill>
                <a:latin typeface="黑体" pitchFamily="49" charset="-122"/>
                <a:ea typeface="黑体" pitchFamily="49" charset="-122"/>
              </a:rPr>
              <a:t/>
            </a:r>
            <a:br>
              <a:rPr lang="zh-CN" altLang="en-US" sz="2800" b="1">
                <a:solidFill>
                  <a:schemeClr val="tx2"/>
                </a:solidFill>
                <a:latin typeface="黑体" pitchFamily="49" charset="-122"/>
                <a:ea typeface="黑体" pitchFamily="49" charset="-122"/>
              </a:rPr>
            </a:br>
            <a:r>
              <a:rPr lang="zh-CN" altLang="en-US" sz="2800" b="1">
                <a:solidFill>
                  <a:schemeClr val="tx2"/>
                </a:solidFill>
                <a:latin typeface="黑体" pitchFamily="49" charset="-122"/>
                <a:ea typeface="黑体" pitchFamily="49" charset="-122"/>
              </a:rPr>
              <a:t> </a:t>
            </a:r>
            <a:r>
              <a:rPr lang="en-US" altLang="zh-CN" sz="2800" b="1">
                <a:solidFill>
                  <a:schemeClr val="tx2"/>
                </a:solidFill>
                <a:latin typeface="黑体" pitchFamily="49" charset="-122"/>
                <a:ea typeface="黑体" pitchFamily="49" charset="-122"/>
              </a:rPr>
              <a:t>1.</a:t>
            </a:r>
            <a:r>
              <a:rPr lang="zh-CN" altLang="en-US" sz="2800" b="1">
                <a:solidFill>
                  <a:schemeClr val="tx2"/>
                </a:solidFill>
                <a:latin typeface="黑体" pitchFamily="49" charset="-122"/>
                <a:ea typeface="黑体" pitchFamily="49" charset="-122"/>
              </a:rPr>
              <a:t>钠</a:t>
            </a:r>
            <a:r>
              <a:rPr lang="zh-CN" altLang="en-US" b="1">
                <a:solidFill>
                  <a:schemeClr val="tx2"/>
                </a:solidFill>
                <a:latin typeface="黑体" pitchFamily="49" charset="-122"/>
                <a:ea typeface="黑体" pitchFamily="49" charset="-122"/>
              </a:rPr>
              <a:t/>
            </a:r>
            <a:br>
              <a:rPr lang="zh-CN" altLang="en-US" b="1">
                <a:solidFill>
                  <a:schemeClr val="tx2"/>
                </a:solidFill>
                <a:latin typeface="黑体" pitchFamily="49" charset="-122"/>
                <a:ea typeface="黑体" pitchFamily="49" charset="-122"/>
              </a:rPr>
            </a:br>
            <a:endParaRPr lang="zh-CN" altLang="en-US" b="1">
              <a:solidFill>
                <a:schemeClr val="tx2"/>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灯片编号占位符 3"/>
          <p:cNvSpPr>
            <a:spLocks noGrp="1"/>
          </p:cNvSpPr>
          <p:nvPr>
            <p:ph type="sldNum" sz="quarter" idx="12"/>
          </p:nvPr>
        </p:nvSpPr>
        <p:spPr>
          <a:noFill/>
        </p:spPr>
        <p:txBody>
          <a:bodyPr/>
          <a:lstStyle/>
          <a:p>
            <a:fld id="{BB4F541E-11B0-4C6C-A412-9FBCA6AB187B}" type="slidenum">
              <a:rPr lang="en-US" altLang="zh-CN" smtClean="0">
                <a:latin typeface="Arial" pitchFamily="34" charset="0"/>
              </a:rPr>
              <a:pPr/>
              <a:t>31</a:t>
            </a:fld>
            <a:endParaRPr lang="en-US" altLang="zh-CN" smtClean="0">
              <a:latin typeface="Arial" pitchFamily="34" charset="0"/>
            </a:endParaRPr>
          </a:p>
        </p:txBody>
      </p:sp>
      <p:sp>
        <p:nvSpPr>
          <p:cNvPr id="258051" name="Rectangle 2"/>
          <p:cNvSpPr>
            <a:spLocks noGrp="1" noChangeArrowheads="1"/>
          </p:cNvSpPr>
          <p:nvPr>
            <p:ph type="title" idx="4294967295"/>
          </p:nvPr>
        </p:nvSpPr>
        <p:spPr>
          <a:xfrm>
            <a:off x="900113" y="-458788"/>
            <a:ext cx="7704137" cy="5643563"/>
          </a:xfrm>
        </p:spPr>
        <p:txBody>
          <a:bodyPr anchor="b"/>
          <a:lstStyle/>
          <a:p>
            <a:pPr algn="l" eaLnBrk="1" hangingPunct="1"/>
            <a:r>
              <a:rPr lang="en-US" altLang="zh-CN" sz="2800" b="1" smtClean="0">
                <a:latin typeface="黑体" pitchFamily="49" charset="-122"/>
                <a:ea typeface="黑体" pitchFamily="49" charset="-122"/>
              </a:rPr>
              <a:t>2.</a:t>
            </a:r>
            <a:r>
              <a:rPr lang="zh-CN" altLang="en-US" sz="2800" b="1" smtClean="0">
                <a:latin typeface="黑体" pitchFamily="49" charset="-122"/>
                <a:ea typeface="黑体" pitchFamily="49" charset="-122"/>
              </a:rPr>
              <a:t>钾</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无论是动物实验还是流行病学研究都发现钾的摄入量与高血压呈负相关。即钾的摄入量较高时高血压发病率较低。低钠高钾膳食的降压作用更为明显。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可能与钾能激活钠泵，促进钠的排出，以及减弱交感神经活动有关。</a:t>
            </a:r>
          </a:p>
        </p:txBody>
      </p:sp>
      <p:sp>
        <p:nvSpPr>
          <p:cNvPr id="258052" name="Rectangle 5"/>
          <p:cNvSpPr>
            <a:spLocks noChangeArrowheads="1"/>
          </p:cNvSpPr>
          <p:nvPr/>
        </p:nvSpPr>
        <p:spPr bwMode="auto">
          <a:xfrm>
            <a:off x="755650" y="404813"/>
            <a:ext cx="7281863" cy="1138237"/>
          </a:xfrm>
          <a:prstGeom prst="rect">
            <a:avLst/>
          </a:prstGeom>
          <a:noFill/>
          <a:ln w="9525">
            <a:noFill/>
            <a:miter lim="800000"/>
            <a:headEnd/>
            <a:tailEnd/>
          </a:ln>
        </p:spPr>
        <p:txBody>
          <a:bodyPr>
            <a:spAutoFit/>
          </a:bodyPr>
          <a:lstStyle/>
          <a:p>
            <a:r>
              <a:rPr lang="zh-CN" altLang="en-US" sz="3200" b="1">
                <a:solidFill>
                  <a:srgbClr val="0000FF"/>
                </a:solidFill>
                <a:latin typeface="黑体" pitchFamily="49" charset="-122"/>
                <a:ea typeface="黑体" pitchFamily="49" charset="-122"/>
              </a:rPr>
              <a:t>二．营养因素对原发性高血压的影响</a:t>
            </a:r>
            <a:r>
              <a:rPr lang="zh-CN" altLang="en-US" sz="2800" b="1">
                <a:solidFill>
                  <a:schemeClr val="tx2"/>
                </a:solidFill>
                <a:latin typeface="黑体" pitchFamily="49" charset="-122"/>
                <a:ea typeface="黑体" pitchFamily="49" charset="-122"/>
              </a:rPr>
              <a:t/>
            </a:r>
            <a:br>
              <a:rPr lang="zh-CN" altLang="en-US" sz="2800" b="1">
                <a:solidFill>
                  <a:schemeClr val="tx2"/>
                </a:solidFill>
                <a:latin typeface="黑体" pitchFamily="49" charset="-122"/>
                <a:ea typeface="黑体" pitchFamily="49" charset="-122"/>
              </a:rPr>
            </a:br>
            <a:r>
              <a:rPr lang="zh-CN" altLang="en-US" b="1">
                <a:solidFill>
                  <a:schemeClr val="tx2"/>
                </a:solidFill>
                <a:latin typeface="黑体" pitchFamily="49" charset="-122"/>
                <a:ea typeface="黑体" pitchFamily="49" charset="-122"/>
              </a:rPr>
              <a:t/>
            </a:r>
            <a:br>
              <a:rPr lang="zh-CN" altLang="en-US" b="1">
                <a:solidFill>
                  <a:schemeClr val="tx2"/>
                </a:solidFill>
                <a:latin typeface="黑体" pitchFamily="49" charset="-122"/>
                <a:ea typeface="黑体" pitchFamily="49" charset="-122"/>
              </a:rPr>
            </a:br>
            <a:endParaRPr lang="zh-CN" altLang="en-US" b="1">
              <a:solidFill>
                <a:schemeClr val="tx2"/>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5B9C6613-94CD-4650-B2EA-4A40F419EC3C}" type="slidenum">
              <a:rPr lang="en-US" altLang="zh-CN" sz="1400">
                <a:latin typeface="Tahoma" pitchFamily="34" charset="0"/>
                <a:ea typeface="+mn-ea"/>
              </a:rPr>
              <a:pPr algn="r">
                <a:defRPr/>
              </a:pPr>
              <a:t>32</a:t>
            </a:fld>
            <a:endParaRPr lang="en-US" altLang="zh-CN" sz="1400">
              <a:latin typeface="Tahoma" pitchFamily="34" charset="0"/>
              <a:ea typeface="+mn-ea"/>
            </a:endParaRPr>
          </a:p>
        </p:txBody>
      </p:sp>
      <p:sp>
        <p:nvSpPr>
          <p:cNvPr id="259075" name="Rectangle 2"/>
          <p:cNvSpPr>
            <a:spLocks noGrp="1" noChangeArrowheads="1"/>
          </p:cNvSpPr>
          <p:nvPr>
            <p:ph type="title" idx="4294967295"/>
          </p:nvPr>
        </p:nvSpPr>
        <p:spPr>
          <a:xfrm>
            <a:off x="857250" y="0"/>
            <a:ext cx="7786688" cy="6070600"/>
          </a:xfrm>
        </p:spPr>
        <p:txBody>
          <a:bodyPr anchor="b"/>
          <a:lstStyle/>
          <a:p>
            <a:pPr algn="l" eaLnBrk="1" hangingPunct="1"/>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钙</a:t>
            </a:r>
            <a:br>
              <a:rPr lang="zh-CN" altLang="en-US" sz="2800" b="1" smtClean="0">
                <a:latin typeface="黑体" pitchFamily="49" charset="-122"/>
                <a:ea typeface="黑体" pitchFamily="49" charset="-122"/>
              </a:rPr>
            </a:br>
            <a:r>
              <a:rPr lang="en-US" altLang="zh-CN" sz="2800" b="1" smtClean="0">
                <a:latin typeface="黑体" pitchFamily="49" charset="-122"/>
                <a:ea typeface="黑体" pitchFamily="49" charset="-122"/>
              </a:rPr>
              <a:t/>
            </a:r>
            <a:br>
              <a:rPr lang="en-US" altLang="zh-CN"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不饮牛奶的人高血压发病率明显高于饮用牛奶者，而牛奶是钙的最好来源。</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美国全国健康和膳食调查结果显示，每日钙摄入量低于</a:t>
            </a:r>
            <a:r>
              <a:rPr lang="en-US" altLang="zh-CN" sz="2800" b="1" smtClean="0">
                <a:latin typeface="黑体" pitchFamily="49" charset="-122"/>
                <a:ea typeface="黑体" pitchFamily="49" charset="-122"/>
              </a:rPr>
              <a:t>300mg</a:t>
            </a:r>
            <a:r>
              <a:rPr lang="zh-CN" altLang="en-US" sz="2800" b="1" smtClean="0">
                <a:latin typeface="黑体" pitchFamily="49" charset="-122"/>
                <a:ea typeface="黑体" pitchFamily="49" charset="-122"/>
              </a:rPr>
              <a:t>者与摄入量为</a:t>
            </a:r>
            <a:r>
              <a:rPr lang="en-US" altLang="zh-CN" sz="2800" b="1" smtClean="0">
                <a:latin typeface="黑体" pitchFamily="49" charset="-122"/>
                <a:ea typeface="黑体" pitchFamily="49" charset="-122"/>
              </a:rPr>
              <a:t>1200mg</a:t>
            </a:r>
            <a:r>
              <a:rPr lang="zh-CN" altLang="en-US" sz="2800" b="1" smtClean="0">
                <a:latin typeface="黑体" pitchFamily="49" charset="-122"/>
                <a:ea typeface="黑体" pitchFamily="49" charset="-122"/>
              </a:rPr>
              <a:t>者相比，高血压危险性高</a:t>
            </a:r>
            <a:r>
              <a:rPr lang="en-US" altLang="zh-CN" sz="2800" b="1" smtClean="0">
                <a:latin typeface="黑体" pitchFamily="49" charset="-122"/>
                <a:ea typeface="黑体" pitchFamily="49" charset="-122"/>
              </a:rPr>
              <a:t>2</a:t>
            </a:r>
            <a:r>
              <a:rPr lang="en-US" altLang="zh-CN"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倍。</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关于膳食钙对血压的影响，目前还有争议，但多数研究者认为低钙是高血压的危险因素。</a:t>
            </a:r>
          </a:p>
        </p:txBody>
      </p:sp>
      <p:sp>
        <p:nvSpPr>
          <p:cNvPr id="259076" name="Rectangle 5"/>
          <p:cNvSpPr>
            <a:spLocks noChangeArrowheads="1"/>
          </p:cNvSpPr>
          <p:nvPr/>
        </p:nvSpPr>
        <p:spPr bwMode="auto">
          <a:xfrm>
            <a:off x="755650" y="404813"/>
            <a:ext cx="7281863" cy="862012"/>
          </a:xfrm>
          <a:prstGeom prst="rect">
            <a:avLst/>
          </a:prstGeom>
          <a:noFill/>
          <a:ln w="9525">
            <a:noFill/>
            <a:miter lim="800000"/>
            <a:headEnd/>
            <a:tailEnd/>
          </a:ln>
        </p:spPr>
        <p:txBody>
          <a:bodyPr>
            <a:spAutoFit/>
          </a:bodyPr>
          <a:lstStyle/>
          <a:p>
            <a:r>
              <a:rPr lang="zh-CN" altLang="en-US" sz="3200" b="1">
                <a:solidFill>
                  <a:srgbClr val="0000FF"/>
                </a:solidFill>
                <a:latin typeface="黑体" pitchFamily="49" charset="-122"/>
                <a:ea typeface="黑体" pitchFamily="49" charset="-122"/>
              </a:rPr>
              <a:t>二．营养因素对原发性高血压的影响</a:t>
            </a:r>
            <a:r>
              <a:rPr lang="zh-CN" altLang="en-US" b="1">
                <a:solidFill>
                  <a:schemeClr val="tx2"/>
                </a:solidFill>
                <a:latin typeface="黑体" pitchFamily="49" charset="-122"/>
                <a:ea typeface="黑体" pitchFamily="49" charset="-122"/>
              </a:rPr>
              <a:t/>
            </a:r>
            <a:br>
              <a:rPr lang="zh-CN" altLang="en-US" b="1">
                <a:solidFill>
                  <a:schemeClr val="tx2"/>
                </a:solidFill>
                <a:latin typeface="黑体" pitchFamily="49" charset="-122"/>
                <a:ea typeface="黑体" pitchFamily="49" charset="-122"/>
              </a:rPr>
            </a:br>
            <a:endParaRPr lang="zh-CN" altLang="en-US" b="1">
              <a:solidFill>
                <a:schemeClr val="tx2"/>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灯片编号占位符 3"/>
          <p:cNvSpPr>
            <a:spLocks noGrp="1"/>
          </p:cNvSpPr>
          <p:nvPr>
            <p:ph type="sldNum" sz="quarter" idx="12"/>
          </p:nvPr>
        </p:nvSpPr>
        <p:spPr>
          <a:noFill/>
        </p:spPr>
        <p:txBody>
          <a:bodyPr/>
          <a:lstStyle/>
          <a:p>
            <a:fld id="{035548A4-9AB2-42B0-B31F-0AC8CF7E01B7}" type="slidenum">
              <a:rPr lang="en-US" altLang="zh-CN" smtClean="0">
                <a:latin typeface="Arial" pitchFamily="34" charset="0"/>
              </a:rPr>
              <a:pPr/>
              <a:t>33</a:t>
            </a:fld>
            <a:endParaRPr lang="en-US" altLang="zh-CN" smtClean="0">
              <a:latin typeface="Arial" pitchFamily="34" charset="0"/>
            </a:endParaRPr>
          </a:p>
        </p:txBody>
      </p:sp>
      <p:sp>
        <p:nvSpPr>
          <p:cNvPr id="260099" name="Rectangle 2"/>
          <p:cNvSpPr>
            <a:spLocks noGrp="1" noChangeArrowheads="1"/>
          </p:cNvSpPr>
          <p:nvPr>
            <p:ph type="title" idx="4294967295"/>
          </p:nvPr>
        </p:nvSpPr>
        <p:spPr>
          <a:xfrm>
            <a:off x="642938" y="785813"/>
            <a:ext cx="7772400" cy="5216525"/>
          </a:xfrm>
        </p:spPr>
        <p:txBody>
          <a:bodyPr anchor="b"/>
          <a:lstStyle/>
          <a:p>
            <a:pPr algn="l" eaLnBrk="1" hangingPunct="1"/>
            <a:r>
              <a:rPr lang="en-US" altLang="zh-CN" sz="2800" smtClean="0">
                <a:latin typeface="仿宋_GB2312" pitchFamily="49" charset="-122"/>
                <a:ea typeface="仿宋_GB2312" pitchFamily="49" charset="-122"/>
              </a:rPr>
              <a:t/>
            </a:r>
            <a:br>
              <a:rPr lang="en-US" altLang="zh-CN" sz="2800" smtClean="0">
                <a:latin typeface="仿宋_GB2312" pitchFamily="49" charset="-122"/>
                <a:ea typeface="仿宋_GB2312" pitchFamily="49" charset="-122"/>
              </a:rPr>
            </a:br>
            <a:r>
              <a:rPr lang="en-US" altLang="zh-CN" sz="2800" b="1" smtClean="0">
                <a:latin typeface="黑体" pitchFamily="49" charset="-122"/>
                <a:ea typeface="黑体" pitchFamily="49" charset="-122"/>
              </a:rPr>
              <a:t>4.</a:t>
            </a:r>
            <a:r>
              <a:rPr lang="zh-CN" altLang="en-US" sz="2800" b="1" smtClean="0">
                <a:latin typeface="黑体" pitchFamily="49" charset="-122"/>
                <a:ea typeface="黑体" pitchFamily="49" charset="-122"/>
              </a:rPr>
              <a:t>脂肪酸</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研究表明，增加多不饱和脂肪酸的摄入和减少饱和脂肪酸的摄入都有利于降低血压。</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增加单不饱和脂肪酸的摄入量也可使血压下降，如居住在地中海沿岸的人群，经常食用主要含油酸的橄榄油，他们的高血压发病率就较低。</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a:t>
            </a:r>
            <a:r>
              <a:rPr lang="zh-CN"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多不饱和脂肪酸的作用近年来受到广泛关注。大多数临床干预实验已显示鱼油有降压作用。</a:t>
            </a:r>
          </a:p>
        </p:txBody>
      </p:sp>
      <p:sp>
        <p:nvSpPr>
          <p:cNvPr id="260100" name="Rectangle 5"/>
          <p:cNvSpPr>
            <a:spLocks noChangeArrowheads="1"/>
          </p:cNvSpPr>
          <p:nvPr/>
        </p:nvSpPr>
        <p:spPr bwMode="auto">
          <a:xfrm>
            <a:off x="755650" y="404813"/>
            <a:ext cx="7281863" cy="862012"/>
          </a:xfrm>
          <a:prstGeom prst="rect">
            <a:avLst/>
          </a:prstGeom>
          <a:noFill/>
          <a:ln w="9525">
            <a:noFill/>
            <a:miter lim="800000"/>
            <a:headEnd/>
            <a:tailEnd/>
          </a:ln>
        </p:spPr>
        <p:txBody>
          <a:bodyPr>
            <a:spAutoFit/>
          </a:bodyPr>
          <a:lstStyle/>
          <a:p>
            <a:r>
              <a:rPr lang="zh-CN" altLang="en-US" sz="3200" b="1">
                <a:solidFill>
                  <a:srgbClr val="0000FF"/>
                </a:solidFill>
                <a:latin typeface="黑体" pitchFamily="49" charset="-122"/>
                <a:ea typeface="黑体" pitchFamily="49" charset="-122"/>
              </a:rPr>
              <a:t>二．营养因素对原发性高血压的影响</a:t>
            </a:r>
            <a:r>
              <a:rPr lang="zh-CN" altLang="en-US" b="1">
                <a:solidFill>
                  <a:schemeClr val="tx2"/>
                </a:solidFill>
                <a:latin typeface="黑体" pitchFamily="49" charset="-122"/>
                <a:ea typeface="黑体" pitchFamily="49" charset="-122"/>
              </a:rPr>
              <a:t/>
            </a:r>
            <a:br>
              <a:rPr lang="zh-CN" altLang="en-US" b="1">
                <a:solidFill>
                  <a:schemeClr val="tx2"/>
                </a:solidFill>
                <a:latin typeface="黑体" pitchFamily="49" charset="-122"/>
                <a:ea typeface="黑体" pitchFamily="49" charset="-122"/>
              </a:rPr>
            </a:br>
            <a:endParaRPr lang="zh-CN" altLang="en-US" b="1">
              <a:solidFill>
                <a:schemeClr val="tx2"/>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灯片编号占位符 3"/>
          <p:cNvSpPr>
            <a:spLocks noGrp="1"/>
          </p:cNvSpPr>
          <p:nvPr>
            <p:ph type="sldNum" sz="quarter" idx="12"/>
          </p:nvPr>
        </p:nvSpPr>
        <p:spPr>
          <a:noFill/>
        </p:spPr>
        <p:txBody>
          <a:bodyPr/>
          <a:lstStyle/>
          <a:p>
            <a:fld id="{A27CD85F-0CE3-4D25-A659-7C4907680178}" type="slidenum">
              <a:rPr lang="en-US" altLang="zh-CN" smtClean="0">
                <a:latin typeface="Arial" pitchFamily="34" charset="0"/>
              </a:rPr>
              <a:pPr/>
              <a:t>34</a:t>
            </a:fld>
            <a:endParaRPr lang="en-US" altLang="zh-CN" smtClean="0">
              <a:latin typeface="Arial" pitchFamily="34" charset="0"/>
            </a:endParaRPr>
          </a:p>
        </p:txBody>
      </p:sp>
      <p:sp>
        <p:nvSpPr>
          <p:cNvPr id="261123" name="Rectangle 2"/>
          <p:cNvSpPr>
            <a:spLocks noGrp="1" noChangeArrowheads="1"/>
          </p:cNvSpPr>
          <p:nvPr>
            <p:ph type="title" idx="4294967295"/>
          </p:nvPr>
        </p:nvSpPr>
        <p:spPr>
          <a:xfrm>
            <a:off x="827088" y="1557338"/>
            <a:ext cx="7772400" cy="3930650"/>
          </a:xfrm>
        </p:spPr>
        <p:txBody>
          <a:bodyPr anchor="b">
            <a:normAutofit fontScale="90000"/>
          </a:bodyPr>
          <a:lstStyle/>
          <a:p>
            <a:pPr algn="l" eaLnBrk="1" hangingPunct="1">
              <a:lnSpc>
                <a:spcPct val="120000"/>
              </a:lnSpc>
            </a:pPr>
            <a:r>
              <a:rPr lang="en-US" altLang="zh-CN" sz="2800" b="1" smtClean="0">
                <a:latin typeface="黑体" pitchFamily="49" charset="-122"/>
                <a:ea typeface="黑体" pitchFamily="49" charset="-122"/>
              </a:rPr>
              <a:t>5.</a:t>
            </a:r>
            <a:r>
              <a:rPr lang="zh-CN" altLang="en-US" sz="2800" b="1" smtClean="0">
                <a:latin typeface="黑体" pitchFamily="49" charset="-122"/>
                <a:ea typeface="黑体" pitchFamily="49" charset="-122"/>
              </a:rPr>
              <a:t>氨基酸</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膳食蛋白质中含硫氨基酸如蛋氨酸、半胱氨酸含量较高时高血压和脑卒中的发病率较低。</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牛磺酸是含硫氨基酸的代谢产物，已发现它对自发性高血压大鼠（</a:t>
            </a:r>
            <a:r>
              <a:rPr lang="en-US" altLang="zh-CN" sz="2800" b="1" smtClean="0">
                <a:latin typeface="黑体" pitchFamily="49" charset="-122"/>
                <a:ea typeface="黑体" pitchFamily="49" charset="-122"/>
              </a:rPr>
              <a:t>SHR</a:t>
            </a:r>
            <a:r>
              <a:rPr lang="zh-CN" altLang="en-US" sz="2800" b="1" smtClean="0">
                <a:latin typeface="黑体" pitchFamily="49" charset="-122"/>
                <a:ea typeface="黑体" pitchFamily="49" charset="-122"/>
              </a:rPr>
              <a:t>）和高血压患者均有降压作用。</a:t>
            </a:r>
          </a:p>
        </p:txBody>
      </p:sp>
      <p:sp>
        <p:nvSpPr>
          <p:cNvPr id="261124" name="Rectangle 5"/>
          <p:cNvSpPr>
            <a:spLocks noChangeArrowheads="1"/>
          </p:cNvSpPr>
          <p:nvPr/>
        </p:nvSpPr>
        <p:spPr bwMode="auto">
          <a:xfrm>
            <a:off x="755650" y="404813"/>
            <a:ext cx="7281863" cy="862012"/>
          </a:xfrm>
          <a:prstGeom prst="rect">
            <a:avLst/>
          </a:prstGeom>
          <a:noFill/>
          <a:ln w="9525">
            <a:noFill/>
            <a:miter lim="800000"/>
            <a:headEnd/>
            <a:tailEnd/>
          </a:ln>
        </p:spPr>
        <p:txBody>
          <a:bodyPr>
            <a:spAutoFit/>
          </a:bodyPr>
          <a:lstStyle/>
          <a:p>
            <a:r>
              <a:rPr lang="zh-CN" altLang="en-US" sz="3200" b="1">
                <a:solidFill>
                  <a:srgbClr val="0000FF"/>
                </a:solidFill>
                <a:latin typeface="黑体" pitchFamily="49" charset="-122"/>
                <a:ea typeface="黑体" pitchFamily="49" charset="-122"/>
              </a:rPr>
              <a:t>二．营养因素对原发性高血压的影响</a:t>
            </a:r>
            <a:r>
              <a:rPr lang="zh-CN" altLang="en-US" b="1">
                <a:solidFill>
                  <a:schemeClr val="tx2"/>
                </a:solidFill>
                <a:latin typeface="黑体" pitchFamily="49" charset="-122"/>
                <a:ea typeface="黑体" pitchFamily="49" charset="-122"/>
              </a:rPr>
              <a:t/>
            </a:r>
            <a:br>
              <a:rPr lang="zh-CN" altLang="en-US" b="1">
                <a:solidFill>
                  <a:schemeClr val="tx2"/>
                </a:solidFill>
                <a:latin typeface="黑体" pitchFamily="49" charset="-122"/>
                <a:ea typeface="黑体" pitchFamily="49" charset="-122"/>
              </a:rPr>
            </a:br>
            <a:endParaRPr lang="zh-CN" altLang="en-US" b="1">
              <a:solidFill>
                <a:schemeClr val="tx2"/>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91183CA0-7D3B-440F-A5D5-1FD6547EF571}" type="slidenum">
              <a:rPr lang="en-US" altLang="zh-CN" sz="1400">
                <a:latin typeface="Tahoma" pitchFamily="34" charset="0"/>
                <a:ea typeface="+mn-ea"/>
              </a:rPr>
              <a:pPr algn="r">
                <a:defRPr/>
              </a:pPr>
              <a:t>35</a:t>
            </a:fld>
            <a:endParaRPr lang="en-US" altLang="zh-CN" sz="1400">
              <a:latin typeface="Tahoma" pitchFamily="34" charset="0"/>
              <a:ea typeface="+mn-ea"/>
            </a:endParaRPr>
          </a:p>
        </p:txBody>
      </p:sp>
      <p:sp>
        <p:nvSpPr>
          <p:cNvPr id="262147" name="Rectangle 2"/>
          <p:cNvSpPr>
            <a:spLocks noGrp="1" noChangeArrowheads="1"/>
          </p:cNvSpPr>
          <p:nvPr>
            <p:ph type="title" idx="4294967295"/>
          </p:nvPr>
        </p:nvSpPr>
        <p:spPr>
          <a:xfrm>
            <a:off x="785813" y="714375"/>
            <a:ext cx="7772400" cy="5216525"/>
          </a:xfrm>
        </p:spPr>
        <p:txBody>
          <a:bodyPr anchor="b"/>
          <a:lstStyle/>
          <a:p>
            <a:pPr algn="l" eaLnBrk="1" hangingPunct="1"/>
            <a:r>
              <a:rPr lang="en-US" altLang="zh-CN" sz="2800" b="1" smtClean="0">
                <a:latin typeface="黑体" pitchFamily="49" charset="-122"/>
                <a:ea typeface="黑体" pitchFamily="49" charset="-122"/>
              </a:rPr>
              <a:t>6.</a:t>
            </a:r>
            <a:r>
              <a:rPr lang="zh-CN" altLang="en-US" sz="2800" b="1" smtClean="0">
                <a:latin typeface="黑体" pitchFamily="49" charset="-122"/>
                <a:ea typeface="黑体" pitchFamily="49" charset="-122"/>
              </a:rPr>
              <a:t>酒精</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适量饮酒可能对减少冠心病的危险性有利，但不管饮酒多少，对于高血压却只有不利作用。</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据估计，美国约有</a:t>
            </a:r>
            <a:r>
              <a:rPr lang="en-US" altLang="zh-CN" sz="2800" b="1" smtClean="0">
                <a:latin typeface="黑体" pitchFamily="49" charset="-122"/>
                <a:ea typeface="黑体" pitchFamily="49" charset="-122"/>
              </a:rPr>
              <a:t>10</a:t>
            </a:r>
            <a:r>
              <a:rPr lang="zh-CN" altLang="en-US" sz="2800" b="1" smtClean="0">
                <a:latin typeface="黑体" pitchFamily="49" charset="-122"/>
                <a:ea typeface="黑体" pitchFamily="49" charset="-122"/>
              </a:rPr>
              <a:t>％的高血压是由于过量摄入酒精造成的，尤其是中年男子。</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研究显示，平均每天饮酒量相当于纯酒精</a:t>
            </a:r>
            <a:r>
              <a:rPr lang="en-US" altLang="zh-CN" sz="2800" b="1" smtClean="0">
                <a:latin typeface="黑体" pitchFamily="49" charset="-122"/>
                <a:ea typeface="黑体" pitchFamily="49" charset="-122"/>
              </a:rPr>
              <a:t>50g</a:t>
            </a:r>
            <a:r>
              <a:rPr lang="zh-CN" altLang="en-US" sz="2800" b="1" smtClean="0">
                <a:latin typeface="黑体" pitchFamily="49" charset="-122"/>
                <a:ea typeface="黑体" pitchFamily="49" charset="-122"/>
              </a:rPr>
              <a:t>左右，即可引起舒张压和收缩压的升高。然而现已证实，即使少量酒精也有升高血压的作用。</a:t>
            </a:r>
          </a:p>
        </p:txBody>
      </p:sp>
      <p:sp>
        <p:nvSpPr>
          <p:cNvPr id="262148" name="Rectangle 5"/>
          <p:cNvSpPr>
            <a:spLocks noChangeArrowheads="1"/>
          </p:cNvSpPr>
          <p:nvPr/>
        </p:nvSpPr>
        <p:spPr bwMode="auto">
          <a:xfrm>
            <a:off x="755650" y="404813"/>
            <a:ext cx="7281863" cy="862012"/>
          </a:xfrm>
          <a:prstGeom prst="rect">
            <a:avLst/>
          </a:prstGeom>
          <a:noFill/>
          <a:ln w="9525">
            <a:noFill/>
            <a:miter lim="800000"/>
            <a:headEnd/>
            <a:tailEnd/>
          </a:ln>
        </p:spPr>
        <p:txBody>
          <a:bodyPr>
            <a:spAutoFit/>
          </a:bodyPr>
          <a:lstStyle/>
          <a:p>
            <a:r>
              <a:rPr lang="zh-CN" altLang="en-US" sz="3200" b="1">
                <a:solidFill>
                  <a:srgbClr val="0000FF"/>
                </a:solidFill>
                <a:latin typeface="黑体" pitchFamily="49" charset="-122"/>
                <a:ea typeface="黑体" pitchFamily="49" charset="-122"/>
              </a:rPr>
              <a:t>二．营养因素对原发性高血压的影响</a:t>
            </a:r>
            <a:r>
              <a:rPr lang="zh-CN" altLang="en-US" b="1">
                <a:solidFill>
                  <a:schemeClr val="tx2"/>
                </a:solidFill>
                <a:latin typeface="黑体" pitchFamily="49" charset="-122"/>
                <a:ea typeface="黑体" pitchFamily="49" charset="-122"/>
              </a:rPr>
              <a:t/>
            </a:r>
            <a:br>
              <a:rPr lang="zh-CN" altLang="en-US" b="1">
                <a:solidFill>
                  <a:schemeClr val="tx2"/>
                </a:solidFill>
                <a:latin typeface="黑体" pitchFamily="49" charset="-122"/>
                <a:ea typeface="黑体" pitchFamily="49" charset="-122"/>
              </a:rPr>
            </a:br>
            <a:endParaRPr lang="zh-CN" altLang="en-US" b="1">
              <a:solidFill>
                <a:schemeClr val="tx2"/>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灯片编号占位符 3"/>
          <p:cNvSpPr>
            <a:spLocks noGrp="1"/>
          </p:cNvSpPr>
          <p:nvPr>
            <p:ph type="sldNum" sz="quarter" idx="12"/>
          </p:nvPr>
        </p:nvSpPr>
        <p:spPr>
          <a:noFill/>
        </p:spPr>
        <p:txBody>
          <a:bodyPr/>
          <a:lstStyle/>
          <a:p>
            <a:fld id="{9A4A0127-E9B1-4EBB-BFDE-02CD0AC6F9CA}" type="slidenum">
              <a:rPr lang="en-US" altLang="zh-CN" smtClean="0">
                <a:latin typeface="Arial" pitchFamily="34" charset="0"/>
              </a:rPr>
              <a:pPr/>
              <a:t>36</a:t>
            </a:fld>
            <a:endParaRPr lang="en-US" altLang="zh-CN" smtClean="0">
              <a:latin typeface="Arial" pitchFamily="34" charset="0"/>
            </a:endParaRPr>
          </a:p>
        </p:txBody>
      </p:sp>
      <p:sp>
        <p:nvSpPr>
          <p:cNvPr id="263171" name="Rectangle 2"/>
          <p:cNvSpPr>
            <a:spLocks noGrp="1" noChangeArrowheads="1"/>
          </p:cNvSpPr>
          <p:nvPr>
            <p:ph type="title" idx="4294967295"/>
          </p:nvPr>
        </p:nvSpPr>
        <p:spPr>
          <a:xfrm>
            <a:off x="900113" y="908050"/>
            <a:ext cx="7696200" cy="3813175"/>
          </a:xfrm>
        </p:spPr>
        <p:txBody>
          <a:bodyPr anchor="b">
            <a:normAutofit fontScale="90000"/>
          </a:bodyPr>
          <a:lstStyle/>
          <a:p>
            <a:pPr algn="l" eaLnBrk="1" hangingPunct="1"/>
            <a:r>
              <a:rPr lang="en-US" altLang="zh-CN" sz="2800" smtClean="0">
                <a:latin typeface="黑体" pitchFamily="49" charset="-122"/>
                <a:ea typeface="黑体" pitchFamily="49" charset="-122"/>
              </a:rPr>
              <a:t/>
            </a:r>
            <a:br>
              <a:rPr lang="en-US" altLang="zh-CN" sz="2800" smtClean="0">
                <a:latin typeface="黑体" pitchFamily="49" charset="-122"/>
                <a:ea typeface="黑体" pitchFamily="49" charset="-122"/>
              </a:rPr>
            </a:br>
            <a:r>
              <a:rPr lang="en-US" altLang="zh-CN" sz="2800" smtClean="0">
                <a:latin typeface="黑体" pitchFamily="49" charset="-122"/>
                <a:ea typeface="黑体" pitchFamily="49" charset="-122"/>
              </a:rPr>
              <a:t> </a:t>
            </a:r>
            <a:r>
              <a:rPr lang="zh-CN" altLang="en-US" sz="3200" b="1" smtClean="0">
                <a:solidFill>
                  <a:srgbClr val="0000FF"/>
                </a:solidFill>
                <a:latin typeface="黑体" pitchFamily="49" charset="-122"/>
                <a:ea typeface="黑体" pitchFamily="49" charset="-122"/>
              </a:rPr>
              <a:t>三</a:t>
            </a:r>
            <a:r>
              <a:rPr lang="en-US" altLang="zh-CN" sz="3200" b="1" smtClean="0">
                <a:solidFill>
                  <a:srgbClr val="0000FF"/>
                </a:solidFill>
                <a:latin typeface="黑体" pitchFamily="49" charset="-122"/>
                <a:ea typeface="黑体" pitchFamily="49" charset="-122"/>
              </a:rPr>
              <a:t>. </a:t>
            </a:r>
            <a:r>
              <a:rPr lang="zh-CN" altLang="en-US" sz="3200" b="1" smtClean="0">
                <a:solidFill>
                  <a:srgbClr val="0000FF"/>
                </a:solidFill>
                <a:latin typeface="黑体" pitchFamily="49" charset="-122"/>
                <a:ea typeface="黑体" pitchFamily="49" charset="-122"/>
              </a:rPr>
              <a:t>原发性高血压的营养防治</a:t>
            </a: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高血压的非药物治疗措施：</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限制钠盐摄入量、控制体重、限制饮酒</a:t>
            </a:r>
            <a:r>
              <a:rPr lang="zh-CN" altLang="en-US" sz="2800" b="1" smtClean="0">
                <a:latin typeface="仿宋_GB2312" pitchFamily="49" charset="-122"/>
                <a:ea typeface="仿宋_GB2312" pitchFamily="49" charset="-122"/>
              </a:rPr>
              <a:t/>
            </a:r>
            <a:br>
              <a:rPr lang="zh-CN" altLang="en-US" sz="2800" b="1" smtClean="0">
                <a:latin typeface="仿宋_GB2312" pitchFamily="49" charset="-122"/>
                <a:ea typeface="仿宋_GB2312" pitchFamily="49" charset="-122"/>
              </a:rPr>
            </a:br>
            <a:endParaRPr lang="zh-CN" altLang="en-US" sz="2000" smtClean="0">
              <a:latin typeface="仿宋_GB2312" pitchFamily="49" charset="-122"/>
              <a:ea typeface="仿宋_GB2312" pitchFamily="49"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灯片编号占位符 3"/>
          <p:cNvSpPr>
            <a:spLocks noGrp="1"/>
          </p:cNvSpPr>
          <p:nvPr>
            <p:ph type="sldNum" sz="quarter" idx="12"/>
          </p:nvPr>
        </p:nvSpPr>
        <p:spPr>
          <a:noFill/>
        </p:spPr>
        <p:txBody>
          <a:bodyPr/>
          <a:lstStyle/>
          <a:p>
            <a:fld id="{E62ADB2C-0183-4A38-B40C-A7135FC47689}" type="slidenum">
              <a:rPr lang="en-US" altLang="zh-CN" smtClean="0">
                <a:latin typeface="Arial" pitchFamily="34" charset="0"/>
              </a:rPr>
              <a:pPr/>
              <a:t>37</a:t>
            </a:fld>
            <a:endParaRPr lang="en-US" altLang="zh-CN" smtClean="0">
              <a:latin typeface="Arial" pitchFamily="34" charset="0"/>
            </a:endParaRPr>
          </a:p>
        </p:txBody>
      </p:sp>
      <p:sp>
        <p:nvSpPr>
          <p:cNvPr id="264195" name="Rectangle 2"/>
          <p:cNvSpPr>
            <a:spLocks noGrp="1" noChangeArrowheads="1"/>
          </p:cNvSpPr>
          <p:nvPr>
            <p:ph type="title" idx="4294967295"/>
          </p:nvPr>
        </p:nvSpPr>
        <p:spPr>
          <a:xfrm>
            <a:off x="642938" y="1000125"/>
            <a:ext cx="7772400" cy="5643563"/>
          </a:xfrm>
        </p:spPr>
        <p:txBody>
          <a:bodyPr anchor="b"/>
          <a:lstStyle/>
          <a:p>
            <a:pPr algn="l" eaLnBrk="1" hangingPunct="1"/>
            <a:r>
              <a:rPr lang="en-US" altLang="zh-CN" sz="2800" b="1" smtClean="0">
                <a:latin typeface="仿宋_GB2312" pitchFamily="49" charset="-122"/>
                <a:ea typeface="仿宋_GB2312" pitchFamily="49" charset="-122"/>
              </a:rPr>
              <a:t/>
            </a:r>
            <a:br>
              <a:rPr lang="en-US" altLang="zh-CN" sz="2800" b="1" smtClean="0">
                <a:latin typeface="仿宋_GB2312" pitchFamily="49" charset="-122"/>
                <a:ea typeface="仿宋_GB2312" pitchFamily="49" charset="-122"/>
              </a:rPr>
            </a:br>
            <a:r>
              <a:rPr lang="en-US" altLang="zh-CN" sz="2800" b="1" smtClean="0">
                <a:latin typeface="黑体" pitchFamily="49" charset="-122"/>
                <a:ea typeface="黑体" pitchFamily="49" charset="-122"/>
              </a:rPr>
              <a:t>1. </a:t>
            </a:r>
            <a:r>
              <a:rPr lang="zh-CN" altLang="en-US" sz="2800" b="1" smtClean="0">
                <a:latin typeface="黑体" pitchFamily="49" charset="-122"/>
                <a:ea typeface="黑体" pitchFamily="49" charset="-122"/>
              </a:rPr>
              <a:t>限制钠的摄入量</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钠是人体必需的常量元素。代谢研究发现，健康成人钠的需要量仅为每日</a:t>
            </a:r>
            <a:r>
              <a:rPr lang="en-US" altLang="zh-CN" sz="2800" b="1" smtClean="0">
                <a:latin typeface="黑体" pitchFamily="49" charset="-122"/>
                <a:ea typeface="黑体" pitchFamily="49" charset="-122"/>
              </a:rPr>
              <a:t>200mg</a:t>
            </a:r>
            <a:r>
              <a:rPr lang="zh-CN" altLang="en-US" sz="2800" b="1" smtClean="0">
                <a:latin typeface="黑体" pitchFamily="49" charset="-122"/>
                <a:ea typeface="黑体" pitchFamily="49" charset="-122"/>
              </a:rPr>
              <a:t>，相当于</a:t>
            </a:r>
            <a:r>
              <a:rPr lang="en-US" altLang="zh-CN" sz="2800" b="1" smtClean="0">
                <a:latin typeface="黑体" pitchFamily="49" charset="-122"/>
                <a:ea typeface="黑体" pitchFamily="49" charset="-122"/>
              </a:rPr>
              <a:t>0.5g</a:t>
            </a:r>
            <a:r>
              <a:rPr lang="zh-CN" altLang="en-US" sz="2800" b="1" smtClean="0">
                <a:latin typeface="黑体" pitchFamily="49" charset="-122"/>
                <a:ea typeface="黑体" pitchFamily="49" charset="-122"/>
              </a:rPr>
              <a:t>食盐。</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世界卫生组织建议的食盐摄入量上限为</a:t>
            </a:r>
            <a:r>
              <a:rPr lang="en-US" altLang="zh-CN" sz="2800" b="1" smtClean="0">
                <a:latin typeface="黑体" pitchFamily="49" charset="-122"/>
                <a:ea typeface="黑体" pitchFamily="49" charset="-122"/>
              </a:rPr>
              <a:t>6g/d</a:t>
            </a:r>
            <a:r>
              <a:rPr lang="zh-CN" altLang="en-US" sz="2800" b="1" smtClean="0">
                <a:latin typeface="黑体" pitchFamily="49" charset="-122"/>
                <a:ea typeface="黑体" pitchFamily="49" charset="-122"/>
              </a:rPr>
              <a:t>。而我国人民食盐的摄入量较高，平均在</a:t>
            </a:r>
            <a:r>
              <a:rPr lang="en-US" altLang="zh-CN" sz="2800" b="1" smtClean="0">
                <a:latin typeface="黑体" pitchFamily="49" charset="-122"/>
                <a:ea typeface="黑体" pitchFamily="49" charset="-122"/>
              </a:rPr>
              <a:t>10</a:t>
            </a:r>
            <a:r>
              <a:rPr lang="en-US" altLang="zh-CN"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15g/d</a:t>
            </a:r>
            <a:r>
              <a:rPr lang="zh-CN" altLang="en-US" sz="2800" b="1" smtClean="0">
                <a:latin typeface="黑体" pitchFamily="49" charset="-122"/>
                <a:ea typeface="黑体" pitchFamily="49" charset="-122"/>
              </a:rPr>
              <a:t>。故应培养少盐、清淡的饮食习惯，减少食盐的摄入量。</a:t>
            </a:r>
            <a:r>
              <a:rPr lang="zh-CN" altLang="en-US" sz="2800" b="1" smtClean="0">
                <a:latin typeface="仿宋_GB2312" pitchFamily="49" charset="-122"/>
                <a:ea typeface="仿宋_GB2312" pitchFamily="49" charset="-122"/>
              </a:rPr>
              <a:t/>
            </a:r>
            <a:br>
              <a:rPr lang="zh-CN" altLang="en-US" sz="2800" b="1" smtClean="0">
                <a:latin typeface="仿宋_GB2312" pitchFamily="49" charset="-122"/>
                <a:ea typeface="仿宋_GB2312" pitchFamily="49" charset="-122"/>
              </a:rPr>
            </a:br>
            <a:r>
              <a:rPr lang="zh-CN" altLang="en-US" sz="2800" b="1" smtClean="0">
                <a:latin typeface="仿宋_GB2312" pitchFamily="49" charset="-122"/>
                <a:ea typeface="仿宋_GB2312" pitchFamily="49" charset="-122"/>
              </a:rPr>
              <a:t/>
            </a:r>
            <a:br>
              <a:rPr lang="zh-CN" altLang="en-US" sz="2800" b="1" smtClean="0">
                <a:latin typeface="仿宋_GB2312" pitchFamily="49" charset="-122"/>
                <a:ea typeface="仿宋_GB2312" pitchFamily="49" charset="-122"/>
              </a:rPr>
            </a:br>
            <a:endParaRPr lang="zh-CN" altLang="en-US" sz="2800" b="1" smtClean="0">
              <a:latin typeface="仿宋_GB2312" pitchFamily="49" charset="-122"/>
              <a:ea typeface="仿宋_GB2312" pitchFamily="49" charset="-122"/>
            </a:endParaRPr>
          </a:p>
        </p:txBody>
      </p:sp>
      <p:sp>
        <p:nvSpPr>
          <p:cNvPr id="264196" name="TextBox 5"/>
          <p:cNvSpPr txBox="1">
            <a:spLocks noChangeArrowheads="1"/>
          </p:cNvSpPr>
          <p:nvPr/>
        </p:nvSpPr>
        <p:spPr bwMode="auto">
          <a:xfrm>
            <a:off x="857250" y="571500"/>
            <a:ext cx="5541963"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三</a:t>
            </a:r>
            <a:r>
              <a:rPr lang="en-US" altLang="zh-CN" sz="3200" b="1">
                <a:solidFill>
                  <a:srgbClr val="0000FF"/>
                </a:solidFill>
                <a:latin typeface="黑体" pitchFamily="49" charset="-122"/>
                <a:ea typeface="黑体" pitchFamily="49" charset="-122"/>
              </a:rPr>
              <a:t>. </a:t>
            </a:r>
            <a:r>
              <a:rPr lang="zh-CN" altLang="en-US" sz="3200" b="1">
                <a:solidFill>
                  <a:srgbClr val="0000FF"/>
                </a:solidFill>
                <a:latin typeface="黑体" pitchFamily="49" charset="-122"/>
                <a:ea typeface="黑体" pitchFamily="49" charset="-122"/>
              </a:rPr>
              <a:t>原发性高血压的营养防治</a:t>
            </a:r>
            <a:endParaRPr lang="zh-CN" altLang="en-US" sz="32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灯片编号占位符 3"/>
          <p:cNvSpPr>
            <a:spLocks noGrp="1"/>
          </p:cNvSpPr>
          <p:nvPr>
            <p:ph type="sldNum" sz="quarter" idx="12"/>
          </p:nvPr>
        </p:nvSpPr>
        <p:spPr>
          <a:noFill/>
        </p:spPr>
        <p:txBody>
          <a:bodyPr/>
          <a:lstStyle/>
          <a:p>
            <a:fld id="{FD416F88-47BD-4E10-AFA9-A0C43B51898A}" type="slidenum">
              <a:rPr lang="en-US" altLang="zh-CN" smtClean="0">
                <a:latin typeface="Arial" pitchFamily="34" charset="0"/>
              </a:rPr>
              <a:pPr/>
              <a:t>38</a:t>
            </a:fld>
            <a:endParaRPr lang="en-US" altLang="zh-CN" smtClean="0">
              <a:latin typeface="Arial" pitchFamily="34" charset="0"/>
            </a:endParaRPr>
          </a:p>
        </p:txBody>
      </p:sp>
      <p:sp>
        <p:nvSpPr>
          <p:cNvPr id="265219" name="Rectangle 2"/>
          <p:cNvSpPr>
            <a:spLocks noGrp="1" noChangeArrowheads="1"/>
          </p:cNvSpPr>
          <p:nvPr>
            <p:ph type="title" idx="4294967295"/>
          </p:nvPr>
        </p:nvSpPr>
        <p:spPr>
          <a:xfrm>
            <a:off x="900113" y="1196975"/>
            <a:ext cx="7848600" cy="3081338"/>
          </a:xfrm>
        </p:spPr>
        <p:txBody>
          <a:bodyPr anchor="b">
            <a:normAutofit fontScale="90000"/>
          </a:bodyPr>
          <a:lstStyle/>
          <a:p>
            <a:pPr algn="l" eaLnBrk="1" hangingPunct="1"/>
            <a:r>
              <a:rPr lang="en-US" altLang="zh-CN" sz="2800" b="1" smtClean="0">
                <a:latin typeface="仿宋_GB2312" pitchFamily="49" charset="-122"/>
                <a:ea typeface="仿宋_GB2312" pitchFamily="49" charset="-122"/>
              </a:rPr>
              <a:t/>
            </a:r>
            <a:br>
              <a:rPr lang="en-US" altLang="zh-CN" sz="2800" b="1" smtClean="0">
                <a:latin typeface="仿宋_GB2312" pitchFamily="49" charset="-122"/>
                <a:ea typeface="仿宋_GB2312" pitchFamily="49" charset="-122"/>
              </a:rPr>
            </a:br>
            <a:r>
              <a:rPr lang="en-US" altLang="zh-CN" sz="3200" b="1" smtClean="0">
                <a:latin typeface="黑体" pitchFamily="49" charset="-122"/>
                <a:ea typeface="黑体" pitchFamily="49" charset="-122"/>
              </a:rPr>
              <a:t>2. </a:t>
            </a:r>
            <a:r>
              <a:rPr lang="zh-CN" altLang="en-US" sz="3200" b="1" smtClean="0">
                <a:latin typeface="黑体" pitchFamily="49" charset="-122"/>
                <a:ea typeface="黑体" pitchFamily="49" charset="-122"/>
              </a:rPr>
              <a:t>限制能量摄入量，控制体重</a:t>
            </a: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在</a:t>
            </a:r>
            <a:r>
              <a:rPr lang="en-US" altLang="zh-CN" sz="2800" b="1" smtClean="0">
                <a:latin typeface="黑体" pitchFamily="49" charset="-122"/>
                <a:ea typeface="黑体" pitchFamily="49" charset="-122"/>
              </a:rPr>
              <a:t>40</a:t>
            </a:r>
            <a:r>
              <a:rPr lang="en-US" altLang="zh-CN"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60</a:t>
            </a:r>
            <a:r>
              <a:rPr lang="zh-CN" altLang="en-US" sz="2800" b="1" smtClean="0">
                <a:latin typeface="黑体" pitchFamily="49" charset="-122"/>
                <a:ea typeface="黑体" pitchFamily="49" charset="-122"/>
              </a:rPr>
              <a:t>岁男性中，肥胖者的高血压患病率为正常体重者的</a:t>
            </a:r>
            <a:r>
              <a:rPr lang="en-US" altLang="zh-CN" sz="2800" b="1" smtClean="0">
                <a:latin typeface="黑体" pitchFamily="49" charset="-122"/>
                <a:ea typeface="黑体" pitchFamily="49" charset="-122"/>
              </a:rPr>
              <a:t>1.9</a:t>
            </a:r>
            <a:r>
              <a:rPr lang="zh-CN" altLang="en-US" sz="2800" b="1" smtClean="0">
                <a:latin typeface="黑体" pitchFamily="49" charset="-122"/>
                <a:ea typeface="黑体" pitchFamily="49" charset="-122"/>
              </a:rPr>
              <a:t>倍。</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减肥可使高血压发生率减少</a:t>
            </a:r>
            <a:r>
              <a:rPr lang="en-US" altLang="zh-CN" sz="2800" b="1" smtClean="0">
                <a:latin typeface="黑体" pitchFamily="49" charset="-122"/>
                <a:ea typeface="黑体" pitchFamily="49" charset="-122"/>
              </a:rPr>
              <a:t>28</a:t>
            </a:r>
            <a:r>
              <a:rPr lang="zh-CN" altLang="en-US" sz="2800" b="1" smtClean="0">
                <a:latin typeface="黑体" pitchFamily="49" charset="-122"/>
                <a:ea typeface="黑体" pitchFamily="49" charset="-122"/>
              </a:rPr>
              <a:t>％</a:t>
            </a:r>
            <a:r>
              <a:rPr lang="zh-CN" altLang="en-US"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48</a:t>
            </a:r>
            <a:r>
              <a:rPr lang="zh-CN" altLang="en-US" sz="2800" b="1" smtClean="0">
                <a:latin typeface="黑体" pitchFamily="49" charset="-122"/>
                <a:ea typeface="黑体" pitchFamily="49" charset="-122"/>
              </a:rPr>
              <a:t>％。</a:t>
            </a:r>
          </a:p>
        </p:txBody>
      </p:sp>
      <p:sp>
        <p:nvSpPr>
          <p:cNvPr id="265220" name="Rectangle 4"/>
          <p:cNvSpPr>
            <a:spLocks noChangeArrowheads="1"/>
          </p:cNvSpPr>
          <p:nvPr/>
        </p:nvSpPr>
        <p:spPr bwMode="auto">
          <a:xfrm>
            <a:off x="900113" y="4365625"/>
            <a:ext cx="7543800" cy="1373188"/>
          </a:xfrm>
          <a:prstGeom prst="rect">
            <a:avLst/>
          </a:prstGeom>
          <a:noFill/>
          <a:ln w="9525">
            <a:noFill/>
            <a:miter lim="800000"/>
            <a:headEnd/>
            <a:tailEnd/>
          </a:ln>
        </p:spPr>
        <p:txBody>
          <a:bodyPr wrap="none">
            <a:spAutoFit/>
          </a:bodyPr>
          <a:lstStyle/>
          <a:p>
            <a:r>
              <a:rPr kumimoji="1" lang="en-US" altLang="zh-CN" sz="2800" b="1">
                <a:solidFill>
                  <a:schemeClr val="tx2"/>
                </a:solidFill>
                <a:latin typeface="黑体" pitchFamily="49" charset="-122"/>
                <a:ea typeface="黑体" pitchFamily="49" charset="-122"/>
              </a:rPr>
              <a:t/>
            </a:r>
            <a:br>
              <a:rPr kumimoji="1" lang="en-US" altLang="zh-CN" sz="2800" b="1">
                <a:solidFill>
                  <a:schemeClr val="tx2"/>
                </a:solidFill>
                <a:latin typeface="黑体" pitchFamily="49" charset="-122"/>
                <a:ea typeface="黑体" pitchFamily="49" charset="-122"/>
              </a:rPr>
            </a:br>
            <a:r>
              <a:rPr kumimoji="1" lang="en-US" altLang="zh-CN" sz="2800" b="1">
                <a:solidFill>
                  <a:schemeClr val="tx2"/>
                </a:solidFill>
                <a:latin typeface="黑体" pitchFamily="49" charset="-122"/>
                <a:ea typeface="黑体" pitchFamily="49" charset="-122"/>
                <a:sym typeface="Symbol" pitchFamily="18" charset="2"/>
              </a:rPr>
              <a:t> </a:t>
            </a:r>
            <a:r>
              <a:rPr kumimoji="1" lang="zh-CN" altLang="en-US" sz="2800" b="1">
                <a:solidFill>
                  <a:schemeClr val="tx2"/>
                </a:solidFill>
                <a:latin typeface="黑体" pitchFamily="49" charset="-122"/>
                <a:ea typeface="黑体" pitchFamily="49" charset="-122"/>
              </a:rPr>
              <a:t>限制能量摄入量是控制体重的主要膳食措施</a:t>
            </a:r>
            <a:r>
              <a:rPr lang="zh-CN" altLang="en-US" b="1">
                <a:solidFill>
                  <a:schemeClr val="tx2"/>
                </a:solidFill>
              </a:rPr>
              <a:t>，</a:t>
            </a:r>
            <a:endParaRPr kumimoji="1" lang="zh-CN" altLang="en-US" sz="2800" b="1">
              <a:solidFill>
                <a:schemeClr val="tx2"/>
              </a:solidFill>
              <a:latin typeface="黑体" pitchFamily="49" charset="-122"/>
              <a:ea typeface="黑体" pitchFamily="49" charset="-122"/>
            </a:endParaRPr>
          </a:p>
          <a:p>
            <a:r>
              <a:rPr kumimoji="1" lang="zh-CN" altLang="en-US" sz="2800" b="1">
                <a:solidFill>
                  <a:schemeClr val="tx2"/>
                </a:solidFill>
                <a:latin typeface="黑体" pitchFamily="49" charset="-122"/>
                <a:ea typeface="黑体" pitchFamily="49" charset="-122"/>
              </a:rPr>
              <a:t>尤其应限制饱和脂肪酸提供的能量。</a:t>
            </a:r>
          </a:p>
        </p:txBody>
      </p:sp>
      <p:sp>
        <p:nvSpPr>
          <p:cNvPr id="265221" name="TextBox 6"/>
          <p:cNvSpPr txBox="1">
            <a:spLocks noChangeArrowheads="1"/>
          </p:cNvSpPr>
          <p:nvPr/>
        </p:nvSpPr>
        <p:spPr bwMode="auto">
          <a:xfrm>
            <a:off x="857250" y="571500"/>
            <a:ext cx="5541963"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三</a:t>
            </a:r>
            <a:r>
              <a:rPr lang="en-US" altLang="zh-CN" sz="3200" b="1">
                <a:solidFill>
                  <a:srgbClr val="0000FF"/>
                </a:solidFill>
                <a:latin typeface="黑体" pitchFamily="49" charset="-122"/>
                <a:ea typeface="黑体" pitchFamily="49" charset="-122"/>
              </a:rPr>
              <a:t>. </a:t>
            </a:r>
            <a:r>
              <a:rPr lang="zh-CN" altLang="en-US" sz="3200" b="1">
                <a:solidFill>
                  <a:srgbClr val="0000FF"/>
                </a:solidFill>
                <a:latin typeface="黑体" pitchFamily="49" charset="-122"/>
                <a:ea typeface="黑体" pitchFamily="49" charset="-122"/>
              </a:rPr>
              <a:t>原发性高血压的营养防治</a:t>
            </a:r>
            <a:endParaRPr lang="zh-CN" altLang="en-US" sz="32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灯片编号占位符 3"/>
          <p:cNvSpPr>
            <a:spLocks noGrp="1"/>
          </p:cNvSpPr>
          <p:nvPr>
            <p:ph type="sldNum" sz="quarter" idx="12"/>
          </p:nvPr>
        </p:nvSpPr>
        <p:spPr>
          <a:noFill/>
        </p:spPr>
        <p:txBody>
          <a:bodyPr/>
          <a:lstStyle/>
          <a:p>
            <a:fld id="{4A1A341E-C74F-48A2-9883-2AAA1951F3D2}" type="slidenum">
              <a:rPr lang="en-US" altLang="zh-CN" smtClean="0">
                <a:latin typeface="Arial" pitchFamily="34" charset="0"/>
              </a:rPr>
              <a:pPr/>
              <a:t>39</a:t>
            </a:fld>
            <a:endParaRPr lang="en-US" altLang="zh-CN" smtClean="0">
              <a:latin typeface="Arial" pitchFamily="34" charset="0"/>
            </a:endParaRPr>
          </a:p>
        </p:txBody>
      </p:sp>
      <p:sp>
        <p:nvSpPr>
          <p:cNvPr id="266243" name="Rectangle 2"/>
          <p:cNvSpPr>
            <a:spLocks noGrp="1" noChangeArrowheads="1"/>
          </p:cNvSpPr>
          <p:nvPr>
            <p:ph type="title" idx="4294967295"/>
          </p:nvPr>
        </p:nvSpPr>
        <p:spPr>
          <a:xfrm>
            <a:off x="642938" y="1357313"/>
            <a:ext cx="7772400" cy="5276850"/>
          </a:xfrm>
        </p:spPr>
        <p:txBody>
          <a:bodyPr anchor="b">
            <a:normAutofit fontScale="90000"/>
          </a:bodyPr>
          <a:lstStyle/>
          <a:p>
            <a:pPr algn="l" eaLnBrk="1" hangingPunct="1">
              <a:lnSpc>
                <a:spcPts val="4100"/>
              </a:lnSpc>
              <a:spcBef>
                <a:spcPts val="600"/>
              </a:spcBef>
            </a:pP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增加钾、镁、钙和优质蛋白的摄入</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中国膳食中除钠盐较多外，钾和钙的摄入量普遍低于西方国家。从尿镁排出量推测，中国膳食中镁的摄入量也不充足。</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膳食中钾主要来源于蔬菜、水果和豆类。</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r>
              <a:rPr lang="en-US" altLang="zh-CN" sz="2800" smtClean="0">
                <a:latin typeface="Wingdings" pitchFamily="2" charset="2"/>
                <a:ea typeface="黑体" pitchFamily="49" charset="-122"/>
              </a:rPr>
              <a:t>Ø</a:t>
            </a:r>
            <a:r>
              <a:rPr lang="en-US" altLang="zh-CN"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高钾低钠的食物有黄豆、赤豆、绿豆、毛豆、蚕豆、豌豆，各种水果以及马铃薯、冬瓜、大白菜、卷心菜、山药等浅色蔬菜。</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r>
              <a:rPr lang="en-US" altLang="zh-CN" sz="2800" smtClean="0">
                <a:latin typeface="Wingdings" pitchFamily="2" charset="2"/>
                <a:ea typeface="黑体" pitchFamily="49" charset="-122"/>
              </a:rPr>
              <a:t>Ø</a:t>
            </a:r>
            <a:r>
              <a:rPr lang="en-US" altLang="zh-CN" sz="2800" smtClean="0">
                <a:latin typeface="黑体" pitchFamily="49" charset="-122"/>
                <a:ea typeface="黑体" pitchFamily="49" charset="-122"/>
              </a:rPr>
              <a:t> </a:t>
            </a:r>
            <a:r>
              <a:rPr lang="zh-CN" altLang="en-US" sz="2800" b="1" smtClean="0">
                <a:latin typeface="黑体" pitchFamily="49" charset="-122"/>
                <a:ea typeface="黑体" pitchFamily="49" charset="-122"/>
              </a:rPr>
              <a:t>深色蔬菜也含有丰富的钾，但钠含量较高。</a:t>
            </a:r>
            <a:r>
              <a:rPr lang="zh-CN" altLang="en-US" sz="2800" b="1" smtClean="0">
                <a:latin typeface="仿宋_GB2312" pitchFamily="49" charset="-122"/>
                <a:ea typeface="仿宋_GB2312" pitchFamily="49" charset="-122"/>
              </a:rPr>
              <a:t/>
            </a:r>
            <a:br>
              <a:rPr lang="zh-CN" altLang="en-US" sz="2800" b="1" smtClean="0">
                <a:latin typeface="仿宋_GB2312" pitchFamily="49" charset="-122"/>
                <a:ea typeface="仿宋_GB2312" pitchFamily="49" charset="-122"/>
              </a:rPr>
            </a:br>
            <a:endParaRPr lang="zh-CN" altLang="en-US" sz="2800" b="1" smtClean="0">
              <a:latin typeface="仿宋_GB2312" pitchFamily="49" charset="-122"/>
              <a:ea typeface="仿宋_GB2312" pitchFamily="49" charset="-122"/>
            </a:endParaRPr>
          </a:p>
        </p:txBody>
      </p:sp>
      <p:sp>
        <p:nvSpPr>
          <p:cNvPr id="266244" name="TextBox 5"/>
          <p:cNvSpPr txBox="1">
            <a:spLocks noChangeArrowheads="1"/>
          </p:cNvSpPr>
          <p:nvPr/>
        </p:nvSpPr>
        <p:spPr bwMode="auto">
          <a:xfrm>
            <a:off x="857250" y="500063"/>
            <a:ext cx="5541963"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三</a:t>
            </a:r>
            <a:r>
              <a:rPr lang="en-US" altLang="zh-CN" sz="3200" b="1">
                <a:solidFill>
                  <a:srgbClr val="0000FF"/>
                </a:solidFill>
                <a:latin typeface="黑体" pitchFamily="49" charset="-122"/>
                <a:ea typeface="黑体" pitchFamily="49" charset="-122"/>
              </a:rPr>
              <a:t>. </a:t>
            </a:r>
            <a:r>
              <a:rPr lang="zh-CN" altLang="en-US" sz="3200" b="1">
                <a:solidFill>
                  <a:srgbClr val="0000FF"/>
                </a:solidFill>
                <a:latin typeface="黑体" pitchFamily="49" charset="-122"/>
                <a:ea typeface="黑体" pitchFamily="49" charset="-122"/>
              </a:rPr>
              <a:t>原发性高血压的营养防治</a:t>
            </a:r>
            <a:endParaRPr lang="zh-CN" altLang="en-US" sz="3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标题 1"/>
          <p:cNvSpPr>
            <a:spLocks noGrp="1"/>
          </p:cNvSpPr>
          <p:nvPr>
            <p:ph type="title" idx="4294967295"/>
          </p:nvPr>
        </p:nvSpPr>
        <p:spPr/>
        <p:txBody>
          <a:bodyPr>
            <a:normAutofit fontScale="90000"/>
          </a:bodyPr>
          <a:lstStyle/>
          <a:p>
            <a:r>
              <a:rPr lang="zh-CN" altLang="zh-CN" sz="2800" b="1" smtClean="0">
                <a:solidFill>
                  <a:srgbClr val="000000"/>
                </a:solidFill>
                <a:latin typeface="黑体" pitchFamily="49" charset="-122"/>
                <a:ea typeface="黑体" pitchFamily="49" charset="-122"/>
                <a:cs typeface="Whitney"/>
              </a:rPr>
              <a:t>表</a:t>
            </a:r>
            <a:r>
              <a:rPr lang="en-US" altLang="zh-CN" sz="2800" b="1" smtClean="0">
                <a:solidFill>
                  <a:srgbClr val="000000"/>
                </a:solidFill>
                <a:latin typeface="黑体" pitchFamily="49" charset="-122"/>
                <a:ea typeface="黑体" pitchFamily="49" charset="-122"/>
                <a:cs typeface="Whitney"/>
              </a:rPr>
              <a:t>1   </a:t>
            </a:r>
            <a:r>
              <a:rPr lang="zh-CN" altLang="en-US" sz="2800" b="1" smtClean="0">
                <a:solidFill>
                  <a:srgbClr val="000000"/>
                </a:solidFill>
                <a:latin typeface="黑体" pitchFamily="49" charset="-122"/>
                <a:ea typeface="黑体" pitchFamily="49" charset="-122"/>
                <a:cs typeface="Whitney"/>
              </a:rPr>
              <a:t>根据体质指数对超重和肥胖进行的分类</a:t>
            </a:r>
            <a:r>
              <a:rPr lang="zh-CN" altLang="en-US" sz="6000" smtClean="0">
                <a:solidFill>
                  <a:schemeClr val="tx1"/>
                </a:solidFill>
                <a:latin typeface="黑体" pitchFamily="49" charset="-122"/>
                <a:ea typeface="黑体" pitchFamily="49" charset="-122"/>
                <a:cs typeface="Whitney"/>
              </a:rPr>
              <a:t/>
            </a:r>
            <a:br>
              <a:rPr lang="zh-CN" altLang="en-US" sz="6000" smtClean="0">
                <a:solidFill>
                  <a:schemeClr val="tx1"/>
                </a:solidFill>
                <a:latin typeface="黑体" pitchFamily="49" charset="-122"/>
                <a:ea typeface="黑体" pitchFamily="49" charset="-122"/>
                <a:cs typeface="Whitney"/>
              </a:rPr>
            </a:br>
            <a:endParaRPr lang="zh-CN" altLang="en-US" smtClean="0">
              <a:latin typeface="黑体" pitchFamily="49" charset="-122"/>
              <a:ea typeface="黑体" pitchFamily="49" charset="-122"/>
              <a:cs typeface="Whitney"/>
            </a:endParaRPr>
          </a:p>
        </p:txBody>
      </p:sp>
      <p:graphicFrame>
        <p:nvGraphicFramePr>
          <p:cNvPr id="531459" name="Group 3"/>
          <p:cNvGraphicFramePr>
            <a:graphicFrameLocks noGrp="1"/>
          </p:cNvGraphicFramePr>
          <p:nvPr/>
        </p:nvGraphicFramePr>
        <p:xfrm>
          <a:off x="1066800" y="1143000"/>
          <a:ext cx="7223125" cy="4597084"/>
        </p:xfrm>
        <a:graphic>
          <a:graphicData uri="http://schemas.openxmlformats.org/drawingml/2006/table">
            <a:tbl>
              <a:tblPr/>
              <a:tblGrid>
                <a:gridCol w="1528763"/>
                <a:gridCol w="1587500"/>
                <a:gridCol w="2373312"/>
                <a:gridCol w="1733550"/>
              </a:tblGrid>
              <a:tr h="788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000000"/>
                          </a:solidFill>
                          <a:effectLst/>
                          <a:latin typeface="黑体" pitchFamily="2" charset="-122"/>
                          <a:ea typeface="黑体" pitchFamily="2" charset="-122"/>
                          <a:cs typeface="Whitney"/>
                        </a:rPr>
                        <a:t>分类</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儿童青少年（年龄别</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BMI</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百分比范围）</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成年人（</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BMI kg/m</a:t>
                      </a:r>
                      <a:r>
                        <a:rPr kumimoji="0" lang="en-US" altLang="zh-CN" sz="1800" b="1" i="0" u="none" strike="noStrike" cap="none" normalizeH="0" baseline="30000" smtClean="0">
                          <a:ln>
                            <a:noFill/>
                          </a:ln>
                          <a:solidFill>
                            <a:srgbClr val="000000"/>
                          </a:solidFill>
                          <a:effectLst/>
                          <a:latin typeface="黑体" pitchFamily="2" charset="-122"/>
                          <a:ea typeface="黑体" pitchFamily="2" charset="-122"/>
                          <a:cs typeface="Whitney"/>
                        </a:rPr>
                        <a:t>2</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患病风险</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体重低下</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低于第</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5</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百分位</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sym typeface="Symbol" pitchFamily="18" charset="2"/>
                        </a:rPr>
                        <a:t></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 18.5kg/m</a:t>
                      </a:r>
                      <a:r>
                        <a:rPr kumimoji="0" lang="en-US" altLang="zh-CN" sz="1800" b="1" i="0" u="none" strike="noStrike" cap="none" normalizeH="0" baseline="30000" smtClean="0">
                          <a:ln>
                            <a:noFill/>
                          </a:ln>
                          <a:solidFill>
                            <a:srgbClr val="000000"/>
                          </a:solidFill>
                          <a:effectLst/>
                          <a:latin typeface="黑体" pitchFamily="2" charset="-122"/>
                          <a:ea typeface="黑体" pitchFamily="2" charset="-122"/>
                          <a:cs typeface="Whitney"/>
                        </a:rPr>
                        <a:t>2</a:t>
                      </a:r>
                      <a:endParaRPr kumimoji="0" lang="zh-CN" altLang="zh-CN" sz="1800" b="1" i="0" u="none" strike="noStrike" cap="none" normalizeH="0" baseline="0" smtClean="0">
                        <a:ln>
                          <a:noFill/>
                        </a:ln>
                        <a:solidFill>
                          <a:srgbClr val="000000"/>
                        </a:solidFill>
                        <a:effectLst/>
                        <a:latin typeface="黑体" pitchFamily="2" charset="-122"/>
                        <a:ea typeface="黑体" pitchFamily="2" charset="-122"/>
                        <a:cs typeface="Whitney"/>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低</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8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正常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第</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5</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百分位至小于第</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85</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百分位</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黑体" pitchFamily="2" charset="-122"/>
                          <a:ea typeface="黑体" pitchFamily="2" charset="-122"/>
                          <a:cs typeface="Whitney"/>
                        </a:rPr>
                        <a:t>18.5</a:t>
                      </a:r>
                      <a:r>
                        <a:rPr kumimoji="0" lang="zh-CN" altLang="en-US" sz="1800" b="1" i="0" u="none" strike="noStrike" cap="none" normalizeH="0" baseline="0" dirty="0" smtClean="0">
                          <a:ln>
                            <a:noFill/>
                          </a:ln>
                          <a:solidFill>
                            <a:srgbClr val="000000"/>
                          </a:solidFill>
                          <a:effectLst/>
                          <a:latin typeface="黑体" pitchFamily="2" charset="-122"/>
                          <a:ea typeface="黑体" pitchFamily="2" charset="-122"/>
                          <a:cs typeface="Whitney"/>
                        </a:rPr>
                        <a:t>～</a:t>
                      </a:r>
                      <a:r>
                        <a:rPr kumimoji="0" lang="en-US" altLang="zh-CN" sz="1800" b="1" i="0" u="none" strike="noStrike" cap="none" normalizeH="0" baseline="0" dirty="0" smtClean="0">
                          <a:ln>
                            <a:noFill/>
                          </a:ln>
                          <a:solidFill>
                            <a:srgbClr val="000000"/>
                          </a:solidFill>
                          <a:effectLst/>
                          <a:latin typeface="黑体" pitchFamily="2" charset="-122"/>
                          <a:ea typeface="黑体" pitchFamily="2" charset="-122"/>
                          <a:cs typeface="Whitney"/>
                        </a:rPr>
                        <a:t>24.9kg/m</a:t>
                      </a:r>
                      <a:r>
                        <a:rPr kumimoji="0" lang="en-US" altLang="zh-CN" sz="1800" b="1" i="0" u="none" strike="noStrike" cap="none" normalizeH="0" baseline="30000" dirty="0" smtClean="0">
                          <a:ln>
                            <a:noFill/>
                          </a:ln>
                          <a:solidFill>
                            <a:srgbClr val="000000"/>
                          </a:solidFill>
                          <a:effectLst/>
                          <a:latin typeface="黑体" pitchFamily="2" charset="-122"/>
                          <a:ea typeface="黑体" pitchFamily="2" charset="-122"/>
                          <a:cs typeface="Whitney"/>
                        </a:rPr>
                        <a:t>2</a:t>
                      </a:r>
                      <a:endParaRPr kumimoji="0" lang="zh-CN" altLang="zh-CN" sz="1800" b="1" i="0" u="none" strike="noStrike" cap="none" normalizeH="0" baseline="0" dirty="0" smtClean="0">
                        <a:ln>
                          <a:noFill/>
                        </a:ln>
                        <a:solidFill>
                          <a:srgbClr val="000000"/>
                        </a:solidFill>
                        <a:effectLst/>
                        <a:latin typeface="黑体" pitchFamily="2" charset="-122"/>
                        <a:ea typeface="黑体" pitchFamily="2" charset="-122"/>
                        <a:cs typeface="Whitney"/>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平均</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8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超重</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第</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85</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百分位至小于第</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95</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百分位</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黑体" pitchFamily="2" charset="-122"/>
                          <a:ea typeface="黑体" pitchFamily="2" charset="-122"/>
                          <a:cs typeface="Whitney"/>
                        </a:rPr>
                        <a:t>25.0</a:t>
                      </a:r>
                      <a:r>
                        <a:rPr kumimoji="0" lang="zh-CN" altLang="en-US" sz="1800" b="1" i="0" u="none" strike="noStrike" cap="none" normalizeH="0" baseline="0" dirty="0" smtClean="0">
                          <a:ln>
                            <a:noFill/>
                          </a:ln>
                          <a:solidFill>
                            <a:srgbClr val="000000"/>
                          </a:solidFill>
                          <a:effectLst/>
                          <a:latin typeface="黑体" pitchFamily="2" charset="-122"/>
                          <a:ea typeface="黑体" pitchFamily="2" charset="-122"/>
                          <a:cs typeface="Whitney"/>
                        </a:rPr>
                        <a:t>～</a:t>
                      </a:r>
                      <a:r>
                        <a:rPr kumimoji="0" lang="en-US" altLang="zh-CN" sz="1800" b="1" i="0" u="none" strike="noStrike" cap="none" normalizeH="0" baseline="0" dirty="0" smtClean="0">
                          <a:ln>
                            <a:noFill/>
                          </a:ln>
                          <a:solidFill>
                            <a:srgbClr val="000000"/>
                          </a:solidFill>
                          <a:effectLst/>
                          <a:latin typeface="黑体" pitchFamily="2" charset="-122"/>
                          <a:ea typeface="黑体" pitchFamily="2" charset="-122"/>
                          <a:cs typeface="Whitney"/>
                        </a:rPr>
                        <a:t>29.9kg/m</a:t>
                      </a:r>
                      <a:r>
                        <a:rPr kumimoji="0" lang="en-US" altLang="zh-CN" sz="1800" b="1" i="0" u="none" strike="noStrike" cap="none" normalizeH="0" baseline="30000" dirty="0" smtClean="0">
                          <a:ln>
                            <a:noFill/>
                          </a:ln>
                          <a:solidFill>
                            <a:srgbClr val="000000"/>
                          </a:solidFill>
                          <a:effectLst/>
                          <a:latin typeface="黑体" pitchFamily="2" charset="-122"/>
                          <a:ea typeface="黑体" pitchFamily="2" charset="-122"/>
                          <a:cs typeface="Whitney"/>
                        </a:rPr>
                        <a:t>2</a:t>
                      </a:r>
                      <a:endParaRPr kumimoji="0" lang="zh-CN" altLang="zh-CN" sz="1800" b="1" i="0" u="none" strike="noStrike" cap="none" normalizeH="0" baseline="0" dirty="0" smtClean="0">
                        <a:ln>
                          <a:noFill/>
                        </a:ln>
                        <a:solidFill>
                          <a:srgbClr val="000000"/>
                        </a:solidFill>
                        <a:effectLst/>
                        <a:latin typeface="黑体" pitchFamily="2" charset="-122"/>
                        <a:ea typeface="黑体" pitchFamily="2" charset="-122"/>
                        <a:cs typeface="Whitney"/>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增加</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8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肥胖</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  I</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级肥胖</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等于或大于第</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95</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百分位</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黑体" pitchFamily="2" charset="-122"/>
                          <a:ea typeface="黑体" pitchFamily="2" charset="-122"/>
                          <a:cs typeface="Whitney"/>
                        </a:rPr>
                        <a:t>30.0</a:t>
                      </a:r>
                      <a:r>
                        <a:rPr kumimoji="0" lang="zh-CN" altLang="en-US" sz="1800" b="1" i="0" u="none" strike="noStrike" cap="none" normalizeH="0" baseline="0" dirty="0" smtClean="0">
                          <a:ln>
                            <a:noFill/>
                          </a:ln>
                          <a:solidFill>
                            <a:srgbClr val="000000"/>
                          </a:solidFill>
                          <a:effectLst/>
                          <a:latin typeface="黑体" pitchFamily="2" charset="-122"/>
                          <a:ea typeface="黑体" pitchFamily="2" charset="-122"/>
                          <a:cs typeface="Whitney"/>
                        </a:rPr>
                        <a:t>～</a:t>
                      </a:r>
                      <a:r>
                        <a:rPr kumimoji="0" lang="en-US" altLang="zh-CN" sz="1800" b="1" i="0" u="none" strike="noStrike" cap="none" normalizeH="0" baseline="0" dirty="0" smtClean="0">
                          <a:ln>
                            <a:noFill/>
                          </a:ln>
                          <a:solidFill>
                            <a:srgbClr val="000000"/>
                          </a:solidFill>
                          <a:effectLst/>
                          <a:latin typeface="黑体" pitchFamily="2" charset="-122"/>
                          <a:ea typeface="黑体" pitchFamily="2" charset="-122"/>
                          <a:cs typeface="Whitney"/>
                        </a:rPr>
                        <a:t>34.9kg/m</a:t>
                      </a:r>
                      <a:r>
                        <a:rPr kumimoji="0" lang="en-US" altLang="zh-CN" sz="1800" b="1" i="0" u="none" strike="noStrike" cap="none" normalizeH="0" baseline="30000" dirty="0" smtClean="0">
                          <a:ln>
                            <a:noFill/>
                          </a:ln>
                          <a:solidFill>
                            <a:srgbClr val="000000"/>
                          </a:solidFill>
                          <a:effectLst/>
                          <a:latin typeface="黑体" pitchFamily="2" charset="-122"/>
                          <a:ea typeface="黑体" pitchFamily="2" charset="-122"/>
                          <a:cs typeface="Whitney"/>
                        </a:rPr>
                        <a:t>2</a:t>
                      </a:r>
                      <a:endParaRPr kumimoji="0" lang="zh-CN" altLang="zh-CN" sz="1800" b="1" i="0" u="none" strike="noStrike" cap="none" normalizeH="0" baseline="0" dirty="0" smtClean="0">
                        <a:ln>
                          <a:noFill/>
                        </a:ln>
                        <a:solidFill>
                          <a:srgbClr val="000000"/>
                        </a:solidFill>
                        <a:effectLst/>
                        <a:latin typeface="黑体" pitchFamily="2" charset="-122"/>
                        <a:ea typeface="黑体" pitchFamily="2" charset="-122"/>
                        <a:cs typeface="Whitney"/>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中等</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  II</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级肥胖</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黑体" pitchFamily="2" charset="-122"/>
                          <a:ea typeface="黑体" pitchFamily="2" charset="-122"/>
                          <a:cs typeface="Whitney"/>
                        </a:rPr>
                        <a:t>35.0</a:t>
                      </a:r>
                      <a:r>
                        <a:rPr kumimoji="0" lang="zh-CN" altLang="en-US" sz="1800" b="1" i="0" u="none" strike="noStrike" cap="none" normalizeH="0" baseline="0" dirty="0" smtClean="0">
                          <a:ln>
                            <a:noFill/>
                          </a:ln>
                          <a:solidFill>
                            <a:srgbClr val="000000"/>
                          </a:solidFill>
                          <a:effectLst/>
                          <a:latin typeface="黑体" pitchFamily="2" charset="-122"/>
                          <a:ea typeface="黑体" pitchFamily="2" charset="-122"/>
                          <a:cs typeface="Whitney"/>
                        </a:rPr>
                        <a:t>～</a:t>
                      </a:r>
                      <a:r>
                        <a:rPr kumimoji="0" lang="en-US" altLang="zh-CN" sz="1800" b="1" i="0" u="none" strike="noStrike" cap="none" normalizeH="0" baseline="0" dirty="0" smtClean="0">
                          <a:ln>
                            <a:noFill/>
                          </a:ln>
                          <a:solidFill>
                            <a:srgbClr val="000000"/>
                          </a:solidFill>
                          <a:effectLst/>
                          <a:latin typeface="黑体" pitchFamily="2" charset="-122"/>
                          <a:ea typeface="黑体" pitchFamily="2" charset="-122"/>
                          <a:cs typeface="Whitney"/>
                        </a:rPr>
                        <a:t>39.9kg/m</a:t>
                      </a:r>
                      <a:r>
                        <a:rPr kumimoji="0" lang="en-US" altLang="zh-CN" sz="1800" b="1" i="0" u="none" strike="noStrike" cap="none" normalizeH="0" baseline="30000" dirty="0" smtClean="0">
                          <a:ln>
                            <a:noFill/>
                          </a:ln>
                          <a:solidFill>
                            <a:srgbClr val="000000"/>
                          </a:solidFill>
                          <a:effectLst/>
                          <a:latin typeface="黑体" pitchFamily="2" charset="-122"/>
                          <a:ea typeface="黑体" pitchFamily="2" charset="-122"/>
                          <a:cs typeface="Whitney"/>
                        </a:rPr>
                        <a:t>2</a:t>
                      </a:r>
                      <a:endParaRPr kumimoji="0" lang="zh-CN" altLang="zh-CN" sz="1800" b="1" i="0" u="none" strike="noStrike" cap="none" normalizeH="0" baseline="0" dirty="0" smtClean="0">
                        <a:ln>
                          <a:noFill/>
                        </a:ln>
                        <a:solidFill>
                          <a:srgbClr val="000000"/>
                        </a:solidFill>
                        <a:effectLst/>
                        <a:latin typeface="黑体" pitchFamily="2" charset="-122"/>
                        <a:ea typeface="黑体" pitchFamily="2" charset="-122"/>
                        <a:cs typeface="Whitney"/>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严重</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  III</a:t>
                      </a: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级肥胖</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sym typeface="Symbol" pitchFamily="18" charset="2"/>
                        </a:rPr>
                        <a:t>≥</a:t>
                      </a:r>
                      <a:r>
                        <a:rPr kumimoji="0" lang="en-US" altLang="zh-CN" sz="1800" b="1" i="0" u="none" strike="noStrike" cap="none" normalizeH="0" baseline="0" smtClean="0">
                          <a:ln>
                            <a:noFill/>
                          </a:ln>
                          <a:solidFill>
                            <a:srgbClr val="000000"/>
                          </a:solidFill>
                          <a:effectLst/>
                          <a:latin typeface="黑体" pitchFamily="2" charset="-122"/>
                          <a:ea typeface="黑体" pitchFamily="2" charset="-122"/>
                          <a:cs typeface="Whitney"/>
                        </a:rPr>
                        <a:t>40.0kg/m</a:t>
                      </a:r>
                      <a:r>
                        <a:rPr kumimoji="0" lang="en-US" altLang="zh-CN" sz="1800" b="1" i="0" u="none" strike="noStrike" cap="none" normalizeH="0" baseline="30000" smtClean="0">
                          <a:ln>
                            <a:noFill/>
                          </a:ln>
                          <a:solidFill>
                            <a:srgbClr val="000000"/>
                          </a:solidFill>
                          <a:effectLst/>
                          <a:latin typeface="黑体" pitchFamily="2" charset="-122"/>
                          <a:ea typeface="黑体" pitchFamily="2" charset="-122"/>
                          <a:cs typeface="Whitney"/>
                        </a:rPr>
                        <a:t>2</a:t>
                      </a:r>
                      <a:endParaRPr kumimoji="0" lang="zh-CN" altLang="zh-CN" sz="1800" b="1" i="0" u="none" strike="noStrike" cap="none" normalizeH="0" baseline="0" smtClean="0">
                        <a:ln>
                          <a:noFill/>
                        </a:ln>
                        <a:solidFill>
                          <a:srgbClr val="000000"/>
                        </a:solidFill>
                        <a:effectLst/>
                        <a:latin typeface="黑体" pitchFamily="2" charset="-122"/>
                        <a:ea typeface="黑体" pitchFamily="2" charset="-122"/>
                        <a:cs typeface="Whitney"/>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smtClean="0">
                          <a:ln>
                            <a:noFill/>
                          </a:ln>
                          <a:solidFill>
                            <a:srgbClr val="000000"/>
                          </a:solidFill>
                          <a:effectLst/>
                          <a:latin typeface="黑体" pitchFamily="2" charset="-122"/>
                          <a:ea typeface="黑体" pitchFamily="2" charset="-122"/>
                          <a:cs typeface="Whitney"/>
                        </a:rPr>
                        <a:t>非常严重</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txBox="1">
            <a:spLocks noGrp="1"/>
          </p:cNvSpPr>
          <p:nvPr/>
        </p:nvSpPr>
        <p:spPr bwMode="auto">
          <a:xfrm>
            <a:off x="6781800" y="6324600"/>
            <a:ext cx="1905000" cy="457200"/>
          </a:xfrm>
          <a:prstGeom prst="rect">
            <a:avLst/>
          </a:prstGeom>
          <a:noFill/>
          <a:ln>
            <a:miter lim="800000"/>
            <a:headEnd/>
            <a:tailEnd/>
          </a:ln>
        </p:spPr>
        <p:txBody>
          <a:bodyPr anchor="b"/>
          <a:lstStyle/>
          <a:p>
            <a:pPr algn="r">
              <a:defRPr/>
            </a:pPr>
            <a:fld id="{149A3750-50B0-4FE5-956A-1944E04C51D7}" type="slidenum">
              <a:rPr lang="en-US" altLang="zh-CN" sz="1400">
                <a:latin typeface="Tahoma" pitchFamily="34" charset="0"/>
                <a:ea typeface="+mn-ea"/>
              </a:rPr>
              <a:pPr algn="r">
                <a:defRPr/>
              </a:pPr>
              <a:t>40</a:t>
            </a:fld>
            <a:endParaRPr lang="en-US" altLang="zh-CN" sz="1400">
              <a:latin typeface="Tahoma" pitchFamily="34" charset="0"/>
              <a:ea typeface="+mn-ea"/>
            </a:endParaRPr>
          </a:p>
        </p:txBody>
      </p:sp>
      <p:sp>
        <p:nvSpPr>
          <p:cNvPr id="267267" name="Rectangle 2"/>
          <p:cNvSpPr>
            <a:spLocks noGrp="1" noChangeArrowheads="1"/>
          </p:cNvSpPr>
          <p:nvPr>
            <p:ph type="title" idx="4294967295"/>
          </p:nvPr>
        </p:nvSpPr>
        <p:spPr>
          <a:xfrm>
            <a:off x="857250" y="2286000"/>
            <a:ext cx="7416800" cy="2227263"/>
          </a:xfrm>
        </p:spPr>
        <p:txBody>
          <a:bodyPr anchor="b">
            <a:normAutofit fontScale="90000"/>
          </a:bodyPr>
          <a:lstStyle/>
          <a:p>
            <a:pPr algn="l" eaLnBrk="1" hangingPunct="1">
              <a:lnSpc>
                <a:spcPct val="120000"/>
              </a:lnSpc>
            </a:pPr>
            <a:r>
              <a:rPr lang="en-US" altLang="zh-CN" sz="3200" b="1" smtClean="0">
                <a:latin typeface="黑体" pitchFamily="49" charset="-122"/>
                <a:ea typeface="黑体" pitchFamily="49" charset="-122"/>
              </a:rPr>
              <a:t>4. </a:t>
            </a:r>
            <a:r>
              <a:rPr lang="zh-CN" altLang="en-US" sz="3200" b="1" smtClean="0">
                <a:latin typeface="黑体" pitchFamily="49" charset="-122"/>
                <a:ea typeface="黑体" pitchFamily="49" charset="-122"/>
              </a:rPr>
              <a:t>限制饮酒量</a:t>
            </a:r>
            <a:br>
              <a:rPr lang="zh-CN" altLang="en-US" sz="3200" b="1" smtClean="0">
                <a:latin typeface="黑体" pitchFamily="49" charset="-122"/>
                <a:ea typeface="黑体" pitchFamily="49" charset="-122"/>
              </a:rPr>
            </a:br>
            <a:r>
              <a:rPr lang="zh-CN" altLang="en-US" sz="3200" b="1" smtClean="0">
                <a:latin typeface="黑体" pitchFamily="49" charset="-122"/>
                <a:ea typeface="黑体" pitchFamily="49" charset="-122"/>
              </a:rPr>
              <a:t/>
            </a:r>
            <a:br>
              <a:rPr lang="zh-CN" altLang="en-US" sz="3200" b="1" smtClean="0">
                <a:latin typeface="黑体" pitchFamily="49" charset="-122"/>
                <a:ea typeface="黑体" pitchFamily="49" charset="-122"/>
              </a:rPr>
            </a:br>
            <a:r>
              <a:rPr lang="zh-CN" altLang="en-US" sz="3200" b="1" smtClean="0">
                <a:latin typeface="黑体" pitchFamily="49" charset="-122"/>
                <a:ea typeface="黑体" pitchFamily="49" charset="-122"/>
                <a:sym typeface="Symbol" pitchFamily="18" charset="2"/>
              </a:rPr>
              <a:t></a:t>
            </a:r>
            <a:r>
              <a:rPr lang="zh-CN" altLang="en-US" sz="3200" b="1" smtClean="0">
                <a:latin typeface="黑体" pitchFamily="49" charset="-122"/>
                <a:ea typeface="黑体" pitchFamily="49" charset="-122"/>
              </a:rPr>
              <a:t> 高血压患者每日饮酒量应限制在相当于</a:t>
            </a:r>
            <a:r>
              <a:rPr lang="en-US" altLang="zh-CN" sz="3200" b="1" smtClean="0">
                <a:latin typeface="黑体" pitchFamily="49" charset="-122"/>
                <a:ea typeface="黑体" pitchFamily="49" charset="-122"/>
              </a:rPr>
              <a:t>25g</a:t>
            </a:r>
            <a:r>
              <a:rPr lang="zh-CN" altLang="en-US" sz="3200" b="1" smtClean="0">
                <a:latin typeface="黑体" pitchFamily="49" charset="-122"/>
                <a:ea typeface="黑体" pitchFamily="49" charset="-122"/>
              </a:rPr>
              <a:t>酒精以下，最好不要饮酒。而茶叶有一定的利尿和降压作用，可适当饮用。</a:t>
            </a:r>
          </a:p>
        </p:txBody>
      </p:sp>
      <p:sp>
        <p:nvSpPr>
          <p:cNvPr id="267268" name="TextBox 5"/>
          <p:cNvSpPr txBox="1">
            <a:spLocks noChangeArrowheads="1"/>
          </p:cNvSpPr>
          <p:nvPr/>
        </p:nvSpPr>
        <p:spPr bwMode="auto">
          <a:xfrm>
            <a:off x="857250" y="571500"/>
            <a:ext cx="5541963"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三</a:t>
            </a:r>
            <a:r>
              <a:rPr lang="en-US" altLang="zh-CN" sz="3200" b="1">
                <a:solidFill>
                  <a:srgbClr val="0000FF"/>
                </a:solidFill>
                <a:latin typeface="黑体" pitchFamily="49" charset="-122"/>
                <a:ea typeface="黑体" pitchFamily="49" charset="-122"/>
              </a:rPr>
              <a:t>. </a:t>
            </a:r>
            <a:r>
              <a:rPr lang="zh-CN" altLang="en-US" sz="3200" b="1">
                <a:solidFill>
                  <a:srgbClr val="0000FF"/>
                </a:solidFill>
                <a:latin typeface="黑体" pitchFamily="49" charset="-122"/>
                <a:ea typeface="黑体" pitchFamily="49" charset="-122"/>
              </a:rPr>
              <a:t>原发性高血压的营养防治</a:t>
            </a:r>
            <a:endParaRPr lang="zh-CN" altLang="en-US" sz="32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ctrTitle"/>
          </p:nvPr>
        </p:nvSpPr>
        <p:spPr>
          <a:xfrm>
            <a:off x="685800" y="736600"/>
            <a:ext cx="7772400" cy="2209800"/>
          </a:xfrm>
        </p:spPr>
        <p:txBody>
          <a:bodyPr/>
          <a:lstStyle/>
          <a:p>
            <a:pPr eaLnBrk="1" hangingPunct="1">
              <a:lnSpc>
                <a:spcPct val="130000"/>
              </a:lnSpc>
            </a:pPr>
            <a:r>
              <a:rPr lang="zh-CN" altLang="en-US" sz="5400" b="1" smtClean="0">
                <a:solidFill>
                  <a:srgbClr val="0000FF"/>
                </a:solidFill>
                <a:latin typeface="黑体" pitchFamily="49" charset="-122"/>
                <a:ea typeface="黑体" pitchFamily="49" charset="-122"/>
              </a:rPr>
              <a:t>第四节  营养与糖尿病</a:t>
            </a:r>
            <a:endParaRPr lang="zh-CN" altLang="en-US" sz="5400" smtClean="0">
              <a:latin typeface="黑体" pitchFamily="49" charset="-122"/>
              <a:ea typeface="黑体" pitchFamily="49" charset="-122"/>
            </a:endParaRPr>
          </a:p>
        </p:txBody>
      </p:sp>
      <p:pic>
        <p:nvPicPr>
          <p:cNvPr id="268291" name="Picture 5" descr="final_logo"/>
          <p:cNvPicPr>
            <a:picLocks noChangeAspect="1" noChangeArrowheads="1"/>
          </p:cNvPicPr>
          <p:nvPr/>
        </p:nvPicPr>
        <p:blipFill>
          <a:blip r:embed="rId2" cstate="print"/>
          <a:srcRect/>
          <a:stretch>
            <a:fillRect/>
          </a:stretch>
        </p:blipFill>
        <p:spPr bwMode="auto">
          <a:xfrm>
            <a:off x="7848600" y="5638800"/>
            <a:ext cx="1219200" cy="1219200"/>
          </a:xfrm>
          <a:prstGeom prst="rect">
            <a:avLst/>
          </a:prstGeom>
          <a:noFill/>
          <a:ln w="9525">
            <a:noFill/>
            <a:miter lim="800000"/>
            <a:headEnd/>
            <a:tailEnd/>
          </a:ln>
        </p:spPr>
      </p:pic>
      <p:sp>
        <p:nvSpPr>
          <p:cNvPr id="268292" name="副标题 4"/>
          <p:cNvSpPr>
            <a:spLocks noGrp="1"/>
          </p:cNvSpPr>
          <p:nvPr>
            <p:ph type="subTitle" idx="1"/>
          </p:nvPr>
        </p:nvSpPr>
        <p:spPr/>
        <p:txBody>
          <a:bodyPr/>
          <a:lstStyle/>
          <a:p>
            <a:endParaRPr lang="zh-CN" alt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457200" y="304800"/>
            <a:ext cx="8229600" cy="1143000"/>
          </a:xfrm>
        </p:spPr>
        <p:txBody>
          <a:bodyPr/>
          <a:lstStyle/>
          <a:p>
            <a:r>
              <a:rPr lang="zh-CN" altLang="en-US" b="1" smtClean="0">
                <a:solidFill>
                  <a:srgbClr val="0000FF"/>
                </a:solidFill>
                <a:latin typeface="黑体" pitchFamily="49" charset="-122"/>
                <a:ea typeface="黑体" pitchFamily="49" charset="-122"/>
              </a:rPr>
              <a:t>定义</a:t>
            </a:r>
            <a:endParaRPr lang="en-US" altLang="zh-CN" b="1" smtClean="0">
              <a:solidFill>
                <a:srgbClr val="0000FF"/>
              </a:solidFill>
              <a:latin typeface="黑体" pitchFamily="49" charset="-122"/>
              <a:ea typeface="黑体" pitchFamily="49" charset="-122"/>
            </a:endParaRPr>
          </a:p>
        </p:txBody>
      </p:sp>
      <p:sp>
        <p:nvSpPr>
          <p:cNvPr id="269315" name="Rectangle 3"/>
          <p:cNvSpPr>
            <a:spLocks noGrp="1" noChangeArrowheads="1"/>
          </p:cNvSpPr>
          <p:nvPr>
            <p:ph type="body" idx="1"/>
          </p:nvPr>
        </p:nvSpPr>
        <p:spPr/>
        <p:txBody>
          <a:bodyPr/>
          <a:lstStyle/>
          <a:p>
            <a:r>
              <a:rPr lang="zh-CN" b="1" smtClean="0">
                <a:latin typeface="黑体" pitchFamily="49" charset="-122"/>
                <a:ea typeface="黑体" pitchFamily="49" charset="-122"/>
              </a:rPr>
              <a:t>糖尿病是一种多病因的代谢障碍，表现为胰岛素分泌或作用缺陷导致的高血糖症，以及碳水化合物、脂肪、蛋白质代谢紊乱。</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可分为：</a:t>
            </a:r>
            <a:r>
              <a:rPr lang="en-US" altLang="zh-CN" b="1" smtClean="0">
                <a:latin typeface="黑体" pitchFamily="49" charset="-122"/>
                <a:ea typeface="黑体" pitchFamily="49" charset="-122"/>
              </a:rPr>
              <a:t>1</a:t>
            </a:r>
            <a:r>
              <a:rPr lang="zh-CN" b="1" smtClean="0">
                <a:latin typeface="黑体" pitchFamily="49" charset="-122"/>
                <a:ea typeface="黑体" pitchFamily="49" charset="-122"/>
              </a:rPr>
              <a:t>型、</a:t>
            </a:r>
            <a:r>
              <a:rPr lang="en-US" altLang="zh-CN" b="1" smtClean="0">
                <a:latin typeface="黑体" pitchFamily="49" charset="-122"/>
                <a:ea typeface="黑体" pitchFamily="49" charset="-122"/>
              </a:rPr>
              <a:t>2</a:t>
            </a:r>
            <a:r>
              <a:rPr lang="zh-CN" b="1" smtClean="0">
                <a:latin typeface="黑体" pitchFamily="49" charset="-122"/>
                <a:ea typeface="黑体" pitchFamily="49" charset="-122"/>
              </a:rPr>
              <a:t>型、妊娠糖尿病及其他特殊类型糖尿病。</a:t>
            </a:r>
            <a:endParaRPr lang="zh-CN" altLang="en-US" b="1" smtClean="0">
              <a:latin typeface="黑体" pitchFamily="49" charset="-122"/>
              <a:ea typeface="黑体" pitchFamily="49" charset="-122"/>
            </a:endParaRPr>
          </a:p>
          <a:p>
            <a:endParaRPr lang="en-US" altLang="zh-CN" b="1" smtClean="0">
              <a:latin typeface="黑体" pitchFamily="49"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糖尿病的诊断标准</a:t>
            </a:r>
            <a:endParaRPr lang="en-US" b="1" smtClean="0">
              <a:solidFill>
                <a:srgbClr val="0000FF"/>
              </a:solidFill>
              <a:latin typeface="黑体" pitchFamily="49" charset="-122"/>
              <a:ea typeface="黑体" pitchFamily="49" charset="-122"/>
            </a:endParaRPr>
          </a:p>
        </p:txBody>
      </p:sp>
      <p:sp>
        <p:nvSpPr>
          <p:cNvPr id="4099" name="内容占位符 2"/>
          <p:cNvSpPr>
            <a:spLocks noGrp="1"/>
          </p:cNvSpPr>
          <p:nvPr>
            <p:ph idx="1"/>
          </p:nvPr>
        </p:nvSpPr>
        <p:spPr>
          <a:xfrm>
            <a:off x="381000" y="1600200"/>
            <a:ext cx="8458200" cy="4525963"/>
          </a:xfrm>
        </p:spPr>
        <p:txBody>
          <a:bodyPr/>
          <a:lstStyle/>
          <a:p>
            <a:pPr>
              <a:defRPr/>
            </a:pPr>
            <a:r>
              <a:rPr lang="zh-CN" b="1" dirty="0" smtClean="0">
                <a:latin typeface="黑体" pitchFamily="2" charset="-122"/>
                <a:ea typeface="黑体" pitchFamily="2" charset="-122"/>
              </a:rPr>
              <a:t>糖尿病症状</a:t>
            </a:r>
            <a:r>
              <a:rPr lang="en-US" altLang="zh-CN" b="1" dirty="0" smtClean="0">
                <a:latin typeface="黑体" pitchFamily="2" charset="-122"/>
                <a:ea typeface="黑体" pitchFamily="2" charset="-122"/>
              </a:rPr>
              <a:t>+</a:t>
            </a:r>
            <a:r>
              <a:rPr lang="zh-CN" b="1" dirty="0" smtClean="0">
                <a:latin typeface="黑体" pitchFamily="2" charset="-122"/>
                <a:ea typeface="黑体" pitchFamily="2" charset="-122"/>
              </a:rPr>
              <a:t>任意时间血浆葡萄糖水平</a:t>
            </a:r>
            <a:endParaRPr lang="en-US" altLang="zh-CN" b="1" dirty="0" smtClean="0">
              <a:latin typeface="黑体" pitchFamily="2" charset="-122"/>
              <a:ea typeface="黑体" pitchFamily="2" charset="-122"/>
            </a:endParaRPr>
          </a:p>
          <a:p>
            <a:pPr>
              <a:buFontTx/>
              <a:buNone/>
              <a:defRPr/>
            </a:pPr>
            <a:r>
              <a:rPr lang="en-US" altLang="zh-CN" b="1" dirty="0" smtClean="0">
                <a:latin typeface="+mn-ea"/>
              </a:rPr>
              <a:t>  </a:t>
            </a:r>
            <a:r>
              <a:rPr lang="zh-CN" altLang="en-US" b="1" dirty="0" smtClean="0">
                <a:latin typeface="+mn-ea"/>
              </a:rPr>
              <a:t>≥</a:t>
            </a:r>
            <a:r>
              <a:rPr lang="zh-CN" altLang="en-US" b="1" dirty="0" smtClean="0"/>
              <a:t> </a:t>
            </a:r>
            <a:r>
              <a:rPr lang="en-US" altLang="zh-CN" b="1" dirty="0" smtClean="0"/>
              <a:t>11.1mmol/L(200mg/dl)</a:t>
            </a:r>
            <a:r>
              <a:rPr lang="zh-CN" b="1" dirty="0" smtClean="0">
                <a:latin typeface="黑体" pitchFamily="2" charset="-122"/>
                <a:ea typeface="黑体" pitchFamily="2" charset="-122"/>
              </a:rPr>
              <a:t>或</a:t>
            </a:r>
            <a:endParaRPr lang="en-US" b="1" dirty="0" smtClean="0">
              <a:latin typeface="黑体" pitchFamily="2" charset="-122"/>
              <a:ea typeface="黑体" pitchFamily="2" charset="-122"/>
            </a:endParaRPr>
          </a:p>
          <a:p>
            <a:pPr>
              <a:defRPr/>
            </a:pPr>
            <a:r>
              <a:rPr lang="zh-CN" b="1" dirty="0" smtClean="0">
                <a:latin typeface="黑体" pitchFamily="2" charset="-122"/>
                <a:ea typeface="黑体" pitchFamily="2" charset="-122"/>
              </a:rPr>
              <a:t>空腹血浆葡萄糖</a:t>
            </a:r>
            <a:r>
              <a:rPr lang="zh-CN" b="1" dirty="0" smtClean="0"/>
              <a:t>（</a:t>
            </a:r>
            <a:r>
              <a:rPr lang="en-US" altLang="zh-CN" b="1" dirty="0" smtClean="0"/>
              <a:t>FPG</a:t>
            </a:r>
            <a:r>
              <a:rPr lang="zh-CN" b="1" dirty="0" smtClean="0"/>
              <a:t>）</a:t>
            </a:r>
            <a:r>
              <a:rPr lang="zh-CN" b="1" dirty="0" smtClean="0">
                <a:latin typeface="黑体" pitchFamily="2" charset="-122"/>
                <a:ea typeface="黑体" pitchFamily="2" charset="-122"/>
              </a:rPr>
              <a:t>水平</a:t>
            </a:r>
            <a:endParaRPr lang="en-US" altLang="zh-CN" b="1" dirty="0" smtClean="0">
              <a:latin typeface="黑体" pitchFamily="2" charset="-122"/>
              <a:ea typeface="黑体" pitchFamily="2" charset="-122"/>
            </a:endParaRPr>
          </a:p>
          <a:p>
            <a:pPr>
              <a:buFontTx/>
              <a:buNone/>
              <a:defRPr/>
            </a:pPr>
            <a:r>
              <a:rPr lang="en-US" altLang="zh-CN" b="1" dirty="0" smtClean="0">
                <a:latin typeface="+mn-ea"/>
              </a:rPr>
              <a:t>  </a:t>
            </a:r>
            <a:r>
              <a:rPr lang="zh-CN" altLang="en-US" b="1" dirty="0" smtClean="0">
                <a:latin typeface="+mn-ea"/>
              </a:rPr>
              <a:t>≥ </a:t>
            </a:r>
            <a:r>
              <a:rPr lang="en-US" altLang="zh-CN" b="1" dirty="0" smtClean="0"/>
              <a:t>7.0mmol/L(126mg/dl)</a:t>
            </a:r>
            <a:r>
              <a:rPr lang="zh-CN" b="1" dirty="0" smtClean="0"/>
              <a:t>或</a:t>
            </a:r>
            <a:endParaRPr lang="en-US" b="1" dirty="0" smtClean="0">
              <a:ea typeface="黑体" pitchFamily="2" charset="-122"/>
            </a:endParaRPr>
          </a:p>
          <a:p>
            <a:pPr>
              <a:defRPr/>
            </a:pPr>
            <a:r>
              <a:rPr lang="zh-CN" b="1" dirty="0" smtClean="0">
                <a:latin typeface="黑体" pitchFamily="2" charset="-122"/>
                <a:ea typeface="黑体" pitchFamily="2" charset="-122"/>
              </a:rPr>
              <a:t>口服葡萄糖耐量试验</a:t>
            </a:r>
            <a:r>
              <a:rPr lang="zh-CN" b="1" dirty="0" smtClean="0"/>
              <a:t>（</a:t>
            </a:r>
            <a:r>
              <a:rPr lang="en-US" altLang="zh-CN" b="1" dirty="0" smtClean="0"/>
              <a:t>OGTT</a:t>
            </a:r>
            <a:r>
              <a:rPr lang="zh-CN" b="1" dirty="0" smtClean="0"/>
              <a:t>）</a:t>
            </a:r>
            <a:r>
              <a:rPr lang="zh-CN" b="1" dirty="0" smtClean="0">
                <a:latin typeface="黑体" pitchFamily="2" charset="-122"/>
                <a:ea typeface="黑体" pitchFamily="2" charset="-122"/>
              </a:rPr>
              <a:t>中，</a:t>
            </a:r>
            <a:r>
              <a:rPr lang="en-US" altLang="zh-CN" b="1" dirty="0" smtClean="0">
                <a:latin typeface="黑体" pitchFamily="2" charset="-122"/>
                <a:ea typeface="黑体" pitchFamily="2" charset="-122"/>
              </a:rPr>
              <a:t>2</a:t>
            </a:r>
            <a:r>
              <a:rPr lang="zh-CN" b="1" dirty="0" smtClean="0">
                <a:latin typeface="黑体" pitchFamily="2" charset="-122"/>
                <a:ea typeface="黑体" pitchFamily="2" charset="-122"/>
              </a:rPr>
              <a:t>小时血糖</a:t>
            </a:r>
            <a:r>
              <a:rPr lang="zh-CN" b="1" dirty="0" smtClean="0"/>
              <a:t>（</a:t>
            </a:r>
            <a:r>
              <a:rPr lang="en-US" altLang="zh-CN" b="1" dirty="0" smtClean="0"/>
              <a:t>PG</a:t>
            </a:r>
            <a:r>
              <a:rPr lang="zh-CN" b="1" dirty="0" smtClean="0"/>
              <a:t>）</a:t>
            </a:r>
            <a:r>
              <a:rPr lang="zh-CN" b="1" dirty="0" smtClean="0">
                <a:latin typeface="黑体" pitchFamily="2" charset="-122"/>
                <a:ea typeface="黑体" pitchFamily="2" charset="-122"/>
              </a:rPr>
              <a:t>水平</a:t>
            </a:r>
            <a:r>
              <a:rPr lang="zh-CN" altLang="en-US" b="1" dirty="0" smtClean="0">
                <a:latin typeface="+mn-ea"/>
              </a:rPr>
              <a:t>≥ </a:t>
            </a:r>
            <a:r>
              <a:rPr lang="en-US" altLang="zh-CN" b="1" dirty="0" smtClean="0"/>
              <a:t>11.1mmol/L(200mg/dl)</a:t>
            </a:r>
          </a:p>
          <a:p>
            <a:pPr>
              <a:defRPr/>
            </a:pPr>
            <a:r>
              <a:rPr lang="en-US" altLang="zh-CN" b="1" dirty="0" smtClean="0"/>
              <a:t>HbA1c </a:t>
            </a:r>
            <a:r>
              <a:rPr lang="zh-CN" altLang="en-US" b="1" dirty="0" smtClean="0">
                <a:latin typeface="+mn-ea"/>
              </a:rPr>
              <a:t>≥</a:t>
            </a:r>
            <a:r>
              <a:rPr lang="en-US" altLang="zh-CN" b="1" dirty="0" smtClean="0"/>
              <a:t> 6.5%</a:t>
            </a:r>
          </a:p>
          <a:p>
            <a:pPr>
              <a:defRPr/>
            </a:pPr>
            <a:endParaRPr lang="en-US" altLang="zh-CN"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糖尿病的危险因素</a:t>
            </a:r>
            <a:endParaRPr lang="en-US" b="1" smtClean="0">
              <a:solidFill>
                <a:srgbClr val="0000FF"/>
              </a:solidFill>
              <a:latin typeface="黑体" pitchFamily="49" charset="-122"/>
              <a:ea typeface="黑体" pitchFamily="49" charset="-122"/>
            </a:endParaRPr>
          </a:p>
        </p:txBody>
      </p:sp>
      <p:sp>
        <p:nvSpPr>
          <p:cNvPr id="3" name="内容占位符 2"/>
          <p:cNvSpPr>
            <a:spLocks noGrp="1"/>
          </p:cNvSpPr>
          <p:nvPr>
            <p:ph idx="1"/>
          </p:nvPr>
        </p:nvSpPr>
        <p:spPr/>
        <p:txBody>
          <a:bodyPr/>
          <a:lstStyle/>
          <a:p>
            <a:pPr>
              <a:defRPr/>
            </a:pPr>
            <a:r>
              <a:rPr lang="en-US" altLang="zh-CN" b="1" dirty="0" smtClean="0">
                <a:latin typeface="黑体" pitchFamily="2" charset="-122"/>
                <a:ea typeface="黑体" pitchFamily="2" charset="-122"/>
              </a:rPr>
              <a:t>1</a:t>
            </a:r>
            <a:r>
              <a:rPr lang="zh-CN" altLang="en-US" b="1" dirty="0" smtClean="0">
                <a:latin typeface="黑体" pitchFamily="2" charset="-122"/>
                <a:ea typeface="黑体" pitchFamily="2" charset="-122"/>
              </a:rPr>
              <a:t>型糖尿病</a:t>
            </a:r>
            <a:endParaRPr lang="en-US" altLang="zh-CN" b="1" dirty="0" smtClean="0">
              <a:latin typeface="黑体" pitchFamily="2" charset="-122"/>
              <a:ea typeface="黑体" pitchFamily="2" charset="-122"/>
            </a:endParaRPr>
          </a:p>
          <a:p>
            <a:pPr lvl="1">
              <a:defRPr/>
            </a:pPr>
            <a:r>
              <a:rPr lang="zh-CN" b="1" dirty="0" smtClean="0">
                <a:latin typeface="黑体" pitchFamily="2" charset="-122"/>
                <a:ea typeface="黑体" pitchFamily="2" charset="-122"/>
                <a:cs typeface="+mn-cs"/>
              </a:rPr>
              <a:t>遗传易感性、自身免疫障碍、病毒感染、牛乳喂养、药物及化学物等；</a:t>
            </a:r>
            <a:endParaRPr lang="en-US" altLang="zh-CN" b="1" dirty="0" smtClean="0">
              <a:latin typeface="黑体" pitchFamily="2" charset="-122"/>
              <a:ea typeface="黑体" pitchFamily="2" charset="-122"/>
              <a:cs typeface="+mn-cs"/>
            </a:endParaRPr>
          </a:p>
          <a:p>
            <a:pPr>
              <a:defRPr/>
            </a:pPr>
            <a:r>
              <a:rPr lang="en-US" b="1" dirty="0" smtClean="0">
                <a:latin typeface="黑体" pitchFamily="2" charset="-122"/>
                <a:ea typeface="黑体" pitchFamily="2" charset="-122"/>
              </a:rPr>
              <a:t>2</a:t>
            </a:r>
            <a:r>
              <a:rPr lang="zh-CN" b="1" dirty="0" smtClean="0">
                <a:latin typeface="黑体" pitchFamily="2" charset="-122"/>
                <a:ea typeface="黑体" pitchFamily="2" charset="-122"/>
              </a:rPr>
              <a:t>型糖尿病</a:t>
            </a:r>
            <a:endParaRPr lang="en-US" altLang="zh-CN" b="1" dirty="0" smtClean="0">
              <a:latin typeface="黑体" pitchFamily="2" charset="-122"/>
              <a:ea typeface="黑体" pitchFamily="2" charset="-122"/>
            </a:endParaRPr>
          </a:p>
          <a:p>
            <a:pPr lvl="1">
              <a:defRPr/>
            </a:pPr>
            <a:r>
              <a:rPr lang="zh-CN" b="1" dirty="0" smtClean="0">
                <a:latin typeface="黑体" pitchFamily="2" charset="-122"/>
                <a:ea typeface="黑体" pitchFamily="2" charset="-122"/>
                <a:cs typeface="+mn-cs"/>
              </a:rPr>
              <a:t>遗传易感性、体力活动减少及（或）能量摄入</a:t>
            </a:r>
            <a:r>
              <a:rPr lang="zh-CN" altLang="en-US" b="1" dirty="0" smtClean="0">
                <a:latin typeface="黑体" pitchFamily="2" charset="-122"/>
                <a:ea typeface="黑体" pitchFamily="2" charset="-122"/>
                <a:cs typeface="+mn-cs"/>
              </a:rPr>
              <a:t>过</a:t>
            </a:r>
            <a:r>
              <a:rPr lang="zh-CN" b="1" dirty="0" smtClean="0">
                <a:latin typeface="黑体" pitchFamily="2" charset="-122"/>
                <a:ea typeface="黑体" pitchFamily="2" charset="-122"/>
                <a:cs typeface="+mn-cs"/>
              </a:rPr>
              <a:t>多、肥胖、胎儿及新生儿期营养不良、中老年、吸烟、药物及应激（可能的）。</a:t>
            </a:r>
            <a:endParaRPr lang="en-US" b="1" dirty="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营养因素与糖尿病的关系</a:t>
            </a:r>
            <a:endParaRPr lang="en-US" b="1" smtClean="0">
              <a:solidFill>
                <a:srgbClr val="0000FF"/>
              </a:solidFill>
              <a:latin typeface="黑体" pitchFamily="49" charset="-122"/>
              <a:ea typeface="黑体" pitchFamily="49" charset="-122"/>
            </a:endParaRPr>
          </a:p>
        </p:txBody>
      </p:sp>
      <p:sp>
        <p:nvSpPr>
          <p:cNvPr id="272387" name="内容占位符 2"/>
          <p:cNvSpPr>
            <a:spLocks noGrp="1"/>
          </p:cNvSpPr>
          <p:nvPr>
            <p:ph idx="1"/>
          </p:nvPr>
        </p:nvSpPr>
        <p:spPr/>
        <p:txBody>
          <a:bodyPr>
            <a:normAutofit lnSpcReduction="10000"/>
          </a:bodyPr>
          <a:lstStyle/>
          <a:p>
            <a:r>
              <a:rPr lang="zh-CN" altLang="en-US" b="1" smtClean="0">
                <a:latin typeface="黑体" pitchFamily="49" charset="-122"/>
                <a:ea typeface="黑体" pitchFamily="49" charset="-122"/>
              </a:rPr>
              <a:t>碳水化合物</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简单糖与膳食纤维</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血糖反应与不同食物的血糖指数（</a:t>
            </a:r>
            <a:r>
              <a:rPr lang="en-US" altLang="zh-CN" b="1" smtClean="0">
                <a:latin typeface="黑体" pitchFamily="49" charset="-122"/>
                <a:ea typeface="黑体" pitchFamily="49" charset="-122"/>
              </a:rPr>
              <a:t>GI</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蛋白质</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适量原则</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大豆蛋白的作用</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脂肪</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高脂膳食是重要的危险因素</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单不饱和脂肪酸的作用</a:t>
            </a:r>
            <a:endParaRPr lang="en-US" b="1" smtClean="0">
              <a:latin typeface="黑体" pitchFamily="49" charset="-122"/>
              <a:ea typeface="黑体" pitchFamily="49"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营养因素与糖尿病的关系（续）</a:t>
            </a:r>
            <a:endParaRPr lang="en-US" b="1" smtClean="0">
              <a:solidFill>
                <a:srgbClr val="0000FF"/>
              </a:solidFill>
              <a:latin typeface="黑体" pitchFamily="49" charset="-122"/>
              <a:ea typeface="黑体" pitchFamily="49" charset="-122"/>
            </a:endParaRPr>
          </a:p>
        </p:txBody>
      </p:sp>
      <p:sp>
        <p:nvSpPr>
          <p:cNvPr id="273411" name="内容占位符 2"/>
          <p:cNvSpPr>
            <a:spLocks noGrp="1"/>
          </p:cNvSpPr>
          <p:nvPr>
            <p:ph idx="1"/>
          </p:nvPr>
        </p:nvSpPr>
        <p:spPr/>
        <p:txBody>
          <a:bodyPr/>
          <a:lstStyle/>
          <a:p>
            <a:r>
              <a:rPr lang="zh-CN" altLang="en-US" b="1" smtClean="0">
                <a:latin typeface="黑体" pitchFamily="49" charset="-122"/>
                <a:ea typeface="黑体" pitchFamily="49" charset="-122"/>
              </a:rPr>
              <a:t>酒精</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矿物质：钙、镁、铬、锌、铁</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维生素：</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抗氧化维生素</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维生素</a:t>
            </a:r>
            <a:r>
              <a:rPr lang="en-US" altLang="zh-CN" b="1" smtClean="0">
                <a:latin typeface="黑体" pitchFamily="49" charset="-122"/>
                <a:ea typeface="黑体" pitchFamily="49" charset="-122"/>
              </a:rPr>
              <a:t>B</a:t>
            </a:r>
            <a:r>
              <a:rPr lang="zh-CN" altLang="en-US" b="1" smtClean="0">
                <a:latin typeface="黑体" pitchFamily="49" charset="-122"/>
                <a:ea typeface="黑体" pitchFamily="49" charset="-122"/>
              </a:rPr>
              <a:t>族</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体力活动</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作用</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注意事项</a:t>
            </a:r>
            <a:endParaRPr lang="en-US" altLang="zh-CN" b="1" smtClean="0">
              <a:latin typeface="黑体" pitchFamily="49" charset="-122"/>
              <a:ea typeface="黑体" pitchFamily="49"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糖尿病综合治疗</a:t>
            </a:r>
            <a:endParaRPr lang="en-US" b="1" smtClean="0">
              <a:solidFill>
                <a:srgbClr val="0000FF"/>
              </a:solidFill>
              <a:latin typeface="黑体" pitchFamily="49" charset="-122"/>
              <a:ea typeface="黑体" pitchFamily="49" charset="-122"/>
            </a:endParaRPr>
          </a:p>
        </p:txBody>
      </p:sp>
      <p:sp>
        <p:nvSpPr>
          <p:cNvPr id="11267" name="内容占位符 2"/>
          <p:cNvSpPr>
            <a:spLocks noGrp="1"/>
          </p:cNvSpPr>
          <p:nvPr>
            <p:ph idx="1"/>
          </p:nvPr>
        </p:nvSpPr>
        <p:spPr/>
        <p:txBody>
          <a:bodyPr/>
          <a:lstStyle/>
          <a:p>
            <a:pPr>
              <a:defRPr/>
            </a:pPr>
            <a:r>
              <a:rPr lang="zh-CN" altLang="en-US" b="1" dirty="0" smtClean="0">
                <a:latin typeface="黑体" pitchFamily="2" charset="-122"/>
                <a:ea typeface="黑体" pitchFamily="2" charset="-122"/>
              </a:rPr>
              <a:t>包括：</a:t>
            </a:r>
            <a:r>
              <a:rPr lang="zh-CN" b="1" dirty="0" smtClean="0">
                <a:latin typeface="黑体" pitchFamily="2" charset="-122"/>
                <a:ea typeface="黑体" pitchFamily="2" charset="-122"/>
              </a:rPr>
              <a:t>饮食控制、运动、改变不良生活习惯、血糖监测、自我管理教育和药物治疗</a:t>
            </a:r>
            <a:endParaRPr lang="en-US" altLang="zh-CN" b="1" dirty="0" smtClean="0">
              <a:latin typeface="黑体" pitchFamily="2" charset="-122"/>
              <a:ea typeface="黑体" pitchFamily="2" charset="-122"/>
            </a:endParaRPr>
          </a:p>
          <a:p>
            <a:pPr>
              <a:defRPr/>
            </a:pPr>
            <a:r>
              <a:rPr lang="zh-CN" altLang="en-US" b="1" dirty="0" smtClean="0">
                <a:latin typeface="黑体" pitchFamily="2" charset="-122"/>
                <a:ea typeface="黑体" pitchFamily="2" charset="-122"/>
              </a:rPr>
              <a:t>营养治疗的重要性</a:t>
            </a:r>
            <a:endParaRPr lang="en-US" altLang="zh-CN" b="1" dirty="0" smtClean="0">
              <a:latin typeface="黑体" pitchFamily="2" charset="-122"/>
              <a:ea typeface="黑体" pitchFamily="2" charset="-122"/>
            </a:endParaRPr>
          </a:p>
          <a:p>
            <a:pPr>
              <a:defRPr/>
            </a:pPr>
            <a:r>
              <a:rPr lang="zh-CN" altLang="en-US" b="1" dirty="0" smtClean="0">
                <a:latin typeface="黑体" pitchFamily="2" charset="-122"/>
                <a:ea typeface="黑体" pitchFamily="2" charset="-122"/>
              </a:rPr>
              <a:t>营养治疗目标</a:t>
            </a:r>
            <a:endParaRPr lang="en-US" altLang="zh-CN" b="1" dirty="0" smtClean="0">
              <a:latin typeface="黑体" pitchFamily="2" charset="-122"/>
              <a:ea typeface="黑体" pitchFamily="2" charset="-122"/>
            </a:endParaRPr>
          </a:p>
          <a:p>
            <a:pPr lvl="1">
              <a:defRPr/>
            </a:pPr>
            <a:r>
              <a:rPr lang="zh-CN" b="1" dirty="0" smtClean="0">
                <a:latin typeface="黑体" pitchFamily="2" charset="-122"/>
                <a:ea typeface="黑体" pitchFamily="2" charset="-122"/>
                <a:cs typeface="+mn-cs"/>
              </a:rPr>
              <a:t>通过平衡膳食摄入与胰岛素（内源性或外源性）或降糖药物的作用，达到并维持接近正常的血糖水平，纠正代谢紊乱，以防止急性并发症的发生和</a:t>
            </a:r>
            <a:r>
              <a:rPr lang="zh-CN" altLang="en-US" b="1" dirty="0" smtClean="0">
                <a:latin typeface="黑体" pitchFamily="2" charset="-122"/>
                <a:ea typeface="黑体" pitchFamily="2" charset="-122"/>
                <a:cs typeface="+mn-cs"/>
              </a:rPr>
              <a:t>降</a:t>
            </a:r>
            <a:r>
              <a:rPr lang="zh-CN" b="1" dirty="0" smtClean="0">
                <a:latin typeface="黑体" pitchFamily="2" charset="-122"/>
                <a:ea typeface="黑体" pitchFamily="2" charset="-122"/>
                <a:cs typeface="+mn-cs"/>
              </a:rPr>
              <a:t>低慢性并发症的风险。</a:t>
            </a:r>
            <a:endParaRPr lang="en-US" altLang="zh-CN" b="1" dirty="0" smtClean="0">
              <a:latin typeface="黑体" pitchFamily="2" charset="-122"/>
              <a:ea typeface="黑体" pitchFamily="2" charset="-122"/>
            </a:endParaRPr>
          </a:p>
          <a:p>
            <a:pPr>
              <a:defRPr/>
            </a:pPr>
            <a:endParaRPr lang="en-US" b="1" dirty="0" smtClean="0">
              <a:ea typeface="黑体" pitchFamily="2"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营养治疗建议</a:t>
            </a:r>
            <a:endParaRPr lang="en-US" b="1" smtClean="0">
              <a:solidFill>
                <a:srgbClr val="0000FF"/>
              </a:solidFill>
              <a:latin typeface="黑体" pitchFamily="49" charset="-122"/>
              <a:ea typeface="黑体" pitchFamily="49" charset="-122"/>
            </a:endParaRPr>
          </a:p>
        </p:txBody>
      </p:sp>
      <p:sp>
        <p:nvSpPr>
          <p:cNvPr id="275459" name="内容占位符 2"/>
          <p:cNvSpPr>
            <a:spLocks noGrp="1"/>
          </p:cNvSpPr>
          <p:nvPr>
            <p:ph idx="1"/>
          </p:nvPr>
        </p:nvSpPr>
        <p:spPr>
          <a:xfrm>
            <a:off x="457200" y="1600200"/>
            <a:ext cx="8382000" cy="4525963"/>
          </a:xfrm>
        </p:spPr>
        <p:txBody>
          <a:bodyPr>
            <a:normAutofit lnSpcReduction="10000"/>
          </a:bodyPr>
          <a:lstStyle/>
          <a:p>
            <a:r>
              <a:rPr lang="zh-CN" altLang="en-US" b="1" smtClean="0">
                <a:latin typeface="黑体" pitchFamily="49" charset="-122"/>
                <a:ea typeface="黑体" pitchFamily="49" charset="-122"/>
              </a:rPr>
              <a:t>能量</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限制总能量，超重者减重</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根据</a:t>
            </a:r>
            <a:r>
              <a:rPr lang="en-US" altLang="zh-CN" b="1" smtClean="0">
                <a:ea typeface="黑体" pitchFamily="49" charset="-122"/>
              </a:rPr>
              <a:t>DRIs</a:t>
            </a:r>
            <a:r>
              <a:rPr lang="zh-CN" altLang="en-US" b="1" smtClean="0">
                <a:latin typeface="黑体" pitchFamily="49" charset="-122"/>
                <a:ea typeface="黑体" pitchFamily="49" charset="-122"/>
              </a:rPr>
              <a:t>，合理摄入各种营养素</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不推荐长期极低能量膳食（每日低于</a:t>
            </a:r>
            <a:r>
              <a:rPr lang="en-US" altLang="zh-CN" b="1" smtClean="0">
                <a:latin typeface="黑体" pitchFamily="49" charset="-122"/>
                <a:ea typeface="黑体" pitchFamily="49" charset="-122"/>
              </a:rPr>
              <a:t>800kcal</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碳水化合物</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建议供能比</a:t>
            </a:r>
            <a:r>
              <a:rPr lang="en-US" altLang="zh-CN" b="1" smtClean="0">
                <a:latin typeface="黑体" pitchFamily="49" charset="-122"/>
                <a:ea typeface="黑体" pitchFamily="49" charset="-122"/>
              </a:rPr>
              <a:t>50%</a:t>
            </a: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60%</a:t>
            </a:r>
          </a:p>
          <a:p>
            <a:pPr lvl="1"/>
            <a:r>
              <a:rPr lang="zh-CN" altLang="en-US" b="1" smtClean="0">
                <a:latin typeface="黑体" pitchFamily="49" charset="-122"/>
                <a:ea typeface="黑体" pitchFamily="49" charset="-122"/>
              </a:rPr>
              <a:t>推荐富含膳食纤维的低</a:t>
            </a:r>
            <a:r>
              <a:rPr lang="en-US" altLang="zh-CN" b="1" smtClean="0">
                <a:latin typeface="黑体" pitchFamily="49" charset="-122"/>
                <a:ea typeface="黑体" pitchFamily="49" charset="-122"/>
              </a:rPr>
              <a:t>GI</a:t>
            </a:r>
            <a:r>
              <a:rPr lang="zh-CN" altLang="en-US" b="1" smtClean="0">
                <a:latin typeface="黑体" pitchFamily="49" charset="-122"/>
                <a:ea typeface="黑体" pitchFamily="49" charset="-122"/>
              </a:rPr>
              <a:t>食物</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不必严格控制简单糖</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不推荐饮酒</a:t>
            </a:r>
            <a:endParaRPr lang="en-US" b="1" smtClean="0">
              <a:latin typeface="黑体" pitchFamily="49" charset="-122"/>
              <a:ea typeface="黑体" pitchFamily="49"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营养治疗建议（续）</a:t>
            </a:r>
            <a:endParaRPr lang="en-US" b="1" smtClean="0">
              <a:solidFill>
                <a:srgbClr val="0000FF"/>
              </a:solidFill>
              <a:latin typeface="黑体" pitchFamily="49" charset="-122"/>
              <a:ea typeface="黑体" pitchFamily="49" charset="-122"/>
            </a:endParaRPr>
          </a:p>
        </p:txBody>
      </p:sp>
      <p:sp>
        <p:nvSpPr>
          <p:cNvPr id="276483" name="内容占位符 2"/>
          <p:cNvSpPr>
            <a:spLocks noGrp="1"/>
          </p:cNvSpPr>
          <p:nvPr>
            <p:ph idx="1"/>
          </p:nvPr>
        </p:nvSpPr>
        <p:spPr>
          <a:xfrm>
            <a:off x="304800" y="1600200"/>
            <a:ext cx="8229600" cy="4525963"/>
          </a:xfrm>
        </p:spPr>
        <p:txBody>
          <a:bodyPr>
            <a:normAutofit lnSpcReduction="10000"/>
          </a:bodyPr>
          <a:lstStyle/>
          <a:p>
            <a:r>
              <a:rPr lang="zh-CN" altLang="en-US" sz="2800" b="1" dirty="0" smtClean="0">
                <a:latin typeface="黑体" pitchFamily="49" charset="-122"/>
                <a:ea typeface="黑体" pitchFamily="49" charset="-122"/>
              </a:rPr>
              <a:t>蛋白质</a:t>
            </a:r>
            <a:endParaRPr lang="en-US" altLang="zh-CN" sz="28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不建议高蛋白饮食</a:t>
            </a:r>
            <a:endParaRPr lang="en-US" altLang="zh-CN"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推荐多选用植物蛋白及乳清蛋白</a:t>
            </a:r>
            <a:endParaRPr lang="en-US"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肾功能良好者建议供能比</a:t>
            </a:r>
            <a:r>
              <a:rPr lang="en-US" altLang="zh-CN" sz="2400" b="1" dirty="0" smtClean="0">
                <a:latin typeface="黑体" pitchFamily="49" charset="-122"/>
                <a:ea typeface="黑体" pitchFamily="49" charset="-122"/>
              </a:rPr>
              <a:t>10%</a:t>
            </a: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15%</a:t>
            </a:r>
          </a:p>
          <a:p>
            <a:pPr lvl="1"/>
            <a:r>
              <a:rPr lang="zh-CN" altLang="en-US" sz="2400" b="1" dirty="0" smtClean="0">
                <a:latin typeface="黑体" pitchFamily="49" charset="-122"/>
                <a:ea typeface="黑体" pitchFamily="49" charset="-122"/>
              </a:rPr>
              <a:t>蛋白尿患者应限制摄入量，低于</a:t>
            </a:r>
            <a:r>
              <a:rPr lang="en-US" altLang="zh-CN" sz="2400" b="1" dirty="0" smtClean="0">
                <a:latin typeface="黑体" pitchFamily="49" charset="-122"/>
                <a:ea typeface="黑体" pitchFamily="49" charset="-122"/>
              </a:rPr>
              <a:t>0.8g/kg</a:t>
            </a:r>
            <a:r>
              <a:rPr lang="zh-CN" sz="2400" b="1" dirty="0" smtClean="0">
                <a:latin typeface="黑体" pitchFamily="49" charset="-122"/>
                <a:ea typeface="黑体" pitchFamily="49" charset="-122"/>
              </a:rPr>
              <a:t>体重</a:t>
            </a:r>
            <a:endParaRPr lang="en-US" sz="2400" b="1" dirty="0" smtClean="0">
              <a:latin typeface="黑体" pitchFamily="49" charset="-122"/>
              <a:ea typeface="黑体" pitchFamily="49" charset="-122"/>
            </a:endParaRPr>
          </a:p>
          <a:p>
            <a:r>
              <a:rPr lang="zh-CN" altLang="en-US" sz="2800" b="1" dirty="0" smtClean="0">
                <a:latin typeface="黑体" pitchFamily="49" charset="-122"/>
                <a:ea typeface="黑体" pitchFamily="49" charset="-122"/>
              </a:rPr>
              <a:t>脂肪</a:t>
            </a:r>
            <a:endParaRPr lang="en-US" altLang="zh-CN" sz="28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供能比应低于</a:t>
            </a:r>
            <a:r>
              <a:rPr lang="en-US" altLang="zh-CN" sz="2400" b="1" dirty="0" smtClean="0">
                <a:latin typeface="黑体" pitchFamily="49" charset="-122"/>
                <a:ea typeface="黑体" pitchFamily="49" charset="-122"/>
              </a:rPr>
              <a:t>30%</a:t>
            </a:r>
          </a:p>
          <a:p>
            <a:pPr lvl="1"/>
            <a:r>
              <a:rPr lang="zh-CN" altLang="en-US" sz="2400" b="1" dirty="0" smtClean="0">
                <a:latin typeface="黑体" pitchFamily="49" charset="-122"/>
                <a:ea typeface="黑体" pitchFamily="49" charset="-122"/>
              </a:rPr>
              <a:t>限制饱和脂肪酸和反式脂肪酸，供能比低于</a:t>
            </a:r>
            <a:r>
              <a:rPr lang="en-US" altLang="zh-CN" sz="2400" b="1" dirty="0" smtClean="0">
                <a:latin typeface="黑体" pitchFamily="49" charset="-122"/>
                <a:ea typeface="黑体" pitchFamily="49" charset="-122"/>
              </a:rPr>
              <a:t>10%</a:t>
            </a:r>
          </a:p>
          <a:p>
            <a:pPr lvl="1"/>
            <a:r>
              <a:rPr lang="zh-CN" altLang="en-US" sz="2400" b="1" dirty="0" smtClean="0">
                <a:latin typeface="黑体" pitchFamily="49" charset="-122"/>
                <a:ea typeface="黑体" pitchFamily="49" charset="-122"/>
              </a:rPr>
              <a:t>限制胆固醇摄入</a:t>
            </a:r>
            <a:endParaRPr lang="en-US" altLang="zh-CN"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推荐单不饱和脂肪酸、</a:t>
            </a:r>
            <a:r>
              <a:rPr lang="zh-CN" altLang="zh-CN" sz="2400" b="1" dirty="0" smtClean="0">
                <a:latin typeface="黑体" pitchFamily="49" charset="-122"/>
                <a:ea typeface="黑体" pitchFamily="49" charset="-122"/>
              </a:rPr>
              <a:t>ω</a:t>
            </a:r>
            <a:r>
              <a:rPr lang="en-US" altLang="zh-CN" sz="2400" b="1" dirty="0" smtClean="0">
                <a:latin typeface="黑体" pitchFamily="49" charset="-122"/>
                <a:ea typeface="黑体" pitchFamily="49" charset="-122"/>
              </a:rPr>
              <a:t>-3</a:t>
            </a:r>
            <a:r>
              <a:rPr lang="zh-CN" sz="2400" b="1" dirty="0" smtClean="0">
                <a:latin typeface="黑体" pitchFamily="49" charset="-122"/>
                <a:ea typeface="黑体" pitchFamily="49" charset="-122"/>
              </a:rPr>
              <a:t>脂肪酸含量丰富</a:t>
            </a:r>
            <a:r>
              <a:rPr lang="zh-CN" altLang="en-US" sz="2400" b="1" dirty="0" smtClean="0">
                <a:latin typeface="黑体" pitchFamily="49" charset="-122"/>
                <a:ea typeface="黑体" pitchFamily="49" charset="-122"/>
              </a:rPr>
              <a:t>的食物</a:t>
            </a:r>
            <a:endParaRPr lang="en-US" altLang="zh-CN" sz="2400" b="1" dirty="0" smtClean="0">
              <a:latin typeface="黑体" pitchFamily="49" charset="-122"/>
              <a:ea typeface="黑体"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内容占位符 2"/>
          <p:cNvSpPr>
            <a:spLocks noGrp="1"/>
          </p:cNvSpPr>
          <p:nvPr>
            <p:ph idx="4294967295"/>
          </p:nvPr>
        </p:nvSpPr>
        <p:spPr/>
        <p:txBody>
          <a:bodyPr/>
          <a:lstStyle/>
          <a:p>
            <a:r>
              <a:rPr lang="en-US" altLang="zh-CN" b="1" smtClean="0">
                <a:latin typeface="黑体" pitchFamily="49" charset="-122"/>
                <a:ea typeface="黑体" pitchFamily="49" charset="-122"/>
              </a:rPr>
              <a:t>2001</a:t>
            </a:r>
            <a:r>
              <a:rPr lang="zh-CN" altLang="zh-CN" b="1" smtClean="0">
                <a:latin typeface="黑体" pitchFamily="49" charset="-122"/>
                <a:ea typeface="黑体" pitchFamily="49" charset="-122"/>
              </a:rPr>
              <a:t>年中国肥胖问题专家组根据体重与心血管疾病发生的关系研究，建议</a:t>
            </a:r>
            <a:r>
              <a:rPr lang="zh-CN" altLang="zh-CN" b="1" smtClean="0">
                <a:solidFill>
                  <a:srgbClr val="FF0000"/>
                </a:solidFill>
                <a:latin typeface="黑体" pitchFamily="49" charset="-122"/>
                <a:ea typeface="黑体" pitchFamily="49" charset="-122"/>
              </a:rPr>
              <a:t>中国人</a:t>
            </a:r>
            <a:r>
              <a:rPr lang="en-US" altLang="zh-CN" b="1" smtClean="0">
                <a:solidFill>
                  <a:srgbClr val="FF0000"/>
                </a:solidFill>
                <a:latin typeface="黑体" pitchFamily="49" charset="-122"/>
                <a:ea typeface="黑体" pitchFamily="49" charset="-122"/>
              </a:rPr>
              <a:t>BMI≥24</a:t>
            </a:r>
            <a:r>
              <a:rPr lang="zh-CN" altLang="zh-CN" b="1" smtClean="0">
                <a:solidFill>
                  <a:srgbClr val="FF0000"/>
                </a:solidFill>
                <a:latin typeface="黑体" pitchFamily="49" charset="-122"/>
                <a:ea typeface="黑体" pitchFamily="49" charset="-122"/>
              </a:rPr>
              <a:t>为超重，</a:t>
            </a:r>
            <a:r>
              <a:rPr lang="en-US" altLang="zh-CN" b="1" smtClean="0">
                <a:solidFill>
                  <a:srgbClr val="FF0000"/>
                </a:solidFill>
                <a:latin typeface="黑体" pitchFamily="49" charset="-122"/>
                <a:ea typeface="黑体" pitchFamily="49" charset="-122"/>
              </a:rPr>
              <a:t>BMI≥28 </a:t>
            </a:r>
            <a:r>
              <a:rPr lang="zh-CN" altLang="zh-CN" b="1" smtClean="0">
                <a:solidFill>
                  <a:srgbClr val="FF0000"/>
                </a:solidFill>
                <a:latin typeface="黑体" pitchFamily="49" charset="-122"/>
                <a:ea typeface="黑体" pitchFamily="49" charset="-122"/>
              </a:rPr>
              <a:t>为肥胖。</a:t>
            </a:r>
            <a:endParaRPr lang="en-US" altLang="zh-CN" b="1" smtClean="0">
              <a:solidFill>
                <a:srgbClr val="FF0000"/>
              </a:solidFill>
              <a:latin typeface="黑体" pitchFamily="49" charset="-122"/>
              <a:ea typeface="黑体" pitchFamily="49" charset="-122"/>
            </a:endParaRPr>
          </a:p>
          <a:p>
            <a:endParaRPr lang="en-US" altLang="zh-CN" b="1" smtClean="0">
              <a:latin typeface="黑体" pitchFamily="49" charset="-122"/>
              <a:ea typeface="黑体" pitchFamily="49" charset="-122"/>
            </a:endParaRPr>
          </a:p>
          <a:p>
            <a:r>
              <a:rPr lang="en-US" altLang="zh-CN" b="1" smtClean="0">
                <a:latin typeface="黑体" pitchFamily="49" charset="-122"/>
                <a:ea typeface="黑体" pitchFamily="49" charset="-122"/>
              </a:rPr>
              <a:t>2002</a:t>
            </a:r>
            <a:r>
              <a:rPr lang="zh-CN" altLang="zh-CN" b="1" smtClean="0">
                <a:latin typeface="黑体" pitchFamily="49" charset="-122"/>
                <a:ea typeface="黑体" pitchFamily="49" charset="-122"/>
              </a:rPr>
              <a:t>年国际生命科学学会中国肥胖问题工作组（</a:t>
            </a:r>
            <a:r>
              <a:rPr lang="en-US" altLang="zh-CN" b="1" smtClean="0">
                <a:latin typeface="黑体" pitchFamily="49" charset="-122"/>
                <a:ea typeface="黑体" pitchFamily="49" charset="-122"/>
              </a:rPr>
              <a:t>WGOC</a:t>
            </a:r>
            <a:r>
              <a:rPr lang="zh-CN" altLang="zh-CN" b="1" smtClean="0">
                <a:latin typeface="黑体" pitchFamily="49" charset="-122"/>
                <a:ea typeface="黑体" pitchFamily="49" charset="-122"/>
              </a:rPr>
              <a:t>）制定了中国学龄儿童青少年超重、肥胖筛查</a:t>
            </a:r>
            <a:r>
              <a:rPr lang="en-US" altLang="zh-CN" b="1" smtClean="0">
                <a:latin typeface="黑体" pitchFamily="49" charset="-122"/>
                <a:ea typeface="黑体" pitchFamily="49" charset="-122"/>
              </a:rPr>
              <a:t>BMI</a:t>
            </a:r>
            <a:r>
              <a:rPr lang="zh-CN" altLang="zh-CN" b="1" smtClean="0">
                <a:latin typeface="黑体" pitchFamily="49" charset="-122"/>
                <a:ea typeface="黑体" pitchFamily="49" charset="-122"/>
              </a:rPr>
              <a:t>分类标准。</a:t>
            </a:r>
          </a:p>
          <a:p>
            <a:endParaRPr lang="zh-CN" altLang="en-US" b="1" smtClean="0">
              <a:latin typeface="黑体" pitchFamily="49" charset="-122"/>
              <a:ea typeface="黑体" pitchFamily="49" charset="-122"/>
            </a:endParaRPr>
          </a:p>
        </p:txBody>
      </p:sp>
      <p:sp>
        <p:nvSpPr>
          <p:cNvPr id="231427" name="Text Box 3"/>
          <p:cNvSpPr txBox="1">
            <a:spLocks noChangeArrowheads="1"/>
          </p:cNvSpPr>
          <p:nvPr/>
        </p:nvSpPr>
        <p:spPr bwMode="auto">
          <a:xfrm>
            <a:off x="609600" y="404813"/>
            <a:ext cx="5230813" cy="641350"/>
          </a:xfrm>
          <a:prstGeom prst="rect">
            <a:avLst/>
          </a:prstGeom>
          <a:noFill/>
          <a:ln w="9525">
            <a:noFill/>
            <a:miter lim="800000"/>
            <a:headEnd/>
            <a:tailEnd/>
          </a:ln>
        </p:spPr>
        <p:txBody>
          <a:bodyPr wrap="none">
            <a:spAutoFit/>
          </a:bodyPr>
          <a:lstStyle/>
          <a:p>
            <a:r>
              <a:rPr lang="zh-CN" altLang="en-US" sz="3600" b="1">
                <a:solidFill>
                  <a:srgbClr val="0000CC"/>
                </a:solidFill>
                <a:ea typeface="黑体" pitchFamily="49" charset="-122"/>
              </a:rPr>
              <a:t>（</a:t>
            </a:r>
            <a:r>
              <a:rPr lang="zh-CN" altLang="zh-CN" sz="3600" b="1">
                <a:solidFill>
                  <a:srgbClr val="0000CC"/>
                </a:solidFill>
                <a:ea typeface="黑体" pitchFamily="49" charset="-122"/>
              </a:rPr>
              <a:t>二</a:t>
            </a:r>
            <a:r>
              <a:rPr lang="zh-CN" altLang="en-US" sz="3600" b="1">
                <a:solidFill>
                  <a:srgbClr val="0000CC"/>
                </a:solidFill>
                <a:ea typeface="黑体" pitchFamily="49" charset="-122"/>
              </a:rPr>
              <a:t>）</a:t>
            </a:r>
            <a:r>
              <a:rPr lang="zh-CN" altLang="zh-CN" sz="3600" b="1">
                <a:solidFill>
                  <a:srgbClr val="0000CC"/>
                </a:solidFill>
                <a:ea typeface="黑体" pitchFamily="49" charset="-122"/>
              </a:rPr>
              <a:t>肥胖的诊断的方法</a:t>
            </a:r>
            <a:endParaRPr lang="zh-CN" altLang="en-US" sz="3600" b="1">
              <a:solidFill>
                <a:srgbClr val="0000CC"/>
              </a:solidFill>
              <a:ea typeface="黑体" pitchFamily="49"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营养治疗建议（续）</a:t>
            </a:r>
            <a:endParaRPr lang="en-US" b="1" smtClean="0">
              <a:solidFill>
                <a:srgbClr val="0000FF"/>
              </a:solidFill>
              <a:latin typeface="黑体" pitchFamily="49" charset="-122"/>
              <a:ea typeface="黑体" pitchFamily="49" charset="-122"/>
            </a:endParaRPr>
          </a:p>
        </p:txBody>
      </p:sp>
      <p:sp>
        <p:nvSpPr>
          <p:cNvPr id="277507" name="内容占位符 2"/>
          <p:cNvSpPr>
            <a:spLocks noGrp="1"/>
          </p:cNvSpPr>
          <p:nvPr>
            <p:ph idx="1"/>
          </p:nvPr>
        </p:nvSpPr>
        <p:spPr/>
        <p:txBody>
          <a:bodyPr>
            <a:normAutofit lnSpcReduction="10000"/>
          </a:bodyPr>
          <a:lstStyle/>
          <a:p>
            <a:r>
              <a:rPr lang="zh-CN" altLang="en-US" sz="2800" b="1" dirty="0" smtClean="0">
                <a:latin typeface="黑体" pitchFamily="49" charset="-122"/>
                <a:ea typeface="黑体" pitchFamily="49" charset="-122"/>
              </a:rPr>
              <a:t>矿物质</a:t>
            </a:r>
            <a:endParaRPr lang="en-US" altLang="zh-CN" sz="28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膳食是最好的来源</a:t>
            </a:r>
            <a:endParaRPr lang="en-US" altLang="zh-CN"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有心衰者应减少钠摄入</a:t>
            </a:r>
            <a:endParaRPr lang="en-US" altLang="zh-CN"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不建议大量补充硒</a:t>
            </a:r>
            <a:endParaRPr lang="en-US" altLang="zh-CN"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存在微量元素缺乏的患者注意补充</a:t>
            </a:r>
            <a:endParaRPr lang="en-US" altLang="zh-CN"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避免过量摄入铁和铜等促氧化元素</a:t>
            </a:r>
            <a:endParaRPr lang="en-US" altLang="zh-CN" sz="2400" b="1" dirty="0" smtClean="0">
              <a:latin typeface="黑体" pitchFamily="49" charset="-122"/>
              <a:ea typeface="黑体" pitchFamily="49" charset="-122"/>
            </a:endParaRPr>
          </a:p>
          <a:p>
            <a:r>
              <a:rPr lang="zh-CN" altLang="en-US" sz="2800" b="1" dirty="0" smtClean="0">
                <a:latin typeface="黑体" pitchFamily="49" charset="-122"/>
                <a:ea typeface="黑体" pitchFamily="49" charset="-122"/>
              </a:rPr>
              <a:t>维生素</a:t>
            </a:r>
            <a:endParaRPr lang="en-US" altLang="zh-CN" sz="2800" b="1" dirty="0" smtClean="0">
              <a:latin typeface="黑体" pitchFamily="49" charset="-122"/>
              <a:ea typeface="黑体" pitchFamily="49" charset="-122"/>
            </a:endParaRPr>
          </a:p>
          <a:p>
            <a:pPr lvl="1"/>
            <a:r>
              <a:rPr lang="zh-CN" sz="2400" b="1" dirty="0" smtClean="0">
                <a:latin typeface="黑体" pitchFamily="49" charset="-122"/>
                <a:ea typeface="黑体" pitchFamily="49" charset="-122"/>
              </a:rPr>
              <a:t>补充维生素</a:t>
            </a:r>
            <a:r>
              <a:rPr lang="en-US" altLang="zh-CN" sz="2400" b="1" dirty="0" smtClean="0">
                <a:latin typeface="黑体" pitchFamily="49" charset="-122"/>
                <a:ea typeface="黑体" pitchFamily="49" charset="-122"/>
              </a:rPr>
              <a:t>D</a:t>
            </a:r>
            <a:r>
              <a:rPr lang="en-US" altLang="zh-CN" sz="2000" b="1" dirty="0" smtClean="0">
                <a:latin typeface="黑体" pitchFamily="49" charset="-122"/>
                <a:ea typeface="黑体" pitchFamily="49" charset="-122"/>
              </a:rPr>
              <a:t>3</a:t>
            </a:r>
          </a:p>
          <a:p>
            <a:pPr lvl="1"/>
            <a:r>
              <a:rPr lang="zh-CN" sz="2400" b="1" dirty="0" smtClean="0">
                <a:latin typeface="黑体" pitchFamily="49" charset="-122"/>
                <a:ea typeface="黑体" pitchFamily="49" charset="-122"/>
              </a:rPr>
              <a:t>不建议常规大量补充抗氧化维生素</a:t>
            </a:r>
            <a:endParaRPr lang="en-US" altLang="zh-CN" sz="2400" b="1" dirty="0" smtClean="0">
              <a:latin typeface="黑体" pitchFamily="49" charset="-122"/>
              <a:ea typeface="黑体" pitchFamily="49" charset="-122"/>
            </a:endParaRPr>
          </a:p>
          <a:p>
            <a:pPr lvl="1"/>
            <a:r>
              <a:rPr lang="en-US" altLang="zh-CN" sz="2400" b="1" dirty="0" smtClean="0">
                <a:latin typeface="黑体" pitchFamily="49" charset="-122"/>
                <a:ea typeface="黑体" pitchFamily="49" charset="-122"/>
              </a:rPr>
              <a:t>B</a:t>
            </a:r>
            <a:r>
              <a:rPr lang="zh-CN" altLang="en-US" sz="2400" b="1" dirty="0" smtClean="0">
                <a:latin typeface="黑体" pitchFamily="49" charset="-122"/>
                <a:ea typeface="黑体" pitchFamily="49" charset="-122"/>
              </a:rPr>
              <a:t>族维生素</a:t>
            </a:r>
            <a:endParaRPr lang="en-US" altLang="zh-CN" sz="2400" b="1" dirty="0" smtClean="0">
              <a:latin typeface="黑体" pitchFamily="49" charset="-122"/>
              <a:ea typeface="黑体" pitchFamily="49" charset="-122"/>
            </a:endParaRPr>
          </a:p>
          <a:p>
            <a:endParaRPr lang="en-US" sz="2800" b="1" dirty="0" smtClean="0">
              <a:ea typeface="黑体" pitchFamily="49"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营养治疗建议（续）</a:t>
            </a:r>
            <a:endParaRPr lang="en-US" b="1" smtClean="0">
              <a:solidFill>
                <a:srgbClr val="0000FF"/>
              </a:solidFill>
              <a:latin typeface="黑体" pitchFamily="49" charset="-122"/>
              <a:ea typeface="黑体" pitchFamily="49" charset="-122"/>
            </a:endParaRPr>
          </a:p>
        </p:txBody>
      </p:sp>
      <p:sp>
        <p:nvSpPr>
          <p:cNvPr id="278531" name="内容占位符 2"/>
          <p:cNvSpPr>
            <a:spLocks noGrp="1"/>
          </p:cNvSpPr>
          <p:nvPr>
            <p:ph idx="1"/>
          </p:nvPr>
        </p:nvSpPr>
        <p:spPr/>
        <p:txBody>
          <a:bodyPr/>
          <a:lstStyle/>
          <a:p>
            <a:r>
              <a:rPr lang="zh-CN" altLang="en-US" b="1" smtClean="0">
                <a:latin typeface="黑体" pitchFamily="49" charset="-122"/>
                <a:ea typeface="黑体" pitchFamily="49" charset="-122"/>
              </a:rPr>
              <a:t>植物化学物</a:t>
            </a:r>
            <a:endParaRPr lang="en-US" altLang="zh-CN" b="1" smtClean="0">
              <a:latin typeface="黑体" pitchFamily="49" charset="-122"/>
              <a:ea typeface="黑体" pitchFamily="49" charset="-122"/>
            </a:endParaRPr>
          </a:p>
          <a:p>
            <a:pPr lvl="1"/>
            <a:r>
              <a:rPr lang="zh-CN" b="1" smtClean="0">
                <a:latin typeface="黑体" pitchFamily="49" charset="-122"/>
                <a:ea typeface="黑体" pitchFamily="49" charset="-122"/>
              </a:rPr>
              <a:t>植物甾醇酯或甾烷醇酯</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左旋肉碱</a:t>
            </a:r>
            <a:r>
              <a:rPr lang="en-US" altLang="zh-CN" b="1" smtClean="0">
                <a:latin typeface="黑体" pitchFamily="49" charset="-122"/>
                <a:ea typeface="黑体" pitchFamily="49" charset="-122"/>
              </a:rPr>
              <a:t>……</a:t>
            </a:r>
          </a:p>
          <a:p>
            <a:r>
              <a:rPr lang="zh-CN" altLang="en-US" b="1" smtClean="0">
                <a:latin typeface="黑体" pitchFamily="49" charset="-122"/>
                <a:ea typeface="黑体" pitchFamily="49" charset="-122"/>
              </a:rPr>
              <a:t>甜味剂</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适量糖醇类或非营养型甜味剂</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膳食结构</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低碳水化合物低脂肪饮食可用于减重</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推荐地中海饮食</a:t>
            </a:r>
            <a:endParaRPr lang="en-US" b="1" smtClean="0">
              <a:latin typeface="黑体" pitchFamily="49" charset="-122"/>
              <a:ea typeface="黑体" pitchFamily="49"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特殊状态下糖尿病的营养治疗</a:t>
            </a:r>
            <a:endParaRPr lang="en-US" b="1" smtClean="0">
              <a:solidFill>
                <a:srgbClr val="0000FF"/>
              </a:solidFill>
              <a:latin typeface="黑体" pitchFamily="49" charset="-122"/>
              <a:ea typeface="黑体" pitchFamily="49" charset="-122"/>
            </a:endParaRPr>
          </a:p>
        </p:txBody>
      </p:sp>
      <p:sp>
        <p:nvSpPr>
          <p:cNvPr id="279555" name="内容占位符 2"/>
          <p:cNvSpPr>
            <a:spLocks noGrp="1"/>
          </p:cNvSpPr>
          <p:nvPr>
            <p:ph idx="1"/>
          </p:nvPr>
        </p:nvSpPr>
        <p:spPr/>
        <p:txBody>
          <a:bodyPr/>
          <a:lstStyle/>
          <a:p>
            <a:r>
              <a:rPr lang="zh-CN" altLang="en-US" b="1" smtClean="0">
                <a:latin typeface="黑体" pitchFamily="49" charset="-122"/>
                <a:ea typeface="黑体" pitchFamily="49" charset="-122"/>
              </a:rPr>
              <a:t>儿童糖尿病</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妊娠期糖尿病</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老年糖尿病</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糖尿病前期</a:t>
            </a:r>
            <a:endParaRPr lang="en-US" b="1" smtClean="0">
              <a:latin typeface="黑体" pitchFamily="49" charset="-122"/>
              <a:ea typeface="黑体" pitchFamily="49"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标题 1"/>
          <p:cNvSpPr>
            <a:spLocks noGrp="1"/>
          </p:cNvSpPr>
          <p:nvPr>
            <p:ph type="title"/>
          </p:nvPr>
        </p:nvSpPr>
        <p:spPr>
          <a:xfrm>
            <a:off x="457200" y="304800"/>
            <a:ext cx="8229600" cy="1143000"/>
          </a:xfrm>
        </p:spPr>
        <p:txBody>
          <a:bodyPr/>
          <a:lstStyle/>
          <a:p>
            <a:r>
              <a:rPr lang="zh-CN" altLang="en-US" b="1" smtClean="0">
                <a:solidFill>
                  <a:srgbClr val="0000FF"/>
                </a:solidFill>
                <a:latin typeface="黑体" pitchFamily="49" charset="-122"/>
                <a:ea typeface="黑体" pitchFamily="49" charset="-122"/>
              </a:rPr>
              <a:t>糖尿病的三级预防</a:t>
            </a:r>
            <a:endParaRPr lang="en-US" b="1" smtClean="0">
              <a:solidFill>
                <a:srgbClr val="0000FF"/>
              </a:solidFill>
              <a:latin typeface="黑体" pitchFamily="49" charset="-122"/>
              <a:ea typeface="黑体" pitchFamily="49" charset="-122"/>
            </a:endParaRPr>
          </a:p>
        </p:txBody>
      </p:sp>
      <p:sp>
        <p:nvSpPr>
          <p:cNvPr id="280579" name="内容占位符 2"/>
          <p:cNvSpPr>
            <a:spLocks noGrp="1"/>
          </p:cNvSpPr>
          <p:nvPr>
            <p:ph idx="1"/>
          </p:nvPr>
        </p:nvSpPr>
        <p:spPr/>
        <p:txBody>
          <a:bodyPr>
            <a:normAutofit lnSpcReduction="10000"/>
          </a:bodyPr>
          <a:lstStyle/>
          <a:p>
            <a:r>
              <a:rPr lang="zh-CN" altLang="en-US" b="1" smtClean="0">
                <a:latin typeface="黑体" pitchFamily="49" charset="-122"/>
                <a:ea typeface="黑体" pitchFamily="49" charset="-122"/>
              </a:rPr>
              <a:t>一级预防：</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社区宣教、筛查、发现高危人群、生活方式或药物干预</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二级预防</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预防并发症</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三级预防</a:t>
            </a:r>
            <a:endParaRPr lang="en-US" altLang="zh-CN" b="1" smtClean="0">
              <a:latin typeface="黑体" pitchFamily="49" charset="-122"/>
              <a:ea typeface="黑体" pitchFamily="49" charset="-122"/>
            </a:endParaRPr>
          </a:p>
          <a:p>
            <a:pPr lvl="1"/>
            <a:r>
              <a:rPr lang="zh-CN" altLang="en-US" b="1" smtClean="0">
                <a:latin typeface="黑体" pitchFamily="49" charset="-122"/>
                <a:ea typeface="黑体" pitchFamily="49" charset="-122"/>
              </a:rPr>
              <a:t>减少残疾和死亡</a:t>
            </a:r>
            <a:endParaRPr lang="en-US" altLang="zh-CN" b="1" smtClean="0">
              <a:latin typeface="黑体" pitchFamily="49" charset="-122"/>
              <a:ea typeface="黑体" pitchFamily="49" charset="-122"/>
            </a:endParaRPr>
          </a:p>
          <a:p>
            <a:pPr lvl="1">
              <a:buFontTx/>
              <a:buNone/>
            </a:pPr>
            <a:endParaRPr lang="en-US" altLang="zh-CN" b="1" smtClean="0">
              <a:latin typeface="黑体" pitchFamily="49" charset="-122"/>
              <a:ea typeface="黑体" pitchFamily="49" charset="-122"/>
            </a:endParaRPr>
          </a:p>
          <a:p>
            <a:pPr lvl="1">
              <a:buFontTx/>
              <a:buNone/>
            </a:pPr>
            <a:r>
              <a:rPr lang="zh-CN" altLang="en-US" b="1" smtClean="0">
                <a:latin typeface="黑体" pitchFamily="49" charset="-122"/>
                <a:ea typeface="黑体" pitchFamily="49" charset="-122"/>
              </a:rPr>
              <a:t>营养干预是各级预防措施中的重要环节</a:t>
            </a:r>
            <a:endParaRPr lang="en-US" b="1" smtClean="0">
              <a:latin typeface="黑体" pitchFamily="49" charset="-122"/>
              <a:ea typeface="黑体" pitchFamily="49"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标题 1"/>
          <p:cNvSpPr>
            <a:spLocks noGrp="1"/>
          </p:cNvSpPr>
          <p:nvPr>
            <p:ph type="ctrTitle"/>
          </p:nvPr>
        </p:nvSpPr>
        <p:spPr/>
        <p:txBody>
          <a:bodyPr/>
          <a:lstStyle/>
          <a:p>
            <a:r>
              <a:rPr lang="zh-CN" altLang="en-US" sz="6000" b="1" smtClean="0">
                <a:solidFill>
                  <a:srgbClr val="0000FF"/>
                </a:solidFill>
                <a:ea typeface="黑体" pitchFamily="49" charset="-122"/>
              </a:rPr>
              <a:t>第五节</a:t>
            </a:r>
            <a:r>
              <a:rPr lang="en-US" altLang="en-US" sz="6000" b="1" smtClean="0">
                <a:solidFill>
                  <a:srgbClr val="0000FF"/>
                </a:solidFill>
                <a:ea typeface="黑体" pitchFamily="49" charset="-122"/>
              </a:rPr>
              <a:t>  </a:t>
            </a:r>
            <a:r>
              <a:rPr lang="zh-CN" altLang="en-US" sz="6000" b="1" smtClean="0">
                <a:solidFill>
                  <a:srgbClr val="0000FF"/>
                </a:solidFill>
                <a:ea typeface="黑体" pitchFamily="49" charset="-122"/>
              </a:rPr>
              <a:t>营养与痛风</a:t>
            </a:r>
          </a:p>
        </p:txBody>
      </p:sp>
      <p:sp>
        <p:nvSpPr>
          <p:cNvPr id="281603" name="副标题 2"/>
          <p:cNvSpPr>
            <a:spLocks noGrp="1"/>
          </p:cNvSpPr>
          <p:nvPr>
            <p:ph type="subTitle" idx="1"/>
          </p:nvPr>
        </p:nvSpPr>
        <p:spPr/>
        <p:txBody>
          <a:bodyPr/>
          <a:lstStyle/>
          <a:p>
            <a:endParaRPr lang="zh-CN" altLang="en-US"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标题 1"/>
          <p:cNvSpPr>
            <a:spLocks noGrp="1"/>
          </p:cNvSpPr>
          <p:nvPr>
            <p:ph type="title"/>
          </p:nvPr>
        </p:nvSpPr>
        <p:spPr>
          <a:xfrm>
            <a:off x="428625" y="571500"/>
            <a:ext cx="8572500" cy="1143000"/>
          </a:xfrm>
        </p:spPr>
        <p:txBody>
          <a:bodyPr/>
          <a:lstStyle/>
          <a:p>
            <a:pPr algn="l"/>
            <a:r>
              <a:rPr lang="zh-CN" altLang="en-US" sz="3600" b="1" smtClean="0">
                <a:solidFill>
                  <a:srgbClr val="0000FF"/>
                </a:solidFill>
                <a:ea typeface="黑体" pitchFamily="49" charset="-122"/>
              </a:rPr>
              <a:t>一、痛风的定义、诊断、病因及发病机制</a:t>
            </a:r>
          </a:p>
        </p:txBody>
      </p:sp>
      <p:sp>
        <p:nvSpPr>
          <p:cNvPr id="282627" name="内容占位符 2"/>
          <p:cNvSpPr>
            <a:spLocks noGrp="1"/>
          </p:cNvSpPr>
          <p:nvPr>
            <p:ph idx="1"/>
          </p:nvPr>
        </p:nvSpPr>
        <p:spPr>
          <a:xfrm>
            <a:off x="428625" y="2071688"/>
            <a:ext cx="8229600" cy="4525962"/>
          </a:xfrm>
        </p:spPr>
        <p:txBody>
          <a:bodyPr/>
          <a:lstStyle/>
          <a:p>
            <a:pPr>
              <a:buFontTx/>
              <a:buNone/>
            </a:pPr>
            <a:r>
              <a:rPr lang="en-US" altLang="zh-CN" sz="1000" b="1" dirty="0" smtClean="0">
                <a:latin typeface="黑体" pitchFamily="49" charset="-122"/>
                <a:ea typeface="黑体" pitchFamily="49" charset="-122"/>
              </a:rPr>
              <a:t> </a:t>
            </a:r>
          </a:p>
          <a:p>
            <a:pPr>
              <a:buFontTx/>
              <a:buNone/>
            </a:pPr>
            <a:r>
              <a:rPr lang="en-US" altLang="zh-CN" sz="3600" b="1" dirty="0" smtClean="0">
                <a:latin typeface="黑体" pitchFamily="49" charset="-122"/>
                <a:ea typeface="黑体" pitchFamily="49" charset="-122"/>
              </a:rPr>
              <a:t>1.</a:t>
            </a:r>
            <a:r>
              <a:rPr lang="zh-CN" altLang="en-US" sz="3600" b="1" dirty="0" smtClean="0">
                <a:latin typeface="黑体" pitchFamily="49" charset="-122"/>
                <a:ea typeface="黑体" pitchFamily="49" charset="-122"/>
              </a:rPr>
              <a:t>痛风的定义</a:t>
            </a:r>
            <a:endParaRPr lang="en-US" altLang="zh-CN" sz="3600" b="1" dirty="0" smtClean="0">
              <a:latin typeface="黑体" pitchFamily="49" charset="-122"/>
              <a:ea typeface="黑体" pitchFamily="49" charset="-122"/>
            </a:endParaRPr>
          </a:p>
          <a:p>
            <a:pPr>
              <a:buFontTx/>
              <a:buNone/>
            </a:pPr>
            <a:r>
              <a:rPr lang="en-US" altLang="zh-CN" sz="3600" b="1" dirty="0" smtClean="0">
                <a:latin typeface="黑体" pitchFamily="49" charset="-122"/>
                <a:ea typeface="黑体" pitchFamily="49" charset="-122"/>
              </a:rPr>
              <a:t>2.</a:t>
            </a:r>
            <a:r>
              <a:rPr lang="zh-CN" altLang="en-US" sz="3600" b="1" dirty="0" smtClean="0">
                <a:latin typeface="黑体" pitchFamily="49" charset="-122"/>
                <a:ea typeface="黑体" pitchFamily="49" charset="-122"/>
              </a:rPr>
              <a:t>痛风的诊断</a:t>
            </a:r>
            <a:endParaRPr lang="en-US" altLang="zh-CN" sz="3600" b="1" dirty="0" smtClean="0">
              <a:latin typeface="黑体" pitchFamily="49" charset="-122"/>
              <a:ea typeface="黑体" pitchFamily="49" charset="-122"/>
            </a:endParaRPr>
          </a:p>
          <a:p>
            <a:pPr>
              <a:buFontTx/>
              <a:buNone/>
            </a:pPr>
            <a:r>
              <a:rPr lang="en-US" altLang="zh-CN" sz="3600" b="1" dirty="0" smtClean="0">
                <a:latin typeface="黑体" pitchFamily="49" charset="-122"/>
                <a:ea typeface="黑体" pitchFamily="49" charset="-122"/>
              </a:rPr>
              <a:t>3.</a:t>
            </a:r>
            <a:r>
              <a:rPr lang="zh-CN" altLang="en-US" sz="3600" b="1" dirty="0" smtClean="0">
                <a:latin typeface="黑体" pitchFamily="49" charset="-122"/>
                <a:ea typeface="黑体" pitchFamily="49" charset="-122"/>
              </a:rPr>
              <a:t>病因和发病机制</a:t>
            </a:r>
            <a:endParaRPr lang="en-US" altLang="zh-CN" sz="3600" b="1" dirty="0" smtClean="0">
              <a:latin typeface="黑体" pitchFamily="49" charset="-122"/>
              <a:ea typeface="黑体" pitchFamily="49" charset="-122"/>
            </a:endParaRPr>
          </a:p>
          <a:p>
            <a:endParaRPr lang="zh-CN" alt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标题 1"/>
          <p:cNvSpPr>
            <a:spLocks noGrp="1"/>
          </p:cNvSpPr>
          <p:nvPr>
            <p:ph type="title"/>
          </p:nvPr>
        </p:nvSpPr>
        <p:spPr>
          <a:xfrm>
            <a:off x="357188" y="285750"/>
            <a:ext cx="8472487" cy="1143000"/>
          </a:xfrm>
        </p:spPr>
        <p:txBody>
          <a:bodyPr/>
          <a:lstStyle/>
          <a:p>
            <a:pPr algn="l"/>
            <a:r>
              <a:rPr lang="zh-CN" altLang="en-US" sz="4000" b="1" smtClean="0">
                <a:solidFill>
                  <a:srgbClr val="0000FF"/>
                </a:solidFill>
                <a:ea typeface="黑体" pitchFamily="49" charset="-122"/>
              </a:rPr>
              <a:t>二、痛风的临床表现和流行病学调查</a:t>
            </a:r>
          </a:p>
        </p:txBody>
      </p:sp>
      <p:sp>
        <p:nvSpPr>
          <p:cNvPr id="283651" name="内容占位符 2"/>
          <p:cNvSpPr>
            <a:spLocks noGrp="1"/>
          </p:cNvSpPr>
          <p:nvPr>
            <p:ph idx="1"/>
          </p:nvPr>
        </p:nvSpPr>
        <p:spPr/>
        <p:txBody>
          <a:bodyPr/>
          <a:lstStyle/>
          <a:p>
            <a:pPr>
              <a:buFontTx/>
              <a:buNone/>
            </a:pPr>
            <a:r>
              <a:rPr lang="zh-CN" altLang="en-US" b="1" dirty="0" smtClean="0">
                <a:latin typeface="黑体" pitchFamily="49" charset="-122"/>
                <a:ea typeface="黑体" pitchFamily="49" charset="-122"/>
              </a:rPr>
              <a:t>（一）临床表现</a:t>
            </a:r>
          </a:p>
          <a:p>
            <a:pPr>
              <a:buFontTx/>
              <a:buNone/>
            </a:pPr>
            <a:r>
              <a:rPr lang="en-US" altLang="zh-CN" b="1" dirty="0" smtClean="0">
                <a:latin typeface="黑体" pitchFamily="49" charset="-122"/>
                <a:ea typeface="黑体" pitchFamily="49" charset="-122"/>
              </a:rPr>
              <a:t> 1. </a:t>
            </a:r>
            <a:r>
              <a:rPr lang="zh-CN" altLang="en-US" b="1" dirty="0" smtClean="0">
                <a:latin typeface="黑体" pitchFamily="49" charset="-122"/>
                <a:ea typeface="黑体" pitchFamily="49" charset="-122"/>
              </a:rPr>
              <a:t>按病因分类</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）原发性痛风及高尿酸血症</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）继发性痛风及高尿酸血症</a:t>
            </a:r>
            <a:endParaRPr lang="en-US" altLang="zh-CN" b="1" dirty="0" smtClean="0">
              <a:latin typeface="黑体" pitchFamily="49" charset="-122"/>
              <a:ea typeface="黑体" pitchFamily="49" charset="-122"/>
            </a:endParaRPr>
          </a:p>
          <a:p>
            <a:pPr>
              <a:buFontTx/>
              <a:buNone/>
            </a:pPr>
            <a:r>
              <a:rPr 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2. </a:t>
            </a:r>
            <a:r>
              <a:rPr lang="zh-CN" altLang="en-US" b="1" dirty="0" smtClean="0">
                <a:latin typeface="黑体" pitchFamily="49" charset="-122"/>
                <a:ea typeface="黑体" pitchFamily="49" charset="-122"/>
              </a:rPr>
              <a:t>按症状分期</a:t>
            </a:r>
            <a:endParaRPr lang="en-US" altLang="zh-CN" b="1" dirty="0" smtClean="0">
              <a:latin typeface="黑体" pitchFamily="49" charset="-122"/>
              <a:ea typeface="黑体" pitchFamily="49" charset="-122"/>
            </a:endParaRPr>
          </a:p>
          <a:p>
            <a:pPr>
              <a:buFontTx/>
              <a:buNone/>
            </a:pPr>
            <a:r>
              <a:rPr 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．痛风病的肾脏病变</a:t>
            </a:r>
          </a:p>
          <a:p>
            <a:pPr>
              <a:buFontTx/>
              <a:buNone/>
            </a:pPr>
            <a:endParaRPr lang="en-US" altLang="zh-CN" sz="1000"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（二）流行病学调查</a:t>
            </a:r>
          </a:p>
          <a:p>
            <a:endParaRPr lang="en-US" altLang="zh-CN"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标题 1"/>
          <p:cNvSpPr>
            <a:spLocks noGrp="1"/>
          </p:cNvSpPr>
          <p:nvPr>
            <p:ph type="title"/>
          </p:nvPr>
        </p:nvSpPr>
        <p:spPr/>
        <p:txBody>
          <a:bodyPr/>
          <a:lstStyle/>
          <a:p>
            <a:pPr algn="l"/>
            <a:r>
              <a:rPr lang="zh-CN" altLang="en-US" sz="4000" b="1" smtClean="0">
                <a:solidFill>
                  <a:srgbClr val="0000FF"/>
                </a:solidFill>
                <a:ea typeface="黑体" pitchFamily="49" charset="-122"/>
              </a:rPr>
              <a:t>三、痛风的饮食防治措施</a:t>
            </a:r>
          </a:p>
        </p:txBody>
      </p:sp>
      <p:sp>
        <p:nvSpPr>
          <p:cNvPr id="284675" name="内容占位符 2"/>
          <p:cNvSpPr>
            <a:spLocks noGrp="1"/>
          </p:cNvSpPr>
          <p:nvPr>
            <p:ph idx="1"/>
          </p:nvPr>
        </p:nvSpPr>
        <p:spPr/>
        <p:txBody>
          <a:bodyPr/>
          <a:lstStyle/>
          <a:p>
            <a:r>
              <a:rPr lang="zh-CN" altLang="en-US" b="1" smtClean="0">
                <a:latin typeface="黑体" pitchFamily="49" charset="-122"/>
                <a:ea typeface="黑体" pitchFamily="49" charset="-122"/>
              </a:rPr>
              <a:t>目的：及时控制痛风性关节炎的急性发作；纠正高尿酸血症，使血尿酸浓度经常保持在正常范围；防止尿酸结石形成和肾功能损害。</a:t>
            </a:r>
          </a:p>
          <a:p>
            <a:pPr>
              <a:buFontTx/>
              <a:buNone/>
            </a:pPr>
            <a:r>
              <a:rPr lang="zh-CN" altLang="en-US" b="1" smtClean="0">
                <a:latin typeface="黑体" pitchFamily="49" charset="-122"/>
                <a:ea typeface="黑体" pitchFamily="49" charset="-122"/>
              </a:rPr>
              <a:t>（一）</a:t>
            </a:r>
            <a:r>
              <a:rPr lang="zh-CN" altLang="en-US" b="1" smtClean="0">
                <a:solidFill>
                  <a:srgbClr val="FF0000"/>
                </a:solidFill>
                <a:latin typeface="黑体" pitchFamily="49" charset="-122"/>
                <a:ea typeface="黑体" pitchFamily="49" charset="-122"/>
              </a:rPr>
              <a:t>营养原则</a:t>
            </a:r>
            <a:endParaRPr lang="en-US" altLang="zh-CN" b="1" smtClean="0">
              <a:solidFill>
                <a:srgbClr val="FF0000"/>
              </a:solidFill>
              <a:latin typeface="黑体" pitchFamily="49" charset="-122"/>
              <a:ea typeface="黑体" pitchFamily="49" charset="-122"/>
            </a:endParaRPr>
          </a:p>
          <a:p>
            <a:r>
              <a:rPr lang="zh-CN" altLang="en-US" b="1" smtClean="0">
                <a:latin typeface="黑体" pitchFamily="49" charset="-122"/>
                <a:ea typeface="黑体" pitchFamily="49" charset="-122"/>
              </a:rPr>
              <a:t>“三低一高”：即低嘌呤或无嘌呤饮食；低能量摄入；低脂低盐饮食；增加摄入水量。</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标题 1"/>
          <p:cNvSpPr>
            <a:spLocks noGrp="1"/>
          </p:cNvSpPr>
          <p:nvPr>
            <p:ph type="title"/>
          </p:nvPr>
        </p:nvSpPr>
        <p:spPr/>
        <p:txBody>
          <a:bodyPr/>
          <a:lstStyle/>
          <a:p>
            <a:pPr algn="l"/>
            <a:r>
              <a:rPr lang="zh-CN" altLang="en-US" sz="4000" b="1" smtClean="0">
                <a:solidFill>
                  <a:srgbClr val="0000FF"/>
                </a:solidFill>
                <a:ea typeface="黑体" pitchFamily="49" charset="-122"/>
              </a:rPr>
              <a:t>（二）营养治疗</a:t>
            </a:r>
          </a:p>
        </p:txBody>
      </p:sp>
      <p:sp>
        <p:nvSpPr>
          <p:cNvPr id="285699" name="内容占位符 2"/>
          <p:cNvSpPr>
            <a:spLocks noGrp="1"/>
          </p:cNvSpPr>
          <p:nvPr>
            <p:ph idx="1"/>
          </p:nvPr>
        </p:nvSpPr>
        <p:spPr/>
        <p:txBody>
          <a:bodyPr/>
          <a:lstStyle/>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急性痛风症营养治疗</a:t>
            </a:r>
            <a:endParaRPr lang="en-US" altLang="zh-CN" b="1" dirty="0" smtClean="0">
              <a:latin typeface="黑体" pitchFamily="49" charset="-122"/>
              <a:ea typeface="黑体" pitchFamily="49" charset="-122"/>
            </a:endParaRPr>
          </a:p>
          <a:p>
            <a:pPr>
              <a:buFontTx/>
              <a:buNone/>
            </a:pPr>
            <a:r>
              <a:rPr 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限制嘌呤</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限制能量</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适量蛋白质和脂肪</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(4)</a:t>
            </a:r>
            <a:r>
              <a:rPr lang="zh-CN" altLang="en-US" b="1" dirty="0" smtClean="0">
                <a:latin typeface="黑体" pitchFamily="49" charset="-122"/>
                <a:ea typeface="黑体" pitchFamily="49" charset="-122"/>
              </a:rPr>
              <a:t>足量维生素和矿物质</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(5)</a:t>
            </a:r>
            <a:r>
              <a:rPr lang="zh-CN" altLang="en-US" b="1" dirty="0" smtClean="0">
                <a:latin typeface="黑体" pitchFamily="49" charset="-122"/>
                <a:ea typeface="黑体" pitchFamily="49" charset="-122"/>
              </a:rPr>
              <a:t>供给大量水分</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(6)</a:t>
            </a:r>
            <a:r>
              <a:rPr lang="zh-CN" altLang="en-US" b="1" dirty="0" smtClean="0">
                <a:latin typeface="黑体" pitchFamily="49" charset="-122"/>
                <a:ea typeface="黑体" pitchFamily="49" charset="-122"/>
              </a:rPr>
              <a:t>禁用刺激性食品</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标题 1"/>
          <p:cNvSpPr>
            <a:spLocks noGrp="1"/>
          </p:cNvSpPr>
          <p:nvPr>
            <p:ph type="title"/>
          </p:nvPr>
        </p:nvSpPr>
        <p:spPr/>
        <p:txBody>
          <a:bodyPr/>
          <a:lstStyle/>
          <a:p>
            <a:pPr algn="l"/>
            <a:r>
              <a:rPr lang="zh-CN" altLang="en-US" sz="4000" b="1" smtClean="0">
                <a:solidFill>
                  <a:srgbClr val="0000FF"/>
                </a:solidFill>
                <a:ea typeface="黑体" pitchFamily="49" charset="-122"/>
              </a:rPr>
              <a:t>（二）营养治疗</a:t>
            </a:r>
          </a:p>
        </p:txBody>
      </p:sp>
      <p:sp>
        <p:nvSpPr>
          <p:cNvPr id="286723" name="内容占位符 2"/>
          <p:cNvSpPr>
            <a:spLocks noGrp="1"/>
          </p:cNvSpPr>
          <p:nvPr>
            <p:ph idx="1"/>
          </p:nvPr>
        </p:nvSpPr>
        <p:spPr/>
        <p:txBody>
          <a:bodyPr/>
          <a:lstStyle/>
          <a:p>
            <a:pPr>
              <a:buFontTx/>
              <a:buNone/>
            </a:pP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慢性痛风症营养治疗</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给予平衡饮食；</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禁食含嘌呤较多的食品；</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限量选用含嘌呤在</a:t>
            </a:r>
            <a:r>
              <a:rPr lang="en-US" altLang="zh-CN" b="1" dirty="0" smtClean="0">
                <a:latin typeface="黑体" pitchFamily="49" charset="-122"/>
                <a:ea typeface="黑体" pitchFamily="49" charset="-122"/>
              </a:rPr>
              <a:t>75mg/100g</a:t>
            </a:r>
            <a:r>
              <a:rPr lang="zh-CN" altLang="en-US" b="1" dirty="0" smtClean="0">
                <a:latin typeface="黑体" pitchFamily="49" charset="-122"/>
                <a:ea typeface="黑体" pitchFamily="49" charset="-122"/>
              </a:rPr>
              <a:t>以内的食品；</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坚持减肥，维持理想体重；</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限制脂肪摄入；</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平时养成多饮水的习惯，少用食盐和酱油。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内容占位符 2"/>
          <p:cNvSpPr>
            <a:spLocks noGrp="1"/>
          </p:cNvSpPr>
          <p:nvPr>
            <p:ph idx="4294967295"/>
          </p:nvPr>
        </p:nvSpPr>
        <p:spPr>
          <a:xfrm>
            <a:off x="457200" y="533400"/>
            <a:ext cx="8229600" cy="5592763"/>
          </a:xfrm>
        </p:spPr>
        <p:txBody>
          <a:bodyPr/>
          <a:lstStyle/>
          <a:p>
            <a:pPr latinLnBrk="1">
              <a:buFontTx/>
              <a:buNone/>
            </a:pPr>
            <a:r>
              <a:rPr lang="zh-CN" altLang="en-US" sz="3600" b="1" smtClean="0">
                <a:solidFill>
                  <a:srgbClr val="0000CC"/>
                </a:solidFill>
                <a:latin typeface="黑体" pitchFamily="49" charset="-122"/>
                <a:ea typeface="黑体" pitchFamily="49" charset="-122"/>
              </a:rPr>
              <a:t>三、</a:t>
            </a:r>
            <a:r>
              <a:rPr lang="zh-CN" altLang="zh-CN" sz="3600" b="1" smtClean="0">
                <a:solidFill>
                  <a:srgbClr val="0000CC"/>
                </a:solidFill>
                <a:latin typeface="黑体" pitchFamily="49" charset="-122"/>
                <a:ea typeface="黑体" pitchFamily="49" charset="-122"/>
              </a:rPr>
              <a:t>肥胖的分类</a:t>
            </a:r>
            <a:r>
              <a:rPr lang="zh-CN" altLang="zh-CN" sz="3600" b="1" smtClean="0">
                <a:latin typeface="黑体" pitchFamily="49" charset="-122"/>
                <a:ea typeface="黑体" pitchFamily="49" charset="-122"/>
              </a:rPr>
              <a:t/>
            </a:r>
            <a:br>
              <a:rPr lang="zh-CN" altLang="zh-CN" sz="3600" b="1" smtClean="0">
                <a:latin typeface="黑体" pitchFamily="49" charset="-122"/>
                <a:ea typeface="黑体" pitchFamily="49" charset="-122"/>
              </a:rPr>
            </a:br>
            <a:endParaRPr lang="en-US" altLang="zh-CN" sz="3600" b="1" smtClean="0">
              <a:latin typeface="黑体" pitchFamily="49" charset="-122"/>
              <a:ea typeface="黑体" pitchFamily="49" charset="-122"/>
            </a:endParaRPr>
          </a:p>
          <a:p>
            <a:pPr latinLnBrk="1">
              <a:buFontTx/>
              <a:buNone/>
            </a:pPr>
            <a:r>
              <a:rPr lang="en-US" altLang="zh-CN" b="1" smtClean="0">
                <a:latin typeface="黑体" pitchFamily="49" charset="-122"/>
                <a:ea typeface="黑体" pitchFamily="49" charset="-122"/>
              </a:rPr>
              <a:t>1.</a:t>
            </a:r>
            <a:r>
              <a:rPr lang="zh-CN" altLang="zh-CN" b="1" smtClean="0">
                <a:latin typeface="黑体" pitchFamily="49" charset="-122"/>
                <a:ea typeface="黑体" pitchFamily="49" charset="-122"/>
              </a:rPr>
              <a:t>遗传性肥胖 主要是由于遗传物质发生改变引起的肥胖，其家族往往有肥胖史。</a:t>
            </a:r>
          </a:p>
          <a:p>
            <a:pPr latinLnBrk="1">
              <a:buFontTx/>
              <a:buNone/>
            </a:pPr>
            <a:r>
              <a:rPr lang="en-US" altLang="zh-CN" b="1" smtClean="0">
                <a:latin typeface="黑体" pitchFamily="49" charset="-122"/>
                <a:ea typeface="黑体" pitchFamily="49" charset="-122"/>
              </a:rPr>
              <a:t>2.</a:t>
            </a:r>
            <a:r>
              <a:rPr lang="zh-CN" altLang="zh-CN" b="1" smtClean="0">
                <a:latin typeface="黑体" pitchFamily="49" charset="-122"/>
                <a:ea typeface="黑体" pitchFamily="49" charset="-122"/>
              </a:rPr>
              <a:t>继发性肥胖 主要是由于脑垂体</a:t>
            </a:r>
            <a:r>
              <a:rPr lang="en-US" altLang="zh-CN" b="1" smtClean="0">
                <a:latin typeface="黑体" pitchFamily="49" charset="-122"/>
                <a:ea typeface="黑体" pitchFamily="49" charset="-122"/>
              </a:rPr>
              <a:t>-</a:t>
            </a:r>
            <a:r>
              <a:rPr lang="zh-CN" altLang="zh-CN" b="1" smtClean="0">
                <a:latin typeface="黑体" pitchFamily="49" charset="-122"/>
                <a:ea typeface="黑体" pitchFamily="49" charset="-122"/>
              </a:rPr>
              <a:t>肾上腺轴发生病变、内分泌紊乱或其他疾病、外伤引起的内分泌障碍而导致的肥胖。如库欣综合征，下丘脑性肥胖。</a:t>
            </a:r>
          </a:p>
          <a:p>
            <a:pPr>
              <a:buFontTx/>
              <a:buNone/>
            </a:pPr>
            <a:r>
              <a:rPr lang="en-US" altLang="zh-CN" b="1" smtClean="0">
                <a:latin typeface="黑体" pitchFamily="49" charset="-122"/>
                <a:ea typeface="黑体" pitchFamily="49" charset="-122"/>
              </a:rPr>
              <a:t>3.</a:t>
            </a:r>
            <a:r>
              <a:rPr lang="zh-CN" altLang="zh-CN" b="1" smtClean="0">
                <a:latin typeface="黑体" pitchFamily="49" charset="-122"/>
                <a:ea typeface="黑体" pitchFamily="49" charset="-122"/>
              </a:rPr>
              <a:t>单纯性肥胖</a:t>
            </a:r>
            <a:r>
              <a:rPr lang="en-US" altLang="zh-CN" b="1" smtClean="0">
                <a:latin typeface="黑体" pitchFamily="49" charset="-122"/>
                <a:ea typeface="黑体" pitchFamily="49" charset="-122"/>
              </a:rPr>
              <a:t>  </a:t>
            </a:r>
            <a:r>
              <a:rPr lang="zh-CN" altLang="zh-CN" b="1" smtClean="0">
                <a:latin typeface="黑体" pitchFamily="49" charset="-122"/>
                <a:ea typeface="黑体" pitchFamily="49" charset="-122"/>
              </a:rPr>
              <a:t>单纯由于营养过剩所造成的全身性脂肪过量积累。</a:t>
            </a:r>
          </a:p>
          <a:p>
            <a:endParaRPr lang="zh-CN" altLang="en-US"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标题 1"/>
          <p:cNvSpPr>
            <a:spLocks noGrp="1"/>
          </p:cNvSpPr>
          <p:nvPr>
            <p:ph type="ctrTitle"/>
          </p:nvPr>
        </p:nvSpPr>
        <p:spPr>
          <a:xfrm>
            <a:off x="533400" y="2133600"/>
            <a:ext cx="8253413" cy="1470025"/>
          </a:xfrm>
        </p:spPr>
        <p:txBody>
          <a:bodyPr/>
          <a:lstStyle/>
          <a:p>
            <a:r>
              <a:rPr lang="zh-CN" altLang="en-US" sz="5400" b="1" smtClean="0">
                <a:solidFill>
                  <a:srgbClr val="0000FF"/>
                </a:solidFill>
                <a:ea typeface="黑体" pitchFamily="49" charset="-122"/>
              </a:rPr>
              <a:t>第六节</a:t>
            </a:r>
            <a:r>
              <a:rPr lang="en-US" altLang="en-US" sz="5400" b="1" smtClean="0">
                <a:solidFill>
                  <a:srgbClr val="0000FF"/>
                </a:solidFill>
                <a:ea typeface="黑体" pitchFamily="49" charset="-122"/>
              </a:rPr>
              <a:t>  </a:t>
            </a:r>
            <a:r>
              <a:rPr lang="zh-CN" altLang="en-US" sz="5400" b="1" smtClean="0">
                <a:solidFill>
                  <a:srgbClr val="0000FF"/>
                </a:solidFill>
                <a:ea typeface="黑体" pitchFamily="49" charset="-122"/>
              </a:rPr>
              <a:t>营养与免疫性疾病</a:t>
            </a:r>
          </a:p>
        </p:txBody>
      </p:sp>
      <p:sp>
        <p:nvSpPr>
          <p:cNvPr id="287747" name="副标题 2"/>
          <p:cNvSpPr>
            <a:spLocks noGrp="1"/>
          </p:cNvSpPr>
          <p:nvPr>
            <p:ph type="subTitle" idx="1"/>
          </p:nvPr>
        </p:nvSpPr>
        <p:spPr/>
        <p:txBody>
          <a:bodyPr/>
          <a:lstStyle/>
          <a:p>
            <a:endParaRPr lang="zh-CN" altLang="en-US"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标题 1"/>
          <p:cNvSpPr>
            <a:spLocks noGrp="1"/>
          </p:cNvSpPr>
          <p:nvPr>
            <p:ph type="title"/>
          </p:nvPr>
        </p:nvSpPr>
        <p:spPr/>
        <p:txBody>
          <a:bodyPr/>
          <a:lstStyle/>
          <a:p>
            <a:r>
              <a:rPr lang="zh-CN" altLang="en-US" sz="4000" b="1" smtClean="0">
                <a:solidFill>
                  <a:srgbClr val="0000FF"/>
                </a:solidFill>
                <a:ea typeface="黑体" pitchFamily="49" charset="-122"/>
              </a:rPr>
              <a:t>一、概  述</a:t>
            </a:r>
          </a:p>
        </p:txBody>
      </p:sp>
      <p:sp>
        <p:nvSpPr>
          <p:cNvPr id="288771" name="内容占位符 2"/>
          <p:cNvSpPr>
            <a:spLocks noGrp="1"/>
          </p:cNvSpPr>
          <p:nvPr>
            <p:ph idx="1"/>
          </p:nvPr>
        </p:nvSpPr>
        <p:spPr/>
        <p:txBody>
          <a:bodyPr/>
          <a:lstStyle/>
          <a:p>
            <a:pPr>
              <a:buFontTx/>
              <a:buNone/>
            </a:pPr>
            <a:r>
              <a:rPr lang="zh-CN" altLang="en-US" b="1" dirty="0" smtClean="0">
                <a:latin typeface="黑体" pitchFamily="49" charset="-122"/>
                <a:ea typeface="黑体" pitchFamily="49" charset="-122"/>
              </a:rPr>
              <a:t>（一）营养缺乏与感染</a:t>
            </a: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营养缺乏导致对感染敏感性增加</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感染加重营养不足</a:t>
            </a:r>
            <a:endParaRPr lang="en-US" altLang="zh-CN" b="1" dirty="0" smtClean="0">
              <a:latin typeface="黑体" pitchFamily="49" charset="-122"/>
              <a:ea typeface="黑体" pitchFamily="49" charset="-122"/>
            </a:endParaRPr>
          </a:p>
          <a:p>
            <a:pPr>
              <a:buFontTx/>
              <a:buNone/>
            </a:pPr>
            <a:endParaRPr lang="en-US" altLang="zh-CN" sz="1000"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（二）营养不足与免疫功能</a:t>
            </a: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营养不足对代谢影响</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营养不足对免疫功能影响</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标题 1"/>
          <p:cNvSpPr>
            <a:spLocks noGrp="1"/>
          </p:cNvSpPr>
          <p:nvPr>
            <p:ph type="title"/>
          </p:nvPr>
        </p:nvSpPr>
        <p:spPr/>
        <p:txBody>
          <a:bodyPr/>
          <a:lstStyle/>
          <a:p>
            <a:r>
              <a:rPr lang="zh-CN" altLang="en-US" sz="4000" b="1" smtClean="0">
                <a:solidFill>
                  <a:srgbClr val="0000FF"/>
                </a:solidFill>
                <a:ea typeface="黑体" pitchFamily="49" charset="-122"/>
              </a:rPr>
              <a:t>二、营养素与免疫功能</a:t>
            </a:r>
          </a:p>
        </p:txBody>
      </p:sp>
      <p:sp>
        <p:nvSpPr>
          <p:cNvPr id="3" name="内容占位符 2"/>
          <p:cNvSpPr>
            <a:spLocks noGrp="1"/>
          </p:cNvSpPr>
          <p:nvPr>
            <p:ph idx="1"/>
          </p:nvPr>
        </p:nvSpPr>
        <p:spPr/>
        <p:txBody>
          <a:bodyPr>
            <a:normAutofit lnSpcReduction="10000"/>
          </a:bodyPr>
          <a:lstStyle/>
          <a:p>
            <a:pPr>
              <a:buFontTx/>
              <a:buNone/>
              <a:defRPr/>
            </a:pPr>
            <a:r>
              <a:rPr lang="zh-CN" altLang="en-US" b="1" dirty="0">
                <a:latin typeface="黑体" pitchFamily="2" charset="-122"/>
                <a:ea typeface="黑体" pitchFamily="2" charset="-122"/>
              </a:rPr>
              <a:t>（一）蛋白质与免疫功能</a:t>
            </a:r>
          </a:p>
          <a:p>
            <a:pPr>
              <a:defRPr/>
            </a:pPr>
            <a:r>
              <a:rPr lang="zh-CN" altLang="en-US" b="1" dirty="0">
                <a:latin typeface="黑体" pitchFamily="2" charset="-122"/>
                <a:ea typeface="黑体" pitchFamily="2" charset="-122"/>
              </a:rPr>
              <a:t>蛋白质是维持机体免疫防御功能的</a:t>
            </a:r>
            <a:r>
              <a:rPr lang="zh-CN" altLang="en-US" b="1" dirty="0">
                <a:solidFill>
                  <a:srgbClr val="FF0000"/>
                </a:solidFill>
                <a:latin typeface="黑体" pitchFamily="2" charset="-122"/>
                <a:ea typeface="黑体" pitchFamily="2" charset="-122"/>
              </a:rPr>
              <a:t>物质</a:t>
            </a:r>
            <a:r>
              <a:rPr lang="zh-CN" altLang="en-US" b="1" dirty="0" smtClean="0">
                <a:solidFill>
                  <a:srgbClr val="FF0000"/>
                </a:solidFill>
                <a:latin typeface="黑体" pitchFamily="2" charset="-122"/>
                <a:ea typeface="黑体" pitchFamily="2" charset="-122"/>
              </a:rPr>
              <a:t>基础</a:t>
            </a:r>
            <a:r>
              <a:rPr lang="zh-CN" altLang="en-US" b="1" dirty="0" smtClean="0">
                <a:latin typeface="黑体" pitchFamily="2" charset="-122"/>
                <a:ea typeface="黑体" pitchFamily="2" charset="-122"/>
              </a:rPr>
              <a:t>。</a:t>
            </a:r>
            <a:endParaRPr lang="en-US" altLang="zh-CN" b="1" dirty="0" smtClean="0">
              <a:latin typeface="黑体" pitchFamily="2" charset="-122"/>
              <a:ea typeface="黑体" pitchFamily="2" charset="-122"/>
            </a:endParaRPr>
          </a:p>
          <a:p>
            <a:pPr>
              <a:buFontTx/>
              <a:buNone/>
              <a:defRPr/>
            </a:pPr>
            <a:r>
              <a:rPr lang="en-US" b="1" dirty="0">
                <a:latin typeface="黑体" pitchFamily="2" charset="-122"/>
                <a:ea typeface="黑体" pitchFamily="2" charset="-122"/>
              </a:rPr>
              <a:t> </a:t>
            </a:r>
            <a:r>
              <a:rPr lang="en-US" b="1" dirty="0" smtClean="0">
                <a:latin typeface="黑体" pitchFamily="2" charset="-122"/>
                <a:ea typeface="黑体" pitchFamily="2" charset="-122"/>
              </a:rPr>
              <a:t>1</a:t>
            </a:r>
            <a:r>
              <a:rPr lang="en-US" altLang="zh-CN" b="1" dirty="0" smtClean="0">
                <a:latin typeface="黑体" pitchFamily="2" charset="-122"/>
                <a:ea typeface="黑体" pitchFamily="2" charset="-122"/>
              </a:rPr>
              <a:t>.</a:t>
            </a:r>
            <a:r>
              <a:rPr lang="zh-CN" altLang="en-US" b="1" dirty="0" smtClean="0">
                <a:latin typeface="黑体" pitchFamily="2" charset="-122"/>
                <a:ea typeface="黑体" pitchFamily="2" charset="-122"/>
              </a:rPr>
              <a:t>对</a:t>
            </a:r>
            <a:r>
              <a:rPr lang="zh-CN" altLang="en-US" b="1" dirty="0">
                <a:latin typeface="黑体" pitchFamily="2" charset="-122"/>
                <a:ea typeface="黑体" pitchFamily="2" charset="-122"/>
              </a:rPr>
              <a:t>淋巴器官的</a:t>
            </a:r>
            <a:r>
              <a:rPr lang="zh-CN" altLang="en-US" b="1" dirty="0" smtClean="0">
                <a:latin typeface="黑体" pitchFamily="2" charset="-122"/>
                <a:ea typeface="黑体" pitchFamily="2" charset="-122"/>
              </a:rPr>
              <a:t>影响</a:t>
            </a:r>
            <a:endParaRPr lang="en-US" altLang="zh-CN" b="1" dirty="0" smtClean="0">
              <a:latin typeface="黑体" pitchFamily="2" charset="-122"/>
              <a:ea typeface="黑体" pitchFamily="2" charset="-122"/>
            </a:endParaRPr>
          </a:p>
          <a:p>
            <a:pPr>
              <a:buFontTx/>
              <a:buNone/>
              <a:defRPr/>
            </a:pPr>
            <a:r>
              <a:rPr lang="en-US" b="1" dirty="0">
                <a:latin typeface="黑体" pitchFamily="2" charset="-122"/>
                <a:ea typeface="黑体" pitchFamily="2" charset="-122"/>
              </a:rPr>
              <a:t> </a:t>
            </a:r>
            <a:r>
              <a:rPr lang="en-US" b="1" dirty="0" smtClean="0">
                <a:latin typeface="黑体" pitchFamily="2" charset="-122"/>
                <a:ea typeface="黑体" pitchFamily="2" charset="-122"/>
              </a:rPr>
              <a:t>2</a:t>
            </a:r>
            <a:r>
              <a:rPr lang="en-US" altLang="zh-CN" b="1" dirty="0" smtClean="0">
                <a:latin typeface="黑体" pitchFamily="2" charset="-122"/>
                <a:ea typeface="黑体" pitchFamily="2" charset="-122"/>
              </a:rPr>
              <a:t>.</a:t>
            </a:r>
            <a:r>
              <a:rPr lang="zh-CN" altLang="en-US" b="1" dirty="0" smtClean="0">
                <a:latin typeface="黑体" pitchFamily="2" charset="-122"/>
                <a:ea typeface="黑体" pitchFamily="2" charset="-122"/>
              </a:rPr>
              <a:t>对</a:t>
            </a:r>
            <a:r>
              <a:rPr lang="zh-CN" altLang="en-US" b="1" dirty="0">
                <a:latin typeface="黑体" pitchFamily="2" charset="-122"/>
                <a:ea typeface="黑体" pitchFamily="2" charset="-122"/>
              </a:rPr>
              <a:t>细胞免疫功能的</a:t>
            </a:r>
            <a:r>
              <a:rPr lang="zh-CN" altLang="en-US" b="1" dirty="0" smtClean="0">
                <a:latin typeface="黑体" pitchFamily="2" charset="-122"/>
                <a:ea typeface="黑体" pitchFamily="2" charset="-122"/>
              </a:rPr>
              <a:t>影响</a:t>
            </a:r>
            <a:endParaRPr lang="en-US" altLang="zh-CN" b="1" dirty="0" smtClean="0">
              <a:latin typeface="黑体" pitchFamily="2" charset="-122"/>
              <a:ea typeface="黑体" pitchFamily="2" charset="-122"/>
            </a:endParaRPr>
          </a:p>
          <a:p>
            <a:pPr>
              <a:buFontTx/>
              <a:buNone/>
              <a:defRPr/>
            </a:pPr>
            <a:r>
              <a:rPr lang="zh-CN" altLang="en-US" b="1" dirty="0" smtClean="0">
                <a:latin typeface="黑体" pitchFamily="2" charset="-122"/>
                <a:ea typeface="黑体" pitchFamily="2" charset="-122"/>
              </a:rPr>
              <a:t> </a:t>
            </a:r>
            <a:r>
              <a:rPr lang="en-US" b="1" dirty="0" smtClean="0">
                <a:latin typeface="黑体" pitchFamily="2" charset="-122"/>
                <a:ea typeface="黑体" pitchFamily="2" charset="-122"/>
              </a:rPr>
              <a:t>3</a:t>
            </a:r>
            <a:r>
              <a:rPr lang="en-US" altLang="zh-CN" b="1" dirty="0" smtClean="0">
                <a:latin typeface="黑体" pitchFamily="2" charset="-122"/>
                <a:ea typeface="黑体" pitchFamily="2" charset="-122"/>
              </a:rPr>
              <a:t>.</a:t>
            </a:r>
            <a:r>
              <a:rPr lang="zh-CN" altLang="en-US" b="1" dirty="0" smtClean="0">
                <a:latin typeface="黑体" pitchFamily="2" charset="-122"/>
                <a:ea typeface="黑体" pitchFamily="2" charset="-122"/>
              </a:rPr>
              <a:t>对</a:t>
            </a:r>
            <a:r>
              <a:rPr lang="zh-CN" altLang="en-US" b="1" dirty="0">
                <a:latin typeface="黑体" pitchFamily="2" charset="-122"/>
                <a:ea typeface="黑体" pitchFamily="2" charset="-122"/>
              </a:rPr>
              <a:t>免疫球蛋白和抗体的</a:t>
            </a:r>
            <a:r>
              <a:rPr lang="zh-CN" altLang="en-US" b="1" dirty="0" smtClean="0">
                <a:latin typeface="黑体" pitchFamily="2" charset="-122"/>
                <a:ea typeface="黑体" pitchFamily="2" charset="-122"/>
              </a:rPr>
              <a:t>影响</a:t>
            </a:r>
            <a:endParaRPr lang="en-US" altLang="zh-CN" b="1" dirty="0" smtClean="0">
              <a:latin typeface="黑体" pitchFamily="2" charset="-122"/>
              <a:ea typeface="黑体" pitchFamily="2" charset="-122"/>
            </a:endParaRPr>
          </a:p>
          <a:p>
            <a:pPr>
              <a:buFontTx/>
              <a:buNone/>
              <a:defRPr/>
            </a:pPr>
            <a:r>
              <a:rPr lang="zh-CN" altLang="en-US" b="1" dirty="0" smtClean="0">
                <a:latin typeface="黑体" pitchFamily="2" charset="-122"/>
                <a:ea typeface="黑体" pitchFamily="2" charset="-122"/>
              </a:rPr>
              <a:t> </a:t>
            </a:r>
            <a:r>
              <a:rPr lang="en-US" b="1" dirty="0" smtClean="0">
                <a:latin typeface="黑体" pitchFamily="2" charset="-122"/>
                <a:ea typeface="黑体" pitchFamily="2" charset="-122"/>
              </a:rPr>
              <a:t>4</a:t>
            </a:r>
            <a:r>
              <a:rPr lang="en-US" altLang="zh-CN" b="1" dirty="0" smtClean="0">
                <a:latin typeface="黑体" pitchFamily="2" charset="-122"/>
                <a:ea typeface="黑体" pitchFamily="2" charset="-122"/>
              </a:rPr>
              <a:t>.</a:t>
            </a:r>
            <a:r>
              <a:rPr lang="zh-CN" altLang="en-US" b="1" dirty="0" smtClean="0">
                <a:latin typeface="黑体" pitchFamily="2" charset="-122"/>
                <a:ea typeface="黑体" pitchFamily="2" charset="-122"/>
              </a:rPr>
              <a:t>对</a:t>
            </a:r>
            <a:r>
              <a:rPr lang="zh-CN" altLang="en-US" b="1" dirty="0">
                <a:latin typeface="黑体" pitchFamily="2" charset="-122"/>
                <a:ea typeface="黑体" pitchFamily="2" charset="-122"/>
              </a:rPr>
              <a:t>补体系统及吞噬细胞的</a:t>
            </a:r>
            <a:r>
              <a:rPr lang="zh-CN" altLang="en-US" b="1" dirty="0" smtClean="0">
                <a:latin typeface="黑体" pitchFamily="2" charset="-122"/>
                <a:ea typeface="黑体" pitchFamily="2" charset="-122"/>
              </a:rPr>
              <a:t>影响</a:t>
            </a:r>
            <a:endParaRPr lang="en-US" altLang="zh-CN" b="1" dirty="0" smtClean="0">
              <a:latin typeface="黑体" pitchFamily="2" charset="-122"/>
              <a:ea typeface="黑体" pitchFamily="2" charset="-122"/>
            </a:endParaRPr>
          </a:p>
          <a:p>
            <a:pPr>
              <a:buFontTx/>
              <a:buNone/>
              <a:defRPr/>
            </a:pPr>
            <a:r>
              <a:rPr lang="zh-CN" altLang="en-US" b="1" dirty="0" smtClean="0">
                <a:latin typeface="黑体" pitchFamily="2" charset="-122"/>
                <a:ea typeface="黑体" pitchFamily="2" charset="-122"/>
              </a:rPr>
              <a:t> </a:t>
            </a:r>
            <a:r>
              <a:rPr lang="en-US" b="1" dirty="0" smtClean="0">
                <a:latin typeface="黑体" pitchFamily="2" charset="-122"/>
                <a:ea typeface="黑体" pitchFamily="2" charset="-122"/>
              </a:rPr>
              <a:t>5</a:t>
            </a:r>
            <a:r>
              <a:rPr lang="en-US" altLang="zh-CN" b="1" dirty="0" smtClean="0">
                <a:latin typeface="黑体" pitchFamily="2" charset="-122"/>
                <a:ea typeface="黑体" pitchFamily="2" charset="-122"/>
              </a:rPr>
              <a:t>.</a:t>
            </a:r>
            <a:r>
              <a:rPr lang="zh-CN" altLang="en-US" b="1" dirty="0" smtClean="0">
                <a:latin typeface="黑体" pitchFamily="2" charset="-122"/>
                <a:ea typeface="黑体" pitchFamily="2" charset="-122"/>
              </a:rPr>
              <a:t>对</a:t>
            </a:r>
            <a:r>
              <a:rPr lang="zh-CN" altLang="en-US" b="1" dirty="0">
                <a:latin typeface="黑体" pitchFamily="2" charset="-122"/>
                <a:ea typeface="黑体" pitchFamily="2" charset="-122"/>
              </a:rPr>
              <a:t>溶菌酶及铁结合蛋白的</a:t>
            </a:r>
            <a:r>
              <a:rPr lang="zh-CN" altLang="en-US" b="1" dirty="0" smtClean="0">
                <a:latin typeface="黑体" pitchFamily="2" charset="-122"/>
                <a:ea typeface="黑体" pitchFamily="2" charset="-122"/>
              </a:rPr>
              <a:t>影响</a:t>
            </a:r>
            <a:endParaRPr lang="zh-CN" altLang="en-US" b="1" dirty="0">
              <a:latin typeface="黑体" pitchFamily="2" charset="-122"/>
              <a:ea typeface="黑体" pitchFamily="2" charset="-122"/>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标题 1"/>
          <p:cNvSpPr>
            <a:spLocks noGrp="1"/>
          </p:cNvSpPr>
          <p:nvPr>
            <p:ph type="title"/>
          </p:nvPr>
        </p:nvSpPr>
        <p:spPr/>
        <p:txBody>
          <a:bodyPr/>
          <a:lstStyle/>
          <a:p>
            <a:pPr algn="l"/>
            <a:r>
              <a:rPr lang="zh-CN" altLang="en-US" sz="4000" b="1" smtClean="0">
                <a:solidFill>
                  <a:srgbClr val="0000FF"/>
                </a:solidFill>
                <a:ea typeface="黑体" pitchFamily="49" charset="-122"/>
              </a:rPr>
              <a:t>（二）脂肪酸与免疫</a:t>
            </a:r>
          </a:p>
        </p:txBody>
      </p:sp>
      <p:sp>
        <p:nvSpPr>
          <p:cNvPr id="3" name="内容占位符 2"/>
          <p:cNvSpPr>
            <a:spLocks noGrp="1"/>
          </p:cNvSpPr>
          <p:nvPr>
            <p:ph idx="1"/>
          </p:nvPr>
        </p:nvSpPr>
        <p:spPr>
          <a:xfrm>
            <a:off x="457200" y="1600200"/>
            <a:ext cx="8229600" cy="4829175"/>
          </a:xfrm>
        </p:spPr>
        <p:txBody>
          <a:bodyPr>
            <a:normAutofit fontScale="92500" lnSpcReduction="10000"/>
          </a:bodyPr>
          <a:lstStyle/>
          <a:p>
            <a:pPr>
              <a:buFontTx/>
              <a:buNone/>
              <a:defRPr/>
            </a:pPr>
            <a:r>
              <a:rPr lang="en-US" b="1" dirty="0" smtClean="0">
                <a:latin typeface="黑体" pitchFamily="2" charset="-122"/>
                <a:ea typeface="黑体" pitchFamily="2" charset="-122"/>
              </a:rPr>
              <a:t>1</a:t>
            </a:r>
            <a:r>
              <a:rPr lang="en-US" altLang="zh-CN" b="1" dirty="0" smtClean="0">
                <a:latin typeface="黑体" pitchFamily="2" charset="-122"/>
                <a:ea typeface="黑体" pitchFamily="2" charset="-122"/>
              </a:rPr>
              <a:t>.</a:t>
            </a:r>
            <a:r>
              <a:rPr lang="zh-CN" altLang="en-US" b="1" dirty="0" smtClean="0">
                <a:latin typeface="黑体" pitchFamily="2" charset="-122"/>
                <a:ea typeface="黑体" pitchFamily="2" charset="-122"/>
              </a:rPr>
              <a:t>多不饱和脂肪酸</a:t>
            </a:r>
            <a:r>
              <a:rPr lang="zh-CN" altLang="en-US" b="1" dirty="0">
                <a:latin typeface="黑体" pitchFamily="2" charset="-122"/>
                <a:ea typeface="黑体" pitchFamily="2" charset="-122"/>
              </a:rPr>
              <a:t>与</a:t>
            </a:r>
            <a:r>
              <a:rPr lang="zh-CN" altLang="en-US" b="1" dirty="0" smtClean="0">
                <a:latin typeface="黑体" pitchFamily="2" charset="-122"/>
                <a:ea typeface="黑体" pitchFamily="2" charset="-122"/>
              </a:rPr>
              <a:t>免疫</a:t>
            </a:r>
            <a:endParaRPr lang="en-US" altLang="zh-CN" b="1" dirty="0" smtClean="0">
              <a:latin typeface="黑体" pitchFamily="2" charset="-122"/>
              <a:ea typeface="黑体" pitchFamily="2" charset="-122"/>
            </a:endParaRPr>
          </a:p>
          <a:p>
            <a:pPr lvl="1">
              <a:defRPr/>
            </a:pPr>
            <a:r>
              <a:rPr lang="zh-CN" altLang="en-US" b="1" dirty="0">
                <a:latin typeface="黑体" pitchFamily="2" charset="-122"/>
                <a:ea typeface="黑体" pitchFamily="2" charset="-122"/>
              </a:rPr>
              <a:t>高浓度多不饱和脂肪酸抑制细胞</a:t>
            </a:r>
            <a:r>
              <a:rPr lang="zh-CN" altLang="en-US" b="1" dirty="0" smtClean="0">
                <a:latin typeface="黑体" pitchFamily="2" charset="-122"/>
                <a:ea typeface="黑体" pitchFamily="2" charset="-122"/>
              </a:rPr>
              <a:t>免疫反应；</a:t>
            </a:r>
            <a:endParaRPr lang="en-US" altLang="zh-CN" b="1" dirty="0" smtClean="0">
              <a:latin typeface="黑体" pitchFamily="2" charset="-122"/>
              <a:ea typeface="黑体" pitchFamily="2" charset="-122"/>
            </a:endParaRPr>
          </a:p>
          <a:p>
            <a:pPr lvl="1">
              <a:defRPr/>
            </a:pPr>
            <a:r>
              <a:rPr lang="zh-CN" altLang="en-US" b="1" dirty="0" smtClean="0">
                <a:latin typeface="黑体" pitchFamily="2" charset="-122"/>
                <a:ea typeface="黑体" pitchFamily="2" charset="-122"/>
              </a:rPr>
              <a:t>饮食</a:t>
            </a:r>
            <a:r>
              <a:rPr lang="zh-CN" altLang="en-US" b="1" dirty="0">
                <a:latin typeface="黑体" pitchFamily="2" charset="-122"/>
                <a:ea typeface="黑体" pitchFamily="2" charset="-122"/>
              </a:rPr>
              <a:t>脂肪能影响抗体</a:t>
            </a:r>
            <a:r>
              <a:rPr lang="zh-CN" altLang="en-US" b="1" dirty="0" smtClean="0">
                <a:latin typeface="黑体" pitchFamily="2" charset="-122"/>
                <a:ea typeface="黑体" pitchFamily="2" charset="-122"/>
              </a:rPr>
              <a:t>形成；</a:t>
            </a:r>
            <a:endParaRPr lang="en-US" altLang="zh-CN" b="1" dirty="0" smtClean="0">
              <a:latin typeface="黑体" pitchFamily="2" charset="-122"/>
              <a:ea typeface="黑体" pitchFamily="2" charset="-122"/>
            </a:endParaRPr>
          </a:p>
          <a:p>
            <a:pPr lvl="1">
              <a:defRPr/>
            </a:pPr>
            <a:r>
              <a:rPr lang="zh-CN" altLang="en-US" b="1" dirty="0">
                <a:latin typeface="黑体" pitchFamily="2" charset="-122"/>
                <a:ea typeface="黑体" pitchFamily="2" charset="-122"/>
              </a:rPr>
              <a:t>饮食缺乏多不饱和脂肪酸，尤其是缺乏必需脂肪酸，常引起体液免疫反应</a:t>
            </a:r>
            <a:r>
              <a:rPr lang="zh-CN" altLang="en-US" b="1" dirty="0" smtClean="0">
                <a:latin typeface="黑体" pitchFamily="2" charset="-122"/>
                <a:ea typeface="黑体" pitchFamily="2" charset="-122"/>
              </a:rPr>
              <a:t>下降</a:t>
            </a:r>
            <a:r>
              <a:rPr lang="zh-CN" altLang="en-US" b="1" dirty="0">
                <a:latin typeface="黑体" pitchFamily="2" charset="-122"/>
                <a:ea typeface="黑体" pitchFamily="2" charset="-122"/>
              </a:rPr>
              <a:t>；</a:t>
            </a:r>
            <a:endParaRPr lang="en-US" altLang="zh-CN" b="1" dirty="0" smtClean="0">
              <a:latin typeface="黑体" pitchFamily="2" charset="-122"/>
              <a:ea typeface="黑体" pitchFamily="2" charset="-122"/>
            </a:endParaRPr>
          </a:p>
          <a:p>
            <a:pPr lvl="1">
              <a:defRPr/>
            </a:pPr>
            <a:r>
              <a:rPr lang="zh-CN" altLang="en-US" b="1" dirty="0" smtClean="0">
                <a:latin typeface="黑体" pitchFamily="2" charset="-122"/>
                <a:ea typeface="黑体" pitchFamily="2" charset="-122"/>
              </a:rPr>
              <a:t>摄</a:t>
            </a:r>
            <a:r>
              <a:rPr lang="zh-CN" altLang="en-US" b="1" dirty="0">
                <a:latin typeface="黑体" pitchFamily="2" charset="-122"/>
                <a:ea typeface="黑体" pitchFamily="2" charset="-122"/>
              </a:rPr>
              <a:t>人富含</a:t>
            </a:r>
            <a:r>
              <a:rPr lang="en-US" altLang="zh-CN" b="1" dirty="0">
                <a:latin typeface="黑体" pitchFamily="2" charset="-122"/>
                <a:ea typeface="黑体" pitchFamily="2" charset="-122"/>
              </a:rPr>
              <a:t>ω</a:t>
            </a:r>
            <a:r>
              <a:rPr lang="en-US" b="1" dirty="0">
                <a:latin typeface="黑体" pitchFamily="2" charset="-122"/>
                <a:ea typeface="黑体" pitchFamily="2" charset="-122"/>
              </a:rPr>
              <a:t>-3</a:t>
            </a:r>
            <a:r>
              <a:rPr lang="zh-CN" altLang="en-US" b="1" dirty="0">
                <a:latin typeface="黑体" pitchFamily="2" charset="-122"/>
                <a:ea typeface="黑体" pitchFamily="2" charset="-122"/>
              </a:rPr>
              <a:t>多不饱和脂肪酸的饮食可抑制自身免疫性</a:t>
            </a:r>
            <a:r>
              <a:rPr lang="zh-CN" altLang="en-US" b="1" dirty="0" smtClean="0">
                <a:latin typeface="黑体" pitchFamily="2" charset="-122"/>
                <a:ea typeface="黑体" pitchFamily="2" charset="-122"/>
              </a:rPr>
              <a:t>疾病；</a:t>
            </a:r>
            <a:endParaRPr lang="en-US" altLang="zh-CN" b="1" dirty="0" smtClean="0">
              <a:latin typeface="黑体" pitchFamily="2" charset="-122"/>
              <a:ea typeface="黑体" pitchFamily="2" charset="-122"/>
            </a:endParaRPr>
          </a:p>
          <a:p>
            <a:pPr lvl="1">
              <a:defRPr/>
            </a:pPr>
            <a:r>
              <a:rPr lang="zh-CN" altLang="en-US" b="1" dirty="0">
                <a:latin typeface="黑体" pitchFamily="2" charset="-122"/>
                <a:ea typeface="黑体" pitchFamily="2" charset="-122"/>
              </a:rPr>
              <a:t>饮食脂肪也能影响非特异性免疫</a:t>
            </a:r>
            <a:r>
              <a:rPr lang="zh-CN" altLang="en-US" b="1" dirty="0" smtClean="0">
                <a:latin typeface="黑体" pitchFamily="2" charset="-122"/>
                <a:ea typeface="黑体" pitchFamily="2" charset="-122"/>
              </a:rPr>
              <a:t>功能。</a:t>
            </a:r>
            <a:endParaRPr lang="en-US" altLang="zh-CN" b="1" dirty="0" smtClean="0">
              <a:latin typeface="黑体" pitchFamily="2" charset="-122"/>
              <a:ea typeface="黑体" pitchFamily="2" charset="-122"/>
            </a:endParaRPr>
          </a:p>
          <a:p>
            <a:pPr>
              <a:buFontTx/>
              <a:buNone/>
              <a:defRPr/>
            </a:pPr>
            <a:r>
              <a:rPr lang="en-US" b="1" dirty="0" smtClean="0">
                <a:latin typeface="黑体" pitchFamily="2" charset="-122"/>
                <a:ea typeface="黑体" pitchFamily="2" charset="-122"/>
              </a:rPr>
              <a:t>2</a:t>
            </a:r>
            <a:r>
              <a:rPr lang="en-US" altLang="zh-CN" b="1" dirty="0" smtClean="0">
                <a:latin typeface="黑体" pitchFamily="2" charset="-122"/>
                <a:ea typeface="黑体" pitchFamily="2" charset="-122"/>
              </a:rPr>
              <a:t>.</a:t>
            </a:r>
            <a:r>
              <a:rPr lang="zh-CN" altLang="en-US" b="1" dirty="0" smtClean="0">
                <a:latin typeface="黑体" pitchFamily="2" charset="-122"/>
                <a:ea typeface="黑体" pitchFamily="2" charset="-122"/>
              </a:rPr>
              <a:t>多不饱和脂肪酸</a:t>
            </a:r>
            <a:r>
              <a:rPr lang="zh-CN" altLang="en-US" b="1" dirty="0">
                <a:latin typeface="黑体" pitchFamily="2" charset="-122"/>
                <a:ea typeface="黑体" pitchFamily="2" charset="-122"/>
              </a:rPr>
              <a:t>影响免疫反应的</a:t>
            </a:r>
            <a:r>
              <a:rPr lang="zh-CN" altLang="en-US" b="1" dirty="0" smtClean="0">
                <a:latin typeface="黑体" pitchFamily="2" charset="-122"/>
                <a:ea typeface="黑体" pitchFamily="2" charset="-122"/>
              </a:rPr>
              <a:t>机制</a:t>
            </a:r>
            <a:endParaRPr lang="en-US" altLang="zh-CN" b="1" dirty="0" smtClean="0">
              <a:latin typeface="黑体" pitchFamily="2" charset="-122"/>
              <a:ea typeface="黑体" pitchFamily="2" charset="-122"/>
            </a:endParaRPr>
          </a:p>
          <a:p>
            <a:pPr lvl="1">
              <a:defRPr/>
            </a:pPr>
            <a:r>
              <a:rPr lang="zh-CN" altLang="en-US" b="1" dirty="0">
                <a:latin typeface="黑体" pitchFamily="2" charset="-122"/>
                <a:ea typeface="黑体" pitchFamily="2" charset="-122"/>
              </a:rPr>
              <a:t>改变淋巴细胞</a:t>
            </a:r>
            <a:r>
              <a:rPr lang="zh-CN" altLang="en-US" b="1" dirty="0" smtClean="0">
                <a:latin typeface="黑体" pitchFamily="2" charset="-122"/>
                <a:ea typeface="黑体" pitchFamily="2" charset="-122"/>
              </a:rPr>
              <a:t>膜流动性；</a:t>
            </a:r>
            <a:endParaRPr lang="en-US" altLang="zh-CN" b="1" dirty="0" smtClean="0">
              <a:latin typeface="黑体" pitchFamily="2" charset="-122"/>
              <a:ea typeface="黑体" pitchFamily="2" charset="-122"/>
            </a:endParaRPr>
          </a:p>
          <a:p>
            <a:pPr lvl="1">
              <a:defRPr/>
            </a:pPr>
            <a:r>
              <a:rPr lang="zh-CN" altLang="en-US" b="1" dirty="0">
                <a:latin typeface="黑体" pitchFamily="2" charset="-122"/>
                <a:ea typeface="黑体" pitchFamily="2" charset="-122"/>
              </a:rPr>
              <a:t>影响前列腺素和磷脂酰肌醇的</a:t>
            </a:r>
            <a:r>
              <a:rPr lang="zh-CN" altLang="en-US" b="1" dirty="0" smtClean="0">
                <a:latin typeface="黑体" pitchFamily="2" charset="-122"/>
                <a:ea typeface="黑体" pitchFamily="2" charset="-122"/>
              </a:rPr>
              <a:t>合成。</a:t>
            </a:r>
            <a:endParaRPr lang="zh-CN" altLang="en-US" b="1" dirty="0">
              <a:latin typeface="黑体" pitchFamily="2" charset="-122"/>
              <a:ea typeface="黑体" pitchFamily="2" charset="-122"/>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标题 1"/>
          <p:cNvSpPr>
            <a:spLocks noGrp="1"/>
          </p:cNvSpPr>
          <p:nvPr>
            <p:ph type="title"/>
          </p:nvPr>
        </p:nvSpPr>
        <p:spPr/>
        <p:txBody>
          <a:bodyPr/>
          <a:lstStyle/>
          <a:p>
            <a:pPr algn="l"/>
            <a:r>
              <a:rPr lang="zh-CN" altLang="en-US" sz="4000" b="1" smtClean="0">
                <a:solidFill>
                  <a:srgbClr val="0000FF"/>
                </a:solidFill>
                <a:ea typeface="黑体" pitchFamily="49" charset="-122"/>
              </a:rPr>
              <a:t>（三）维生素与免疫功能</a:t>
            </a:r>
          </a:p>
        </p:txBody>
      </p:sp>
      <p:sp>
        <p:nvSpPr>
          <p:cNvPr id="3" name="内容占位符 2"/>
          <p:cNvSpPr>
            <a:spLocks noGrp="1"/>
          </p:cNvSpPr>
          <p:nvPr>
            <p:ph idx="1"/>
          </p:nvPr>
        </p:nvSpPr>
        <p:spPr/>
        <p:txBody>
          <a:bodyPr>
            <a:normAutofit fontScale="92500" lnSpcReduction="10000"/>
          </a:bodyPr>
          <a:lstStyle/>
          <a:p>
            <a:pPr>
              <a:buFontTx/>
              <a:buNone/>
              <a:defRPr/>
            </a:pPr>
            <a:r>
              <a:rPr lang="en-US" b="1" dirty="0">
                <a:latin typeface="黑体" pitchFamily="2" charset="-122"/>
                <a:ea typeface="黑体" pitchFamily="2" charset="-122"/>
              </a:rPr>
              <a:t>1</a:t>
            </a:r>
            <a:r>
              <a:rPr lang="zh-CN" altLang="en-US" b="1" dirty="0">
                <a:latin typeface="黑体" pitchFamily="2" charset="-122"/>
                <a:ea typeface="黑体" pitchFamily="2" charset="-122"/>
              </a:rPr>
              <a:t>、维生素</a:t>
            </a:r>
            <a:r>
              <a:rPr lang="en-US" b="1" dirty="0">
                <a:latin typeface="黑体" pitchFamily="2" charset="-122"/>
                <a:ea typeface="黑体" pitchFamily="2" charset="-122"/>
              </a:rPr>
              <a:t>A</a:t>
            </a:r>
            <a:r>
              <a:rPr lang="zh-CN" altLang="en-US" b="1" dirty="0">
                <a:latin typeface="黑体" pitchFamily="2" charset="-122"/>
                <a:ea typeface="黑体" pitchFamily="2" charset="-122"/>
              </a:rPr>
              <a:t>与</a:t>
            </a:r>
            <a:r>
              <a:rPr lang="zh-CN" altLang="en-US" b="1" dirty="0" smtClean="0">
                <a:latin typeface="黑体" pitchFamily="2" charset="-122"/>
                <a:ea typeface="黑体" pitchFamily="2" charset="-122"/>
              </a:rPr>
              <a:t>免疫</a:t>
            </a:r>
            <a:endParaRPr lang="en-US" altLang="zh-CN" b="1" dirty="0" smtClean="0">
              <a:latin typeface="黑体" pitchFamily="2" charset="-122"/>
              <a:ea typeface="黑体" pitchFamily="2" charset="-122"/>
            </a:endParaRPr>
          </a:p>
          <a:p>
            <a:pPr>
              <a:defRPr/>
            </a:pPr>
            <a:r>
              <a:rPr lang="zh-CN" altLang="en-US" b="1" dirty="0">
                <a:latin typeface="黑体" pitchFamily="2" charset="-122"/>
                <a:ea typeface="黑体" pitchFamily="2" charset="-122"/>
              </a:rPr>
              <a:t>维生素</a:t>
            </a:r>
            <a:r>
              <a:rPr lang="en-US" b="1" dirty="0">
                <a:latin typeface="黑体" pitchFamily="2" charset="-122"/>
                <a:ea typeface="黑体" pitchFamily="2" charset="-122"/>
              </a:rPr>
              <a:t>A</a:t>
            </a:r>
            <a:r>
              <a:rPr lang="zh-CN" altLang="en-US" b="1" dirty="0">
                <a:latin typeface="黑体" pitchFamily="2" charset="-122"/>
                <a:ea typeface="黑体" pitchFamily="2" charset="-122"/>
              </a:rPr>
              <a:t>对体液免疫和细胞介导的免疫应答起重要辅助作用，能提高机体抗感染和抗肿瘤能力</a:t>
            </a:r>
            <a:r>
              <a:rPr lang="zh-CN" altLang="en-US" b="1" dirty="0" smtClean="0">
                <a:latin typeface="黑体" pitchFamily="2" charset="-122"/>
                <a:ea typeface="黑体" pitchFamily="2" charset="-122"/>
              </a:rPr>
              <a:t>。</a:t>
            </a:r>
            <a:endParaRPr lang="en-US" altLang="zh-CN" b="1" dirty="0" smtClean="0">
              <a:latin typeface="黑体" pitchFamily="2" charset="-122"/>
              <a:ea typeface="黑体" pitchFamily="2" charset="-122"/>
            </a:endParaRPr>
          </a:p>
          <a:p>
            <a:pPr>
              <a:buFontTx/>
              <a:buNone/>
              <a:defRPr/>
            </a:pPr>
            <a:r>
              <a:rPr lang="zh-CN" altLang="en-US" b="1" dirty="0">
                <a:latin typeface="黑体" pitchFamily="2" charset="-122"/>
                <a:ea typeface="黑体" pitchFamily="2" charset="-122"/>
              </a:rPr>
              <a:t>（</a:t>
            </a:r>
            <a:r>
              <a:rPr lang="en-US" b="1" dirty="0">
                <a:latin typeface="黑体" pitchFamily="2" charset="-122"/>
                <a:ea typeface="黑体" pitchFamily="2" charset="-122"/>
              </a:rPr>
              <a:t>1</a:t>
            </a:r>
            <a:r>
              <a:rPr lang="zh-CN" altLang="en-US" b="1" dirty="0">
                <a:latin typeface="黑体" pitchFamily="2" charset="-122"/>
                <a:ea typeface="黑体" pitchFamily="2" charset="-122"/>
              </a:rPr>
              <a:t>）黏膜表面局部</a:t>
            </a:r>
            <a:r>
              <a:rPr lang="zh-CN" altLang="en-US" b="1" dirty="0" smtClean="0">
                <a:latin typeface="黑体" pitchFamily="2" charset="-122"/>
                <a:ea typeface="黑体" pitchFamily="2" charset="-122"/>
              </a:rPr>
              <a:t>免疫</a:t>
            </a:r>
            <a:endParaRPr lang="en-US" altLang="zh-CN" b="1" dirty="0" smtClean="0">
              <a:latin typeface="黑体" pitchFamily="2" charset="-122"/>
              <a:ea typeface="黑体" pitchFamily="2" charset="-122"/>
            </a:endParaRPr>
          </a:p>
          <a:p>
            <a:pPr>
              <a:buFontTx/>
              <a:buNone/>
              <a:defRPr/>
            </a:pPr>
            <a:r>
              <a:rPr lang="zh-CN" altLang="en-US" b="1" dirty="0">
                <a:latin typeface="黑体" pitchFamily="2" charset="-122"/>
                <a:ea typeface="黑体" pitchFamily="2" charset="-122"/>
              </a:rPr>
              <a:t>（</a:t>
            </a:r>
            <a:r>
              <a:rPr lang="en-US" b="1" dirty="0">
                <a:latin typeface="黑体" pitchFamily="2" charset="-122"/>
                <a:ea typeface="黑体" pitchFamily="2" charset="-122"/>
              </a:rPr>
              <a:t>2</a:t>
            </a:r>
            <a:r>
              <a:rPr lang="zh-CN" altLang="en-US" b="1" dirty="0">
                <a:latin typeface="黑体" pitchFamily="2" charset="-122"/>
                <a:ea typeface="黑体" pitchFamily="2" charset="-122"/>
              </a:rPr>
              <a:t>）</a:t>
            </a:r>
            <a:r>
              <a:rPr lang="zh-CN" altLang="en-US" b="1" dirty="0" smtClean="0">
                <a:latin typeface="黑体" pitchFamily="2" charset="-122"/>
                <a:ea typeface="黑体" pitchFamily="2" charset="-122"/>
              </a:rPr>
              <a:t>细胞免疫</a:t>
            </a:r>
            <a:endParaRPr lang="en-US" altLang="zh-CN" b="1" dirty="0" smtClean="0">
              <a:latin typeface="黑体" pitchFamily="2" charset="-122"/>
              <a:ea typeface="黑体" pitchFamily="2" charset="-122"/>
            </a:endParaRPr>
          </a:p>
          <a:p>
            <a:pPr>
              <a:buFontTx/>
              <a:buNone/>
              <a:defRPr/>
            </a:pPr>
            <a:r>
              <a:rPr lang="zh-CN" altLang="en-US" b="1" dirty="0">
                <a:latin typeface="黑体" pitchFamily="2" charset="-122"/>
                <a:ea typeface="黑体" pitchFamily="2" charset="-122"/>
              </a:rPr>
              <a:t>（</a:t>
            </a:r>
            <a:r>
              <a:rPr lang="en-US" b="1" dirty="0">
                <a:latin typeface="黑体" pitchFamily="2" charset="-122"/>
                <a:ea typeface="黑体" pitchFamily="2" charset="-122"/>
              </a:rPr>
              <a:t>3</a:t>
            </a:r>
            <a:r>
              <a:rPr lang="zh-CN" altLang="en-US" b="1" dirty="0">
                <a:latin typeface="黑体" pitchFamily="2" charset="-122"/>
                <a:ea typeface="黑体" pitchFamily="2" charset="-122"/>
              </a:rPr>
              <a:t>）</a:t>
            </a:r>
            <a:r>
              <a:rPr lang="zh-CN" altLang="en-US" b="1" dirty="0" smtClean="0">
                <a:latin typeface="黑体" pitchFamily="2" charset="-122"/>
                <a:ea typeface="黑体" pitchFamily="2" charset="-122"/>
              </a:rPr>
              <a:t>体液免疫</a:t>
            </a:r>
            <a:endParaRPr lang="en-US" altLang="zh-CN" b="1" dirty="0" smtClean="0">
              <a:latin typeface="黑体" pitchFamily="2" charset="-122"/>
              <a:ea typeface="黑体" pitchFamily="2" charset="-122"/>
            </a:endParaRPr>
          </a:p>
          <a:p>
            <a:pPr>
              <a:buFontTx/>
              <a:buNone/>
              <a:defRPr/>
            </a:pPr>
            <a:r>
              <a:rPr lang="zh-CN" altLang="en-US" b="1" dirty="0">
                <a:latin typeface="黑体" pitchFamily="2" charset="-122"/>
                <a:ea typeface="黑体" pitchFamily="2" charset="-122"/>
              </a:rPr>
              <a:t>（</a:t>
            </a:r>
            <a:r>
              <a:rPr lang="en-US" b="1" dirty="0">
                <a:latin typeface="黑体" pitchFamily="2" charset="-122"/>
                <a:ea typeface="黑体" pitchFamily="2" charset="-122"/>
              </a:rPr>
              <a:t>4</a:t>
            </a:r>
            <a:r>
              <a:rPr lang="zh-CN" altLang="en-US" b="1" dirty="0">
                <a:latin typeface="黑体" pitchFamily="2" charset="-122"/>
                <a:ea typeface="黑体" pitchFamily="2" charset="-122"/>
              </a:rPr>
              <a:t>）</a:t>
            </a:r>
            <a:r>
              <a:rPr lang="zh-CN" altLang="en-US" b="1" dirty="0" smtClean="0">
                <a:latin typeface="黑体" pitchFamily="2" charset="-122"/>
                <a:ea typeface="黑体" pitchFamily="2" charset="-122"/>
              </a:rPr>
              <a:t>细胞因子</a:t>
            </a:r>
            <a:endParaRPr lang="en-US" altLang="zh-CN" b="1" dirty="0" smtClean="0">
              <a:latin typeface="黑体" pitchFamily="2" charset="-122"/>
              <a:ea typeface="黑体" pitchFamily="2" charset="-122"/>
            </a:endParaRPr>
          </a:p>
          <a:p>
            <a:pPr>
              <a:buFontTx/>
              <a:buNone/>
              <a:defRPr/>
            </a:pPr>
            <a:r>
              <a:rPr lang="zh-CN" altLang="en-US" b="1" dirty="0">
                <a:latin typeface="黑体" pitchFamily="2" charset="-122"/>
                <a:ea typeface="黑体" pitchFamily="2" charset="-122"/>
              </a:rPr>
              <a:t>（</a:t>
            </a:r>
            <a:r>
              <a:rPr lang="en-US" b="1" dirty="0">
                <a:latin typeface="黑体" pitchFamily="2" charset="-122"/>
                <a:ea typeface="黑体" pitchFamily="2" charset="-122"/>
              </a:rPr>
              <a:t>5</a:t>
            </a:r>
            <a:r>
              <a:rPr lang="zh-CN" altLang="en-US" b="1" dirty="0">
                <a:latin typeface="黑体" pitchFamily="2" charset="-122"/>
                <a:ea typeface="黑体" pitchFamily="2" charset="-122"/>
              </a:rPr>
              <a:t>）维生素</a:t>
            </a:r>
            <a:r>
              <a:rPr lang="en-US" b="1" dirty="0">
                <a:latin typeface="黑体" pitchFamily="2" charset="-122"/>
                <a:ea typeface="黑体" pitchFamily="2" charset="-122"/>
              </a:rPr>
              <a:t>A</a:t>
            </a:r>
            <a:r>
              <a:rPr lang="zh-CN" altLang="en-US" b="1" dirty="0">
                <a:latin typeface="黑体" pitchFamily="2" charset="-122"/>
                <a:ea typeface="黑体" pitchFamily="2" charset="-122"/>
              </a:rPr>
              <a:t>与肿瘤</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标题 1"/>
          <p:cNvSpPr>
            <a:spLocks noGrp="1"/>
          </p:cNvSpPr>
          <p:nvPr>
            <p:ph type="title"/>
          </p:nvPr>
        </p:nvSpPr>
        <p:spPr/>
        <p:txBody>
          <a:bodyPr/>
          <a:lstStyle/>
          <a:p>
            <a:pPr algn="l"/>
            <a:r>
              <a:rPr lang="zh-CN" altLang="en-US" sz="4000" b="1" smtClean="0">
                <a:solidFill>
                  <a:srgbClr val="0000FF"/>
                </a:solidFill>
                <a:ea typeface="黑体" pitchFamily="49" charset="-122"/>
              </a:rPr>
              <a:t>（三）维生素与免疫功能</a:t>
            </a:r>
          </a:p>
        </p:txBody>
      </p:sp>
      <p:sp>
        <p:nvSpPr>
          <p:cNvPr id="292867" name="内容占位符 2"/>
          <p:cNvSpPr>
            <a:spLocks noGrp="1"/>
          </p:cNvSpPr>
          <p:nvPr>
            <p:ph idx="1"/>
          </p:nvPr>
        </p:nvSpPr>
        <p:spPr/>
        <p:txBody>
          <a:bodyPr/>
          <a:lstStyle/>
          <a:p>
            <a:pPr>
              <a:buFontTx/>
              <a:buNone/>
            </a:pPr>
            <a:r>
              <a:rPr lang="en-US" altLang="zh-CN" b="1" dirty="0" smtClean="0">
                <a:latin typeface="黑体" pitchFamily="49" charset="-122"/>
                <a:ea typeface="黑体" pitchFamily="49" charset="-122"/>
              </a:rPr>
              <a:t> 2.</a:t>
            </a:r>
            <a:r>
              <a:rPr lang="zh-CN" altLang="en-US" b="1" dirty="0" smtClean="0">
                <a:latin typeface="黑体" pitchFamily="49" charset="-122"/>
                <a:ea typeface="黑体" pitchFamily="49" charset="-122"/>
              </a:rPr>
              <a:t>维生素</a:t>
            </a:r>
            <a:r>
              <a:rPr lang="en-US" altLang="zh-CN" b="1" dirty="0" smtClean="0">
                <a:latin typeface="黑体" pitchFamily="49" charset="-122"/>
                <a:ea typeface="黑体" pitchFamily="49" charset="-122"/>
              </a:rPr>
              <a:t>E</a:t>
            </a:r>
            <a:r>
              <a:rPr lang="zh-CN" altLang="en-US" b="1" dirty="0" smtClean="0">
                <a:latin typeface="黑体" pitchFamily="49" charset="-122"/>
                <a:ea typeface="黑体" pitchFamily="49" charset="-122"/>
              </a:rPr>
              <a:t>与免疫</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能促进免疫器官发育和免疫细胞分化，提高机体细胞免疫和体液免疫功能</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）免疫器官发育</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）细胞免疫</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）体液免疫</a:t>
            </a:r>
            <a:endParaRPr lang="en-US" altLang="zh-CN" b="1" dirty="0" smtClean="0">
              <a:latin typeface="黑体" pitchFamily="49" charset="-122"/>
              <a:ea typeface="黑体" pitchFamily="49" charset="-122"/>
            </a:endParaRPr>
          </a:p>
          <a:p>
            <a:endParaRPr lang="zh-CN" altLang="en-U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p:nvPr>
        </p:nvSpPr>
        <p:spPr/>
        <p:txBody>
          <a:bodyPr/>
          <a:lstStyle/>
          <a:p>
            <a:pPr algn="l"/>
            <a:r>
              <a:rPr lang="zh-CN" altLang="en-US" sz="4000" b="1" smtClean="0">
                <a:solidFill>
                  <a:srgbClr val="0000FF"/>
                </a:solidFill>
                <a:ea typeface="黑体" pitchFamily="49" charset="-122"/>
              </a:rPr>
              <a:t>（三）维生素与免疫功能</a:t>
            </a:r>
          </a:p>
        </p:txBody>
      </p:sp>
      <p:sp>
        <p:nvSpPr>
          <p:cNvPr id="293891" name="内容占位符 2"/>
          <p:cNvSpPr>
            <a:spLocks noGrp="1"/>
          </p:cNvSpPr>
          <p:nvPr>
            <p:ph idx="1"/>
          </p:nvPr>
        </p:nvSpPr>
        <p:spPr/>
        <p:txBody>
          <a:bodyPr/>
          <a:lstStyle/>
          <a:p>
            <a:pPr>
              <a:buFontTx/>
              <a:buNone/>
            </a:pP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维生素</a:t>
            </a:r>
            <a:r>
              <a:rPr lang="en-US" altLang="zh-CN" b="1" dirty="0" smtClean="0">
                <a:latin typeface="黑体" pitchFamily="49" charset="-122"/>
                <a:ea typeface="黑体" pitchFamily="49" charset="-122"/>
              </a:rPr>
              <a:t>B</a:t>
            </a:r>
            <a:r>
              <a:rPr lang="en-US" altLang="zh-CN" b="1" baseline="-25000" dirty="0" smtClean="0">
                <a:latin typeface="黑体" pitchFamily="49" charset="-122"/>
                <a:ea typeface="黑体" pitchFamily="49" charset="-122"/>
              </a:rPr>
              <a:t>6</a:t>
            </a:r>
            <a:r>
              <a:rPr lang="zh-CN" altLang="en-US" b="1" dirty="0" smtClean="0">
                <a:latin typeface="黑体" pitchFamily="49" charset="-122"/>
                <a:ea typeface="黑体" pitchFamily="49" charset="-122"/>
              </a:rPr>
              <a:t>与免疫</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维生素</a:t>
            </a:r>
            <a:r>
              <a:rPr lang="en-US" altLang="zh-CN" b="1" dirty="0" smtClean="0">
                <a:latin typeface="黑体" pitchFamily="49" charset="-122"/>
                <a:ea typeface="黑体" pitchFamily="49" charset="-122"/>
              </a:rPr>
              <a:t>B</a:t>
            </a:r>
            <a:r>
              <a:rPr lang="en-US" altLang="zh-CN" b="1" baseline="-25000" dirty="0" smtClean="0">
                <a:latin typeface="黑体" pitchFamily="49" charset="-122"/>
                <a:ea typeface="黑体" pitchFamily="49" charset="-122"/>
              </a:rPr>
              <a:t>6</a:t>
            </a:r>
            <a:r>
              <a:rPr lang="zh-CN" altLang="en-US" b="1" dirty="0" smtClean="0">
                <a:latin typeface="黑体" pitchFamily="49" charset="-122"/>
                <a:ea typeface="黑体" pitchFamily="49" charset="-122"/>
              </a:rPr>
              <a:t>缺乏对免疫系统所产生的影响比其他</a:t>
            </a:r>
            <a:r>
              <a:rPr lang="en-US" altLang="zh-CN" b="1" dirty="0" smtClean="0">
                <a:latin typeface="黑体" pitchFamily="49" charset="-122"/>
                <a:ea typeface="黑体" pitchFamily="49" charset="-122"/>
              </a:rPr>
              <a:t>B</a:t>
            </a:r>
            <a:r>
              <a:rPr lang="zh-CN" altLang="en-US" b="1" dirty="0" smtClean="0">
                <a:latin typeface="黑体" pitchFamily="49" charset="-122"/>
                <a:ea typeface="黑体" pitchFamily="49" charset="-122"/>
              </a:rPr>
              <a:t>族维生素缺乏时的影响更为严重。</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对淋巴组织的影响</a:t>
            </a:r>
            <a:endParaRPr lang="en-US" altLang="zh-CN" b="1" dirty="0" smtClean="0">
              <a:latin typeface="黑体" pitchFamily="49" charset="-122"/>
              <a:ea typeface="黑体" pitchFamily="49" charset="-122"/>
            </a:endParaRPr>
          </a:p>
          <a:p>
            <a:pPr>
              <a:buFontTx/>
              <a:buNone/>
            </a:pPr>
            <a:r>
              <a:rPr 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对体液免疫的影响</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对细胞免疫的影响</a:t>
            </a:r>
            <a:endParaRPr lang="en-US" altLang="zh-CN" b="1" dirty="0" smtClean="0">
              <a:latin typeface="黑体" pitchFamily="49" charset="-122"/>
              <a:ea typeface="黑体" pitchFamily="49"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标题 1"/>
          <p:cNvSpPr>
            <a:spLocks noGrp="1"/>
          </p:cNvSpPr>
          <p:nvPr>
            <p:ph type="title"/>
          </p:nvPr>
        </p:nvSpPr>
        <p:spPr/>
        <p:txBody>
          <a:bodyPr/>
          <a:lstStyle/>
          <a:p>
            <a:pPr algn="l"/>
            <a:r>
              <a:rPr lang="zh-CN" altLang="en-US" sz="4000" b="1" smtClean="0">
                <a:solidFill>
                  <a:srgbClr val="0000FF"/>
                </a:solidFill>
                <a:ea typeface="黑体" pitchFamily="49" charset="-122"/>
              </a:rPr>
              <a:t>（三）维生素与免疫功能</a:t>
            </a:r>
          </a:p>
        </p:txBody>
      </p:sp>
      <p:sp>
        <p:nvSpPr>
          <p:cNvPr id="294915" name="内容占位符 2"/>
          <p:cNvSpPr>
            <a:spLocks noGrp="1"/>
          </p:cNvSpPr>
          <p:nvPr>
            <p:ph idx="1"/>
          </p:nvPr>
        </p:nvSpPr>
        <p:spPr/>
        <p:txBody>
          <a:bodyPr/>
          <a:lstStyle/>
          <a:p>
            <a:pPr>
              <a:buFontTx/>
              <a:buNone/>
            </a:pPr>
            <a:r>
              <a:rPr lang="en-US" altLang="zh-CN" b="1" dirty="0" smtClean="0">
                <a:latin typeface="黑体" pitchFamily="49" charset="-122"/>
                <a:ea typeface="黑体" pitchFamily="49" charset="-122"/>
              </a:rPr>
              <a:t>4.</a:t>
            </a:r>
            <a:r>
              <a:rPr lang="zh-CN" altLang="en-US" b="1" dirty="0" smtClean="0">
                <a:latin typeface="黑体" pitchFamily="49" charset="-122"/>
                <a:ea typeface="黑体" pitchFamily="49" charset="-122"/>
              </a:rPr>
              <a:t>维生素</a:t>
            </a:r>
            <a:r>
              <a:rPr lang="en-US" altLang="zh-CN" b="1" dirty="0" smtClean="0">
                <a:latin typeface="黑体" pitchFamily="49" charset="-122"/>
                <a:ea typeface="黑体" pitchFamily="49" charset="-122"/>
              </a:rPr>
              <a:t>C</a:t>
            </a:r>
            <a:r>
              <a:rPr lang="zh-CN" altLang="en-US" b="1" dirty="0" smtClean="0">
                <a:latin typeface="黑体" pitchFamily="49" charset="-122"/>
                <a:ea typeface="黑体" pitchFamily="49" charset="-122"/>
              </a:rPr>
              <a:t>与免疫</a:t>
            </a:r>
          </a:p>
          <a:p>
            <a:r>
              <a:rPr lang="zh-CN" altLang="en-US" b="1" dirty="0" smtClean="0">
                <a:latin typeface="黑体" pitchFamily="49" charset="-122"/>
                <a:ea typeface="黑体" pitchFamily="49" charset="-122"/>
              </a:rPr>
              <a:t>缺乏时免疫功能降低。</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）提高吞噬细胞活性</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）参与免疫球蛋白合成</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）促进淋巴母细胞生成和免疫因子产生</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标题 1"/>
          <p:cNvSpPr>
            <a:spLocks noGrp="1"/>
          </p:cNvSpPr>
          <p:nvPr>
            <p:ph type="title"/>
          </p:nvPr>
        </p:nvSpPr>
        <p:spPr/>
        <p:txBody>
          <a:bodyPr/>
          <a:lstStyle/>
          <a:p>
            <a:pPr algn="l"/>
            <a:r>
              <a:rPr lang="zh-CN" altLang="en-US" sz="4000" b="1" smtClean="0">
                <a:solidFill>
                  <a:srgbClr val="0000FF"/>
                </a:solidFill>
                <a:ea typeface="黑体" pitchFamily="49" charset="-122"/>
              </a:rPr>
              <a:t>（四）微量元素与免疫</a:t>
            </a:r>
          </a:p>
        </p:txBody>
      </p:sp>
      <p:sp>
        <p:nvSpPr>
          <p:cNvPr id="295939" name="内容占位符 2"/>
          <p:cNvSpPr>
            <a:spLocks noGrp="1"/>
          </p:cNvSpPr>
          <p:nvPr>
            <p:ph idx="1"/>
          </p:nvPr>
        </p:nvSpPr>
        <p:spPr/>
        <p:txBody>
          <a:bodyPr/>
          <a:lstStyle/>
          <a:p>
            <a:pPr>
              <a:buFontTx/>
              <a:buNone/>
            </a:pP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铁</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）免疫器官</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）细胞免疫</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）体液免疫</a:t>
            </a:r>
            <a:endParaRPr lang="en-US" altLang="zh-CN" b="1" dirty="0" smtClean="0">
              <a:latin typeface="黑体" pitchFamily="49" charset="-122"/>
              <a:ea typeface="黑体" pitchFamily="49" charset="-122"/>
            </a:endParaRPr>
          </a:p>
          <a:p>
            <a:pPr>
              <a:buFontTx/>
              <a:buNone/>
            </a:pP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锌</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锌缺乏引起免疫系统的组织器官萎缩，含锌的免疫系统酶类活性受抑制，并使细胞免疫和体液免疫均发生异常。</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标题 1"/>
          <p:cNvSpPr>
            <a:spLocks noGrp="1"/>
          </p:cNvSpPr>
          <p:nvPr>
            <p:ph type="title"/>
          </p:nvPr>
        </p:nvSpPr>
        <p:spPr/>
        <p:txBody>
          <a:bodyPr/>
          <a:lstStyle/>
          <a:p>
            <a:pPr algn="l"/>
            <a:r>
              <a:rPr lang="zh-CN" altLang="en-US" sz="4000" b="1" smtClean="0">
                <a:solidFill>
                  <a:srgbClr val="0000FF"/>
                </a:solidFill>
                <a:ea typeface="黑体" pitchFamily="49" charset="-122"/>
              </a:rPr>
              <a:t>（四）微量元素与免疫</a:t>
            </a:r>
          </a:p>
        </p:txBody>
      </p:sp>
      <p:sp>
        <p:nvSpPr>
          <p:cNvPr id="296963" name="内容占位符 2"/>
          <p:cNvSpPr>
            <a:spLocks noGrp="1"/>
          </p:cNvSpPr>
          <p:nvPr>
            <p:ph idx="1"/>
          </p:nvPr>
        </p:nvSpPr>
        <p:spPr/>
        <p:txBody>
          <a:bodyPr/>
          <a:lstStyle/>
          <a:p>
            <a:pPr>
              <a:buFontTx/>
              <a:buNone/>
            </a:pPr>
            <a:r>
              <a:rPr lang="en-US" altLang="zh-CN" b="1" dirty="0" smtClean="0">
                <a:latin typeface="黑体" pitchFamily="49" charset="-122"/>
                <a:ea typeface="黑体" pitchFamily="49" charset="-122"/>
              </a:rPr>
              <a:t> 3.</a:t>
            </a:r>
            <a:r>
              <a:rPr lang="zh-CN" altLang="en-US" b="1" dirty="0" smtClean="0">
                <a:latin typeface="黑体" pitchFamily="49" charset="-122"/>
                <a:ea typeface="黑体" pitchFamily="49" charset="-122"/>
              </a:rPr>
              <a:t>铜与免疫</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铜缺乏可能通过影响免疫活性细胞的铜依赖性酶而介导其免疫抑制作用。 </a:t>
            </a:r>
            <a:endParaRPr lang="en-US" altLang="zh-CN" b="1" dirty="0" smtClean="0">
              <a:latin typeface="黑体" pitchFamily="49" charset="-122"/>
              <a:ea typeface="黑体" pitchFamily="49" charset="-122"/>
            </a:endParaRPr>
          </a:p>
          <a:p>
            <a:pPr>
              <a:buFontTx/>
              <a:buNone/>
            </a:pPr>
            <a:r>
              <a:rPr lang="en-US" altLang="zh-CN" b="1" dirty="0" smtClean="0">
                <a:latin typeface="黑体" pitchFamily="49" charset="-122"/>
                <a:ea typeface="黑体" pitchFamily="49" charset="-122"/>
              </a:rPr>
              <a:t>4.</a:t>
            </a:r>
            <a:r>
              <a:rPr lang="zh-CN" altLang="en-US" b="1" dirty="0" smtClean="0">
                <a:latin typeface="黑体" pitchFamily="49" charset="-122"/>
                <a:ea typeface="黑体" pitchFamily="49" charset="-122"/>
              </a:rPr>
              <a:t>硒与免疫</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硒具有明显的抗肿瘤作用和免疫增强作用。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标题 1"/>
          <p:cNvSpPr>
            <a:spLocks noGrp="1"/>
          </p:cNvSpPr>
          <p:nvPr>
            <p:ph type="title" idx="4294967295"/>
          </p:nvPr>
        </p:nvSpPr>
        <p:spPr/>
        <p:txBody>
          <a:bodyPr>
            <a:normAutofit fontScale="90000"/>
          </a:bodyPr>
          <a:lstStyle/>
          <a:p>
            <a:r>
              <a:rPr lang="zh-CN" altLang="zh-CN" smtClean="0">
                <a:solidFill>
                  <a:srgbClr val="0000FF"/>
                </a:solidFill>
                <a:latin typeface="黑体" pitchFamily="49" charset="-122"/>
                <a:ea typeface="黑体" pitchFamily="49" charset="-122"/>
              </a:rPr>
              <a:t>二、</a:t>
            </a:r>
            <a:r>
              <a:rPr lang="zh-CN" altLang="zh-CN" b="1" smtClean="0">
                <a:solidFill>
                  <a:srgbClr val="0000FF"/>
                </a:solidFill>
                <a:latin typeface="黑体" pitchFamily="49" charset="-122"/>
                <a:ea typeface="黑体" pitchFamily="49" charset="-122"/>
              </a:rPr>
              <a:t>肥胖发生的机制及影响因素</a:t>
            </a:r>
            <a:r>
              <a:rPr lang="zh-CN" altLang="zh-CN" smtClean="0">
                <a:solidFill>
                  <a:srgbClr val="0000FF"/>
                </a:solidFill>
                <a:latin typeface="黑体" pitchFamily="49" charset="-122"/>
                <a:ea typeface="黑体" pitchFamily="49" charset="-122"/>
              </a:rPr>
              <a:t/>
            </a:r>
            <a:br>
              <a:rPr lang="zh-CN" altLang="zh-CN" smtClean="0">
                <a:solidFill>
                  <a:srgbClr val="0000FF"/>
                </a:solidFill>
                <a:latin typeface="黑体" pitchFamily="49" charset="-122"/>
                <a:ea typeface="黑体" pitchFamily="49" charset="-122"/>
              </a:rPr>
            </a:br>
            <a:endParaRPr lang="zh-CN" altLang="en-US" smtClean="0">
              <a:solidFill>
                <a:srgbClr val="0000FF"/>
              </a:solidFill>
              <a:latin typeface="黑体" pitchFamily="49" charset="-122"/>
              <a:ea typeface="黑体" pitchFamily="49" charset="-122"/>
            </a:endParaRPr>
          </a:p>
        </p:txBody>
      </p:sp>
      <p:sp>
        <p:nvSpPr>
          <p:cNvPr id="233475" name="内容占位符 2"/>
          <p:cNvSpPr>
            <a:spLocks noGrp="1"/>
          </p:cNvSpPr>
          <p:nvPr>
            <p:ph idx="4294967295"/>
          </p:nvPr>
        </p:nvSpPr>
        <p:spPr/>
        <p:txBody>
          <a:bodyPr/>
          <a:lstStyle/>
          <a:p>
            <a:pPr>
              <a:buFontTx/>
              <a:buNone/>
            </a:pPr>
            <a:r>
              <a:rPr lang="zh-CN" altLang="zh-CN" b="1" smtClean="0">
                <a:latin typeface="黑体" pitchFamily="49" charset="-122"/>
                <a:ea typeface="黑体" pitchFamily="49" charset="-122"/>
              </a:rPr>
              <a:t>（一）遗传因素</a:t>
            </a:r>
            <a:endParaRPr lang="en-US" altLang="zh-CN" b="1" smtClean="0">
              <a:latin typeface="黑体" pitchFamily="49" charset="-122"/>
              <a:ea typeface="黑体" pitchFamily="49" charset="-122"/>
            </a:endParaRPr>
          </a:p>
          <a:p>
            <a:pPr>
              <a:buFontTx/>
              <a:buNone/>
            </a:pPr>
            <a:endParaRPr lang="en-US" altLang="zh-CN" b="1" smtClean="0">
              <a:latin typeface="黑体" pitchFamily="49" charset="-122"/>
              <a:ea typeface="黑体" pitchFamily="49" charset="-122"/>
            </a:endParaRPr>
          </a:p>
          <a:p>
            <a:pPr>
              <a:buFontTx/>
              <a:buNone/>
            </a:pPr>
            <a:r>
              <a:rPr lang="zh-CN" altLang="zh-CN" b="1" smtClean="0">
                <a:latin typeface="黑体" pitchFamily="49" charset="-122"/>
                <a:ea typeface="黑体" pitchFamily="49" charset="-122"/>
              </a:rPr>
              <a:t>（二）生理因素</a:t>
            </a:r>
            <a:endParaRPr lang="en-US" altLang="zh-CN" b="1" smtClean="0">
              <a:latin typeface="黑体" pitchFamily="49" charset="-122"/>
              <a:ea typeface="黑体" pitchFamily="49" charset="-122"/>
            </a:endParaRPr>
          </a:p>
          <a:p>
            <a:pPr>
              <a:buFontTx/>
              <a:buNone/>
            </a:pPr>
            <a:endParaRPr lang="en-US" altLang="zh-CN" b="1" smtClean="0">
              <a:latin typeface="黑体" pitchFamily="49" charset="-122"/>
              <a:ea typeface="黑体" pitchFamily="49" charset="-122"/>
            </a:endParaRPr>
          </a:p>
          <a:p>
            <a:pPr>
              <a:buFontTx/>
              <a:buNone/>
            </a:pPr>
            <a:r>
              <a:rPr lang="zh-CN" altLang="zh-CN" b="1" smtClean="0">
                <a:latin typeface="黑体" pitchFamily="49" charset="-122"/>
                <a:ea typeface="黑体" pitchFamily="49" charset="-122"/>
              </a:rPr>
              <a:t>（三）膳食、生活方式及社会因素</a:t>
            </a:r>
          </a:p>
          <a:p>
            <a:endParaRPr lang="zh-CN" altLang="zh-CN" sz="3600" smtClean="0"/>
          </a:p>
          <a:p>
            <a:endParaRPr lang="zh-CN" altLang="en-US"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标题 1"/>
          <p:cNvSpPr>
            <a:spLocks noGrp="1"/>
          </p:cNvSpPr>
          <p:nvPr>
            <p:ph type="title"/>
          </p:nvPr>
        </p:nvSpPr>
        <p:spPr/>
        <p:txBody>
          <a:bodyPr/>
          <a:lstStyle/>
          <a:p>
            <a:r>
              <a:rPr lang="zh-CN" altLang="en-US" sz="4000" b="1" smtClean="0">
                <a:solidFill>
                  <a:srgbClr val="0000FF"/>
                </a:solidFill>
                <a:ea typeface="黑体" pitchFamily="49" charset="-122"/>
              </a:rPr>
              <a:t>三、营养与继发性免疫缺陷病</a:t>
            </a:r>
          </a:p>
        </p:txBody>
      </p:sp>
      <p:sp>
        <p:nvSpPr>
          <p:cNvPr id="297987" name="内容占位符 2"/>
          <p:cNvSpPr>
            <a:spLocks noGrp="1"/>
          </p:cNvSpPr>
          <p:nvPr>
            <p:ph idx="1"/>
          </p:nvPr>
        </p:nvSpPr>
        <p:spPr/>
        <p:txBody>
          <a:bodyPr/>
          <a:lstStyle/>
          <a:p>
            <a:pPr>
              <a:buFontTx/>
              <a:buNone/>
            </a:pPr>
            <a:r>
              <a:rPr lang="zh-CN" altLang="en-US" b="1" dirty="0" smtClean="0">
                <a:latin typeface="黑体" pitchFamily="49" charset="-122"/>
                <a:ea typeface="黑体" pitchFamily="49" charset="-122"/>
              </a:rPr>
              <a:t>（一）继发性免疫缺陷病（</a:t>
            </a:r>
            <a:r>
              <a:rPr lang="en-US" altLang="zh-CN" b="1" dirty="0" smtClean="0">
                <a:ea typeface="黑体" pitchFamily="49" charset="-122"/>
                <a:cs typeface="Arial" pitchFamily="34" charset="0"/>
              </a:rPr>
              <a:t>secondary immunodeficiency disease</a:t>
            </a:r>
            <a:r>
              <a:rPr lang="zh-CN" altLang="en-US" b="1" dirty="0" smtClean="0">
                <a:latin typeface="黑体" pitchFamily="49" charset="-122"/>
                <a:ea typeface="黑体" pitchFamily="49" charset="-122"/>
              </a:rPr>
              <a:t>）定义</a:t>
            </a:r>
            <a:endParaRPr lang="en-US" altLang="zh-CN" b="1" dirty="0" smtClean="0">
              <a:latin typeface="黑体" pitchFamily="49" charset="-122"/>
              <a:ea typeface="黑体" pitchFamily="49" charset="-122"/>
            </a:endParaRPr>
          </a:p>
          <a:p>
            <a:pPr>
              <a:buFontTx/>
              <a:buNone/>
            </a:pPr>
            <a:endParaRPr lang="en-US" altLang="zh-CN" sz="1000"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（二）治疗</a:t>
            </a: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病因治疗</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免疫增强和免疫替代</a:t>
            </a:r>
            <a:endParaRPr lang="en-US" altLang="zh-CN" b="1" dirty="0" smtClean="0">
              <a:latin typeface="黑体" pitchFamily="49" charset="-122"/>
              <a:ea typeface="黑体" pitchFamily="49" charset="-122"/>
            </a:endParaRPr>
          </a:p>
          <a:p>
            <a:pPr>
              <a:buFontTx/>
              <a:buNone/>
            </a:pPr>
            <a:r>
              <a:rPr lang="zh-CN" altLang="en-US" b="1" dirty="0" smtClean="0">
                <a:latin typeface="黑体" pitchFamily="49" charset="-122"/>
                <a:ea typeface="黑体" pitchFamily="49" charset="-122"/>
              </a:rPr>
              <a:t> </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控制感染</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defRPr/>
            </a:pPr>
            <a:r>
              <a:rPr lang="en-US" altLang="en-US" b="1" dirty="0" smtClean="0">
                <a:solidFill>
                  <a:srgbClr val="0000FF"/>
                </a:solidFill>
                <a:ea typeface="黑体" pitchFamily="2" charset="-122"/>
              </a:rPr>
              <a:t>(</a:t>
            </a:r>
            <a:r>
              <a:rPr lang="zh-CN" altLang="en-US" b="1" dirty="0">
                <a:solidFill>
                  <a:srgbClr val="0000FF"/>
                </a:solidFill>
                <a:ea typeface="黑体" pitchFamily="2" charset="-122"/>
              </a:rPr>
              <a:t>三</a:t>
            </a:r>
            <a:r>
              <a:rPr lang="en-US" altLang="en-US" b="1" dirty="0">
                <a:solidFill>
                  <a:srgbClr val="0000FF"/>
                </a:solidFill>
                <a:ea typeface="黑体" pitchFamily="2" charset="-122"/>
              </a:rPr>
              <a:t>)</a:t>
            </a:r>
            <a:r>
              <a:rPr lang="zh-CN" altLang="en-US" b="1" dirty="0">
                <a:solidFill>
                  <a:srgbClr val="0000FF"/>
                </a:solidFill>
                <a:ea typeface="黑体" pitchFamily="2" charset="-122"/>
              </a:rPr>
              <a:t>常见继发性免疫缺陷病的原因</a:t>
            </a:r>
          </a:p>
        </p:txBody>
      </p:sp>
      <p:sp>
        <p:nvSpPr>
          <p:cNvPr id="299011" name="内容占位符 2"/>
          <p:cNvSpPr>
            <a:spLocks noGrp="1"/>
          </p:cNvSpPr>
          <p:nvPr>
            <p:ph idx="1"/>
          </p:nvPr>
        </p:nvSpPr>
        <p:spPr/>
        <p:txBody>
          <a:bodyPr/>
          <a:lstStyle/>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1</a:t>
            </a:r>
            <a:r>
              <a:rPr lang="zh-CN" altLang="en-US" b="1" smtClean="0">
                <a:latin typeface="黑体" pitchFamily="49" charset="-122"/>
                <a:ea typeface="黑体" pitchFamily="49" charset="-122"/>
              </a:rPr>
              <a:t>）蛋白质丢失</a:t>
            </a:r>
            <a:endParaRPr lang="en-US" altLang="zh-CN" b="1" smtClean="0">
              <a:latin typeface="黑体" pitchFamily="49" charset="-122"/>
              <a:ea typeface="黑体" pitchFamily="49" charset="-122"/>
            </a:endParaRP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）营养不良</a:t>
            </a:r>
            <a:endParaRPr lang="en-US" altLang="zh-CN" b="1" smtClean="0">
              <a:latin typeface="黑体" pitchFamily="49" charset="-122"/>
              <a:ea typeface="黑体" pitchFamily="49" charset="-122"/>
            </a:endParaRP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3</a:t>
            </a:r>
            <a:r>
              <a:rPr lang="zh-CN" altLang="en-US" b="1" smtClean="0">
                <a:latin typeface="黑体" pitchFamily="49" charset="-122"/>
                <a:ea typeface="黑体" pitchFamily="49" charset="-122"/>
              </a:rPr>
              <a:t>）病毒感染</a:t>
            </a:r>
            <a:endParaRPr lang="en-US" altLang="zh-CN" b="1" smtClean="0">
              <a:latin typeface="黑体" pitchFamily="49" charset="-122"/>
              <a:ea typeface="黑体" pitchFamily="49" charset="-122"/>
            </a:endParaRPr>
          </a:p>
          <a:p>
            <a:pPr>
              <a:buFontTx/>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4</a:t>
            </a:r>
            <a:r>
              <a:rPr lang="zh-CN" altLang="en-US" b="1" smtClean="0">
                <a:latin typeface="黑体" pitchFamily="49" charset="-122"/>
                <a:ea typeface="黑体" pitchFamily="49" charset="-122"/>
              </a:rPr>
              <a:t>）恶性病</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8000" i="1" dirty="0" smtClean="0">
                <a:solidFill>
                  <a:srgbClr val="0000FF"/>
                </a:solidFill>
                <a:latin typeface="黑体" pitchFamily="49" charset="-122"/>
                <a:ea typeface="黑体" pitchFamily="49" charset="-122"/>
              </a:rPr>
              <a:t>谢谢！</a:t>
            </a:r>
            <a:endParaRPr lang="zh-CN" altLang="en-US" sz="8000" i="1" dirty="0">
              <a:solidFill>
                <a:srgbClr val="0000FF"/>
              </a:solidFill>
              <a:latin typeface="黑体" pitchFamily="49" charset="-122"/>
              <a:ea typeface="黑体" pitchFamily="49" charset="-122"/>
            </a:endParaRPr>
          </a:p>
        </p:txBody>
      </p:sp>
      <p:sp>
        <p:nvSpPr>
          <p:cNvPr id="3" name="副标题 2"/>
          <p:cNvSpPr>
            <a:spLocks noGrp="1"/>
          </p:cNvSpPr>
          <p:nvPr>
            <p:ph type="subTitle" idx="1"/>
          </p:nvPr>
        </p:nvSpPr>
        <p:spPr/>
        <p:txBody>
          <a:bodyPr/>
          <a:lstStyle/>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标题 1"/>
          <p:cNvSpPr>
            <a:spLocks noGrp="1"/>
          </p:cNvSpPr>
          <p:nvPr>
            <p:ph type="title" idx="4294967295"/>
          </p:nvPr>
        </p:nvSpPr>
        <p:spPr/>
        <p:txBody>
          <a:bodyPr>
            <a:normAutofit fontScale="90000"/>
          </a:bodyPr>
          <a:lstStyle/>
          <a:p>
            <a:r>
              <a:rPr lang="zh-CN" altLang="zh-CN" sz="2800" b="1" smtClean="0">
                <a:solidFill>
                  <a:schemeClr val="tx1"/>
                </a:solidFill>
                <a:latin typeface="黑体" pitchFamily="49" charset="-122"/>
              </a:rPr>
              <a:t>表</a:t>
            </a:r>
            <a:r>
              <a:rPr lang="en-US" altLang="zh-CN" sz="2800" b="1" smtClean="0">
                <a:solidFill>
                  <a:schemeClr val="tx1"/>
                </a:solidFill>
                <a:latin typeface="黑体" pitchFamily="49" charset="-122"/>
              </a:rPr>
              <a:t>2 </a:t>
            </a:r>
            <a:r>
              <a:rPr lang="zh-CN" altLang="zh-CN" sz="2800" b="1" smtClean="0">
                <a:solidFill>
                  <a:schemeClr val="tx1"/>
                </a:solidFill>
                <a:latin typeface="黑体" pitchFamily="49" charset="-122"/>
              </a:rPr>
              <a:t>膳食、生活方式与体重增加和肥胖的证据强度</a:t>
            </a:r>
            <a:r>
              <a:rPr lang="zh-CN" altLang="zh-CN" smtClean="0"/>
              <a:t/>
            </a:r>
            <a:br>
              <a:rPr lang="zh-CN" altLang="zh-CN" smtClean="0"/>
            </a:br>
            <a:endParaRPr lang="zh-CN" altLang="en-US" smtClean="0"/>
          </a:p>
        </p:txBody>
      </p:sp>
      <p:graphicFrame>
        <p:nvGraphicFramePr>
          <p:cNvPr id="4" name="表格 3"/>
          <p:cNvGraphicFramePr>
            <a:graphicFrameLocks noGrp="1"/>
          </p:cNvGraphicFramePr>
          <p:nvPr/>
        </p:nvGraphicFramePr>
        <p:xfrm>
          <a:off x="609600" y="1219200"/>
          <a:ext cx="7696200" cy="4572000"/>
        </p:xfrm>
        <a:graphic>
          <a:graphicData uri="http://schemas.openxmlformats.org/drawingml/2006/table">
            <a:tbl>
              <a:tblPr/>
              <a:tblGrid>
                <a:gridCol w="3848100"/>
                <a:gridCol w="3848100"/>
              </a:tblGrid>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证据强度分级</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增加危险性的因素</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84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令人信服的证据</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久坐不动的生活方式；大量摄入微量营养素含量低的能量密集型食品</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954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很可能的证据</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能量密集型食品和快餐店的大力促销活动；</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大量饮用加糖的软饮料和果汁；</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不良的社会经济条件（在发达国家、尤其是妇女）</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95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可能的证据</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大块的食物；</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大量摄入家庭以外制作的食物（发达国家）；</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“严格节食</a:t>
                      </a:r>
                      <a:r>
                        <a:rPr kumimoji="0" lang="en-US" altLang="zh-CN" sz="2000" b="1" i="0" u="none" strike="noStrike" cap="none" normalizeH="0" baseline="0" smtClean="0">
                          <a:ln>
                            <a:noFill/>
                          </a:ln>
                          <a:solidFill>
                            <a:srgbClr val="333333"/>
                          </a:solidFill>
                          <a:effectLst/>
                          <a:latin typeface="黑体" pitchFamily="2" charset="-122"/>
                          <a:ea typeface="黑体" pitchFamily="2" charset="-122"/>
                        </a:rPr>
                        <a:t>/</a:t>
                      </a:r>
                      <a:r>
                        <a:rPr kumimoji="0" lang="zh-CN" altLang="en-US" sz="2000" b="1" i="0" u="none" strike="noStrike" cap="none" normalizeH="0" baseline="0" smtClean="0">
                          <a:ln>
                            <a:noFill/>
                          </a:ln>
                          <a:solidFill>
                            <a:srgbClr val="333333"/>
                          </a:solidFill>
                          <a:effectLst/>
                          <a:latin typeface="黑体" pitchFamily="2" charset="-122"/>
                          <a:ea typeface="黑体" pitchFamily="2" charset="-122"/>
                        </a:rPr>
                        <a:t>不停反悔”的进食模式</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4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不充足的证据</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333333"/>
                          </a:solidFill>
                          <a:effectLst/>
                          <a:latin typeface="黑体" pitchFamily="2" charset="-122"/>
                          <a:ea typeface="黑体" pitchFamily="2" charset="-122"/>
                        </a:rPr>
                        <a:t>乙醇</a:t>
                      </a:r>
                      <a:endParaRPr kumimoji="0" lang="zh-CN" altLang="en-US" sz="2000" b="1" i="0" u="none" strike="noStrike" cap="none" normalizeH="0" baseline="0" smtClean="0">
                        <a:ln>
                          <a:noFill/>
                        </a:ln>
                        <a:solidFill>
                          <a:schemeClr val="tx1"/>
                        </a:solidFill>
                        <a:effectLst/>
                        <a:latin typeface="黑体" pitchFamily="2" charset="-122"/>
                        <a:ea typeface="黑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标题 1"/>
          <p:cNvSpPr>
            <a:spLocks noGrp="1"/>
          </p:cNvSpPr>
          <p:nvPr>
            <p:ph type="title" idx="4294967295"/>
          </p:nvPr>
        </p:nvSpPr>
        <p:spPr/>
        <p:txBody>
          <a:bodyPr>
            <a:normAutofit fontScale="90000"/>
          </a:bodyPr>
          <a:lstStyle/>
          <a:p>
            <a:r>
              <a:rPr lang="zh-CN" altLang="zh-CN" b="1" smtClean="0">
                <a:solidFill>
                  <a:srgbClr val="0000FF"/>
                </a:solidFill>
                <a:latin typeface="黑体" pitchFamily="49" charset="-122"/>
                <a:ea typeface="黑体" pitchFamily="49" charset="-122"/>
              </a:rPr>
              <a:t>三、肥胖对健康的危害</a:t>
            </a:r>
            <a:r>
              <a:rPr lang="zh-CN" altLang="zh-CN" smtClean="0">
                <a:solidFill>
                  <a:srgbClr val="0000FF"/>
                </a:solidFill>
                <a:latin typeface="黑体" pitchFamily="49" charset="-122"/>
                <a:ea typeface="黑体" pitchFamily="49" charset="-122"/>
              </a:rPr>
              <a:t/>
            </a:r>
            <a:br>
              <a:rPr lang="zh-CN" altLang="zh-CN" smtClean="0">
                <a:solidFill>
                  <a:srgbClr val="0000FF"/>
                </a:solidFill>
                <a:latin typeface="黑体" pitchFamily="49" charset="-122"/>
                <a:ea typeface="黑体" pitchFamily="49" charset="-122"/>
              </a:rPr>
            </a:br>
            <a:endParaRPr lang="zh-CN" altLang="en-US" smtClean="0">
              <a:solidFill>
                <a:srgbClr val="0000FF"/>
              </a:solidFill>
              <a:latin typeface="黑体" pitchFamily="49" charset="-122"/>
              <a:ea typeface="黑体" pitchFamily="49" charset="-122"/>
            </a:endParaRPr>
          </a:p>
        </p:txBody>
      </p:sp>
      <p:sp>
        <p:nvSpPr>
          <p:cNvPr id="235523" name="内容占位符 2"/>
          <p:cNvSpPr>
            <a:spLocks noGrp="1"/>
          </p:cNvSpPr>
          <p:nvPr>
            <p:ph idx="4294967295"/>
          </p:nvPr>
        </p:nvSpPr>
        <p:spPr>
          <a:xfrm>
            <a:off x="381000" y="1219200"/>
            <a:ext cx="8534400" cy="4525963"/>
          </a:xfrm>
        </p:spPr>
        <p:txBody>
          <a:bodyPr>
            <a:normAutofit fontScale="92500" lnSpcReduction="10000"/>
          </a:bodyPr>
          <a:lstStyle/>
          <a:p>
            <a:pPr latinLnBrk="1">
              <a:buFontTx/>
              <a:buNone/>
            </a:pPr>
            <a:r>
              <a:rPr lang="zh-CN" altLang="en-US" sz="2400" b="1" dirty="0" smtClean="0">
                <a:latin typeface="黑体" pitchFamily="49" charset="-122"/>
                <a:ea typeface="黑体" pitchFamily="49" charset="-122"/>
              </a:rPr>
              <a:t>（一）</a:t>
            </a:r>
            <a:r>
              <a:rPr lang="zh-CN" altLang="zh-CN" sz="2400" b="1" dirty="0" smtClean="0">
                <a:solidFill>
                  <a:srgbClr val="FF0000"/>
                </a:solidFill>
                <a:latin typeface="黑体" pitchFamily="49" charset="-122"/>
                <a:ea typeface="黑体" pitchFamily="49" charset="-122"/>
              </a:rPr>
              <a:t>肥胖对儿童健康的危害</a:t>
            </a:r>
          </a:p>
          <a:p>
            <a:pPr latinLnBrk="1">
              <a:buFontTx/>
              <a:buNone/>
            </a:pPr>
            <a:r>
              <a:rPr lang="en-US" altLang="zh-CN" sz="2400" b="1" dirty="0" smtClean="0">
                <a:latin typeface="黑体" pitchFamily="49" charset="-122"/>
                <a:ea typeface="黑体" pitchFamily="49" charset="-122"/>
              </a:rPr>
              <a:t>1.</a:t>
            </a:r>
            <a:r>
              <a:rPr lang="zh-CN" altLang="zh-CN" sz="2400" b="1" dirty="0" smtClean="0">
                <a:latin typeface="黑体" pitchFamily="49" charset="-122"/>
                <a:ea typeface="黑体" pitchFamily="49" charset="-122"/>
              </a:rPr>
              <a:t>对内分泌系统和心血管系统的影响</a:t>
            </a:r>
          </a:p>
          <a:p>
            <a:pPr latinLnBrk="1">
              <a:buFontTx/>
              <a:buNone/>
            </a:pPr>
            <a:r>
              <a:rPr lang="en-US" altLang="zh-CN" sz="2400" b="1" dirty="0" smtClean="0">
                <a:latin typeface="黑体" pitchFamily="49" charset="-122"/>
                <a:ea typeface="黑体" pitchFamily="49" charset="-122"/>
              </a:rPr>
              <a:t>2.</a:t>
            </a:r>
            <a:r>
              <a:rPr lang="zh-CN" altLang="en-US" sz="2400" b="1" dirty="0" smtClean="0">
                <a:latin typeface="黑体" pitchFamily="49" charset="-122"/>
                <a:ea typeface="黑体" pitchFamily="49" charset="-122"/>
              </a:rPr>
              <a:t>对</a:t>
            </a:r>
            <a:r>
              <a:rPr lang="zh-CN" altLang="zh-CN" sz="2400" b="1" dirty="0" smtClean="0">
                <a:latin typeface="黑体" pitchFamily="49" charset="-122"/>
                <a:ea typeface="黑体" pitchFamily="49" charset="-122"/>
              </a:rPr>
              <a:t>心理、行为发展的影响</a:t>
            </a:r>
            <a:endParaRPr lang="en-US" altLang="zh-CN" sz="2400" b="1" dirty="0" smtClean="0">
              <a:latin typeface="黑体" pitchFamily="49" charset="-122"/>
              <a:ea typeface="黑体" pitchFamily="49" charset="-122"/>
            </a:endParaRPr>
          </a:p>
          <a:p>
            <a:pPr latinLnBrk="1">
              <a:buFontTx/>
              <a:buNone/>
            </a:pPr>
            <a:endParaRPr lang="zh-CN" altLang="zh-CN" sz="2400" b="1" dirty="0" smtClean="0">
              <a:latin typeface="黑体" pitchFamily="49" charset="-122"/>
              <a:ea typeface="黑体" pitchFamily="49" charset="-122"/>
            </a:endParaRPr>
          </a:p>
          <a:p>
            <a:pPr latinLnBrk="1">
              <a:buFontTx/>
              <a:buNone/>
            </a:pPr>
            <a:r>
              <a:rPr lang="zh-CN" altLang="en-US" sz="2400" b="1" dirty="0" smtClean="0">
                <a:latin typeface="黑体" pitchFamily="49" charset="-122"/>
                <a:ea typeface="黑体" pitchFamily="49" charset="-122"/>
              </a:rPr>
              <a:t>（二）</a:t>
            </a:r>
            <a:r>
              <a:rPr lang="zh-CN" altLang="zh-CN" sz="2400" b="1" dirty="0" smtClean="0">
                <a:solidFill>
                  <a:srgbClr val="FF0000"/>
                </a:solidFill>
                <a:latin typeface="黑体" pitchFamily="49" charset="-122"/>
                <a:ea typeface="黑体" pitchFamily="49" charset="-122"/>
              </a:rPr>
              <a:t>肥胖对成人健康的危害 </a:t>
            </a:r>
          </a:p>
          <a:p>
            <a:pPr latinLnBrk="1">
              <a:buFontTx/>
              <a:buNone/>
            </a:pPr>
            <a:r>
              <a:rPr lang="en-US" altLang="zh-CN" sz="2400" b="1" dirty="0" smtClean="0">
                <a:latin typeface="黑体" pitchFamily="49" charset="-122"/>
                <a:ea typeface="黑体" pitchFamily="49" charset="-122"/>
              </a:rPr>
              <a:t>1.</a:t>
            </a:r>
            <a:r>
              <a:rPr lang="zh-CN" altLang="zh-CN" sz="2400" b="1" dirty="0" smtClean="0">
                <a:latin typeface="黑体" pitchFamily="49" charset="-122"/>
                <a:ea typeface="黑体" pitchFamily="49" charset="-122"/>
              </a:rPr>
              <a:t>肥胖、向心性肥胖以及体重增加均可增加</a:t>
            </a:r>
            <a:r>
              <a:rPr lang="en-US" altLang="zh-CN" sz="2400" b="1" dirty="0" smtClean="0">
                <a:latin typeface="黑体" pitchFamily="49" charset="-122"/>
                <a:ea typeface="黑体" pitchFamily="49" charset="-122"/>
              </a:rPr>
              <a:t>2</a:t>
            </a:r>
            <a:r>
              <a:rPr lang="zh-CN" altLang="zh-CN" sz="2400" b="1" dirty="0" smtClean="0">
                <a:latin typeface="黑体" pitchFamily="49" charset="-122"/>
                <a:ea typeface="黑体" pitchFamily="49" charset="-122"/>
              </a:rPr>
              <a:t>型糖尿病和睡眠呼吸暂停的危险性，降低肥胖将有效降低疾病的发生。</a:t>
            </a:r>
          </a:p>
          <a:p>
            <a:pPr latinLnBrk="1">
              <a:buFontTx/>
              <a:buNone/>
            </a:pPr>
            <a:r>
              <a:rPr lang="en-US" altLang="zh-CN" sz="2400" b="1" dirty="0" smtClean="0">
                <a:latin typeface="黑体" pitchFamily="49" charset="-122"/>
                <a:ea typeface="黑体" pitchFamily="49" charset="-122"/>
              </a:rPr>
              <a:t>2.</a:t>
            </a:r>
            <a:r>
              <a:rPr lang="zh-CN" altLang="zh-CN" sz="2400" b="1" dirty="0" smtClean="0">
                <a:latin typeface="黑体" pitchFamily="49" charset="-122"/>
                <a:ea typeface="黑体" pitchFamily="49" charset="-122"/>
              </a:rPr>
              <a:t>肥胖是心血管疾病、一些癌症如乳腺癌（绝经妇女中）、结肠、十二指肠、食道、胃、肝、肾及其他器官癌症和骨关节炎的危险因素之一，降低肥胖仅能部分降低这些疾病的发生。</a:t>
            </a:r>
          </a:p>
          <a:p>
            <a:pPr latinLnBrk="1">
              <a:buFontTx/>
              <a:buNone/>
            </a:pPr>
            <a:r>
              <a:rPr lang="en-US" altLang="zh-CN" sz="2400" b="1" dirty="0" smtClean="0">
                <a:latin typeface="黑体" pitchFamily="49" charset="-122"/>
                <a:ea typeface="黑体" pitchFamily="49" charset="-122"/>
              </a:rPr>
              <a:t>3.</a:t>
            </a:r>
            <a:r>
              <a:rPr lang="zh-CN" altLang="zh-CN" sz="2400" b="1" dirty="0" smtClean="0">
                <a:latin typeface="黑体" pitchFamily="49" charset="-122"/>
                <a:ea typeface="黑体" pitchFamily="49" charset="-122"/>
              </a:rPr>
              <a:t>肥胖还可引发生活质量下降、教育程度较低、社会歧视、成婚率下降以及对自身形象不认同等问题。</a:t>
            </a:r>
          </a:p>
          <a:p>
            <a:endParaRPr lang="zh-CN" altLang="en-US" sz="1400" dirty="0" smtClean="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2995</Words>
  <Application>Microsoft Office PowerPoint</Application>
  <PresentationFormat>全屏显示(4:3)</PresentationFormat>
  <Paragraphs>450</Paragraphs>
  <Slides>72</Slides>
  <Notes>0</Notes>
  <HiddenSlides>0</HiddenSlides>
  <MMClips>0</MMClips>
  <ScaleCrop>false</ScaleCrop>
  <HeadingPairs>
    <vt:vector size="4" baseType="variant">
      <vt:variant>
        <vt:lpstr>主题</vt:lpstr>
      </vt:variant>
      <vt:variant>
        <vt:i4>1</vt:i4>
      </vt:variant>
      <vt:variant>
        <vt:lpstr>幻灯片标题</vt:lpstr>
      </vt:variant>
      <vt:variant>
        <vt:i4>72</vt:i4>
      </vt:variant>
    </vt:vector>
  </HeadingPairs>
  <TitlesOfParts>
    <vt:vector size="73" baseType="lpstr">
      <vt:lpstr>Office 主题</vt:lpstr>
      <vt:lpstr>第六章  营养与营养相关疾病  第一节  营养与肥胖 </vt:lpstr>
      <vt:lpstr>一、肥胖的定义、诊断和分类 </vt:lpstr>
      <vt:lpstr>幻灯片 3</vt:lpstr>
      <vt:lpstr>表1   根据体质指数对超重和肥胖进行的分类 </vt:lpstr>
      <vt:lpstr>幻灯片 5</vt:lpstr>
      <vt:lpstr>幻灯片 6</vt:lpstr>
      <vt:lpstr>二、肥胖发生的机制及影响因素 </vt:lpstr>
      <vt:lpstr>表2 膳食、生活方式与体重增加和肥胖的证据强度 </vt:lpstr>
      <vt:lpstr>三、肥胖对健康的危害 </vt:lpstr>
      <vt:lpstr>表3  肥胖病发生其他疾病的危害 </vt:lpstr>
      <vt:lpstr>五、肥胖的预防和治疗 </vt:lpstr>
      <vt:lpstr>幻灯片 12</vt:lpstr>
      <vt:lpstr>幻灯片 13</vt:lpstr>
      <vt:lpstr>幻灯片 14</vt:lpstr>
      <vt:lpstr>  一．概述   指冠状动脉粥样硬化导致心肌缺血缺氧引起的心脏病（无症状型冠心病、心绞痛、心肌梗死、冠心病猝死）        </vt:lpstr>
      <vt:lpstr>危险因素    Ø 高胆固醇血症    &gt; 5.72 mmol/L                                     </vt:lpstr>
      <vt:lpstr>  二．营养因素对动脉粥样硬化的影响  1．脂类   饱和脂肪酸（SFA）   Ø &lt;10个碳原子、&gt;18个碳原子的饱和脂肪酸几乎不升高    血液胆固醇含量   Ø 棕榈酸（C16:0）、豆蔻酸（C14:0）、月桂酸（C12:0）      血液胆固醇    Ø 长碳链饱和脂肪酸可增强血小板凝集，促进血栓形成 </vt:lpstr>
      <vt:lpstr> 单不饱和脂肪酸（MFA）   Ø 油酸（C18:1，n-9） 血LDL胆固醇   </vt:lpstr>
      <vt:lpstr> n-6多不饱和脂肪酸（PUFA）  亚油酸（C18:2，n-6） 花生四烯酸（C20:4，n-6） 血胆固醇    LDL  HDL                           血小板凝集  </vt:lpstr>
      <vt:lpstr> 反式脂肪酸    Ø 反油酸（C18:1，n－9） 血LDL胆固醇     </vt:lpstr>
      <vt:lpstr>2．总能量    能量过多   肥胖  HDL－C ，血脂   动脉粥样                                             硬化 </vt:lpstr>
      <vt:lpstr>4．蛋白质           动物蛋白  血胆固醇       大豆蛋白  血胆固醇                    </vt:lpstr>
      <vt:lpstr> 维生素B6、叶酸、维生素B12      轻度高同型半胱氨酸血症是脑血管、冠状动脉及周围动脉疾病的一个独立危险因素。据估计，血浆同型半胱氨酸水平只要增加5mol/L，脑血管或冠状动脉疾病的发病危险性可增加50％80％。     叶酸、维生素B12和维生素B6缺乏时，同型半胱氨酸代谢发生障碍，可导致同型半胱氨酸在血中堆积      </vt:lpstr>
      <vt:lpstr>三、动脉粥样硬化的营养防治 </vt:lpstr>
      <vt:lpstr>2．控制能量摄入     食物摄入的总量不要太多，避免吃得过饱，防止   能量摄入过多而造成肥胖。 3．碳水化合物比例适当   膳食脂肪   肥胖   碳水化合物   血中三酰甘油     碳水化物占总能量55％65％ ；单糖和双糖 &lt;10％；   膳食纤维 &gt; 25g/d </vt:lpstr>
      <vt:lpstr>    4．动、植物蛋白合理调配</vt:lpstr>
      <vt:lpstr>7．少饮酒，多饮茶   Ø 适量饮酒   高密度脂蛋白（HDL-C） </vt:lpstr>
      <vt:lpstr>一．概述     高血压是指以体循环动脉血压增高为主，常伴有心、脑、肾、视网膜功能性或器质性改变的全身性疾病                                                     收缩压  ≥140 mmHg (18.7 kPa)       舒张压  ≥ 90 mmHg (12.0 kPa) </vt:lpstr>
      <vt:lpstr> 人类平均血压及高血压患病率有随年龄增长而上升的趋势。一般从40岁开始高血压明显增多。     1991年我国曾对 &gt;15岁的95万人进行调查，发现高血压患病率为11.88％；2002中国居民营养与健康状况调查，18岁及以上居民高血压患病率为 18.8％ 。     中国人平均血压和高血压发病率还呈现北方高于南方的现象。 </vt:lpstr>
      <vt:lpstr> 70年代的大量流行病学研究揭示了食盐摄入量和高血压发病率之间的关系：      食盐摄入量  高血压发病率       美国阿拉斯加州的爱斯基摩人每日食盐摄入量低于4g，几乎没有高血压患者。      日本北部居民平均每日食盐摄入量26g，高血压发病率高达38％，其中1/2死于脑卒中。 </vt:lpstr>
      <vt:lpstr>2.钾   无论是动物实验还是流行病学研究都发现钾的摄入量与高血压呈负相关。即钾的摄入量较高时高血压发病率较低。低钠高钾膳食的降压作用更为明显。    可能与钾能激活钠泵，促进钠的排出，以及减弱交感神经活动有关。</vt:lpstr>
      <vt:lpstr>3.钙   不饮牛奶的人高血压发病率明显高于饮用牛奶者，而牛奶是钙的最好来源。   美国全国健康和膳食调查结果显示，每日钙摄入量低于300mg者与摄入量为1200mg者相比，高血压危险性高23倍。   关于膳食钙对血压的影响，目前还有争议，但多数研究者认为低钙是高血压的危险因素。</vt:lpstr>
      <vt:lpstr> 4.脂肪酸   研究表明，增加多不饱和脂肪酸的摄入和减少饱和脂肪酸的摄入都有利于降低血压。   增加单不饱和脂肪酸的摄入量也可使血压下降，如居住在地中海沿岸的人群，经常食用主要含油酸的橄榄油，他们的高血压发病率就较低。   -3多不饱和脂肪酸的作用近年来受到广泛关注。大多数临床干预实验已显示鱼油有降压作用。</vt:lpstr>
      <vt:lpstr>5.氨基酸   膳食蛋白质中含硫氨基酸如蛋氨酸、半胱氨酸含量较高时高血压和脑卒中的发病率较低。   牛磺酸是含硫氨基酸的代谢产物，已发现它对自发性高血压大鼠（SHR）和高血压患者均有降压作用。</vt:lpstr>
      <vt:lpstr>6.酒精   适量饮酒可能对减少冠心病的危险性有利，但不管饮酒多少，对于高血压却只有不利作用。   据估计，美国约有10％的高血压是由于过量摄入酒精造成的，尤其是中年男子。   研究显示，平均每天饮酒量相当于纯酒精50g左右，即可引起舒张压和收缩压的升高。然而现已证实，即使少量酒精也有升高血压的作用。</vt:lpstr>
      <vt:lpstr>  三. 原发性高血压的营养防治     高血压的非药物治疗措施：      限制钠盐摄入量、控制体重、限制饮酒 </vt:lpstr>
      <vt:lpstr> 1. 限制钠的摄入量   钠是人体必需的常量元素。代谢研究发现，健康成人钠的需要量仅为每日200mg，相当于0.5g食盐。   世界卫生组织建议的食盐摄入量上限为6g/d。而我国人民食盐的摄入量较高，平均在1015g/d。故应培养少盐、清淡的饮食习惯，减少食盐的摄入量。  </vt:lpstr>
      <vt:lpstr> 2. 限制能量摄入量，控制体重   在4060岁男性中，肥胖者的高血压患病率为正常体重者的1.9倍。   减肥可使高血压发生率减少28％48％。</vt:lpstr>
      <vt:lpstr>3.增加钾、镁、钙和优质蛋白的摄入  中国膳食中除钠盐较多外，钾和钙的摄入量普遍低于西方国家。从尿镁排出量推测，中国膳食中镁的摄入量也不充足。  膳食中钾主要来源于蔬菜、水果和豆类。  Ø 高钾低钠的食物有黄豆、赤豆、绿豆、毛豆、蚕豆、豌豆，各种水果以及马铃薯、冬瓜、大白菜、卷心菜、山药等浅色蔬菜。  Ø 深色蔬菜也含有丰富的钾，但钠含量较高。 </vt:lpstr>
      <vt:lpstr>4. 限制饮酒量   高血压患者每日饮酒量应限制在相当于25g酒精以下，最好不要饮酒。而茶叶有一定的利尿和降压作用，可适当饮用。</vt:lpstr>
      <vt:lpstr>第四节  营养与糖尿病</vt:lpstr>
      <vt:lpstr>定义</vt:lpstr>
      <vt:lpstr>糖尿病的诊断标准</vt:lpstr>
      <vt:lpstr>糖尿病的危险因素</vt:lpstr>
      <vt:lpstr>营养因素与糖尿病的关系</vt:lpstr>
      <vt:lpstr>营养因素与糖尿病的关系（续）</vt:lpstr>
      <vt:lpstr>糖尿病综合治疗</vt:lpstr>
      <vt:lpstr>营养治疗建议</vt:lpstr>
      <vt:lpstr>营养治疗建议（续）</vt:lpstr>
      <vt:lpstr>营养治疗建议（续）</vt:lpstr>
      <vt:lpstr>营养治疗建议（续）</vt:lpstr>
      <vt:lpstr>特殊状态下糖尿病的营养治疗</vt:lpstr>
      <vt:lpstr>糖尿病的三级预防</vt:lpstr>
      <vt:lpstr>第五节  营养与痛风</vt:lpstr>
      <vt:lpstr>一、痛风的定义、诊断、病因及发病机制</vt:lpstr>
      <vt:lpstr>二、痛风的临床表现和流行病学调查</vt:lpstr>
      <vt:lpstr>三、痛风的饮食防治措施</vt:lpstr>
      <vt:lpstr>（二）营养治疗</vt:lpstr>
      <vt:lpstr>（二）营养治疗</vt:lpstr>
      <vt:lpstr>第六节  营养与免疫性疾病</vt:lpstr>
      <vt:lpstr>一、概  述</vt:lpstr>
      <vt:lpstr>二、营养素与免疫功能</vt:lpstr>
      <vt:lpstr>（二）脂肪酸与免疫</vt:lpstr>
      <vt:lpstr>（三）维生素与免疫功能</vt:lpstr>
      <vt:lpstr>（三）维生素与免疫功能</vt:lpstr>
      <vt:lpstr>（三）维生素与免疫功能</vt:lpstr>
      <vt:lpstr>（三）维生素与免疫功能</vt:lpstr>
      <vt:lpstr>（四）微量元素与免疫</vt:lpstr>
      <vt:lpstr>（四）微量元素与免疫</vt:lpstr>
      <vt:lpstr>三、营养与继发性免疫缺陷病</vt:lpstr>
      <vt:lpstr>(三)常见继发性免疫缺陷病的原因</vt:lpstr>
      <vt:lpstr>谢谢！</vt:lpstr>
    </vt:vector>
  </TitlesOfParts>
  <Company>复旦大学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第五章  营养与营养相关疾病  第一节  营养与肥胖 </dc:title>
  <dc:creator>lenovo</dc:creator>
  <cp:lastModifiedBy>lenovo</cp:lastModifiedBy>
  <cp:revision>11</cp:revision>
  <dcterms:created xsi:type="dcterms:W3CDTF">2012-08-10T02:22:47Z</dcterms:created>
  <dcterms:modified xsi:type="dcterms:W3CDTF">2012-08-10T07:39:57Z</dcterms:modified>
</cp:coreProperties>
</file>