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032"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7438"/>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6ADF8A-B67F-4244-A3B3-BF091E21DC8C}" type="datetimeFigureOut">
              <a:rPr lang="zh-CN" altLang="en-US" smtClean="0"/>
              <a:pPr/>
              <a:t>2012-08-10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0B4440-9022-4727-AA36-B9B8BC5D5DD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幻灯片图像占位符 1"/>
          <p:cNvSpPr>
            <a:spLocks noGrp="1" noRot="1" noChangeAspect="1" noTextEdit="1"/>
          </p:cNvSpPr>
          <p:nvPr>
            <p:ph type="sldImg"/>
          </p:nvPr>
        </p:nvSpPr>
        <p:spPr bwMode="auto">
          <a:noFill/>
          <a:ln>
            <a:solidFill>
              <a:srgbClr val="000000"/>
            </a:solidFill>
            <a:miter lim="800000"/>
            <a:headEnd/>
            <a:tailEnd/>
          </a:ln>
        </p:spPr>
      </p:sp>
      <p:sp>
        <p:nvSpPr>
          <p:cNvPr id="624643" name="备注占位符 2"/>
          <p:cNvSpPr>
            <a:spLocks noGrp="1"/>
          </p:cNvSpPr>
          <p:nvPr>
            <p:ph type="body" idx="1"/>
          </p:nvPr>
        </p:nvSpPr>
        <p:spPr bwMode="auto">
          <a:noFill/>
        </p:spPr>
        <p:txBody>
          <a:bodyPr wrap="square" numCol="1" anchor="t" anchorCtr="0" compatLnSpc="1">
            <a:prstTxWarp prst="textNoShape">
              <a:avLst/>
            </a:prstTxWarp>
          </a:bodyPr>
          <a:lstStyle/>
          <a:p>
            <a:endParaRPr lang="zh-CN" altLang="en-US" smtClean="0"/>
          </a:p>
        </p:txBody>
      </p:sp>
      <p:sp>
        <p:nvSpPr>
          <p:cNvPr id="62464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30A809-D76B-4D5B-A837-A0733815515E}" type="slidenum">
              <a:rPr lang="zh-CN" altLang="en-US" smtClean="0">
                <a:latin typeface="Arial" pitchFamily="34" charset="0"/>
              </a:rPr>
              <a:pPr/>
              <a:t>32</a:t>
            </a:fld>
            <a:endParaRPr lang="zh-CN" alt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幻灯片图像占位符 1"/>
          <p:cNvSpPr>
            <a:spLocks noGrp="1" noRot="1" noChangeAspect="1" noTextEdit="1"/>
          </p:cNvSpPr>
          <p:nvPr>
            <p:ph type="sldImg"/>
          </p:nvPr>
        </p:nvSpPr>
        <p:spPr bwMode="auto">
          <a:noFill/>
          <a:ln>
            <a:solidFill>
              <a:srgbClr val="000000"/>
            </a:solidFill>
            <a:miter lim="800000"/>
            <a:headEnd/>
            <a:tailEnd/>
          </a:ln>
        </p:spPr>
      </p:sp>
      <p:sp>
        <p:nvSpPr>
          <p:cNvPr id="62566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CN" altLang="en-US" smtClean="0"/>
          </a:p>
        </p:txBody>
      </p:sp>
      <p:sp>
        <p:nvSpPr>
          <p:cNvPr id="62566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DF744F-19F9-4585-9D17-53876203E982}" type="slidenum">
              <a:rPr lang="zh-CN" altLang="en-US" smtClean="0">
                <a:latin typeface="Arial" pitchFamily="34" charset="0"/>
              </a:rPr>
              <a:pPr/>
              <a:t>83</a:t>
            </a:fld>
            <a:endParaRPr lang="zh-CN"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B6E4BE8-C93F-47CE-B83D-54EE2555962C}"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7FEE7C-5451-45E0-8592-5FEB58D57AA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B6E4BE8-C93F-47CE-B83D-54EE2555962C}"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7FEE7C-5451-45E0-8592-5FEB58D57AA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B6E4BE8-C93F-47CE-B83D-54EE2555962C}"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7FEE7C-5451-45E0-8592-5FEB58D57AAB}"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1219200" y="304800"/>
            <a:ext cx="7772400" cy="12065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1219200" y="1600200"/>
            <a:ext cx="7772400" cy="4495800"/>
          </a:xfrm>
        </p:spPr>
        <p:txBody>
          <a:bodyPr/>
          <a:lstStyle/>
          <a:p>
            <a:pPr lvl="0"/>
            <a:endParaRPr lang="zh-CN" altLang="en-US" noProof="0"/>
          </a:p>
        </p:txBody>
      </p:sp>
      <p:sp>
        <p:nvSpPr>
          <p:cNvPr id="4" name="日期占位符 3"/>
          <p:cNvSpPr>
            <a:spLocks noGrp="1"/>
          </p:cNvSpPr>
          <p:nvPr>
            <p:ph type="dt" sz="half" idx="10"/>
          </p:nvPr>
        </p:nvSpPr>
        <p:spPr>
          <a:xfrm>
            <a:off x="1143000" y="6400800"/>
            <a:ext cx="1905000" cy="457200"/>
          </a:xfrm>
        </p:spPr>
        <p:txBody>
          <a:bodyPr/>
          <a:lstStyle>
            <a:lvl1pPr>
              <a:defRPr/>
            </a:lvl1pPr>
          </a:lstStyle>
          <a:p>
            <a:pPr>
              <a:defRPr/>
            </a:pPr>
            <a:endParaRPr lang="en-US" altLang="zh-CN"/>
          </a:p>
        </p:txBody>
      </p:sp>
      <p:sp>
        <p:nvSpPr>
          <p:cNvPr id="5" name="页脚占位符 4"/>
          <p:cNvSpPr>
            <a:spLocks noGrp="1"/>
          </p:cNvSpPr>
          <p:nvPr>
            <p:ph type="ftr" sz="quarter" idx="11"/>
          </p:nvPr>
        </p:nvSpPr>
        <p:spPr>
          <a:xfrm>
            <a:off x="3581400" y="6400800"/>
            <a:ext cx="2895600" cy="457200"/>
          </a:xfrm>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a:xfrm>
            <a:off x="7239000" y="6400800"/>
            <a:ext cx="1905000" cy="457200"/>
          </a:xfrm>
        </p:spPr>
        <p:txBody>
          <a:bodyPr/>
          <a:lstStyle>
            <a:lvl1pPr>
              <a:defRPr/>
            </a:lvl1pPr>
          </a:lstStyle>
          <a:p>
            <a:pPr>
              <a:defRPr/>
            </a:pPr>
            <a:fld id="{F1F6012A-F493-4EC6-9204-CEE473A027D9}"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B6E4BE8-C93F-47CE-B83D-54EE2555962C}"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7FEE7C-5451-45E0-8592-5FEB58D57AA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7B6E4BE8-C93F-47CE-B83D-54EE2555962C}" type="datetimeFigureOut">
              <a:rPr lang="zh-CN" altLang="en-US" smtClean="0"/>
              <a:pPr/>
              <a:t>2012-08-10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77FEE7C-5451-45E0-8592-5FEB58D57AA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B6E4BE8-C93F-47CE-B83D-54EE2555962C}" type="datetimeFigureOut">
              <a:rPr lang="zh-CN" altLang="en-US" smtClean="0"/>
              <a:pPr/>
              <a:t>2012-08-10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7FEE7C-5451-45E0-8592-5FEB58D57AA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B6E4BE8-C93F-47CE-B83D-54EE2555962C}" type="datetimeFigureOut">
              <a:rPr lang="zh-CN" altLang="en-US" smtClean="0"/>
              <a:pPr/>
              <a:t>2012-08-10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77FEE7C-5451-45E0-8592-5FEB58D57AA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B6E4BE8-C93F-47CE-B83D-54EE2555962C}" type="datetimeFigureOut">
              <a:rPr lang="zh-CN" altLang="en-US" smtClean="0"/>
              <a:pPr/>
              <a:t>2012-08-10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77FEE7C-5451-45E0-8592-5FEB58D57AA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B6E4BE8-C93F-47CE-B83D-54EE2555962C}" type="datetimeFigureOut">
              <a:rPr lang="zh-CN" altLang="en-US" smtClean="0"/>
              <a:pPr/>
              <a:t>2012-08-10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77FEE7C-5451-45E0-8592-5FEB58D57AA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B6E4BE8-C93F-47CE-B83D-54EE2555962C}" type="datetimeFigureOut">
              <a:rPr lang="zh-CN" altLang="en-US" smtClean="0"/>
              <a:pPr/>
              <a:t>2012-08-10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7FEE7C-5451-45E0-8592-5FEB58D57AA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7B6E4BE8-C93F-47CE-B83D-54EE2555962C}" type="datetimeFigureOut">
              <a:rPr lang="zh-CN" altLang="en-US" smtClean="0"/>
              <a:pPr/>
              <a:t>2012-08-10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77FEE7C-5451-45E0-8592-5FEB58D57AA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E4BE8-C93F-47CE-B83D-54EE2555962C}" type="datetimeFigureOut">
              <a:rPr lang="zh-CN" altLang="en-US" smtClean="0"/>
              <a:pPr/>
              <a:t>2012-08-10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7FEE7C-5451-45E0-8592-5FEB58D57AA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baidu.com/i?ct=503316480&amp;z=104280951&amp;tn=baiduimagedetail&amp;word=&#21155;&#36136;&#22902;&#31881;"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baidu.com/i?ct=503316480&amp;z=26584651&amp;tn=baiduimagedetail&amp;word=&#28040;&#30246;"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15.xml"/><Relationship Id="rId1" Type="http://schemas.openxmlformats.org/officeDocument/2006/relationships/slideLayout" Target="../slideLayouts/slideLayout2.xml"/><Relationship Id="rId5" Type="http://schemas.openxmlformats.org/officeDocument/2006/relationships/slide" Target="slide17.xml"/><Relationship Id="rId4" Type="http://schemas.openxmlformats.org/officeDocument/2006/relationships/slide" Target="slide18.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slide" Target="slide93.xml"/><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1600200"/>
            <a:ext cx="7772400" cy="2387600"/>
          </a:xfrm>
        </p:spPr>
        <p:txBody>
          <a:bodyPr/>
          <a:lstStyle/>
          <a:p>
            <a:pPr eaLnBrk="1" hangingPunct="1">
              <a:lnSpc>
                <a:spcPct val="130000"/>
              </a:lnSpc>
            </a:pPr>
            <a:r>
              <a:rPr lang="zh-CN" sz="5400" b="1" smtClean="0">
                <a:solidFill>
                  <a:srgbClr val="0000FF"/>
                </a:solidFill>
                <a:latin typeface="黑体" pitchFamily="49" charset="-122"/>
                <a:ea typeface="黑体" pitchFamily="49" charset="-122"/>
              </a:rPr>
              <a:t>第</a:t>
            </a:r>
            <a:r>
              <a:rPr lang="zh-CN" altLang="en-US" sz="5400" b="1" smtClean="0">
                <a:solidFill>
                  <a:srgbClr val="0000FF"/>
                </a:solidFill>
                <a:latin typeface="黑体" pitchFamily="49" charset="-122"/>
                <a:ea typeface="黑体" pitchFamily="49" charset="-122"/>
              </a:rPr>
              <a:t>二</a:t>
            </a:r>
            <a:r>
              <a:rPr lang="zh-CN" sz="5400" b="1" smtClean="0">
                <a:solidFill>
                  <a:srgbClr val="0000FF"/>
                </a:solidFill>
                <a:latin typeface="黑体" pitchFamily="49" charset="-122"/>
                <a:ea typeface="黑体" pitchFamily="49" charset="-122"/>
              </a:rPr>
              <a:t>章</a:t>
            </a:r>
            <a:r>
              <a:rPr lang="en-US" sz="5400" b="1" dirty="0" smtClean="0">
                <a:solidFill>
                  <a:srgbClr val="0000FF"/>
                </a:solidFill>
                <a:latin typeface="黑体" pitchFamily="49" charset="-122"/>
                <a:ea typeface="黑体" pitchFamily="49" charset="-122"/>
              </a:rPr>
              <a:t>  </a:t>
            </a:r>
            <a:r>
              <a:rPr lang="zh-CN" sz="5400" b="1" dirty="0" smtClean="0">
                <a:solidFill>
                  <a:srgbClr val="0000FF"/>
                </a:solidFill>
                <a:latin typeface="黑体" pitchFamily="49" charset="-122"/>
                <a:ea typeface="黑体" pitchFamily="49" charset="-122"/>
              </a:rPr>
              <a:t>营养学基础</a:t>
            </a:r>
            <a:r>
              <a:rPr lang="en-US" altLang="zh-CN" sz="6000" b="1" dirty="0" smtClean="0">
                <a:solidFill>
                  <a:srgbClr val="0000FF"/>
                </a:solidFill>
              </a:rPr>
              <a:t/>
            </a:r>
            <a:br>
              <a:rPr lang="en-US" altLang="zh-CN" sz="6000" b="1" dirty="0" smtClean="0">
                <a:solidFill>
                  <a:srgbClr val="0000FF"/>
                </a:solidFill>
              </a:rPr>
            </a:br>
            <a:r>
              <a:rPr lang="zh-CN" sz="4800" b="1" dirty="0" smtClean="0">
                <a:solidFill>
                  <a:srgbClr val="0000FF"/>
                </a:solidFill>
                <a:latin typeface="黑体" pitchFamily="49" charset="-122"/>
                <a:ea typeface="黑体" pitchFamily="49" charset="-122"/>
              </a:rPr>
              <a:t>第一节</a:t>
            </a:r>
            <a:r>
              <a:rPr lang="en-US" sz="4800" b="1" dirty="0" smtClean="0">
                <a:solidFill>
                  <a:srgbClr val="0000FF"/>
                </a:solidFill>
                <a:latin typeface="黑体" pitchFamily="49" charset="-122"/>
                <a:ea typeface="黑体" pitchFamily="49" charset="-122"/>
              </a:rPr>
              <a:t>  </a:t>
            </a:r>
            <a:r>
              <a:rPr lang="zh-CN" sz="4800" b="1" dirty="0" smtClean="0">
                <a:solidFill>
                  <a:srgbClr val="0000FF"/>
                </a:solidFill>
                <a:latin typeface="黑体" pitchFamily="49" charset="-122"/>
                <a:ea typeface="黑体" pitchFamily="49" charset="-122"/>
              </a:rPr>
              <a:t>蛋白质</a:t>
            </a:r>
            <a:endParaRPr lang="zh-CN" altLang="en-US" sz="6000" dirty="0" smtClean="0">
              <a:solidFill>
                <a:srgbClr val="0000FF"/>
              </a:solidFill>
              <a:latin typeface="黑体" pitchFamily="49" charset="-122"/>
              <a:ea typeface="黑体" pitchFamily="49" charset="-122"/>
            </a:endParaRPr>
          </a:p>
        </p:txBody>
      </p:sp>
      <p:pic>
        <p:nvPicPr>
          <p:cNvPr id="9219" name="Picture 5" descr="final_logo"/>
          <p:cNvPicPr>
            <a:picLocks noChangeAspect="1" noChangeArrowheads="1"/>
          </p:cNvPicPr>
          <p:nvPr/>
        </p:nvPicPr>
        <p:blipFill>
          <a:blip r:embed="rId2" cstate="print"/>
          <a:srcRect/>
          <a:stretch>
            <a:fillRect/>
          </a:stretch>
        </p:blipFill>
        <p:spPr bwMode="auto">
          <a:xfrm>
            <a:off x="7848600" y="5638800"/>
            <a:ext cx="1219200" cy="1219200"/>
          </a:xfrm>
          <a:prstGeom prst="rect">
            <a:avLst/>
          </a:prstGeom>
          <a:noFill/>
          <a:ln w="9525">
            <a:noFill/>
            <a:miter lim="800000"/>
            <a:headEnd/>
            <a:tailEnd/>
          </a:ln>
        </p:spPr>
      </p:pic>
      <p:sp>
        <p:nvSpPr>
          <p:cNvPr id="9220" name="副标题 4"/>
          <p:cNvSpPr>
            <a:spLocks noGrp="1"/>
          </p:cNvSpPr>
          <p:nvPr>
            <p:ph type="subTitle" idx="1"/>
          </p:nvPr>
        </p:nvSpPr>
        <p:spPr/>
        <p:txBody>
          <a:bodyPr/>
          <a:lstStyle/>
          <a:p>
            <a:endParaRPr lang="zh-CN" alt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1"/>
          <p:cNvSpPr>
            <a:spLocks noGrp="1"/>
          </p:cNvSpPr>
          <p:nvPr>
            <p:ph type="title"/>
          </p:nvPr>
        </p:nvSpPr>
        <p:spPr/>
        <p:txBody>
          <a:bodyPr/>
          <a:lstStyle/>
          <a:p>
            <a:pPr algn="l"/>
            <a:r>
              <a:rPr lang="zh-CN" altLang="en-US" sz="3600" b="1" smtClean="0">
                <a:solidFill>
                  <a:srgbClr val="0000FF"/>
                </a:solidFill>
                <a:latin typeface="黑体" pitchFamily="49" charset="-122"/>
                <a:ea typeface="黑体" pitchFamily="49" charset="-122"/>
              </a:rPr>
              <a:t>（二）氨基酸模式和限制氨基酸</a:t>
            </a:r>
            <a:endParaRPr lang="zh-CN" altLang="en-US" sz="3600" smtClean="0">
              <a:solidFill>
                <a:srgbClr val="0000FF"/>
              </a:solidFill>
            </a:endParaRPr>
          </a:p>
        </p:txBody>
      </p:sp>
      <p:sp>
        <p:nvSpPr>
          <p:cNvPr id="18435" name="内容占位符 2"/>
          <p:cNvSpPr>
            <a:spLocks noGrp="1"/>
          </p:cNvSpPr>
          <p:nvPr>
            <p:ph idx="1"/>
          </p:nvPr>
        </p:nvSpPr>
        <p:spPr>
          <a:xfrm>
            <a:off x="609600" y="1600200"/>
            <a:ext cx="8077200" cy="4525963"/>
          </a:xfrm>
        </p:spPr>
        <p:txBody>
          <a:bodyPr/>
          <a:lstStyle/>
          <a:p>
            <a:pPr>
              <a:buFontTx/>
              <a:buNone/>
            </a:pPr>
            <a:r>
              <a:rPr lang="en-US" altLang="zh-CN" sz="2800" b="1" dirty="0" smtClean="0">
                <a:latin typeface="黑体" pitchFamily="49" charset="-122"/>
                <a:ea typeface="黑体" pitchFamily="49" charset="-122"/>
              </a:rPr>
              <a:t>3.</a:t>
            </a:r>
            <a:r>
              <a:rPr lang="zh-CN" sz="2800" b="1" dirty="0" smtClean="0">
                <a:latin typeface="黑体" pitchFamily="49" charset="-122"/>
                <a:ea typeface="黑体" pitchFamily="49" charset="-122"/>
              </a:rPr>
              <a:t>按照蛋白质的必需氨基酸组成不同，将其分为</a:t>
            </a:r>
            <a:r>
              <a:rPr lang="en-US" altLang="zh-CN" sz="2800" b="1" dirty="0" smtClean="0">
                <a:latin typeface="黑体" pitchFamily="49" charset="-122"/>
                <a:ea typeface="黑体" pitchFamily="49" charset="-122"/>
              </a:rPr>
              <a:t> 3</a:t>
            </a:r>
            <a:r>
              <a:rPr lang="zh-CN" sz="2800" b="1" dirty="0" smtClean="0">
                <a:latin typeface="黑体" pitchFamily="49" charset="-122"/>
                <a:ea typeface="黑体" pitchFamily="49" charset="-122"/>
              </a:rPr>
              <a:t>类</a:t>
            </a:r>
            <a:r>
              <a:rPr lang="zh-CN" altLang="en-US" sz="2800" b="1" dirty="0" smtClean="0">
                <a:latin typeface="黑体" pitchFamily="49" charset="-122"/>
                <a:ea typeface="黑体" pitchFamily="49" charset="-122"/>
              </a:rPr>
              <a:t>：</a:t>
            </a:r>
            <a:endParaRPr lang="en-US" altLang="zh-CN" sz="2800" b="1" dirty="0" smtClean="0">
              <a:latin typeface="黑体" pitchFamily="49" charset="-122"/>
              <a:ea typeface="黑体" pitchFamily="49" charset="-122"/>
            </a:endParaRPr>
          </a:p>
          <a:p>
            <a:endParaRPr lang="en-US" altLang="zh-CN" sz="1200" b="1" dirty="0" smtClean="0">
              <a:latin typeface="黑体" pitchFamily="49" charset="-122"/>
              <a:ea typeface="黑体" pitchFamily="49" charset="-122"/>
            </a:endParaRPr>
          </a:p>
          <a:p>
            <a:r>
              <a:rPr lang="zh-CN" altLang="en-US" sz="2800" b="1" dirty="0" smtClean="0">
                <a:latin typeface="黑体" pitchFamily="49" charset="-122"/>
                <a:ea typeface="黑体" pitchFamily="49" charset="-122"/>
              </a:rPr>
              <a:t>完全蛋白：</a:t>
            </a:r>
            <a:r>
              <a:rPr lang="zh-CN" sz="2800" b="1" dirty="0" smtClean="0">
                <a:latin typeface="黑体" pitchFamily="49" charset="-122"/>
                <a:ea typeface="黑体" pitchFamily="49" charset="-122"/>
              </a:rPr>
              <a:t>这类蛋白质所含的必需氨基酸种类齐全，数量充足，氨基酸模式与人体蛋白质氨基酸模式接近，不但能够维持成人的健康，并能促进儿童的生长发育。如奶类中的酪蛋白和乳白蛋白，蛋类中的卵白蛋白和卵黄磷蛋白，肉类中的白蛋白和肌蛋白，大豆中的大豆球蛋白等。</a:t>
            </a:r>
            <a:endParaRPr lang="zh-CN" altLang="en-US" sz="2800" b="1" dirty="0" smtClean="0">
              <a:latin typeface="黑体" pitchFamily="49" charset="-122"/>
              <a:ea typeface="黑体" pitchFamily="49" charset="-122"/>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灯片编号占位符 5"/>
          <p:cNvSpPr>
            <a:spLocks noGrp="1"/>
          </p:cNvSpPr>
          <p:nvPr>
            <p:ph type="sldNum" sz="quarter" idx="12"/>
          </p:nvPr>
        </p:nvSpPr>
        <p:spPr>
          <a:noFill/>
        </p:spPr>
        <p:txBody>
          <a:bodyPr/>
          <a:lstStyle/>
          <a:p>
            <a:fld id="{92A9CB01-49A9-4FE3-B693-2CFCD92746F7}" type="slidenum">
              <a:rPr lang="en-US" altLang="zh-CN" smtClean="0">
                <a:latin typeface="Arial" pitchFamily="34" charset="0"/>
              </a:rPr>
              <a:pPr/>
              <a:t>100</a:t>
            </a:fld>
            <a:endParaRPr lang="en-US" altLang="zh-CN" smtClean="0">
              <a:latin typeface="Arial" pitchFamily="34" charset="0"/>
            </a:endParaRPr>
          </a:p>
        </p:txBody>
      </p:sp>
      <p:sp>
        <p:nvSpPr>
          <p:cNvPr id="110595" name="Rectangle 2"/>
          <p:cNvSpPr>
            <a:spLocks noGrp="1" noChangeArrowheads="1"/>
          </p:cNvSpPr>
          <p:nvPr>
            <p:ph type="title"/>
          </p:nvPr>
        </p:nvSpPr>
        <p:spPr/>
        <p:txBody>
          <a:bodyPr>
            <a:normAutofit fontScale="90000"/>
          </a:bodyPr>
          <a:lstStyle/>
          <a:p>
            <a:pPr eaLnBrk="1" hangingPunct="1"/>
            <a:r>
              <a:rPr lang="en-US" altLang="zh-CN" b="1" smtClean="0">
                <a:solidFill>
                  <a:schemeClr val="tx1"/>
                </a:solidFill>
                <a:latin typeface="Times New Roman" pitchFamily="18" charset="0"/>
              </a:rPr>
              <a:t/>
            </a:r>
            <a:br>
              <a:rPr lang="en-US" altLang="zh-CN" b="1" smtClean="0">
                <a:solidFill>
                  <a:schemeClr val="tx1"/>
                </a:solidFill>
                <a:latin typeface="Times New Roman" pitchFamily="18" charset="0"/>
              </a:rPr>
            </a:br>
            <a:r>
              <a:rPr lang="en-US" altLang="zh-CN" b="1" smtClean="0">
                <a:solidFill>
                  <a:schemeClr val="tx1"/>
                </a:solidFill>
                <a:latin typeface="Times New Roman" pitchFamily="18" charset="0"/>
              </a:rPr>
              <a:t/>
            </a:r>
            <a:br>
              <a:rPr lang="en-US" altLang="zh-CN" b="1" smtClean="0">
                <a:solidFill>
                  <a:schemeClr val="tx1"/>
                </a:solidFill>
                <a:latin typeface="Times New Roman" pitchFamily="18" charset="0"/>
              </a:rPr>
            </a:br>
            <a:endParaRPr lang="en-US" altLang="zh-CN" smtClean="0"/>
          </a:p>
        </p:txBody>
      </p:sp>
      <p:sp>
        <p:nvSpPr>
          <p:cNvPr id="110596" name="Rectangle 3"/>
          <p:cNvSpPr>
            <a:spLocks noGrp="1" noChangeArrowheads="1"/>
          </p:cNvSpPr>
          <p:nvPr>
            <p:ph type="body" idx="1"/>
          </p:nvPr>
        </p:nvSpPr>
        <p:spPr>
          <a:xfrm>
            <a:off x="571500" y="857250"/>
            <a:ext cx="7921625" cy="5170488"/>
          </a:xfrm>
        </p:spPr>
        <p:txBody>
          <a:bodyPr/>
          <a:lstStyle/>
          <a:p>
            <a:pPr eaLnBrk="1" hangingPunct="1">
              <a:buFontTx/>
              <a:buNone/>
            </a:pPr>
            <a:r>
              <a:rPr lang="en-US" altLang="zh-CN" b="1" dirty="0" smtClean="0">
                <a:solidFill>
                  <a:srgbClr val="3333FF"/>
                </a:solidFill>
                <a:latin typeface="黑体" pitchFamily="49" charset="-122"/>
                <a:ea typeface="黑体" pitchFamily="49" charset="-122"/>
              </a:rPr>
              <a:t>5</a:t>
            </a:r>
            <a:r>
              <a:rPr lang="zh-CN" altLang="en-US" b="1" dirty="0" smtClean="0">
                <a:solidFill>
                  <a:srgbClr val="3333FF"/>
                </a:solidFill>
                <a:latin typeface="黑体" pitchFamily="49" charset="-122"/>
                <a:ea typeface="黑体" pitchFamily="49" charset="-122"/>
              </a:rPr>
              <a:t>．参考摄入量和食物来源</a:t>
            </a:r>
          </a:p>
          <a:p>
            <a:pPr eaLnBrk="1" hangingPunct="1">
              <a:buFontTx/>
              <a:buNone/>
            </a:pPr>
            <a:endParaRPr lang="zh-CN" altLang="en-US" sz="2800" b="1" dirty="0" smtClean="0">
              <a:solidFill>
                <a:schemeClr val="tx2"/>
              </a:solidFill>
              <a:latin typeface="黑体" pitchFamily="49" charset="-122"/>
              <a:ea typeface="黑体" pitchFamily="49" charset="-122"/>
            </a:endParaRPr>
          </a:p>
          <a:p>
            <a:pPr eaLnBrk="1" hangingPunct="1"/>
            <a:r>
              <a:rPr lang="zh-CN" altLang="en-US" sz="2800" b="1" dirty="0" smtClean="0">
                <a:solidFill>
                  <a:schemeClr val="tx2"/>
                </a:solidFill>
                <a:latin typeface="黑体" pitchFamily="49" charset="-122"/>
                <a:ea typeface="黑体" pitchFamily="49" charset="-122"/>
              </a:rPr>
              <a:t>含量较高、吸收率高：动物血液（</a:t>
            </a:r>
            <a:r>
              <a:rPr lang="en-US" altLang="zh-CN" sz="2800" b="1" dirty="0" smtClean="0">
                <a:solidFill>
                  <a:schemeClr val="tx2"/>
                </a:solidFill>
                <a:latin typeface="黑体" pitchFamily="49" charset="-122"/>
                <a:ea typeface="黑体" pitchFamily="49" charset="-122"/>
              </a:rPr>
              <a:t>25</a:t>
            </a:r>
            <a:r>
              <a:rPr lang="zh-CN" altLang="en-US" sz="2800" b="1" dirty="0" smtClean="0">
                <a:solidFill>
                  <a:schemeClr val="tx2"/>
                </a:solidFill>
                <a:latin typeface="黑体" pitchFamily="49" charset="-122"/>
                <a:ea typeface="黑体" pitchFamily="49" charset="-122"/>
              </a:rPr>
              <a:t>％）、肝脏、瘦肉（</a:t>
            </a:r>
            <a:r>
              <a:rPr lang="en-US" altLang="zh-CN" sz="2800" b="1" dirty="0" smtClean="0">
                <a:solidFill>
                  <a:schemeClr val="tx2"/>
                </a:solidFill>
                <a:latin typeface="黑体" pitchFamily="49" charset="-122"/>
                <a:ea typeface="黑体" pitchFamily="49" charset="-122"/>
              </a:rPr>
              <a:t>22</a:t>
            </a:r>
            <a:r>
              <a:rPr lang="zh-CN" altLang="en-US" sz="2800" b="1" dirty="0" smtClean="0">
                <a:solidFill>
                  <a:schemeClr val="tx2"/>
                </a:solidFill>
                <a:latin typeface="黑体" pitchFamily="49" charset="-122"/>
                <a:ea typeface="黑体" pitchFamily="49" charset="-122"/>
              </a:rPr>
              <a:t>％）、鱼类（</a:t>
            </a:r>
            <a:r>
              <a:rPr lang="en-US" altLang="zh-CN" sz="2800" b="1" dirty="0" smtClean="0">
                <a:solidFill>
                  <a:schemeClr val="tx2"/>
                </a:solidFill>
                <a:latin typeface="黑体" pitchFamily="49" charset="-122"/>
                <a:ea typeface="黑体" pitchFamily="49" charset="-122"/>
              </a:rPr>
              <a:t>11</a:t>
            </a:r>
            <a:r>
              <a:rPr lang="zh-CN" altLang="en-US" sz="2800" b="1" dirty="0" smtClean="0">
                <a:solidFill>
                  <a:schemeClr val="tx2"/>
                </a:solidFill>
                <a:latin typeface="黑体" pitchFamily="49" charset="-122"/>
                <a:ea typeface="黑体" pitchFamily="49" charset="-122"/>
              </a:rPr>
              <a:t>％）</a:t>
            </a:r>
          </a:p>
          <a:p>
            <a:pPr eaLnBrk="1" hangingPunct="1">
              <a:lnSpc>
                <a:spcPct val="150000"/>
              </a:lnSpc>
            </a:pPr>
            <a:r>
              <a:rPr lang="zh-CN" altLang="en-US" sz="2800" b="1" dirty="0" smtClean="0">
                <a:solidFill>
                  <a:schemeClr val="tx2"/>
                </a:solidFill>
                <a:latin typeface="黑体" pitchFamily="49" charset="-122"/>
                <a:ea typeface="黑体" pitchFamily="49" charset="-122"/>
              </a:rPr>
              <a:t>含量较高、吸收率低：蛋黄（</a:t>
            </a:r>
            <a:r>
              <a:rPr lang="en-US" altLang="zh-CN" sz="2800" b="1" dirty="0" smtClean="0">
                <a:solidFill>
                  <a:schemeClr val="tx2"/>
                </a:solidFill>
                <a:latin typeface="黑体" pitchFamily="49" charset="-122"/>
                <a:ea typeface="黑体" pitchFamily="49" charset="-122"/>
              </a:rPr>
              <a:t>3</a:t>
            </a:r>
            <a:r>
              <a:rPr lang="zh-CN" altLang="en-US" sz="2800" b="1" dirty="0" smtClean="0">
                <a:solidFill>
                  <a:schemeClr val="tx2"/>
                </a:solidFill>
                <a:latin typeface="黑体" pitchFamily="49" charset="-122"/>
                <a:ea typeface="黑体" pitchFamily="49" charset="-122"/>
              </a:rPr>
              <a:t>％）、大豆（</a:t>
            </a:r>
            <a:r>
              <a:rPr lang="en-US" altLang="zh-CN" sz="2800" b="1" dirty="0" smtClean="0">
                <a:solidFill>
                  <a:schemeClr val="tx2"/>
                </a:solidFill>
                <a:latin typeface="黑体" pitchFamily="49" charset="-122"/>
                <a:ea typeface="黑体" pitchFamily="49" charset="-122"/>
              </a:rPr>
              <a:t>3%</a:t>
            </a:r>
            <a:r>
              <a:rPr lang="en-US" altLang="zh-CN" sz="2800" b="1" dirty="0" smtClean="0">
                <a:solidFill>
                  <a:schemeClr val="tx2"/>
                </a:solidFill>
                <a:latin typeface="黑体" pitchFamily="49" charset="-122"/>
                <a:ea typeface="黑体" pitchFamily="49" charset="-122"/>
                <a:sym typeface="Symbol" pitchFamily="18" charset="2"/>
              </a:rPr>
              <a:t></a:t>
            </a:r>
            <a:r>
              <a:rPr lang="en-US" altLang="zh-CN" sz="2800" b="1" dirty="0" smtClean="0">
                <a:solidFill>
                  <a:schemeClr val="tx2"/>
                </a:solidFill>
                <a:latin typeface="黑体" pitchFamily="49" charset="-122"/>
                <a:ea typeface="黑体" pitchFamily="49" charset="-122"/>
              </a:rPr>
              <a:t>7%</a:t>
            </a:r>
            <a:r>
              <a:rPr lang="zh-CN" altLang="en-US" sz="2800" b="1" dirty="0" smtClean="0">
                <a:solidFill>
                  <a:schemeClr val="tx2"/>
                </a:solidFill>
                <a:latin typeface="黑体" pitchFamily="49" charset="-122"/>
                <a:ea typeface="黑体" pitchFamily="49" charset="-122"/>
              </a:rPr>
              <a:t>）、黑木耳、芝麻酱</a:t>
            </a:r>
          </a:p>
          <a:p>
            <a:pPr eaLnBrk="1" hangingPunct="1">
              <a:lnSpc>
                <a:spcPct val="150000"/>
              </a:lnSpc>
            </a:pPr>
            <a:r>
              <a:rPr lang="zh-CN" altLang="en-US" sz="2800" b="1" dirty="0" smtClean="0">
                <a:solidFill>
                  <a:schemeClr val="tx2"/>
                </a:solidFill>
                <a:latin typeface="黑体" pitchFamily="49" charset="-122"/>
                <a:ea typeface="黑体" pitchFamily="49" charset="-122"/>
              </a:rPr>
              <a:t>含量较低、吸收率低：谷类（</a:t>
            </a:r>
            <a:r>
              <a:rPr lang="en-US" altLang="zh-CN" sz="2800" b="1" dirty="0" smtClean="0">
                <a:solidFill>
                  <a:schemeClr val="tx2"/>
                </a:solidFill>
                <a:latin typeface="黑体" pitchFamily="49" charset="-122"/>
                <a:ea typeface="黑体" pitchFamily="49" charset="-122"/>
              </a:rPr>
              <a:t>1</a:t>
            </a:r>
            <a:r>
              <a:rPr lang="zh-CN" altLang="en-US" sz="2800" b="1" dirty="0" smtClean="0">
                <a:solidFill>
                  <a:schemeClr val="tx2"/>
                </a:solidFill>
                <a:latin typeface="黑体" pitchFamily="49" charset="-122"/>
                <a:ea typeface="黑体" pitchFamily="49" charset="-122"/>
              </a:rPr>
              <a:t>％）、蔬菜水果</a:t>
            </a:r>
            <a:r>
              <a:rPr lang="zh-CN" altLang="en-US" sz="2800" b="1" dirty="0" smtClean="0">
                <a:latin typeface="楷体_GB2312" pitchFamily="49" charset="-122"/>
                <a:ea typeface="楷体_GB2312" pitchFamily="49" charset="-122"/>
              </a:rPr>
              <a:t/>
            </a:r>
            <a:br>
              <a:rPr lang="zh-CN" altLang="en-US" sz="2800" b="1" dirty="0" smtClean="0">
                <a:latin typeface="楷体_GB2312" pitchFamily="49" charset="-122"/>
                <a:ea typeface="楷体_GB2312" pitchFamily="49" charset="-122"/>
              </a:rPr>
            </a:br>
            <a:endParaRPr lang="zh-CN" altLang="en-US" sz="2800" b="1" dirty="0" smtClean="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灯片编号占位符 5"/>
          <p:cNvSpPr>
            <a:spLocks noGrp="1"/>
          </p:cNvSpPr>
          <p:nvPr>
            <p:ph type="sldNum" sz="quarter" idx="12"/>
          </p:nvPr>
        </p:nvSpPr>
        <p:spPr>
          <a:noFill/>
        </p:spPr>
        <p:txBody>
          <a:bodyPr/>
          <a:lstStyle/>
          <a:p>
            <a:fld id="{A08F8AE3-3CE8-4A6B-99A8-1D4272E54110}" type="slidenum">
              <a:rPr lang="en-US" altLang="zh-CN" smtClean="0">
                <a:latin typeface="Arial" pitchFamily="34" charset="0"/>
              </a:rPr>
              <a:pPr/>
              <a:t>101</a:t>
            </a:fld>
            <a:endParaRPr lang="en-US" altLang="zh-CN" smtClean="0">
              <a:latin typeface="Arial" pitchFamily="34" charset="0"/>
            </a:endParaRPr>
          </a:p>
        </p:txBody>
      </p:sp>
      <p:sp>
        <p:nvSpPr>
          <p:cNvPr id="111619" name="Rectangle 2"/>
          <p:cNvSpPr>
            <a:spLocks noGrp="1" noChangeArrowheads="1"/>
          </p:cNvSpPr>
          <p:nvPr>
            <p:ph type="title"/>
          </p:nvPr>
        </p:nvSpPr>
        <p:spPr>
          <a:xfrm>
            <a:off x="609600" y="-457200"/>
            <a:ext cx="8229600" cy="1384300"/>
          </a:xfrm>
        </p:spPr>
        <p:txBody>
          <a:bodyPr>
            <a:normAutofit fontScale="90000"/>
          </a:bodyPr>
          <a:lstStyle/>
          <a:p>
            <a:pPr eaLnBrk="1" hangingPunct="1"/>
            <a:r>
              <a:rPr lang="en-US" altLang="zh-CN" b="1" smtClean="0">
                <a:solidFill>
                  <a:schemeClr val="tx1"/>
                </a:solidFill>
                <a:latin typeface="Times New Roman" pitchFamily="18" charset="0"/>
              </a:rPr>
              <a:t/>
            </a:r>
            <a:br>
              <a:rPr lang="en-US" altLang="zh-CN" b="1" smtClean="0">
                <a:solidFill>
                  <a:schemeClr val="tx1"/>
                </a:solidFill>
                <a:latin typeface="Times New Roman" pitchFamily="18" charset="0"/>
              </a:rPr>
            </a:br>
            <a:r>
              <a:rPr lang="en-US" altLang="zh-CN" b="1" smtClean="0">
                <a:solidFill>
                  <a:schemeClr val="tx1"/>
                </a:solidFill>
                <a:latin typeface="Times New Roman" pitchFamily="18" charset="0"/>
              </a:rPr>
              <a:t/>
            </a:r>
            <a:br>
              <a:rPr lang="en-US" altLang="zh-CN" b="1" smtClean="0">
                <a:solidFill>
                  <a:schemeClr val="tx1"/>
                </a:solidFill>
                <a:latin typeface="Times New Roman" pitchFamily="18" charset="0"/>
              </a:rPr>
            </a:br>
            <a:r>
              <a:rPr lang="en-US" altLang="zh-CN" b="1" smtClean="0">
                <a:solidFill>
                  <a:schemeClr val="tx1"/>
                </a:solidFill>
                <a:latin typeface="Times New Roman" pitchFamily="18" charset="0"/>
              </a:rPr>
              <a:t/>
            </a:r>
            <a:br>
              <a:rPr lang="en-US" altLang="zh-CN" b="1" smtClean="0">
                <a:solidFill>
                  <a:schemeClr val="tx1"/>
                </a:solidFill>
                <a:latin typeface="Times New Roman" pitchFamily="18" charset="0"/>
              </a:rPr>
            </a:br>
            <a:r>
              <a:rPr lang="en-US" altLang="zh-CN" b="1" smtClean="0">
                <a:solidFill>
                  <a:schemeClr val="tx1"/>
                </a:solidFill>
                <a:latin typeface="Times New Roman" pitchFamily="18" charset="0"/>
              </a:rPr>
              <a:t> </a:t>
            </a:r>
            <a:br>
              <a:rPr lang="en-US" altLang="zh-CN" b="1" smtClean="0">
                <a:solidFill>
                  <a:schemeClr val="tx1"/>
                </a:solidFill>
                <a:latin typeface="Times New Roman" pitchFamily="18" charset="0"/>
              </a:rPr>
            </a:br>
            <a:r>
              <a:rPr lang="en-US" altLang="zh-CN" b="1" smtClean="0">
                <a:solidFill>
                  <a:schemeClr val="tx1"/>
                </a:solidFill>
                <a:latin typeface="Times New Roman" pitchFamily="18" charset="0"/>
              </a:rPr>
              <a:t/>
            </a:r>
            <a:br>
              <a:rPr lang="en-US" altLang="zh-CN" b="1" smtClean="0">
                <a:solidFill>
                  <a:schemeClr val="tx1"/>
                </a:solidFill>
                <a:latin typeface="Times New Roman" pitchFamily="18" charset="0"/>
              </a:rPr>
            </a:br>
            <a:endParaRPr lang="en-US" altLang="zh-CN" b="1" smtClean="0">
              <a:solidFill>
                <a:schemeClr val="tx1"/>
              </a:solidFill>
              <a:latin typeface="Times New Roman" pitchFamily="18" charset="0"/>
            </a:endParaRPr>
          </a:p>
        </p:txBody>
      </p:sp>
      <p:sp>
        <p:nvSpPr>
          <p:cNvPr id="111620" name="Rectangle 3"/>
          <p:cNvSpPr>
            <a:spLocks noGrp="1" noChangeArrowheads="1"/>
          </p:cNvSpPr>
          <p:nvPr>
            <p:ph type="body" idx="1"/>
          </p:nvPr>
        </p:nvSpPr>
        <p:spPr>
          <a:xfrm>
            <a:off x="1115616" y="548680"/>
            <a:ext cx="8388424" cy="5703912"/>
          </a:xfrm>
        </p:spPr>
        <p:txBody>
          <a:bodyPr>
            <a:normAutofit fontScale="92500" lnSpcReduction="10000"/>
          </a:bodyPr>
          <a:lstStyle/>
          <a:p>
            <a:pPr eaLnBrk="1" hangingPunct="1">
              <a:lnSpc>
                <a:spcPct val="90000"/>
              </a:lnSpc>
              <a:buFontTx/>
              <a:buNone/>
            </a:pPr>
            <a:r>
              <a:rPr lang="en-US" altLang="zh-CN" sz="1800" b="1" dirty="0" smtClean="0">
                <a:latin typeface="楷体_GB2312" pitchFamily="49" charset="-122"/>
                <a:ea typeface="楷体_GB2312" pitchFamily="49" charset="-122"/>
              </a:rPr>
              <a:t>        </a:t>
            </a:r>
            <a:r>
              <a:rPr lang="zh-CN" altLang="en-US" sz="2000" b="1" dirty="0" smtClean="0">
                <a:solidFill>
                  <a:srgbClr val="3333FF"/>
                </a:solidFill>
                <a:latin typeface="黑体" pitchFamily="49" charset="-122"/>
                <a:ea typeface="黑体" pitchFamily="49" charset="-122"/>
              </a:rPr>
              <a:t>表</a:t>
            </a:r>
            <a:r>
              <a:rPr lang="en-US" altLang="zh-CN" sz="2000" b="1" dirty="0" smtClean="0">
                <a:solidFill>
                  <a:srgbClr val="3333FF"/>
                </a:solidFill>
                <a:latin typeface="黑体" pitchFamily="49" charset="-122"/>
                <a:ea typeface="黑体" pitchFamily="49" charset="-122"/>
              </a:rPr>
              <a:t>4</a:t>
            </a:r>
            <a:r>
              <a:rPr lang="zh-CN" altLang="en-US" sz="2000" b="1" dirty="0" smtClean="0">
                <a:solidFill>
                  <a:srgbClr val="3333FF"/>
                </a:solidFill>
                <a:latin typeface="黑体" pitchFamily="49" charset="-122"/>
                <a:ea typeface="黑体" pitchFamily="49" charset="-122"/>
              </a:rPr>
              <a:t>   中国居民膳食铁参考摄入量（</a:t>
            </a:r>
            <a:r>
              <a:rPr lang="en-US" altLang="zh-CN" sz="2000" b="1" dirty="0" smtClean="0">
                <a:solidFill>
                  <a:srgbClr val="3333FF"/>
                </a:solidFill>
                <a:latin typeface="黑体" pitchFamily="49" charset="-122"/>
                <a:ea typeface="黑体" pitchFamily="49" charset="-122"/>
              </a:rPr>
              <a:t>DRIs,  mg/d</a:t>
            </a:r>
            <a:r>
              <a:rPr lang="zh-CN" altLang="en-US" sz="2000" b="1" dirty="0" smtClean="0">
                <a:solidFill>
                  <a:srgbClr val="3333FF"/>
                </a:solidFill>
                <a:latin typeface="黑体" pitchFamily="49" charset="-122"/>
                <a:ea typeface="黑体" pitchFamily="49" charset="-122"/>
              </a:rPr>
              <a:t>）</a:t>
            </a:r>
            <a:endParaRPr lang="en-US" altLang="zh-CN" sz="2000" b="1" dirty="0" smtClean="0">
              <a:solidFill>
                <a:srgbClr val="3333FF"/>
              </a:solidFill>
              <a:latin typeface="黑体" pitchFamily="49" charset="-122"/>
              <a:ea typeface="黑体" pitchFamily="49" charset="-122"/>
            </a:endParaRPr>
          </a:p>
          <a:p>
            <a:pPr eaLnBrk="1" hangingPunct="1">
              <a:lnSpc>
                <a:spcPct val="90000"/>
              </a:lnSpc>
              <a:buFontTx/>
              <a:buNone/>
            </a:pPr>
            <a:r>
              <a:rPr lang="zh-CN" altLang="en-US" sz="1800" b="1" dirty="0" smtClean="0">
                <a:latin typeface="黑体" pitchFamily="49" charset="-122"/>
                <a:ea typeface="黑体" pitchFamily="49" charset="-122"/>
              </a:rPr>
              <a:t/>
            </a:r>
            <a:br>
              <a:rPr lang="zh-CN" altLang="en-US" sz="1800" b="1" dirty="0" smtClean="0">
                <a:latin typeface="黑体" pitchFamily="49" charset="-122"/>
                <a:ea typeface="黑体" pitchFamily="49" charset="-122"/>
              </a:rPr>
            </a:br>
            <a:endParaRPr lang="zh-CN" altLang="en-US" sz="1800" b="1" dirty="0" smtClean="0">
              <a:latin typeface="黑体" pitchFamily="49" charset="-122"/>
              <a:ea typeface="黑体" pitchFamily="49" charset="-122"/>
            </a:endParaRPr>
          </a:p>
          <a:p>
            <a:pPr eaLnBrk="1" hangingPunct="1">
              <a:lnSpc>
                <a:spcPct val="90000"/>
              </a:lnSpc>
              <a:buFontTx/>
              <a:buNone/>
            </a:pPr>
            <a:r>
              <a:rPr lang="zh-CN" altLang="en-US" sz="1800" b="1" dirty="0" smtClean="0">
                <a:latin typeface="黑体" pitchFamily="49" charset="-122"/>
                <a:ea typeface="黑体" pitchFamily="49" charset="-122"/>
              </a:rPr>
              <a:t>年龄</a:t>
            </a:r>
            <a:r>
              <a:rPr lang="en-US" altLang="zh-CN" sz="1800" b="1" dirty="0" smtClean="0">
                <a:latin typeface="黑体" pitchFamily="49" charset="-122"/>
                <a:ea typeface="黑体" pitchFamily="49" charset="-122"/>
              </a:rPr>
              <a:t>/</a:t>
            </a:r>
            <a:r>
              <a:rPr lang="zh-CN" altLang="en-US" sz="1800" b="1" dirty="0" smtClean="0">
                <a:latin typeface="黑体" pitchFamily="49" charset="-122"/>
                <a:ea typeface="黑体" pitchFamily="49" charset="-122"/>
              </a:rPr>
              <a:t>岁  	</a:t>
            </a:r>
            <a:r>
              <a:rPr lang="en-US" altLang="zh-CN" sz="1800" b="1" dirty="0" smtClean="0">
                <a:latin typeface="黑体" pitchFamily="49" charset="-122"/>
                <a:ea typeface="黑体" pitchFamily="49" charset="-122"/>
              </a:rPr>
              <a:t>AI	UL	</a:t>
            </a:r>
            <a:r>
              <a:rPr lang="zh-CN" altLang="en-US" sz="1800" b="1" dirty="0" smtClean="0">
                <a:latin typeface="黑体" pitchFamily="49" charset="-122"/>
                <a:ea typeface="黑体" pitchFamily="49" charset="-122"/>
              </a:rPr>
              <a:t>铁需要量    膳食中铁生物利用率％</a:t>
            </a:r>
          </a:p>
          <a:p>
            <a:pPr eaLnBrk="1" hangingPunct="1">
              <a:lnSpc>
                <a:spcPct val="90000"/>
              </a:lnSpc>
              <a:buFontTx/>
              <a:buNone/>
            </a:pPr>
            <a:r>
              <a:rPr lang="zh-CN" altLang="en-US" sz="1800" b="1" dirty="0" smtClean="0">
                <a:latin typeface="黑体" pitchFamily="49" charset="-122"/>
                <a:ea typeface="黑体" pitchFamily="49" charset="-122"/>
              </a:rPr>
              <a:t>   </a:t>
            </a:r>
            <a:r>
              <a:rPr lang="en-US" altLang="zh-CN" sz="1800" b="1" dirty="0" smtClean="0">
                <a:latin typeface="黑体" pitchFamily="49" charset="-122"/>
                <a:ea typeface="黑体" pitchFamily="49" charset="-122"/>
              </a:rPr>
              <a:t>0 -	        0.3	10	   -	             -	</a:t>
            </a:r>
          </a:p>
          <a:p>
            <a:pPr eaLnBrk="1" hangingPunct="1">
              <a:lnSpc>
                <a:spcPct val="90000"/>
              </a:lnSpc>
              <a:buFontTx/>
              <a:buNone/>
            </a:pPr>
            <a:r>
              <a:rPr lang="en-US" altLang="zh-CN" sz="1800" b="1" dirty="0" smtClean="0">
                <a:latin typeface="黑体" pitchFamily="49" charset="-122"/>
                <a:ea typeface="黑体" pitchFamily="49" charset="-122"/>
              </a:rPr>
              <a:t> 0.5 - 	        10       30	  0.8	             8	</a:t>
            </a:r>
            <a:br>
              <a:rPr lang="en-US" altLang="zh-CN" sz="1800" b="1" dirty="0" smtClean="0">
                <a:latin typeface="黑体" pitchFamily="49" charset="-122"/>
                <a:ea typeface="黑体" pitchFamily="49" charset="-122"/>
              </a:rPr>
            </a:br>
            <a:r>
              <a:rPr lang="en-US" altLang="zh-CN" sz="1800" b="1" dirty="0" smtClean="0">
                <a:latin typeface="黑体" pitchFamily="49" charset="-122"/>
                <a:ea typeface="黑体" pitchFamily="49" charset="-122"/>
              </a:rPr>
              <a:t>1 -	        12	30	  1.0	             8	</a:t>
            </a:r>
            <a:br>
              <a:rPr lang="en-US" altLang="zh-CN" sz="1800" b="1" dirty="0" smtClean="0">
                <a:latin typeface="黑体" pitchFamily="49" charset="-122"/>
                <a:ea typeface="黑体" pitchFamily="49" charset="-122"/>
              </a:rPr>
            </a:br>
            <a:r>
              <a:rPr lang="en-US" altLang="zh-CN" sz="1800" b="1" dirty="0" smtClean="0">
                <a:latin typeface="黑体" pitchFamily="49" charset="-122"/>
                <a:ea typeface="黑体" pitchFamily="49" charset="-122"/>
              </a:rPr>
              <a:t>4 -	        12	30	  1.0	             8	</a:t>
            </a:r>
            <a:br>
              <a:rPr lang="en-US" altLang="zh-CN" sz="1800" b="1" dirty="0" smtClean="0">
                <a:latin typeface="黑体" pitchFamily="49" charset="-122"/>
                <a:ea typeface="黑体" pitchFamily="49" charset="-122"/>
              </a:rPr>
            </a:br>
            <a:r>
              <a:rPr lang="en-US" altLang="zh-CN" sz="1800" b="1" dirty="0" smtClean="0">
                <a:latin typeface="黑体" pitchFamily="49" charset="-122"/>
                <a:ea typeface="黑体" pitchFamily="49" charset="-122"/>
              </a:rPr>
              <a:t>7 -          12	30	  1.0	             8	</a:t>
            </a:r>
            <a:br>
              <a:rPr lang="en-US" altLang="zh-CN" sz="1800" b="1" dirty="0" smtClean="0">
                <a:latin typeface="黑体" pitchFamily="49" charset="-122"/>
                <a:ea typeface="黑体" pitchFamily="49" charset="-122"/>
              </a:rPr>
            </a:br>
            <a:r>
              <a:rPr lang="en-US" altLang="zh-CN" sz="1800" b="1" dirty="0" smtClean="0">
                <a:latin typeface="黑体" pitchFamily="49" charset="-122"/>
                <a:ea typeface="黑体" pitchFamily="49" charset="-122"/>
              </a:rPr>
              <a:t>11-					</a:t>
            </a:r>
            <a:br>
              <a:rPr lang="en-US" altLang="zh-CN" sz="1800" b="1" dirty="0" smtClean="0">
                <a:latin typeface="黑体" pitchFamily="49" charset="-122"/>
                <a:ea typeface="黑体" pitchFamily="49" charset="-122"/>
              </a:rPr>
            </a:br>
            <a:r>
              <a:rPr lang="en-US" altLang="zh-CN" sz="1800" b="1" dirty="0" smtClean="0">
                <a:latin typeface="黑体" pitchFamily="49" charset="-122"/>
                <a:ea typeface="黑体" pitchFamily="49" charset="-122"/>
              </a:rPr>
              <a:t>  </a:t>
            </a:r>
            <a:r>
              <a:rPr lang="zh-CN" altLang="en-US" sz="1800" b="1" dirty="0" smtClean="0">
                <a:latin typeface="黑体" pitchFamily="49" charset="-122"/>
                <a:ea typeface="黑体" pitchFamily="49" charset="-122"/>
              </a:rPr>
              <a:t>男	        </a:t>
            </a:r>
            <a:r>
              <a:rPr lang="en-US" altLang="zh-CN" sz="1800" b="1" dirty="0" smtClean="0">
                <a:latin typeface="黑体" pitchFamily="49" charset="-122"/>
                <a:ea typeface="黑体" pitchFamily="49" charset="-122"/>
              </a:rPr>
              <a:t>16	50	  1.1-1.3	     8	</a:t>
            </a:r>
            <a:br>
              <a:rPr lang="en-US" altLang="zh-CN" sz="1800" b="1" dirty="0" smtClean="0">
                <a:latin typeface="黑体" pitchFamily="49" charset="-122"/>
                <a:ea typeface="黑体" pitchFamily="49" charset="-122"/>
              </a:rPr>
            </a:br>
            <a:r>
              <a:rPr lang="en-US" altLang="zh-CN" sz="1800" b="1" dirty="0" smtClean="0">
                <a:latin typeface="黑体" pitchFamily="49" charset="-122"/>
                <a:ea typeface="黑体" pitchFamily="49" charset="-122"/>
              </a:rPr>
              <a:t>  </a:t>
            </a:r>
            <a:r>
              <a:rPr lang="zh-CN" altLang="en-US" sz="1800" b="1" dirty="0" smtClean="0">
                <a:latin typeface="黑体" pitchFamily="49" charset="-122"/>
                <a:ea typeface="黑体" pitchFamily="49" charset="-122"/>
              </a:rPr>
              <a:t>女	        </a:t>
            </a:r>
            <a:r>
              <a:rPr lang="en-US" altLang="zh-CN" sz="1800" b="1" dirty="0" smtClean="0">
                <a:latin typeface="黑体" pitchFamily="49" charset="-122"/>
                <a:ea typeface="黑体" pitchFamily="49" charset="-122"/>
              </a:rPr>
              <a:t>18	50	  1.4-1.5	     8	</a:t>
            </a:r>
            <a:br>
              <a:rPr lang="en-US" altLang="zh-CN" sz="1800" b="1" dirty="0" smtClean="0">
                <a:latin typeface="黑体" pitchFamily="49" charset="-122"/>
                <a:ea typeface="黑体" pitchFamily="49" charset="-122"/>
              </a:rPr>
            </a:br>
            <a:r>
              <a:rPr lang="en-US" altLang="zh-CN" sz="1800" b="1" dirty="0" smtClean="0">
                <a:latin typeface="黑体" pitchFamily="49" charset="-122"/>
                <a:ea typeface="黑体" pitchFamily="49" charset="-122"/>
              </a:rPr>
              <a:t>14-					</a:t>
            </a:r>
            <a:br>
              <a:rPr lang="en-US" altLang="zh-CN" sz="1800" b="1" dirty="0" smtClean="0">
                <a:latin typeface="黑体" pitchFamily="49" charset="-122"/>
                <a:ea typeface="黑体" pitchFamily="49" charset="-122"/>
              </a:rPr>
            </a:br>
            <a:r>
              <a:rPr lang="en-US" altLang="zh-CN" sz="1800" b="1" dirty="0" smtClean="0">
                <a:latin typeface="黑体" pitchFamily="49" charset="-122"/>
                <a:ea typeface="黑体" pitchFamily="49" charset="-122"/>
              </a:rPr>
              <a:t>  </a:t>
            </a:r>
            <a:r>
              <a:rPr lang="zh-CN" altLang="en-US" sz="1800" b="1" dirty="0" smtClean="0">
                <a:latin typeface="黑体" pitchFamily="49" charset="-122"/>
                <a:ea typeface="黑体" pitchFamily="49" charset="-122"/>
              </a:rPr>
              <a:t>男	        </a:t>
            </a:r>
            <a:r>
              <a:rPr lang="en-US" altLang="zh-CN" sz="1800" b="1" dirty="0" smtClean="0">
                <a:latin typeface="黑体" pitchFamily="49" charset="-122"/>
                <a:ea typeface="黑体" pitchFamily="49" charset="-122"/>
              </a:rPr>
              <a:t>20	50	  1.6	             8	</a:t>
            </a:r>
            <a:br>
              <a:rPr lang="en-US" altLang="zh-CN" sz="1800" b="1" dirty="0" smtClean="0">
                <a:latin typeface="黑体" pitchFamily="49" charset="-122"/>
                <a:ea typeface="黑体" pitchFamily="49" charset="-122"/>
              </a:rPr>
            </a:br>
            <a:r>
              <a:rPr lang="en-US" altLang="zh-CN" sz="1800" b="1" dirty="0" smtClean="0">
                <a:latin typeface="黑体" pitchFamily="49" charset="-122"/>
                <a:ea typeface="黑体" pitchFamily="49" charset="-122"/>
              </a:rPr>
              <a:t>  </a:t>
            </a:r>
            <a:r>
              <a:rPr lang="zh-CN" altLang="en-US" sz="1800" b="1" dirty="0" smtClean="0">
                <a:latin typeface="黑体" pitchFamily="49" charset="-122"/>
                <a:ea typeface="黑体" pitchFamily="49" charset="-122"/>
              </a:rPr>
              <a:t>女	        </a:t>
            </a:r>
            <a:r>
              <a:rPr lang="en-US" altLang="zh-CN" sz="1800" b="1" dirty="0" smtClean="0">
                <a:latin typeface="黑体" pitchFamily="49" charset="-122"/>
                <a:ea typeface="黑体" pitchFamily="49" charset="-122"/>
              </a:rPr>
              <a:t>25	50	  2.0	             8	</a:t>
            </a:r>
            <a:br>
              <a:rPr lang="en-US" altLang="zh-CN" sz="1800" b="1" dirty="0" smtClean="0">
                <a:latin typeface="黑体" pitchFamily="49" charset="-122"/>
                <a:ea typeface="黑体" pitchFamily="49" charset="-122"/>
              </a:rPr>
            </a:br>
            <a:r>
              <a:rPr lang="en-US" altLang="zh-CN" sz="1800" b="1" dirty="0" smtClean="0">
                <a:latin typeface="黑体" pitchFamily="49" charset="-122"/>
                <a:ea typeface="黑体" pitchFamily="49" charset="-122"/>
              </a:rPr>
              <a:t>18-				</a:t>
            </a:r>
            <a:br>
              <a:rPr lang="en-US" altLang="zh-CN" sz="1800" b="1" dirty="0" smtClean="0">
                <a:latin typeface="黑体" pitchFamily="49" charset="-122"/>
                <a:ea typeface="黑体" pitchFamily="49" charset="-122"/>
              </a:rPr>
            </a:br>
            <a:r>
              <a:rPr lang="en-US" altLang="zh-CN" sz="1800" b="1" dirty="0" smtClean="0">
                <a:latin typeface="黑体" pitchFamily="49" charset="-122"/>
                <a:ea typeface="黑体" pitchFamily="49" charset="-122"/>
              </a:rPr>
              <a:t>  </a:t>
            </a:r>
            <a:r>
              <a:rPr lang="zh-CN" altLang="en-US" sz="1800" b="1" dirty="0" smtClean="0">
                <a:latin typeface="黑体" pitchFamily="49" charset="-122"/>
                <a:ea typeface="黑体" pitchFamily="49" charset="-122"/>
              </a:rPr>
              <a:t>男	        </a:t>
            </a:r>
            <a:r>
              <a:rPr lang="en-US" altLang="zh-CN" sz="1800" b="1" dirty="0" smtClean="0">
                <a:latin typeface="黑体" pitchFamily="49" charset="-122"/>
                <a:ea typeface="黑体" pitchFamily="49" charset="-122"/>
              </a:rPr>
              <a:t>15	50	  1.21	             8	</a:t>
            </a:r>
            <a:br>
              <a:rPr lang="en-US" altLang="zh-CN" sz="1800" b="1" dirty="0" smtClean="0">
                <a:latin typeface="黑体" pitchFamily="49" charset="-122"/>
                <a:ea typeface="黑体" pitchFamily="49" charset="-122"/>
              </a:rPr>
            </a:br>
            <a:r>
              <a:rPr lang="en-US" altLang="zh-CN" sz="1800" b="1" dirty="0" smtClean="0">
                <a:latin typeface="黑体" pitchFamily="49" charset="-122"/>
                <a:ea typeface="黑体" pitchFamily="49" charset="-122"/>
              </a:rPr>
              <a:t>  </a:t>
            </a:r>
            <a:r>
              <a:rPr lang="zh-CN" altLang="en-US" sz="1800" b="1" dirty="0" smtClean="0">
                <a:latin typeface="黑体" pitchFamily="49" charset="-122"/>
                <a:ea typeface="黑体" pitchFamily="49" charset="-122"/>
              </a:rPr>
              <a:t>女   	</a:t>
            </a:r>
            <a:r>
              <a:rPr lang="en-US" altLang="zh-CN" sz="1800" b="1" dirty="0" smtClean="0">
                <a:latin typeface="黑体" pitchFamily="49" charset="-122"/>
                <a:ea typeface="黑体" pitchFamily="49" charset="-122"/>
              </a:rPr>
              <a:t>20	50	  1.69	             8	</a:t>
            </a:r>
            <a:br>
              <a:rPr lang="en-US" altLang="zh-CN" sz="1800" b="1" dirty="0" smtClean="0">
                <a:latin typeface="黑体" pitchFamily="49" charset="-122"/>
                <a:ea typeface="黑体" pitchFamily="49" charset="-122"/>
              </a:rPr>
            </a:br>
            <a:r>
              <a:rPr lang="en-US" altLang="zh-CN" sz="1800" b="1" dirty="0" smtClean="0">
                <a:latin typeface="黑体" pitchFamily="49" charset="-122"/>
                <a:ea typeface="黑体" pitchFamily="49" charset="-122"/>
              </a:rPr>
              <a:t>50-	        15	50	  1.21	             8	</a:t>
            </a:r>
          </a:p>
          <a:p>
            <a:pPr>
              <a:lnSpc>
                <a:spcPct val="90000"/>
              </a:lnSpc>
              <a:buNone/>
            </a:pPr>
            <a:r>
              <a:rPr lang="en-US" altLang="zh-CN" sz="1800" b="1" dirty="0" smtClean="0">
                <a:latin typeface="黑体" pitchFamily="49" charset="-122"/>
                <a:ea typeface="黑体" pitchFamily="49" charset="-122"/>
              </a:rPr>
              <a:t> </a:t>
            </a:r>
            <a:r>
              <a:rPr lang="zh-CN" altLang="en-US" sz="1800" b="1" dirty="0" smtClean="0">
                <a:latin typeface="黑体" pitchFamily="49" charset="-122"/>
                <a:ea typeface="黑体" pitchFamily="49" charset="-122"/>
              </a:rPr>
              <a:t>孕妇（</a:t>
            </a:r>
            <a:r>
              <a:rPr lang="en-US" altLang="zh-CN" sz="1800" b="1" dirty="0" smtClean="0">
                <a:latin typeface="黑体" pitchFamily="49" charset="-122"/>
                <a:ea typeface="黑体" pitchFamily="49" charset="-122"/>
              </a:rPr>
              <a:t>4</a:t>
            </a:r>
            <a:r>
              <a:rPr lang="en-US" altLang="zh-CN" sz="1800" b="1" dirty="0" smtClean="0">
                <a:latin typeface="黑体" pitchFamily="49" charset="-122"/>
                <a:ea typeface="黑体" pitchFamily="49" charset="-122"/>
                <a:sym typeface="Symbol" pitchFamily="18" charset="2"/>
              </a:rPr>
              <a:t> </a:t>
            </a:r>
            <a:r>
              <a:rPr lang="en-US" altLang="zh-CN" sz="1800" b="1" dirty="0" smtClean="0">
                <a:latin typeface="黑体" pitchFamily="49" charset="-122"/>
                <a:ea typeface="黑体" pitchFamily="49" charset="-122"/>
              </a:rPr>
              <a:t> 6</a:t>
            </a:r>
            <a:r>
              <a:rPr lang="zh-CN" altLang="en-US" sz="1800" b="1" dirty="0" smtClean="0">
                <a:latin typeface="黑体" pitchFamily="49" charset="-122"/>
                <a:ea typeface="黑体" pitchFamily="49" charset="-122"/>
              </a:rPr>
              <a:t>月）	</a:t>
            </a:r>
            <a:r>
              <a:rPr lang="en-US" altLang="zh-CN" sz="1800" b="1" dirty="0" smtClean="0">
                <a:latin typeface="黑体" pitchFamily="49" charset="-122"/>
                <a:ea typeface="黑体" pitchFamily="49" charset="-122"/>
              </a:rPr>
              <a:t>25	60	  4	            15	</a:t>
            </a:r>
          </a:p>
          <a:p>
            <a:pPr>
              <a:lnSpc>
                <a:spcPct val="90000"/>
              </a:lnSpc>
              <a:buNone/>
            </a:pPr>
            <a:r>
              <a:rPr lang="en-US" altLang="zh-CN" sz="1800" b="1" dirty="0" smtClean="0">
                <a:latin typeface="黑体" pitchFamily="49" charset="-122"/>
                <a:ea typeface="黑体" pitchFamily="49" charset="-122"/>
              </a:rPr>
              <a:t> </a:t>
            </a:r>
            <a:r>
              <a:rPr lang="zh-CN" altLang="en-US" sz="1800" b="1" dirty="0" smtClean="0">
                <a:latin typeface="黑体" pitchFamily="49" charset="-122"/>
                <a:ea typeface="黑体" pitchFamily="49" charset="-122"/>
              </a:rPr>
              <a:t>孕妇（</a:t>
            </a:r>
            <a:r>
              <a:rPr lang="en-US" altLang="zh-CN" sz="1800" b="1" dirty="0" smtClean="0">
                <a:latin typeface="黑体" pitchFamily="49" charset="-122"/>
                <a:ea typeface="黑体" pitchFamily="49" charset="-122"/>
              </a:rPr>
              <a:t>7</a:t>
            </a:r>
            <a:r>
              <a:rPr lang="en-US" altLang="zh-CN" sz="1800" b="1" dirty="0" smtClean="0">
                <a:latin typeface="黑体" pitchFamily="49" charset="-122"/>
                <a:ea typeface="黑体" pitchFamily="49" charset="-122"/>
                <a:sym typeface="Symbol" pitchFamily="18" charset="2"/>
              </a:rPr>
              <a:t>  </a:t>
            </a:r>
            <a:r>
              <a:rPr lang="en-US" altLang="zh-CN" sz="1800" b="1" dirty="0" smtClean="0">
                <a:latin typeface="黑体" pitchFamily="49" charset="-122"/>
                <a:ea typeface="黑体" pitchFamily="49" charset="-122"/>
              </a:rPr>
              <a:t>9</a:t>
            </a:r>
            <a:r>
              <a:rPr lang="zh-CN" altLang="en-US" sz="1800" b="1" dirty="0" smtClean="0">
                <a:latin typeface="黑体" pitchFamily="49" charset="-122"/>
                <a:ea typeface="黑体" pitchFamily="49" charset="-122"/>
              </a:rPr>
              <a:t>月）	</a:t>
            </a:r>
            <a:r>
              <a:rPr lang="en-US" altLang="zh-CN" sz="1800" b="1" dirty="0" smtClean="0">
                <a:latin typeface="黑体" pitchFamily="49" charset="-122"/>
                <a:ea typeface="黑体" pitchFamily="49" charset="-122"/>
              </a:rPr>
              <a:t>35	60	  7	            20	</a:t>
            </a:r>
            <a:br>
              <a:rPr lang="en-US" altLang="zh-CN" sz="1800" b="1" dirty="0" smtClean="0">
                <a:latin typeface="黑体" pitchFamily="49" charset="-122"/>
                <a:ea typeface="黑体" pitchFamily="49" charset="-122"/>
              </a:rPr>
            </a:br>
            <a:r>
              <a:rPr lang="zh-CN" altLang="en-US" sz="1800" b="1" dirty="0" smtClean="0">
                <a:latin typeface="黑体" pitchFamily="49" charset="-122"/>
                <a:ea typeface="黑体" pitchFamily="49" charset="-122"/>
              </a:rPr>
              <a:t>乳母  	</a:t>
            </a:r>
            <a:r>
              <a:rPr lang="en-US" altLang="zh-CN" sz="1800" b="1" dirty="0" smtClean="0">
                <a:latin typeface="黑体" pitchFamily="49" charset="-122"/>
                <a:ea typeface="黑体" pitchFamily="49" charset="-122"/>
              </a:rPr>
              <a:t>25	50	  2.0	             8	</a:t>
            </a:r>
            <a:br>
              <a:rPr lang="en-US" altLang="zh-CN" sz="1800" b="1" dirty="0" smtClean="0">
                <a:latin typeface="黑体" pitchFamily="49" charset="-122"/>
                <a:ea typeface="黑体" pitchFamily="49" charset="-122"/>
              </a:rPr>
            </a:br>
            <a:endParaRPr lang="en-US" altLang="zh-CN" sz="1800" b="1" dirty="0" smtClean="0">
              <a:latin typeface="黑体" pitchFamily="49" charset="-122"/>
              <a:ea typeface="黑体" pitchFamily="49" charset="-122"/>
            </a:endParaRPr>
          </a:p>
        </p:txBody>
      </p:sp>
      <p:sp>
        <p:nvSpPr>
          <p:cNvPr id="111621" name="Line 4"/>
          <p:cNvSpPr>
            <a:spLocks noChangeShapeType="1"/>
          </p:cNvSpPr>
          <p:nvPr/>
        </p:nvSpPr>
        <p:spPr bwMode="auto">
          <a:xfrm>
            <a:off x="827584" y="1556792"/>
            <a:ext cx="7489825" cy="0"/>
          </a:xfrm>
          <a:prstGeom prst="line">
            <a:avLst/>
          </a:prstGeom>
          <a:noFill/>
          <a:ln w="9525">
            <a:solidFill>
              <a:schemeClr val="tx1"/>
            </a:solidFill>
            <a:round/>
            <a:headEnd/>
            <a:tailEnd/>
          </a:ln>
        </p:spPr>
        <p:txBody>
          <a:bodyPr/>
          <a:lstStyle/>
          <a:p>
            <a:endParaRPr lang="zh-CN" altLang="en-US"/>
          </a:p>
        </p:txBody>
      </p:sp>
      <p:sp>
        <p:nvSpPr>
          <p:cNvPr id="111622" name="Line 5"/>
          <p:cNvSpPr>
            <a:spLocks noChangeShapeType="1"/>
          </p:cNvSpPr>
          <p:nvPr/>
        </p:nvSpPr>
        <p:spPr bwMode="auto">
          <a:xfrm>
            <a:off x="899592" y="5733256"/>
            <a:ext cx="7343775" cy="0"/>
          </a:xfrm>
          <a:prstGeom prst="line">
            <a:avLst/>
          </a:prstGeom>
          <a:noFill/>
          <a:ln w="9525">
            <a:solidFill>
              <a:schemeClr val="tx1"/>
            </a:solidFill>
            <a:round/>
            <a:headEnd/>
            <a:tailEnd/>
          </a:ln>
        </p:spPr>
        <p:txBody>
          <a:bodyPr/>
          <a:lstStyle/>
          <a:p>
            <a:endParaRPr lang="zh-CN" altLang="en-US"/>
          </a:p>
        </p:txBody>
      </p:sp>
      <p:sp>
        <p:nvSpPr>
          <p:cNvPr id="111623" name="Line 6"/>
          <p:cNvSpPr>
            <a:spLocks noChangeShapeType="1"/>
          </p:cNvSpPr>
          <p:nvPr/>
        </p:nvSpPr>
        <p:spPr bwMode="auto">
          <a:xfrm>
            <a:off x="755576" y="1196752"/>
            <a:ext cx="7632700" cy="0"/>
          </a:xfrm>
          <a:prstGeom prst="line">
            <a:avLst/>
          </a:prstGeom>
          <a:noFill/>
          <a:ln w="9525">
            <a:solidFill>
              <a:schemeClr val="tx1"/>
            </a:solidFill>
            <a:round/>
            <a:headEnd/>
            <a:tailEnd/>
          </a:ln>
        </p:spPr>
        <p:txBody>
          <a:bodyPr/>
          <a:lstStyle/>
          <a:p>
            <a:endParaRPr lang="zh-CN" altLang="en-US"/>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灯片编号占位符 5"/>
          <p:cNvSpPr>
            <a:spLocks noGrp="1"/>
          </p:cNvSpPr>
          <p:nvPr>
            <p:ph type="sldNum" sz="quarter" idx="12"/>
          </p:nvPr>
        </p:nvSpPr>
        <p:spPr>
          <a:noFill/>
        </p:spPr>
        <p:txBody>
          <a:bodyPr/>
          <a:lstStyle/>
          <a:p>
            <a:fld id="{EEB0013A-89F8-422E-932C-DBD121F432B2}" type="slidenum">
              <a:rPr lang="en-US" altLang="zh-CN" smtClean="0">
                <a:latin typeface="Arial" pitchFamily="34" charset="0"/>
              </a:rPr>
              <a:pPr/>
              <a:t>102</a:t>
            </a:fld>
            <a:endParaRPr lang="en-US" altLang="zh-CN" smtClean="0">
              <a:latin typeface="Arial" pitchFamily="34" charset="0"/>
            </a:endParaRPr>
          </a:p>
        </p:txBody>
      </p:sp>
      <p:sp>
        <p:nvSpPr>
          <p:cNvPr id="112643" name="Rectangle 2"/>
          <p:cNvSpPr>
            <a:spLocks noGrp="1" noChangeArrowheads="1"/>
          </p:cNvSpPr>
          <p:nvPr>
            <p:ph type="title"/>
          </p:nvPr>
        </p:nvSpPr>
        <p:spPr>
          <a:xfrm>
            <a:off x="395288" y="1484313"/>
            <a:ext cx="8229600" cy="1384300"/>
          </a:xfrm>
        </p:spPr>
        <p:txBody>
          <a:bodyPr>
            <a:normAutofit fontScale="90000"/>
          </a:bodyPr>
          <a:lstStyle/>
          <a:p>
            <a:pPr algn="l" eaLnBrk="1" hangingPunct="1"/>
            <a:r>
              <a:rPr lang="en-US" altLang="zh-CN" sz="2800" b="1" smtClean="0">
                <a:solidFill>
                  <a:schemeClr val="tx1"/>
                </a:solidFill>
                <a:latin typeface="黑体" pitchFamily="49" charset="-122"/>
                <a:ea typeface="黑体" pitchFamily="49" charset="-122"/>
              </a:rPr>
              <a:t>   1</a:t>
            </a:r>
            <a:r>
              <a:rPr lang="zh-CN" altLang="en-US" sz="2800" b="1" smtClean="0">
                <a:solidFill>
                  <a:schemeClr val="tx1"/>
                </a:solidFill>
                <a:latin typeface="黑体" pitchFamily="49" charset="-122"/>
                <a:ea typeface="黑体" pitchFamily="49" charset="-122"/>
              </a:rPr>
              <a:t>．生理功能</a:t>
            </a:r>
            <a:r>
              <a:rPr lang="zh-CN" altLang="en-US" b="1" smtClean="0">
                <a:solidFill>
                  <a:schemeClr val="tx1"/>
                </a:solidFill>
                <a:latin typeface="Times New Roman" pitchFamily="18" charset="0"/>
              </a:rPr>
              <a:t>                             </a:t>
            </a:r>
            <a:br>
              <a:rPr lang="zh-CN" altLang="en-US" b="1" smtClean="0">
                <a:solidFill>
                  <a:schemeClr val="tx1"/>
                </a:solidFill>
                <a:latin typeface="Times New Roman" pitchFamily="18" charset="0"/>
              </a:rPr>
            </a:br>
            <a:endParaRPr lang="zh-CN" altLang="en-US" b="1" smtClean="0">
              <a:solidFill>
                <a:schemeClr val="tx1"/>
              </a:solidFill>
              <a:latin typeface="Times New Roman" pitchFamily="18" charset="0"/>
            </a:endParaRPr>
          </a:p>
        </p:txBody>
      </p:sp>
      <p:sp>
        <p:nvSpPr>
          <p:cNvPr id="112644" name="Rectangle 3"/>
          <p:cNvSpPr>
            <a:spLocks noGrp="1" noChangeArrowheads="1"/>
          </p:cNvSpPr>
          <p:nvPr>
            <p:ph type="body" idx="1"/>
          </p:nvPr>
        </p:nvSpPr>
        <p:spPr>
          <a:xfrm>
            <a:off x="971550" y="2349500"/>
            <a:ext cx="8532813" cy="5105400"/>
          </a:xfrm>
        </p:spPr>
        <p:txBody>
          <a:bodyPr/>
          <a:lstStyle/>
          <a:p>
            <a:pPr eaLnBrk="1" hangingPunct="1"/>
            <a:r>
              <a:rPr lang="zh-CN" altLang="en-US" sz="2800" b="1" smtClean="0">
                <a:latin typeface="黑体" pitchFamily="49" charset="-122"/>
                <a:ea typeface="黑体" pitchFamily="49" charset="-122"/>
              </a:rPr>
              <a:t>促进生长发育和组织再生</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t>
            </a:r>
            <a:r>
              <a:rPr lang="en-US" altLang="zh-CN" sz="2800" b="1" smtClean="0">
                <a:latin typeface="黑体" pitchFamily="49" charset="-122"/>
                <a:ea typeface="黑体" pitchFamily="49" charset="-122"/>
              </a:rPr>
              <a:t>RNA</a:t>
            </a:r>
            <a:r>
              <a:rPr lang="zh-CN" altLang="en-US" sz="2800" b="1" smtClean="0">
                <a:latin typeface="黑体" pitchFamily="49" charset="-122"/>
                <a:ea typeface="黑体" pitchFamily="49" charset="-122"/>
              </a:rPr>
              <a:t>聚合酶和</a:t>
            </a:r>
            <a:r>
              <a:rPr lang="en-US" altLang="zh-CN" sz="2800" b="1" smtClean="0">
                <a:latin typeface="黑体" pitchFamily="49" charset="-122"/>
                <a:ea typeface="黑体" pitchFamily="49" charset="-122"/>
              </a:rPr>
              <a:t>DNA</a:t>
            </a:r>
            <a:r>
              <a:rPr lang="zh-CN" altLang="en-US" sz="2800" b="1" smtClean="0">
                <a:latin typeface="黑体" pitchFamily="49" charset="-122"/>
                <a:ea typeface="黑体" pitchFamily="49" charset="-122"/>
              </a:rPr>
              <a:t>聚合酶所必需</a:t>
            </a:r>
          </a:p>
          <a:p>
            <a:pPr eaLnBrk="1" hangingPunct="1"/>
            <a:r>
              <a:rPr lang="zh-CN" altLang="en-US" sz="2800" b="1" smtClean="0">
                <a:latin typeface="黑体" pitchFamily="49" charset="-122"/>
                <a:ea typeface="黑体" pitchFamily="49" charset="-122"/>
              </a:rPr>
              <a:t>维持正常食欲</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唾液蛋白</a:t>
            </a:r>
            <a:r>
              <a:rPr lang="zh-CN" altLang="en-US" sz="2800" b="1" smtClean="0">
                <a:latin typeface="黑体" pitchFamily="49" charset="-122"/>
                <a:ea typeface="黑体" pitchFamily="49" charset="-122"/>
                <a:sym typeface="Wingdings" pitchFamily="2" charset="2"/>
              </a:rPr>
              <a:t></a:t>
            </a:r>
            <a:r>
              <a:rPr lang="zh-CN" altLang="en-US" sz="2800" b="1" smtClean="0">
                <a:latin typeface="黑体" pitchFamily="49" charset="-122"/>
                <a:ea typeface="黑体" pitchFamily="49" charset="-122"/>
              </a:rPr>
              <a:t>味觉、食欲</a:t>
            </a:r>
          </a:p>
          <a:p>
            <a:pPr eaLnBrk="1" hangingPunct="1"/>
            <a:r>
              <a:rPr lang="zh-CN" altLang="en-US" sz="2800" b="1" smtClean="0">
                <a:latin typeface="黑体" pitchFamily="49" charset="-122"/>
                <a:ea typeface="黑体" pitchFamily="49" charset="-122"/>
              </a:rPr>
              <a:t>促进性器官的正常发育</a:t>
            </a:r>
          </a:p>
          <a:p>
            <a:pPr eaLnBrk="1" hangingPunct="1">
              <a:buFontTx/>
              <a:buNone/>
            </a:pPr>
            <a:r>
              <a:rPr lang="zh-CN" altLang="en-US" sz="2800" b="1" smtClean="0">
                <a:latin typeface="黑体" pitchFamily="49" charset="-122"/>
                <a:ea typeface="黑体" pitchFamily="49" charset="-122"/>
              </a:rPr>
              <a:t>             参与促性腺激素等代谢</a:t>
            </a:r>
          </a:p>
          <a:p>
            <a:pPr eaLnBrk="1" hangingPunct="1"/>
            <a:r>
              <a:rPr lang="zh-CN" altLang="en-US" sz="2800" b="1" smtClean="0">
                <a:latin typeface="黑体" pitchFamily="49" charset="-122"/>
                <a:ea typeface="黑体" pitchFamily="49" charset="-122"/>
              </a:rPr>
              <a:t>参与免疫功能</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胸腺、脾脏、</a:t>
            </a:r>
            <a:r>
              <a:rPr lang="en-US" altLang="zh-CN" sz="2800" b="1" smtClean="0">
                <a:latin typeface="黑体" pitchFamily="49" charset="-122"/>
                <a:ea typeface="黑体" pitchFamily="49" charset="-122"/>
              </a:rPr>
              <a:t>T</a:t>
            </a:r>
            <a:r>
              <a:rPr lang="zh-CN" altLang="en-US" sz="2800" b="1" smtClean="0">
                <a:latin typeface="黑体" pitchFamily="49" charset="-122"/>
                <a:ea typeface="黑体" pitchFamily="49" charset="-122"/>
              </a:rPr>
              <a:t>细胞功能</a:t>
            </a:r>
          </a:p>
        </p:txBody>
      </p:sp>
      <p:sp>
        <p:nvSpPr>
          <p:cNvPr id="112645" name="Rectangle 4"/>
          <p:cNvSpPr>
            <a:spLocks noChangeArrowheads="1"/>
          </p:cNvSpPr>
          <p:nvPr/>
        </p:nvSpPr>
        <p:spPr bwMode="auto">
          <a:xfrm>
            <a:off x="468313" y="692150"/>
            <a:ext cx="1943100" cy="646113"/>
          </a:xfrm>
          <a:prstGeom prst="rect">
            <a:avLst/>
          </a:prstGeom>
          <a:noFill/>
          <a:ln w="9525">
            <a:noFill/>
            <a:miter lim="800000"/>
            <a:headEnd/>
            <a:tailEnd/>
          </a:ln>
        </p:spPr>
        <p:txBody>
          <a:bodyPr>
            <a:spAutoFit/>
          </a:bodyPr>
          <a:lstStyle/>
          <a:p>
            <a:r>
              <a:rPr lang="zh-CN" altLang="en-US" sz="3600" b="1">
                <a:solidFill>
                  <a:srgbClr val="3333FF"/>
                </a:solidFill>
                <a:latin typeface="黑体" pitchFamily="49" charset="-122"/>
                <a:ea typeface="黑体" pitchFamily="49" charset="-122"/>
              </a:rPr>
              <a:t>四</a:t>
            </a:r>
            <a:r>
              <a:rPr lang="en-US" altLang="zh-CN" sz="3600" b="1">
                <a:solidFill>
                  <a:srgbClr val="3333FF"/>
                </a:solidFill>
                <a:latin typeface="黑体" pitchFamily="49" charset="-122"/>
                <a:ea typeface="黑体" pitchFamily="49" charset="-122"/>
              </a:rPr>
              <a:t>.</a:t>
            </a:r>
            <a:r>
              <a:rPr lang="zh-CN" altLang="en-US" sz="3600" b="1">
                <a:solidFill>
                  <a:srgbClr val="3333FF"/>
                </a:solidFill>
                <a:latin typeface="黑体" pitchFamily="49" charset="-122"/>
                <a:ea typeface="黑体" pitchFamily="49" charset="-122"/>
              </a:rPr>
              <a:t>锌</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灯片编号占位符 5"/>
          <p:cNvSpPr>
            <a:spLocks noGrp="1"/>
          </p:cNvSpPr>
          <p:nvPr>
            <p:ph type="sldNum" sz="quarter" idx="12"/>
          </p:nvPr>
        </p:nvSpPr>
        <p:spPr>
          <a:noFill/>
        </p:spPr>
        <p:txBody>
          <a:bodyPr/>
          <a:lstStyle/>
          <a:p>
            <a:fld id="{9810BA9F-57DF-4CC3-8FF6-676CEBD26D73}" type="slidenum">
              <a:rPr lang="en-US" altLang="zh-CN" smtClean="0">
                <a:latin typeface="Arial" pitchFamily="34" charset="0"/>
              </a:rPr>
              <a:pPr/>
              <a:t>103</a:t>
            </a:fld>
            <a:endParaRPr lang="en-US" altLang="zh-CN" smtClean="0">
              <a:latin typeface="Arial" pitchFamily="34" charset="0"/>
            </a:endParaRPr>
          </a:p>
        </p:txBody>
      </p:sp>
      <p:sp>
        <p:nvSpPr>
          <p:cNvPr id="113667" name="Rectangle 2"/>
          <p:cNvSpPr>
            <a:spLocks noGrp="1" noChangeArrowheads="1"/>
          </p:cNvSpPr>
          <p:nvPr>
            <p:ph type="title"/>
          </p:nvPr>
        </p:nvSpPr>
        <p:spPr>
          <a:xfrm>
            <a:off x="468313" y="692150"/>
            <a:ext cx="8001000" cy="1384300"/>
          </a:xfrm>
        </p:spPr>
        <p:txBody>
          <a:bodyPr/>
          <a:lstStyle/>
          <a:p>
            <a:pPr algn="l" eaLnBrk="1" hangingPunct="1"/>
            <a:r>
              <a:rPr lang="en-US" altLang="zh-CN" sz="3200" b="1" smtClean="0">
                <a:solidFill>
                  <a:srgbClr val="3333FF"/>
                </a:solidFill>
                <a:latin typeface="黑体" pitchFamily="49" charset="-122"/>
                <a:ea typeface="黑体" pitchFamily="49" charset="-122"/>
              </a:rPr>
              <a:t>2</a:t>
            </a:r>
            <a:r>
              <a:rPr lang="zh-CN" altLang="en-US" sz="3200" b="1" smtClean="0">
                <a:solidFill>
                  <a:srgbClr val="3333FF"/>
                </a:solidFill>
                <a:latin typeface="黑体" pitchFamily="49" charset="-122"/>
                <a:ea typeface="黑体" pitchFamily="49" charset="-122"/>
              </a:rPr>
              <a:t>．缺乏症</a:t>
            </a:r>
            <a:r>
              <a:rPr lang="zh-CN" altLang="en-US" b="1" smtClean="0">
                <a:solidFill>
                  <a:schemeClr val="tx1"/>
                </a:solidFill>
                <a:latin typeface="Times New Roman" pitchFamily="18" charset="0"/>
              </a:rPr>
              <a:t/>
            </a:r>
            <a:br>
              <a:rPr lang="zh-CN" altLang="en-US" b="1" smtClean="0">
                <a:solidFill>
                  <a:schemeClr val="tx1"/>
                </a:solidFill>
                <a:latin typeface="Times New Roman" pitchFamily="18" charset="0"/>
              </a:rPr>
            </a:br>
            <a:endParaRPr lang="zh-CN" altLang="en-US" b="1" smtClean="0">
              <a:solidFill>
                <a:schemeClr val="tx1"/>
              </a:solidFill>
              <a:latin typeface="Times New Roman" pitchFamily="18" charset="0"/>
            </a:endParaRPr>
          </a:p>
        </p:txBody>
      </p:sp>
      <p:sp>
        <p:nvSpPr>
          <p:cNvPr id="113668" name="Rectangle 3"/>
          <p:cNvSpPr>
            <a:spLocks noGrp="1" noChangeArrowheads="1"/>
          </p:cNvSpPr>
          <p:nvPr>
            <p:ph type="body" idx="1"/>
          </p:nvPr>
        </p:nvSpPr>
        <p:spPr>
          <a:xfrm>
            <a:off x="684213" y="1484313"/>
            <a:ext cx="8135937" cy="5111750"/>
          </a:xfrm>
        </p:spPr>
        <p:txBody>
          <a:bodyPr/>
          <a:lstStyle/>
          <a:p>
            <a:pPr eaLnBrk="1" hangingPunct="1">
              <a:buFontTx/>
              <a:buNone/>
            </a:pPr>
            <a:r>
              <a:rPr lang="en-US" altLang="zh-CN" sz="2400" b="1" smtClean="0">
                <a:latin typeface="黑体" pitchFamily="49" charset="-122"/>
                <a:ea typeface="黑体" pitchFamily="49" charset="-122"/>
                <a:sym typeface="Symbol" pitchFamily="18" charset="2"/>
              </a:rPr>
              <a:t></a:t>
            </a:r>
            <a:r>
              <a:rPr lang="en-US" altLang="zh-CN" sz="3600" b="1" smtClean="0">
                <a:latin typeface="楷体_GB2312" pitchFamily="49" charset="-122"/>
                <a:ea typeface="楷体_GB2312" pitchFamily="49" charset="-122"/>
                <a:sym typeface="Symbol" pitchFamily="18" charset="2"/>
              </a:rPr>
              <a:t> </a:t>
            </a:r>
            <a:r>
              <a:rPr lang="zh-CN" altLang="en-US" sz="2400" b="1" smtClean="0">
                <a:latin typeface="黑体" pitchFamily="49" charset="-122"/>
                <a:ea typeface="黑体" pitchFamily="49" charset="-122"/>
                <a:sym typeface="Symbol" pitchFamily="18" charset="2"/>
              </a:rPr>
              <a:t>生长发育迟缓</a:t>
            </a:r>
            <a:r>
              <a:rPr lang="zh-CN" altLang="en-US" sz="2400" b="1" smtClean="0">
                <a:latin typeface="黑体" pitchFamily="49" charset="-122"/>
                <a:ea typeface="黑体" pitchFamily="49" charset="-122"/>
              </a:rPr>
              <a:t>（伊朗侏儒症，</a:t>
            </a:r>
            <a:r>
              <a:rPr lang="en-US" altLang="zh-CN" sz="2400" b="1" smtClean="0">
                <a:latin typeface="黑体" pitchFamily="49" charset="-122"/>
                <a:ea typeface="黑体" pitchFamily="49" charset="-122"/>
              </a:rPr>
              <a:t>1961</a:t>
            </a:r>
            <a:r>
              <a:rPr lang="zh-CN" altLang="en-US" sz="2400" b="1" smtClean="0">
                <a:latin typeface="黑体" pitchFamily="49" charset="-122"/>
                <a:ea typeface="黑体" pitchFamily="49" charset="-122"/>
              </a:rPr>
              <a:t>）</a:t>
            </a:r>
            <a:r>
              <a:rPr lang="zh-CN" altLang="en-US" sz="2400" b="1" smtClean="0">
                <a:latin typeface="黑体" pitchFamily="49" charset="-122"/>
                <a:ea typeface="黑体" pitchFamily="49" charset="-122"/>
                <a:sym typeface="Symbol" pitchFamily="18" charset="2"/>
              </a:rPr>
              <a:t>，性成熟推迟，第二性征发育不全，性机能低下，创伤不易愈合。</a:t>
            </a:r>
          </a:p>
          <a:p>
            <a:pPr eaLnBrk="1" hangingPunct="1">
              <a:buFontTx/>
              <a:buNone/>
            </a:pPr>
            <a:endParaRPr lang="zh-CN" altLang="en-US" sz="2400" b="1" smtClean="0">
              <a:latin typeface="黑体" pitchFamily="49" charset="-122"/>
              <a:ea typeface="黑体" pitchFamily="49" charset="-122"/>
              <a:sym typeface="Symbol" pitchFamily="18" charset="2"/>
            </a:endParaRPr>
          </a:p>
          <a:p>
            <a:pPr eaLnBrk="1" hangingPunct="1">
              <a:buFontTx/>
              <a:buNone/>
            </a:pPr>
            <a:r>
              <a:rPr lang="zh-CN" altLang="en-US" sz="2400" b="1" smtClean="0">
                <a:latin typeface="黑体" pitchFamily="49" charset="-122"/>
                <a:ea typeface="黑体" pitchFamily="49" charset="-122"/>
                <a:sym typeface="Symbol" pitchFamily="18" charset="2"/>
              </a:rPr>
              <a:t> 食欲不振，味觉减退或有异食癖。</a:t>
            </a:r>
          </a:p>
          <a:p>
            <a:pPr eaLnBrk="1" hangingPunct="1">
              <a:buFontTx/>
              <a:buNone/>
            </a:pPr>
            <a:endParaRPr lang="zh-CN" altLang="en-US" sz="2400" b="1" smtClean="0">
              <a:latin typeface="黑体" pitchFamily="49" charset="-122"/>
              <a:ea typeface="黑体" pitchFamily="49" charset="-122"/>
              <a:sym typeface="Symbol" pitchFamily="18" charset="2"/>
            </a:endParaRPr>
          </a:p>
          <a:p>
            <a:pPr eaLnBrk="1" hangingPunct="1">
              <a:buFontTx/>
              <a:buNone/>
            </a:pPr>
            <a:r>
              <a:rPr lang="zh-CN" altLang="en-US" sz="2400" b="1" smtClean="0">
                <a:latin typeface="黑体" pitchFamily="49" charset="-122"/>
                <a:ea typeface="黑体" pitchFamily="49" charset="-122"/>
                <a:sym typeface="Symbol" pitchFamily="18" charset="2"/>
              </a:rPr>
              <a:t> 免疫功能降低，易于感染。</a:t>
            </a:r>
            <a:r>
              <a:rPr lang="zh-CN" altLang="en-US" sz="2400" b="1" smtClean="0">
                <a:latin typeface="黑体" pitchFamily="49" charset="-122"/>
                <a:ea typeface="黑体" pitchFamily="49" charset="-122"/>
              </a:rPr>
              <a:t>在智利、越南和危地马拉进行的研究显示，婴儿和学龄前儿童补锌后促进了生长，并降低了腹泻和呼吸道感染率。</a:t>
            </a:r>
          </a:p>
          <a:p>
            <a:pPr eaLnBrk="1" hangingPunct="1">
              <a:buFontTx/>
              <a:buNone/>
            </a:pPr>
            <a:endParaRPr lang="zh-CN" altLang="en-US" sz="2400" b="1" smtClean="0">
              <a:latin typeface="黑体" pitchFamily="49" charset="-122"/>
              <a:ea typeface="黑体" pitchFamily="49" charset="-122"/>
              <a:sym typeface="Symbol" pitchFamily="18" charset="2"/>
            </a:endParaRPr>
          </a:p>
          <a:p>
            <a:pPr eaLnBrk="1" hangingPunct="1">
              <a:buFontTx/>
              <a:buNone/>
            </a:pPr>
            <a:r>
              <a:rPr lang="zh-CN" altLang="en-US" sz="2400" b="1" smtClean="0">
                <a:latin typeface="黑体" pitchFamily="49" charset="-122"/>
                <a:ea typeface="黑体" pitchFamily="49" charset="-122"/>
                <a:sym typeface="Symbol" pitchFamily="18" charset="2"/>
              </a:rPr>
              <a:t> 孕妇缺锌还可导致胎儿畸形。</a:t>
            </a:r>
          </a:p>
          <a:p>
            <a:pPr algn="just" eaLnBrk="1" hangingPunct="1">
              <a:buFontTx/>
              <a:buNone/>
            </a:pPr>
            <a:endParaRPr lang="zh-CN" altLang="en-US" sz="2400" b="1" smtClean="0">
              <a:latin typeface="黑体" pitchFamily="49" charset="-122"/>
              <a:ea typeface="黑体" pitchFamily="49" charset="-122"/>
            </a:endParaRPr>
          </a:p>
          <a:p>
            <a:pPr algn="just" eaLnBrk="1" hangingPunct="1">
              <a:buFontTx/>
              <a:buNone/>
            </a:pPr>
            <a:endParaRPr lang="en-US" altLang="zh-CN" sz="3600" b="1" smtClean="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灯片编号占位符 5"/>
          <p:cNvSpPr>
            <a:spLocks noGrp="1"/>
          </p:cNvSpPr>
          <p:nvPr>
            <p:ph type="sldNum" sz="quarter" idx="12"/>
          </p:nvPr>
        </p:nvSpPr>
        <p:spPr>
          <a:noFill/>
        </p:spPr>
        <p:txBody>
          <a:bodyPr/>
          <a:lstStyle/>
          <a:p>
            <a:fld id="{7EE3611D-5B79-4BAF-B710-D786A73B5FB5}" type="slidenum">
              <a:rPr lang="en-US" altLang="zh-CN" smtClean="0">
                <a:latin typeface="Arial" pitchFamily="34" charset="0"/>
              </a:rPr>
              <a:pPr/>
              <a:t>104</a:t>
            </a:fld>
            <a:endParaRPr lang="en-US" altLang="zh-CN" smtClean="0">
              <a:latin typeface="Arial" pitchFamily="34" charset="0"/>
            </a:endParaRPr>
          </a:p>
        </p:txBody>
      </p:sp>
      <p:sp>
        <p:nvSpPr>
          <p:cNvPr id="114691" name="Rectangle 2"/>
          <p:cNvSpPr>
            <a:spLocks noGrp="1" noChangeArrowheads="1"/>
          </p:cNvSpPr>
          <p:nvPr>
            <p:ph type="title"/>
          </p:nvPr>
        </p:nvSpPr>
        <p:spPr>
          <a:xfrm>
            <a:off x="395288" y="476250"/>
            <a:ext cx="8904287" cy="1384300"/>
          </a:xfrm>
        </p:spPr>
        <p:txBody>
          <a:bodyPr>
            <a:normAutofit fontScale="90000"/>
          </a:bodyPr>
          <a:lstStyle/>
          <a:p>
            <a:pPr algn="l" eaLnBrk="1" hangingPunct="1"/>
            <a:r>
              <a:rPr lang="en-US" altLang="zh-CN" b="1" dirty="0" smtClean="0">
                <a:solidFill>
                  <a:schemeClr val="tx1"/>
                </a:solidFill>
                <a:latin typeface="Times New Roman" pitchFamily="18" charset="0"/>
              </a:rPr>
              <a:t/>
            </a:r>
            <a:br>
              <a:rPr lang="en-US" altLang="zh-CN" b="1" dirty="0" smtClean="0">
                <a:solidFill>
                  <a:schemeClr val="tx1"/>
                </a:solidFill>
                <a:latin typeface="Times New Roman" pitchFamily="18" charset="0"/>
              </a:rPr>
            </a:br>
            <a:r>
              <a:rPr lang="en-US" altLang="zh-CN" b="1" dirty="0" smtClean="0">
                <a:solidFill>
                  <a:schemeClr val="tx1"/>
                </a:solidFill>
                <a:latin typeface="Times New Roman" pitchFamily="18" charset="0"/>
              </a:rPr>
              <a:t> </a:t>
            </a:r>
            <a:r>
              <a:rPr lang="en-US" altLang="zh-CN" sz="3200" b="1" dirty="0" smtClean="0">
                <a:solidFill>
                  <a:srgbClr val="3333FF"/>
                </a:solidFill>
                <a:latin typeface="黑体" pitchFamily="49" charset="-122"/>
                <a:ea typeface="黑体" pitchFamily="49" charset="-122"/>
              </a:rPr>
              <a:t>3</a:t>
            </a:r>
            <a:r>
              <a:rPr lang="zh-CN" altLang="en-US" sz="3200" b="1" dirty="0" smtClean="0">
                <a:solidFill>
                  <a:srgbClr val="3333FF"/>
                </a:solidFill>
                <a:latin typeface="黑体" pitchFamily="49" charset="-122"/>
                <a:ea typeface="黑体" pitchFamily="49" charset="-122"/>
              </a:rPr>
              <a:t>．参考摄入量和食物来源</a:t>
            </a:r>
            <a:r>
              <a:rPr lang="zh-CN" altLang="en-US" sz="2800" b="1" dirty="0" smtClean="0">
                <a:solidFill>
                  <a:schemeClr val="tx1"/>
                </a:solidFill>
                <a:latin typeface="黑体" pitchFamily="49" charset="-122"/>
                <a:ea typeface="黑体" pitchFamily="49" charset="-122"/>
              </a:rPr>
              <a:t/>
            </a:r>
            <a:br>
              <a:rPr lang="zh-CN" altLang="en-US" sz="2800" b="1" dirty="0" smtClean="0">
                <a:solidFill>
                  <a:schemeClr val="tx1"/>
                </a:solidFill>
                <a:latin typeface="黑体" pitchFamily="49" charset="-122"/>
                <a:ea typeface="黑体" pitchFamily="49" charset="-122"/>
              </a:rPr>
            </a:br>
            <a:r>
              <a:rPr lang="zh-CN" altLang="en-US" sz="2800" b="1" dirty="0" smtClean="0">
                <a:solidFill>
                  <a:schemeClr val="tx1"/>
                </a:solidFill>
                <a:latin typeface="楷体_GB2312" pitchFamily="49" charset="-122"/>
                <a:ea typeface="楷体_GB2312" pitchFamily="49" charset="-122"/>
              </a:rPr>
              <a:t>      </a:t>
            </a:r>
            <a:r>
              <a:rPr lang="zh-CN" altLang="en-US" sz="2400" b="1" dirty="0" smtClean="0">
                <a:solidFill>
                  <a:schemeClr val="tx1"/>
                </a:solidFill>
                <a:latin typeface="楷体_GB2312" pitchFamily="49" charset="-122"/>
                <a:ea typeface="楷体_GB2312" pitchFamily="49" charset="-122"/>
              </a:rPr>
              <a:t>表</a:t>
            </a:r>
            <a:r>
              <a:rPr lang="en-US" altLang="zh-CN" sz="2400" b="1" dirty="0" smtClean="0">
                <a:solidFill>
                  <a:schemeClr val="tx1"/>
                </a:solidFill>
                <a:latin typeface="楷体_GB2312" pitchFamily="49" charset="-122"/>
                <a:ea typeface="楷体_GB2312" pitchFamily="49" charset="-122"/>
              </a:rPr>
              <a:t>5</a:t>
            </a:r>
            <a:r>
              <a:rPr lang="zh-CN" altLang="en-US" sz="2400" b="1" dirty="0" smtClean="0">
                <a:solidFill>
                  <a:schemeClr val="tx1"/>
                </a:solidFill>
                <a:latin typeface="楷体_GB2312" pitchFamily="49" charset="-122"/>
                <a:ea typeface="楷体_GB2312" pitchFamily="49" charset="-122"/>
              </a:rPr>
              <a:t>  中国居民膳食锌参考摄入量（</a:t>
            </a:r>
            <a:r>
              <a:rPr lang="en-US" altLang="zh-CN" sz="2400" b="1" dirty="0" err="1" smtClean="0">
                <a:solidFill>
                  <a:schemeClr val="tx1"/>
                </a:solidFill>
                <a:latin typeface="楷体_GB2312" pitchFamily="49" charset="-122"/>
                <a:ea typeface="楷体_GB2312" pitchFamily="49" charset="-122"/>
              </a:rPr>
              <a:t>DRIs,mg</a:t>
            </a:r>
            <a:r>
              <a:rPr lang="en-US" altLang="zh-CN" sz="2400" b="1" dirty="0" smtClean="0">
                <a:solidFill>
                  <a:schemeClr val="tx1"/>
                </a:solidFill>
                <a:latin typeface="楷体_GB2312" pitchFamily="49" charset="-122"/>
                <a:ea typeface="楷体_GB2312" pitchFamily="49" charset="-122"/>
              </a:rPr>
              <a:t>/d</a:t>
            </a:r>
            <a:r>
              <a:rPr lang="zh-CN" altLang="en-US" sz="2400" b="1" dirty="0" smtClean="0">
                <a:solidFill>
                  <a:schemeClr val="tx1"/>
                </a:solidFill>
                <a:latin typeface="楷体_GB2312" pitchFamily="49" charset="-122"/>
                <a:ea typeface="楷体_GB2312" pitchFamily="49" charset="-122"/>
              </a:rPr>
              <a:t>）</a:t>
            </a:r>
            <a:br>
              <a:rPr lang="zh-CN" altLang="en-US" sz="2400" b="1" dirty="0" smtClean="0">
                <a:solidFill>
                  <a:schemeClr val="tx1"/>
                </a:solidFill>
                <a:latin typeface="楷体_GB2312" pitchFamily="49" charset="-122"/>
                <a:ea typeface="楷体_GB2312" pitchFamily="49" charset="-122"/>
              </a:rPr>
            </a:br>
            <a:endParaRPr lang="zh-CN" altLang="en-US" b="1" dirty="0" smtClean="0">
              <a:solidFill>
                <a:schemeClr val="tx1"/>
              </a:solidFill>
              <a:latin typeface="Times New Roman" pitchFamily="18" charset="0"/>
            </a:endParaRPr>
          </a:p>
        </p:txBody>
      </p:sp>
      <p:sp>
        <p:nvSpPr>
          <p:cNvPr id="114692" name="Rectangle 3"/>
          <p:cNvSpPr>
            <a:spLocks noGrp="1" noChangeArrowheads="1"/>
          </p:cNvSpPr>
          <p:nvPr>
            <p:ph type="body" idx="1"/>
          </p:nvPr>
        </p:nvSpPr>
        <p:spPr>
          <a:xfrm>
            <a:off x="304800" y="2057400"/>
            <a:ext cx="8534400" cy="4611688"/>
          </a:xfrm>
        </p:spPr>
        <p:txBody>
          <a:bodyPr/>
          <a:lstStyle/>
          <a:p>
            <a:pPr eaLnBrk="1" hangingPunct="1">
              <a:buFontTx/>
              <a:buNone/>
            </a:pPr>
            <a:r>
              <a:rPr lang="en-US" altLang="zh-CN" sz="1800" b="1" dirty="0" smtClean="0">
                <a:latin typeface="楷体_GB2312" pitchFamily="49" charset="-122"/>
                <a:ea typeface="楷体_GB2312" pitchFamily="49" charset="-122"/>
              </a:rPr>
              <a:t>  </a:t>
            </a:r>
            <a:r>
              <a:rPr lang="zh-CN" altLang="en-US" sz="2400" b="1" dirty="0" smtClean="0">
                <a:latin typeface="楷体_GB2312" pitchFamily="49" charset="-122"/>
                <a:ea typeface="楷体_GB2312" pitchFamily="49" charset="-122"/>
              </a:rPr>
              <a:t>年龄  性别  </a:t>
            </a:r>
            <a:r>
              <a:rPr lang="en-US" altLang="zh-CN" sz="2400" b="1" dirty="0" smtClean="0">
                <a:latin typeface="楷体_GB2312" pitchFamily="49" charset="-122"/>
                <a:ea typeface="楷体_GB2312" pitchFamily="49" charset="-122"/>
              </a:rPr>
              <a:t>RNI    UL     </a:t>
            </a:r>
            <a:r>
              <a:rPr lang="zh-CN" altLang="en-US" sz="2400" b="1" dirty="0" smtClean="0">
                <a:latin typeface="楷体_GB2312" pitchFamily="49" charset="-122"/>
                <a:ea typeface="楷体_GB2312" pitchFamily="49" charset="-122"/>
              </a:rPr>
              <a:t>年龄   性别   </a:t>
            </a:r>
            <a:r>
              <a:rPr lang="en-US" altLang="zh-CN" sz="2400" b="1" dirty="0" smtClean="0">
                <a:latin typeface="楷体_GB2312" pitchFamily="49" charset="-122"/>
                <a:ea typeface="楷体_GB2312" pitchFamily="49" charset="-122"/>
              </a:rPr>
              <a:t>RNI     UL 	</a:t>
            </a:r>
            <a:br>
              <a:rPr lang="en-US" altLang="zh-CN" sz="2400" b="1" dirty="0" smtClean="0">
                <a:latin typeface="楷体_GB2312" pitchFamily="49" charset="-122"/>
                <a:ea typeface="楷体_GB2312" pitchFamily="49" charset="-122"/>
              </a:rPr>
            </a:br>
            <a:r>
              <a:rPr lang="en-US" altLang="zh-CN" sz="2400" b="1" dirty="0" smtClean="0">
                <a:latin typeface="楷体_GB2312" pitchFamily="49" charset="-122"/>
                <a:ea typeface="楷体_GB2312" pitchFamily="49" charset="-122"/>
              </a:rPr>
              <a:t>				</a:t>
            </a:r>
            <a:br>
              <a:rPr lang="en-US" altLang="zh-CN" sz="2400" b="1" dirty="0" smtClean="0">
                <a:latin typeface="楷体_GB2312" pitchFamily="49" charset="-122"/>
                <a:ea typeface="楷体_GB2312" pitchFamily="49" charset="-122"/>
              </a:rPr>
            </a:br>
            <a:r>
              <a:rPr lang="en-US" altLang="zh-CN" sz="2400" b="1" dirty="0" smtClean="0">
                <a:latin typeface="楷体_GB2312" pitchFamily="49" charset="-122"/>
                <a:ea typeface="楷体_GB2312" pitchFamily="49" charset="-122"/>
              </a:rPr>
              <a:t>0.5 </a:t>
            </a:r>
            <a:r>
              <a:rPr lang="en-US" altLang="zh-CN" sz="2400" b="1" dirty="0" smtClean="0">
                <a:latin typeface="楷体_GB2312" pitchFamily="49" charset="-122"/>
                <a:ea typeface="楷体_GB2312" pitchFamily="49" charset="-122"/>
                <a:sym typeface="Symbol" pitchFamily="18" charset="2"/>
              </a:rPr>
              <a:t></a:t>
            </a:r>
            <a:r>
              <a:rPr lang="en-US" altLang="zh-CN" sz="2400" b="1" dirty="0" smtClean="0">
                <a:latin typeface="楷体_GB2312" pitchFamily="49" charset="-122"/>
                <a:ea typeface="楷体_GB2312" pitchFamily="49" charset="-122"/>
              </a:rPr>
              <a:t> 	  8.0	  13     18 </a:t>
            </a:r>
            <a:r>
              <a:rPr lang="en-US" altLang="zh-CN" sz="2400" b="1" dirty="0" smtClean="0">
                <a:latin typeface="楷体_GB2312" pitchFamily="49" charset="-122"/>
                <a:ea typeface="楷体_GB2312" pitchFamily="49" charset="-122"/>
                <a:sym typeface="Symbol" pitchFamily="18" charset="2"/>
              </a:rPr>
              <a:t>    </a:t>
            </a:r>
            <a:r>
              <a:rPr lang="en-US" altLang="zh-CN" sz="2400" b="1" dirty="0" smtClean="0">
                <a:latin typeface="楷体_GB2312" pitchFamily="49" charset="-122"/>
                <a:ea typeface="楷体_GB2312" pitchFamily="49" charset="-122"/>
              </a:rPr>
              <a:t> </a:t>
            </a:r>
            <a:r>
              <a:rPr lang="zh-CN" altLang="en-US" sz="2400" b="1" dirty="0" smtClean="0">
                <a:latin typeface="楷体_GB2312" pitchFamily="49" charset="-122"/>
                <a:ea typeface="楷体_GB2312" pitchFamily="49" charset="-122"/>
              </a:rPr>
              <a:t>男   </a:t>
            </a:r>
            <a:r>
              <a:rPr lang="en-US" altLang="zh-CN" sz="2400" b="1" dirty="0" smtClean="0">
                <a:latin typeface="楷体_GB2312" pitchFamily="49" charset="-122"/>
                <a:ea typeface="楷体_GB2312" pitchFamily="49" charset="-122"/>
              </a:rPr>
              <a:t>15.5	  45 	</a:t>
            </a:r>
            <a:br>
              <a:rPr lang="en-US" altLang="zh-CN" sz="2400" b="1" dirty="0" smtClean="0">
                <a:latin typeface="楷体_GB2312" pitchFamily="49" charset="-122"/>
                <a:ea typeface="楷体_GB2312" pitchFamily="49" charset="-122"/>
              </a:rPr>
            </a:br>
            <a:r>
              <a:rPr lang="en-US" altLang="zh-CN" sz="2400" b="1" dirty="0" smtClean="0">
                <a:latin typeface="楷体_GB2312" pitchFamily="49" charset="-122"/>
                <a:ea typeface="楷体_GB2312" pitchFamily="49" charset="-122"/>
              </a:rPr>
              <a:t>1 </a:t>
            </a:r>
            <a:r>
              <a:rPr lang="en-US" altLang="zh-CN" sz="2400" b="1" dirty="0" smtClean="0">
                <a:latin typeface="楷体_GB2312" pitchFamily="49" charset="-122"/>
                <a:ea typeface="楷体_GB2312" pitchFamily="49" charset="-122"/>
                <a:sym typeface="Symbol" pitchFamily="18" charset="2"/>
              </a:rPr>
              <a:t></a:t>
            </a:r>
            <a:r>
              <a:rPr lang="en-US" altLang="zh-CN" sz="2400" b="1" dirty="0" smtClean="0">
                <a:latin typeface="楷体_GB2312" pitchFamily="49" charset="-122"/>
                <a:ea typeface="楷体_GB2312" pitchFamily="49" charset="-122"/>
              </a:rPr>
              <a:t>         9.0   23              </a:t>
            </a:r>
            <a:r>
              <a:rPr lang="zh-CN" altLang="en-US" sz="2400" b="1" dirty="0" smtClean="0">
                <a:latin typeface="楷体_GB2312" pitchFamily="49" charset="-122"/>
                <a:ea typeface="楷体_GB2312" pitchFamily="49" charset="-122"/>
              </a:rPr>
              <a:t>女	</a:t>
            </a:r>
            <a:r>
              <a:rPr lang="en-US" altLang="zh-CN" sz="2400" b="1" dirty="0" smtClean="0">
                <a:latin typeface="楷体_GB2312" pitchFamily="49" charset="-122"/>
                <a:ea typeface="楷体_GB2312" pitchFamily="49" charset="-122"/>
              </a:rPr>
              <a:t>11.5    37 	</a:t>
            </a:r>
            <a:br>
              <a:rPr lang="en-US" altLang="zh-CN" sz="2400" b="1" dirty="0" smtClean="0">
                <a:latin typeface="楷体_GB2312" pitchFamily="49" charset="-122"/>
                <a:ea typeface="楷体_GB2312" pitchFamily="49" charset="-122"/>
              </a:rPr>
            </a:br>
            <a:r>
              <a:rPr lang="en-US" altLang="zh-CN" sz="2400" b="1" dirty="0" smtClean="0">
                <a:latin typeface="楷体_GB2312" pitchFamily="49" charset="-122"/>
                <a:ea typeface="楷体_GB2312" pitchFamily="49" charset="-122"/>
              </a:rPr>
              <a:t>4 </a:t>
            </a:r>
            <a:r>
              <a:rPr lang="en-US" altLang="zh-CN" sz="2400" b="1" dirty="0" smtClean="0">
                <a:latin typeface="楷体_GB2312" pitchFamily="49" charset="-122"/>
                <a:ea typeface="楷体_GB2312" pitchFamily="49" charset="-122"/>
                <a:sym typeface="Symbol" pitchFamily="18" charset="2"/>
              </a:rPr>
              <a:t></a:t>
            </a:r>
            <a:r>
              <a:rPr lang="en-US" altLang="zh-CN" sz="2400" b="1" dirty="0" smtClean="0">
                <a:latin typeface="楷体_GB2312" pitchFamily="49" charset="-122"/>
                <a:ea typeface="楷体_GB2312" pitchFamily="49" charset="-122"/>
              </a:rPr>
              <a:t>        12.0	  23     </a:t>
            </a:r>
            <a:r>
              <a:rPr lang="zh-CN" altLang="en-US" sz="2400" b="1" dirty="0" smtClean="0">
                <a:latin typeface="楷体_GB2312" pitchFamily="49" charset="-122"/>
                <a:ea typeface="楷体_GB2312" pitchFamily="49" charset="-122"/>
              </a:rPr>
              <a:t>孕妇早期	      </a:t>
            </a:r>
            <a:r>
              <a:rPr lang="en-US" altLang="zh-CN" sz="2400" b="1" dirty="0" smtClean="0">
                <a:latin typeface="楷体_GB2312" pitchFamily="49" charset="-122"/>
                <a:ea typeface="楷体_GB2312" pitchFamily="49" charset="-122"/>
              </a:rPr>
              <a:t>11.5	  35 	</a:t>
            </a:r>
            <a:br>
              <a:rPr lang="en-US" altLang="zh-CN" sz="2400" b="1" dirty="0" smtClean="0">
                <a:latin typeface="楷体_GB2312" pitchFamily="49" charset="-122"/>
                <a:ea typeface="楷体_GB2312" pitchFamily="49" charset="-122"/>
              </a:rPr>
            </a:br>
            <a:r>
              <a:rPr lang="en-US" altLang="zh-CN" sz="2400" b="1" dirty="0" smtClean="0">
                <a:latin typeface="楷体_GB2312" pitchFamily="49" charset="-122"/>
                <a:ea typeface="楷体_GB2312" pitchFamily="49" charset="-122"/>
              </a:rPr>
              <a:t>7 </a:t>
            </a:r>
            <a:r>
              <a:rPr lang="en-US" altLang="zh-CN" sz="2400" b="1" dirty="0" smtClean="0">
                <a:latin typeface="楷体_GB2312" pitchFamily="49" charset="-122"/>
                <a:ea typeface="楷体_GB2312" pitchFamily="49" charset="-122"/>
                <a:sym typeface="Symbol" pitchFamily="18" charset="2"/>
              </a:rPr>
              <a:t></a:t>
            </a:r>
            <a:r>
              <a:rPr lang="en-US" altLang="zh-CN" sz="2400" b="1" dirty="0" smtClean="0">
                <a:latin typeface="楷体_GB2312" pitchFamily="49" charset="-122"/>
                <a:ea typeface="楷体_GB2312" pitchFamily="49" charset="-122"/>
              </a:rPr>
              <a:t>        13.5	  28         </a:t>
            </a:r>
            <a:r>
              <a:rPr lang="zh-CN" altLang="en-US" sz="2400" b="1" dirty="0" smtClean="0">
                <a:latin typeface="楷体_GB2312" pitchFamily="49" charset="-122"/>
                <a:ea typeface="楷体_GB2312" pitchFamily="49" charset="-122"/>
              </a:rPr>
              <a:t>中期	      </a:t>
            </a:r>
            <a:r>
              <a:rPr lang="en-US" altLang="zh-CN" sz="2400" b="1" dirty="0" smtClean="0">
                <a:latin typeface="楷体_GB2312" pitchFamily="49" charset="-122"/>
                <a:ea typeface="楷体_GB2312" pitchFamily="49" charset="-122"/>
              </a:rPr>
              <a:t>16.5	  35 	</a:t>
            </a:r>
            <a:br>
              <a:rPr lang="en-US" altLang="zh-CN" sz="2400" b="1" dirty="0" smtClean="0">
                <a:latin typeface="楷体_GB2312" pitchFamily="49" charset="-122"/>
                <a:ea typeface="楷体_GB2312" pitchFamily="49" charset="-122"/>
              </a:rPr>
            </a:br>
            <a:r>
              <a:rPr lang="en-US" altLang="zh-CN" sz="2400" b="1" dirty="0" smtClean="0">
                <a:latin typeface="楷体_GB2312" pitchFamily="49" charset="-122"/>
                <a:ea typeface="楷体_GB2312" pitchFamily="49" charset="-122"/>
              </a:rPr>
              <a:t>11 </a:t>
            </a:r>
            <a:r>
              <a:rPr lang="en-US" altLang="zh-CN" sz="2400" b="1" dirty="0" smtClean="0">
                <a:latin typeface="楷体_GB2312" pitchFamily="49" charset="-122"/>
                <a:ea typeface="楷体_GB2312" pitchFamily="49" charset="-122"/>
                <a:sym typeface="Symbol" pitchFamily="18" charset="2"/>
              </a:rPr>
              <a:t></a:t>
            </a:r>
            <a:r>
              <a:rPr lang="en-US" altLang="zh-CN" sz="2400" b="1" dirty="0" smtClean="0">
                <a:latin typeface="楷体_GB2312" pitchFamily="49" charset="-122"/>
                <a:ea typeface="楷体_GB2312" pitchFamily="49" charset="-122"/>
              </a:rPr>
              <a:t> </a:t>
            </a:r>
            <a:r>
              <a:rPr lang="zh-CN" altLang="en-US" sz="2400" b="1" dirty="0" smtClean="0">
                <a:latin typeface="楷体_GB2312" pitchFamily="49" charset="-122"/>
                <a:ea typeface="楷体_GB2312" pitchFamily="49" charset="-122"/>
              </a:rPr>
              <a:t>男	 </a:t>
            </a:r>
            <a:r>
              <a:rPr lang="en-US" altLang="zh-CN" sz="2400" b="1" dirty="0" smtClean="0">
                <a:latin typeface="楷体_GB2312" pitchFamily="49" charset="-122"/>
                <a:ea typeface="楷体_GB2312" pitchFamily="49" charset="-122"/>
              </a:rPr>
              <a:t>18.0	  37         </a:t>
            </a:r>
            <a:r>
              <a:rPr lang="zh-CN" altLang="en-US" sz="2400" b="1" dirty="0" smtClean="0">
                <a:latin typeface="楷体_GB2312" pitchFamily="49" charset="-122"/>
                <a:ea typeface="楷体_GB2312" pitchFamily="49" charset="-122"/>
              </a:rPr>
              <a:t>晚期	      </a:t>
            </a:r>
            <a:r>
              <a:rPr lang="en-US" altLang="zh-CN" sz="2400" b="1" dirty="0" smtClean="0">
                <a:latin typeface="楷体_GB2312" pitchFamily="49" charset="-122"/>
                <a:ea typeface="楷体_GB2312" pitchFamily="49" charset="-122"/>
              </a:rPr>
              <a:t>16.5	  35 	</a:t>
            </a:r>
            <a:br>
              <a:rPr lang="en-US" altLang="zh-CN" sz="2400" b="1" dirty="0" smtClean="0">
                <a:latin typeface="楷体_GB2312" pitchFamily="49" charset="-122"/>
                <a:ea typeface="楷体_GB2312" pitchFamily="49" charset="-122"/>
              </a:rPr>
            </a:br>
            <a:r>
              <a:rPr lang="en-US" altLang="zh-CN" sz="2400" b="1" dirty="0" smtClean="0">
                <a:latin typeface="楷体_GB2312" pitchFamily="49" charset="-122"/>
                <a:ea typeface="楷体_GB2312" pitchFamily="49" charset="-122"/>
              </a:rPr>
              <a:t>	 </a:t>
            </a:r>
            <a:r>
              <a:rPr lang="zh-CN" altLang="en-US" sz="2400" b="1" dirty="0" smtClean="0">
                <a:latin typeface="楷体_GB2312" pitchFamily="49" charset="-122"/>
                <a:ea typeface="楷体_GB2312" pitchFamily="49" charset="-122"/>
              </a:rPr>
              <a:t>女	 </a:t>
            </a:r>
            <a:r>
              <a:rPr lang="en-US" altLang="zh-CN" sz="2400" b="1" dirty="0" smtClean="0">
                <a:latin typeface="楷体_GB2312" pitchFamily="49" charset="-122"/>
                <a:ea typeface="楷体_GB2312" pitchFamily="49" charset="-122"/>
              </a:rPr>
              <a:t>15.0	  34     </a:t>
            </a:r>
            <a:r>
              <a:rPr lang="zh-CN" altLang="en-US" sz="2400" b="1" dirty="0" smtClean="0">
                <a:latin typeface="楷体_GB2312" pitchFamily="49" charset="-122"/>
                <a:ea typeface="楷体_GB2312" pitchFamily="49" charset="-122"/>
              </a:rPr>
              <a:t>乳母		</a:t>
            </a:r>
            <a:r>
              <a:rPr lang="en-US" altLang="zh-CN" sz="2400" b="1" dirty="0" smtClean="0">
                <a:latin typeface="楷体_GB2312" pitchFamily="49" charset="-122"/>
                <a:ea typeface="楷体_GB2312" pitchFamily="49" charset="-122"/>
              </a:rPr>
              <a:t>21.5	  35 	</a:t>
            </a:r>
            <a:br>
              <a:rPr lang="en-US" altLang="zh-CN" sz="2400" b="1" dirty="0" smtClean="0">
                <a:latin typeface="楷体_GB2312" pitchFamily="49" charset="-122"/>
                <a:ea typeface="楷体_GB2312" pitchFamily="49" charset="-122"/>
              </a:rPr>
            </a:br>
            <a:r>
              <a:rPr lang="en-US" altLang="zh-CN" sz="2400" b="1" dirty="0" smtClean="0">
                <a:latin typeface="楷体_GB2312" pitchFamily="49" charset="-122"/>
                <a:ea typeface="楷体_GB2312" pitchFamily="49" charset="-122"/>
              </a:rPr>
              <a:t>14 </a:t>
            </a:r>
            <a:r>
              <a:rPr lang="en-US" altLang="zh-CN" sz="2400" b="1" dirty="0" smtClean="0">
                <a:latin typeface="楷体_GB2312" pitchFamily="49" charset="-122"/>
                <a:ea typeface="楷体_GB2312" pitchFamily="49" charset="-122"/>
                <a:sym typeface="Symbol" pitchFamily="18" charset="2"/>
              </a:rPr>
              <a:t></a:t>
            </a:r>
            <a:r>
              <a:rPr lang="en-US" altLang="zh-CN" sz="2400" b="1" dirty="0" smtClean="0">
                <a:latin typeface="楷体_GB2312" pitchFamily="49" charset="-122"/>
                <a:ea typeface="楷体_GB2312" pitchFamily="49" charset="-122"/>
              </a:rPr>
              <a:t> </a:t>
            </a:r>
            <a:r>
              <a:rPr lang="zh-CN" altLang="en-US" sz="2400" b="1" dirty="0" smtClean="0">
                <a:latin typeface="楷体_GB2312" pitchFamily="49" charset="-122"/>
                <a:ea typeface="楷体_GB2312" pitchFamily="49" charset="-122"/>
              </a:rPr>
              <a:t>男	 </a:t>
            </a:r>
            <a:r>
              <a:rPr lang="en-US" altLang="zh-CN" sz="2400" b="1" dirty="0" smtClean="0">
                <a:latin typeface="楷体_GB2312" pitchFamily="49" charset="-122"/>
                <a:ea typeface="楷体_GB2312" pitchFamily="49" charset="-122"/>
              </a:rPr>
              <a:t>19.0   42	</a:t>
            </a:r>
            <a:br>
              <a:rPr lang="en-US" altLang="zh-CN" sz="2400" b="1" dirty="0" smtClean="0">
                <a:latin typeface="楷体_GB2312" pitchFamily="49" charset="-122"/>
                <a:ea typeface="楷体_GB2312" pitchFamily="49" charset="-122"/>
              </a:rPr>
            </a:br>
            <a:r>
              <a:rPr lang="en-US" altLang="zh-CN" sz="2400" b="1" dirty="0" smtClean="0">
                <a:latin typeface="楷体_GB2312" pitchFamily="49" charset="-122"/>
                <a:ea typeface="楷体_GB2312" pitchFamily="49" charset="-122"/>
              </a:rPr>
              <a:t>	 </a:t>
            </a:r>
            <a:r>
              <a:rPr lang="zh-CN" altLang="en-US" sz="2400" b="1" dirty="0" smtClean="0">
                <a:latin typeface="楷体_GB2312" pitchFamily="49" charset="-122"/>
                <a:ea typeface="楷体_GB2312" pitchFamily="49" charset="-122"/>
              </a:rPr>
              <a:t>女	 </a:t>
            </a:r>
            <a:r>
              <a:rPr lang="en-US" altLang="zh-CN" sz="2400" b="1" dirty="0" smtClean="0">
                <a:latin typeface="楷体_GB2312" pitchFamily="49" charset="-122"/>
                <a:ea typeface="楷体_GB2312" pitchFamily="49" charset="-122"/>
              </a:rPr>
              <a:t>15.5	  35	</a:t>
            </a:r>
            <a:br>
              <a:rPr lang="en-US" altLang="zh-CN" sz="2400" b="1" dirty="0" smtClean="0">
                <a:latin typeface="楷体_GB2312" pitchFamily="49" charset="-122"/>
                <a:ea typeface="楷体_GB2312" pitchFamily="49" charset="-122"/>
              </a:rPr>
            </a:br>
            <a:r>
              <a:rPr lang="en-US" altLang="zh-CN" sz="1600" b="1" dirty="0" smtClean="0">
                <a:latin typeface="楷体_GB2312" pitchFamily="49" charset="-122"/>
                <a:ea typeface="楷体_GB2312" pitchFamily="49" charset="-122"/>
              </a:rPr>
              <a:t>	</a:t>
            </a:r>
            <a:br>
              <a:rPr lang="en-US" altLang="zh-CN" sz="1600" b="1" dirty="0" smtClean="0">
                <a:latin typeface="楷体_GB2312" pitchFamily="49" charset="-122"/>
                <a:ea typeface="楷体_GB2312" pitchFamily="49" charset="-122"/>
              </a:rPr>
            </a:br>
            <a:r>
              <a:rPr lang="en-US" altLang="zh-CN" sz="1600" b="1" dirty="0" smtClean="0">
                <a:latin typeface="楷体_GB2312" pitchFamily="49" charset="-122"/>
                <a:ea typeface="楷体_GB2312" pitchFamily="49" charset="-122"/>
              </a:rPr>
              <a:t>		</a:t>
            </a:r>
            <a:br>
              <a:rPr lang="en-US" altLang="zh-CN" sz="1600" b="1" dirty="0" smtClean="0">
                <a:latin typeface="楷体_GB2312" pitchFamily="49" charset="-122"/>
                <a:ea typeface="楷体_GB2312" pitchFamily="49" charset="-122"/>
              </a:rPr>
            </a:br>
            <a:r>
              <a:rPr lang="en-US" altLang="zh-CN" sz="1600" b="1" dirty="0" smtClean="0">
                <a:latin typeface="楷体_GB2312" pitchFamily="49" charset="-122"/>
                <a:ea typeface="楷体_GB2312" pitchFamily="49" charset="-122"/>
              </a:rPr>
              <a:t>	</a:t>
            </a:r>
          </a:p>
        </p:txBody>
      </p:sp>
      <p:sp>
        <p:nvSpPr>
          <p:cNvPr id="114693" name="Line 4"/>
          <p:cNvSpPr>
            <a:spLocks noChangeShapeType="1"/>
          </p:cNvSpPr>
          <p:nvPr/>
        </p:nvSpPr>
        <p:spPr bwMode="auto">
          <a:xfrm>
            <a:off x="457200" y="1828800"/>
            <a:ext cx="8305800" cy="0"/>
          </a:xfrm>
          <a:prstGeom prst="line">
            <a:avLst/>
          </a:prstGeom>
          <a:noFill/>
          <a:ln w="9525">
            <a:solidFill>
              <a:schemeClr val="tx1"/>
            </a:solidFill>
            <a:round/>
            <a:headEnd/>
            <a:tailEnd/>
          </a:ln>
        </p:spPr>
        <p:txBody>
          <a:bodyPr wrap="none" anchor="ctr"/>
          <a:lstStyle/>
          <a:p>
            <a:endParaRPr lang="zh-CN" altLang="en-US"/>
          </a:p>
        </p:txBody>
      </p:sp>
      <p:sp>
        <p:nvSpPr>
          <p:cNvPr id="114694" name="Line 5"/>
          <p:cNvSpPr>
            <a:spLocks noChangeShapeType="1"/>
          </p:cNvSpPr>
          <p:nvPr/>
        </p:nvSpPr>
        <p:spPr bwMode="auto">
          <a:xfrm>
            <a:off x="468313" y="5876925"/>
            <a:ext cx="8382000" cy="0"/>
          </a:xfrm>
          <a:prstGeom prst="line">
            <a:avLst/>
          </a:prstGeom>
          <a:noFill/>
          <a:ln w="9525">
            <a:solidFill>
              <a:schemeClr val="tx1"/>
            </a:solidFill>
            <a:round/>
            <a:headEnd/>
            <a:tailEnd/>
          </a:ln>
        </p:spPr>
        <p:txBody>
          <a:bodyPr wrap="none" anchor="ctr"/>
          <a:lstStyle/>
          <a:p>
            <a:endParaRPr lang="zh-CN" altLang="en-US"/>
          </a:p>
        </p:txBody>
      </p:sp>
      <p:sp>
        <p:nvSpPr>
          <p:cNvPr id="114695" name="Line 6"/>
          <p:cNvSpPr>
            <a:spLocks noChangeShapeType="1"/>
          </p:cNvSpPr>
          <p:nvPr/>
        </p:nvSpPr>
        <p:spPr bwMode="auto">
          <a:xfrm>
            <a:off x="533400" y="2667000"/>
            <a:ext cx="8153400" cy="0"/>
          </a:xfrm>
          <a:prstGeom prst="line">
            <a:avLst/>
          </a:prstGeom>
          <a:noFill/>
          <a:ln w="9525">
            <a:solidFill>
              <a:schemeClr val="tx1"/>
            </a:solidFill>
            <a:round/>
            <a:headEnd/>
            <a:tailEnd/>
          </a:ln>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灯片编号占位符 5"/>
          <p:cNvSpPr>
            <a:spLocks noGrp="1"/>
          </p:cNvSpPr>
          <p:nvPr>
            <p:ph type="sldNum" sz="quarter" idx="12"/>
          </p:nvPr>
        </p:nvSpPr>
        <p:spPr>
          <a:noFill/>
        </p:spPr>
        <p:txBody>
          <a:bodyPr/>
          <a:lstStyle/>
          <a:p>
            <a:fld id="{CE678521-F729-4E1E-B05B-238400715134}" type="slidenum">
              <a:rPr lang="en-US" altLang="zh-CN" smtClean="0">
                <a:latin typeface="Arial" pitchFamily="34" charset="0"/>
              </a:rPr>
              <a:pPr/>
              <a:t>105</a:t>
            </a:fld>
            <a:endParaRPr lang="en-US" altLang="zh-CN" smtClean="0">
              <a:latin typeface="Arial" pitchFamily="34" charset="0"/>
            </a:endParaRPr>
          </a:p>
        </p:txBody>
      </p:sp>
      <p:sp>
        <p:nvSpPr>
          <p:cNvPr id="115715" name="Rectangle 2"/>
          <p:cNvSpPr>
            <a:spLocks noGrp="1" noChangeArrowheads="1"/>
          </p:cNvSpPr>
          <p:nvPr>
            <p:ph type="title"/>
          </p:nvPr>
        </p:nvSpPr>
        <p:spPr/>
        <p:txBody>
          <a:bodyPr>
            <a:normAutofit fontScale="90000"/>
          </a:bodyPr>
          <a:lstStyle/>
          <a:p>
            <a:pPr eaLnBrk="1" hangingPunct="1"/>
            <a:r>
              <a:rPr lang="en-US" altLang="zh-CN" b="1" smtClean="0">
                <a:solidFill>
                  <a:schemeClr val="tx1"/>
                </a:solidFill>
                <a:latin typeface="Times New Roman" pitchFamily="18" charset="0"/>
              </a:rPr>
              <a:t/>
            </a:r>
            <a:br>
              <a:rPr lang="en-US" altLang="zh-CN" b="1" smtClean="0">
                <a:solidFill>
                  <a:schemeClr val="tx1"/>
                </a:solidFill>
                <a:latin typeface="Times New Roman" pitchFamily="18" charset="0"/>
              </a:rPr>
            </a:br>
            <a:r>
              <a:rPr lang="en-US" altLang="zh-CN" b="1" smtClean="0">
                <a:solidFill>
                  <a:schemeClr val="tx1"/>
                </a:solidFill>
                <a:latin typeface="Times New Roman" pitchFamily="18" charset="0"/>
              </a:rPr>
              <a:t/>
            </a:r>
            <a:br>
              <a:rPr lang="en-US" altLang="zh-CN" b="1" smtClean="0">
                <a:solidFill>
                  <a:schemeClr val="tx1"/>
                </a:solidFill>
                <a:latin typeface="Times New Roman" pitchFamily="18" charset="0"/>
              </a:rPr>
            </a:br>
            <a:r>
              <a:rPr lang="en-US" altLang="zh-CN" b="1" smtClean="0">
                <a:solidFill>
                  <a:schemeClr val="tx1"/>
                </a:solidFill>
                <a:latin typeface="Times New Roman" pitchFamily="18" charset="0"/>
              </a:rPr>
              <a:t/>
            </a:r>
            <a:br>
              <a:rPr lang="en-US" altLang="zh-CN" b="1" smtClean="0">
                <a:solidFill>
                  <a:schemeClr val="tx1"/>
                </a:solidFill>
                <a:latin typeface="Times New Roman" pitchFamily="18" charset="0"/>
              </a:rPr>
            </a:br>
            <a:endParaRPr lang="en-US" altLang="zh-CN" b="1" smtClean="0">
              <a:latin typeface="Times New Roman" pitchFamily="18" charset="0"/>
            </a:endParaRPr>
          </a:p>
        </p:txBody>
      </p:sp>
      <p:sp>
        <p:nvSpPr>
          <p:cNvPr id="115716" name="Rectangle 3"/>
          <p:cNvSpPr>
            <a:spLocks noGrp="1" noChangeArrowheads="1"/>
          </p:cNvSpPr>
          <p:nvPr>
            <p:ph type="body" idx="1"/>
          </p:nvPr>
        </p:nvSpPr>
        <p:spPr>
          <a:xfrm>
            <a:off x="0" y="1714500"/>
            <a:ext cx="8839200" cy="4405313"/>
          </a:xfrm>
        </p:spPr>
        <p:txBody>
          <a:bodyPr/>
          <a:lstStyle/>
          <a:p>
            <a:pPr lvl="2" eaLnBrk="1" hangingPunct="1">
              <a:lnSpc>
                <a:spcPct val="140000"/>
              </a:lnSpc>
              <a:buFont typeface="Wingdings" pitchFamily="2" charset="2"/>
              <a:buNone/>
            </a:pPr>
            <a:r>
              <a:rPr lang="en-US" altLang="zh-CN" sz="2800" b="1" dirty="0" smtClean="0">
                <a:latin typeface="黑体" pitchFamily="49" charset="-122"/>
                <a:ea typeface="黑体" pitchFamily="49" charset="-122"/>
                <a:sym typeface="Symbol" pitchFamily="18" charset="2"/>
              </a:rPr>
              <a:t> </a:t>
            </a:r>
            <a:r>
              <a:rPr lang="zh-CN" altLang="en-US" sz="2800" b="1" dirty="0" smtClean="0">
                <a:latin typeface="黑体" pitchFamily="49" charset="-122"/>
                <a:ea typeface="黑体" pitchFamily="49" charset="-122"/>
              </a:rPr>
              <a:t>动物性食品是锌的主要来源：</a:t>
            </a:r>
            <a:r>
              <a:rPr lang="zh-CN" altLang="en-US" b="1" dirty="0" smtClean="0">
                <a:latin typeface="楷体_GB2312" pitchFamily="49" charset="-122"/>
                <a:ea typeface="楷体_GB2312" pitchFamily="49" charset="-122"/>
              </a:rPr>
              <a:t> </a:t>
            </a:r>
          </a:p>
          <a:p>
            <a:pPr lvl="2" eaLnBrk="1" hangingPunct="1">
              <a:lnSpc>
                <a:spcPct val="140000"/>
              </a:lnSpc>
              <a:buFont typeface="Wingdings" pitchFamily="2" charset="2"/>
              <a:buNone/>
            </a:pPr>
            <a:r>
              <a:rPr lang="zh-CN" altLang="en-US" b="1" dirty="0" smtClean="0">
                <a:latin typeface="楷体_GB2312" pitchFamily="49" charset="-122"/>
                <a:ea typeface="楷体_GB2312" pitchFamily="49" charset="-122"/>
              </a:rPr>
              <a:t>  </a:t>
            </a:r>
            <a:r>
              <a:rPr lang="zh-CN" altLang="en-US" b="1" dirty="0" smtClean="0">
                <a:latin typeface="黑体" pitchFamily="49" charset="-122"/>
                <a:ea typeface="黑体" pitchFamily="49" charset="-122"/>
              </a:rPr>
              <a:t>肉、肝、蛋类    </a:t>
            </a:r>
            <a:r>
              <a:rPr lang="en-US" altLang="zh-CN" b="1" dirty="0" smtClean="0">
                <a:latin typeface="黑体" pitchFamily="49" charset="-122"/>
                <a:ea typeface="黑体" pitchFamily="49" charset="-122"/>
              </a:rPr>
              <a:t>2 </a:t>
            </a:r>
            <a:r>
              <a:rPr lang="en-US" altLang="zh-CN" b="1" dirty="0" smtClean="0">
                <a:latin typeface="黑体" pitchFamily="49" charset="-122"/>
                <a:ea typeface="黑体" pitchFamily="49" charset="-122"/>
                <a:sym typeface="Symbol" pitchFamily="18" charset="2"/>
              </a:rPr>
              <a:t></a:t>
            </a:r>
            <a:r>
              <a:rPr lang="en-US" altLang="zh-CN" b="1" dirty="0" smtClean="0">
                <a:latin typeface="黑体" pitchFamily="49" charset="-122"/>
                <a:ea typeface="黑体" pitchFamily="49" charset="-122"/>
              </a:rPr>
              <a:t> 6 mg/100g        </a:t>
            </a:r>
            <a:br>
              <a:rPr lang="en-US" altLang="zh-CN" b="1" dirty="0" smtClean="0">
                <a:latin typeface="黑体" pitchFamily="49" charset="-122"/>
                <a:ea typeface="黑体" pitchFamily="49" charset="-122"/>
              </a:rPr>
            </a:br>
            <a:r>
              <a:rPr lang="en-US" altLang="zh-CN" b="1" dirty="0" smtClean="0">
                <a:latin typeface="黑体" pitchFamily="49" charset="-122"/>
                <a:ea typeface="黑体" pitchFamily="49" charset="-122"/>
              </a:rPr>
              <a:t> </a:t>
            </a:r>
            <a:r>
              <a:rPr lang="zh-CN" altLang="en-US" b="1" dirty="0" smtClean="0">
                <a:latin typeface="黑体" pitchFamily="49" charset="-122"/>
                <a:ea typeface="黑体" pitchFamily="49" charset="-122"/>
              </a:rPr>
              <a:t>鱼类           </a:t>
            </a:r>
            <a:r>
              <a:rPr lang="en-US" altLang="zh-CN" b="1" dirty="0" smtClean="0">
                <a:latin typeface="黑体" pitchFamily="49" charset="-122"/>
                <a:ea typeface="黑体" pitchFamily="49" charset="-122"/>
              </a:rPr>
              <a:t>1 </a:t>
            </a:r>
            <a:r>
              <a:rPr lang="en-US" altLang="zh-CN" b="1" dirty="0" smtClean="0">
                <a:latin typeface="黑体" pitchFamily="49" charset="-122"/>
                <a:ea typeface="黑体" pitchFamily="49" charset="-122"/>
                <a:sym typeface="Symbol" pitchFamily="18" charset="2"/>
              </a:rPr>
              <a:t></a:t>
            </a:r>
            <a:r>
              <a:rPr lang="en-US" altLang="zh-CN" b="1" dirty="0" smtClean="0">
                <a:latin typeface="黑体" pitchFamily="49" charset="-122"/>
                <a:ea typeface="黑体" pitchFamily="49" charset="-122"/>
              </a:rPr>
              <a:t> 2 mg/100g </a:t>
            </a:r>
          </a:p>
          <a:p>
            <a:pPr lvl="2" eaLnBrk="1" hangingPunct="1">
              <a:lnSpc>
                <a:spcPct val="140000"/>
              </a:lnSpc>
              <a:buFont typeface="Wingdings" pitchFamily="2" charset="2"/>
              <a:buNone/>
            </a:pPr>
            <a:r>
              <a:rPr lang="zh-CN" altLang="en-US" b="1" dirty="0" smtClean="0">
                <a:latin typeface="黑体" pitchFamily="49" charset="-122"/>
                <a:ea typeface="黑体" pitchFamily="49" charset="-122"/>
              </a:rPr>
              <a:t>（牡蛎、鲱鱼     </a:t>
            </a:r>
            <a:r>
              <a:rPr lang="en-US" altLang="zh-CN" b="1" dirty="0" smtClean="0">
                <a:latin typeface="黑体" pitchFamily="49" charset="-122"/>
                <a:ea typeface="黑体" pitchFamily="49" charset="-122"/>
              </a:rPr>
              <a:t>&gt;100 mg/100g</a:t>
            </a:r>
            <a:r>
              <a:rPr lang="zh-CN" altLang="en-US" b="1" dirty="0" smtClean="0">
                <a:latin typeface="黑体" pitchFamily="49" charset="-122"/>
                <a:ea typeface="黑体" pitchFamily="49" charset="-122"/>
              </a:rPr>
              <a:t>）</a:t>
            </a:r>
          </a:p>
          <a:p>
            <a:pPr lvl="2" eaLnBrk="1" hangingPunct="1">
              <a:lnSpc>
                <a:spcPct val="140000"/>
              </a:lnSpc>
              <a:buFont typeface="Wingdings" pitchFamily="2" charset="2"/>
              <a:buNone/>
            </a:pPr>
            <a:r>
              <a:rPr lang="zh-CN" altLang="en-US" b="1" dirty="0" smtClean="0">
                <a:latin typeface="黑体" pitchFamily="49" charset="-122"/>
                <a:ea typeface="黑体" pitchFamily="49" charset="-122"/>
              </a:rPr>
              <a:t>  豆类           </a:t>
            </a:r>
            <a:r>
              <a:rPr lang="en-US" altLang="zh-CN" b="1" dirty="0" smtClean="0">
                <a:latin typeface="黑体" pitchFamily="49" charset="-122"/>
                <a:ea typeface="黑体" pitchFamily="49" charset="-122"/>
              </a:rPr>
              <a:t>2 </a:t>
            </a:r>
            <a:r>
              <a:rPr lang="en-US" altLang="zh-CN" b="1" dirty="0" smtClean="0">
                <a:latin typeface="黑体" pitchFamily="49" charset="-122"/>
                <a:ea typeface="黑体" pitchFamily="49" charset="-122"/>
                <a:sym typeface="Symbol" pitchFamily="18" charset="2"/>
              </a:rPr>
              <a:t></a:t>
            </a:r>
            <a:r>
              <a:rPr lang="en-US" altLang="zh-CN" b="1" dirty="0" smtClean="0">
                <a:latin typeface="黑体" pitchFamily="49" charset="-122"/>
                <a:ea typeface="黑体" pitchFamily="49" charset="-122"/>
              </a:rPr>
              <a:t> 3 mg/100g </a:t>
            </a:r>
            <a:br>
              <a:rPr lang="en-US" altLang="zh-CN" b="1" dirty="0" smtClean="0">
                <a:latin typeface="黑体" pitchFamily="49" charset="-122"/>
                <a:ea typeface="黑体" pitchFamily="49" charset="-122"/>
              </a:rPr>
            </a:br>
            <a:r>
              <a:rPr lang="en-US" altLang="zh-CN" b="1" dirty="0" smtClean="0">
                <a:latin typeface="黑体" pitchFamily="49" charset="-122"/>
                <a:ea typeface="黑体" pitchFamily="49" charset="-122"/>
              </a:rPr>
              <a:t> </a:t>
            </a:r>
            <a:r>
              <a:rPr lang="zh-CN" altLang="en-US" b="1" dirty="0" smtClean="0">
                <a:latin typeface="黑体" pitchFamily="49" charset="-122"/>
                <a:ea typeface="黑体" pitchFamily="49" charset="-122"/>
              </a:rPr>
              <a:t>谷类           </a:t>
            </a:r>
            <a:r>
              <a:rPr lang="en-US" altLang="zh-CN" b="1" dirty="0" smtClean="0">
                <a:latin typeface="黑体" pitchFamily="49" charset="-122"/>
                <a:ea typeface="黑体" pitchFamily="49" charset="-122"/>
              </a:rPr>
              <a:t>1 </a:t>
            </a:r>
            <a:r>
              <a:rPr lang="en-US" altLang="zh-CN" b="1" dirty="0" smtClean="0">
                <a:latin typeface="黑体" pitchFamily="49" charset="-122"/>
                <a:ea typeface="黑体" pitchFamily="49" charset="-122"/>
                <a:sym typeface="Symbol" pitchFamily="18" charset="2"/>
              </a:rPr>
              <a:t></a:t>
            </a:r>
            <a:r>
              <a:rPr lang="en-US" altLang="zh-CN" b="1" dirty="0" smtClean="0">
                <a:latin typeface="黑体" pitchFamily="49" charset="-122"/>
                <a:ea typeface="黑体" pitchFamily="49" charset="-122"/>
              </a:rPr>
              <a:t> 2 mg/100g</a:t>
            </a:r>
            <a:br>
              <a:rPr lang="en-US" altLang="zh-CN" b="1" dirty="0" smtClean="0">
                <a:latin typeface="黑体" pitchFamily="49" charset="-122"/>
                <a:ea typeface="黑体" pitchFamily="49" charset="-122"/>
              </a:rPr>
            </a:br>
            <a:r>
              <a:rPr lang="en-US" altLang="zh-CN" b="1" dirty="0" smtClean="0">
                <a:latin typeface="黑体" pitchFamily="49" charset="-122"/>
                <a:ea typeface="黑体" pitchFamily="49" charset="-122"/>
              </a:rPr>
              <a:t> </a:t>
            </a:r>
            <a:r>
              <a:rPr lang="zh-CN" altLang="en-US" b="1" dirty="0" smtClean="0">
                <a:latin typeface="黑体" pitchFamily="49" charset="-122"/>
                <a:ea typeface="黑体" pitchFamily="49" charset="-122"/>
              </a:rPr>
              <a:t>蔬菜           </a:t>
            </a:r>
            <a:r>
              <a:rPr lang="en-US" altLang="zh-CN" b="1" dirty="0" smtClean="0">
                <a:latin typeface="黑体" pitchFamily="49" charset="-122"/>
                <a:ea typeface="黑体" pitchFamily="49" charset="-122"/>
              </a:rPr>
              <a:t>0.1 </a:t>
            </a:r>
            <a:r>
              <a:rPr lang="en-US" altLang="zh-CN" b="1" dirty="0" smtClean="0">
                <a:latin typeface="黑体" pitchFamily="49" charset="-122"/>
                <a:ea typeface="黑体" pitchFamily="49" charset="-122"/>
                <a:sym typeface="Symbol" pitchFamily="18" charset="2"/>
              </a:rPr>
              <a:t></a:t>
            </a:r>
            <a:r>
              <a:rPr lang="en-US" altLang="zh-CN" b="1" dirty="0" smtClean="0">
                <a:latin typeface="黑体" pitchFamily="49" charset="-122"/>
                <a:ea typeface="黑体" pitchFamily="49" charset="-122"/>
              </a:rPr>
              <a:t> 0.4 mg/100g</a:t>
            </a:r>
          </a:p>
        </p:txBody>
      </p:sp>
      <p:sp>
        <p:nvSpPr>
          <p:cNvPr id="5" name="Rectangle 2"/>
          <p:cNvSpPr txBox="1">
            <a:spLocks noChangeArrowheads="1"/>
          </p:cNvSpPr>
          <p:nvPr/>
        </p:nvSpPr>
        <p:spPr bwMode="auto">
          <a:xfrm>
            <a:off x="239713" y="357188"/>
            <a:ext cx="8904287" cy="1384300"/>
          </a:xfrm>
          <a:prstGeom prst="rect">
            <a:avLst/>
          </a:prstGeom>
          <a:noFill/>
          <a:ln w="9525">
            <a:noFill/>
            <a:miter lim="800000"/>
            <a:headEnd/>
            <a:tailEnd/>
          </a:ln>
        </p:spPr>
        <p:txBody>
          <a:bodyPr anchor="ctr"/>
          <a:lstStyle/>
          <a:p>
            <a:pPr>
              <a:defRPr/>
            </a:pPr>
            <a:r>
              <a:rPr lang="en-US" altLang="zh-CN" sz="4400" b="1" kern="0" dirty="0">
                <a:latin typeface="Times New Roman" pitchFamily="18" charset="0"/>
                <a:ea typeface="+mj-ea"/>
                <a:cs typeface="+mj-cs"/>
              </a:rPr>
              <a:t/>
            </a:r>
            <a:br>
              <a:rPr lang="en-US" altLang="zh-CN" sz="4400" b="1" kern="0" dirty="0">
                <a:latin typeface="Times New Roman" pitchFamily="18" charset="0"/>
                <a:ea typeface="+mj-ea"/>
                <a:cs typeface="+mj-cs"/>
              </a:rPr>
            </a:br>
            <a:r>
              <a:rPr lang="en-US" altLang="zh-CN" sz="4400" b="1" kern="0" dirty="0">
                <a:latin typeface="Times New Roman" pitchFamily="18" charset="0"/>
                <a:ea typeface="+mj-ea"/>
                <a:cs typeface="+mj-cs"/>
              </a:rPr>
              <a:t> </a:t>
            </a:r>
            <a:r>
              <a:rPr lang="en-US" altLang="zh-CN" sz="3200" b="1" kern="0" dirty="0">
                <a:solidFill>
                  <a:srgbClr val="3333FF"/>
                </a:solidFill>
                <a:latin typeface="黑体" pitchFamily="2" charset="-122"/>
                <a:ea typeface="黑体" pitchFamily="2" charset="-122"/>
                <a:cs typeface="+mj-cs"/>
              </a:rPr>
              <a:t>3</a:t>
            </a:r>
            <a:r>
              <a:rPr lang="zh-CN" altLang="en-US" sz="3200" b="1" kern="0" dirty="0">
                <a:solidFill>
                  <a:srgbClr val="3333FF"/>
                </a:solidFill>
                <a:latin typeface="黑体" pitchFamily="2" charset="-122"/>
                <a:ea typeface="黑体" pitchFamily="2" charset="-122"/>
                <a:cs typeface="+mj-cs"/>
              </a:rPr>
              <a:t>．参考摄入量和食物来源</a:t>
            </a:r>
            <a:r>
              <a:rPr lang="zh-CN" altLang="en-US" sz="2800" b="1" kern="0" dirty="0">
                <a:latin typeface="黑体" pitchFamily="2" charset="-122"/>
                <a:ea typeface="黑体" pitchFamily="2" charset="-122"/>
                <a:cs typeface="+mj-cs"/>
              </a:rPr>
              <a:t/>
            </a:r>
            <a:br>
              <a:rPr lang="zh-CN" altLang="en-US" sz="2800" b="1" kern="0" dirty="0">
                <a:latin typeface="黑体" pitchFamily="2" charset="-122"/>
                <a:ea typeface="黑体" pitchFamily="2" charset="-122"/>
                <a:cs typeface="+mj-cs"/>
              </a:rPr>
            </a:br>
            <a:r>
              <a:rPr lang="zh-CN" altLang="en-US" sz="2400" b="1" kern="0" dirty="0">
                <a:latin typeface="楷体_GB2312" pitchFamily="49" charset="-122"/>
                <a:ea typeface="楷体_GB2312" pitchFamily="49" charset="-122"/>
                <a:cs typeface="+mj-cs"/>
              </a:rPr>
              <a:t/>
            </a:r>
            <a:br>
              <a:rPr lang="zh-CN" altLang="en-US" sz="2400" b="1" kern="0" dirty="0">
                <a:latin typeface="楷体_GB2312" pitchFamily="49" charset="-122"/>
                <a:ea typeface="楷体_GB2312" pitchFamily="49" charset="-122"/>
                <a:cs typeface="+mj-cs"/>
              </a:rPr>
            </a:br>
            <a:endParaRPr lang="zh-CN" altLang="en-US" sz="4400" b="1" kern="0" dirty="0">
              <a:latin typeface="Times New Roman" pitchFamily="18" charset="0"/>
              <a:ea typeface="+mj-ea"/>
              <a:cs typeface="+mj-cs"/>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灯片编号占位符 5"/>
          <p:cNvSpPr>
            <a:spLocks noGrp="1"/>
          </p:cNvSpPr>
          <p:nvPr>
            <p:ph type="sldNum" sz="quarter" idx="12"/>
          </p:nvPr>
        </p:nvSpPr>
        <p:spPr>
          <a:noFill/>
        </p:spPr>
        <p:txBody>
          <a:bodyPr/>
          <a:lstStyle/>
          <a:p>
            <a:fld id="{579AE5C9-1FD6-4794-AEAA-A5A6F9CF7BD4}" type="slidenum">
              <a:rPr lang="en-US" altLang="zh-CN" smtClean="0">
                <a:latin typeface="Arial" pitchFamily="34" charset="0"/>
              </a:rPr>
              <a:pPr/>
              <a:t>106</a:t>
            </a:fld>
            <a:endParaRPr lang="en-US" altLang="zh-CN" smtClean="0">
              <a:latin typeface="Arial" pitchFamily="34" charset="0"/>
            </a:endParaRPr>
          </a:p>
        </p:txBody>
      </p:sp>
      <p:sp>
        <p:nvSpPr>
          <p:cNvPr id="116739" name="Rectangle 2"/>
          <p:cNvSpPr>
            <a:spLocks noGrp="1" noChangeArrowheads="1"/>
          </p:cNvSpPr>
          <p:nvPr>
            <p:ph type="title"/>
          </p:nvPr>
        </p:nvSpPr>
        <p:spPr>
          <a:xfrm>
            <a:off x="1066800" y="2743200"/>
            <a:ext cx="7543800" cy="1384300"/>
          </a:xfrm>
        </p:spPr>
        <p:txBody>
          <a:bodyPr>
            <a:normAutofit fontScale="90000"/>
          </a:bodyPr>
          <a:lstStyle/>
          <a:p>
            <a:pPr algn="l" eaLnBrk="1" hangingPunct="1"/>
            <a:r>
              <a:rPr lang="en-US" altLang="zh-CN" sz="2400" b="1" smtClean="0">
                <a:solidFill>
                  <a:schemeClr val="tx1"/>
                </a:solidFill>
                <a:latin typeface="楷体_GB2312" pitchFamily="49" charset="-122"/>
                <a:ea typeface="楷体_GB2312" pitchFamily="49" charset="-122"/>
              </a:rPr>
              <a:t/>
            </a:r>
            <a:br>
              <a:rPr lang="en-US" altLang="zh-CN" sz="2400" b="1" smtClean="0">
                <a:solidFill>
                  <a:schemeClr val="tx1"/>
                </a:solidFill>
                <a:latin typeface="楷体_GB2312" pitchFamily="49" charset="-122"/>
                <a:ea typeface="楷体_GB2312" pitchFamily="49" charset="-122"/>
              </a:rPr>
            </a:br>
            <a:r>
              <a:rPr lang="zh-CN" altLang="en-US" sz="3600" b="1" smtClean="0">
                <a:solidFill>
                  <a:srgbClr val="3333FF"/>
                </a:solidFill>
                <a:latin typeface="黑体" pitchFamily="49" charset="-122"/>
                <a:ea typeface="黑体" pitchFamily="49" charset="-122"/>
              </a:rPr>
              <a:t>五．硒</a:t>
            </a: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en-US" altLang="zh-CN" sz="2800" b="1" smtClean="0">
                <a:solidFill>
                  <a:schemeClr val="tx1"/>
                </a:solidFill>
                <a:latin typeface="黑体" pitchFamily="49" charset="-122"/>
                <a:ea typeface="黑体" pitchFamily="49" charset="-122"/>
                <a:sym typeface="Symbol" pitchFamily="18" charset="2"/>
              </a:rPr>
              <a:t>1. </a:t>
            </a:r>
            <a:r>
              <a:rPr lang="zh-CN" altLang="en-US" sz="2800" b="1" smtClean="0">
                <a:solidFill>
                  <a:schemeClr val="tx1"/>
                </a:solidFill>
                <a:latin typeface="黑体" pitchFamily="49" charset="-122"/>
                <a:ea typeface="黑体" pitchFamily="49" charset="-122"/>
              </a:rPr>
              <a:t>生理功能</a:t>
            </a:r>
            <a:r>
              <a:rPr lang="zh-CN" altLang="en-US" sz="2400" b="1" smtClean="0">
                <a:solidFill>
                  <a:schemeClr val="tx1"/>
                </a:solidFill>
                <a:latin typeface="黑体" pitchFamily="49" charset="-122"/>
                <a:ea typeface="黑体" pitchFamily="49" charset="-122"/>
              </a:rPr>
              <a:t>                       </a:t>
            </a:r>
            <a:br>
              <a:rPr lang="zh-CN" altLang="en-US" sz="2400" b="1" smtClean="0">
                <a:solidFill>
                  <a:schemeClr val="tx1"/>
                </a:solidFill>
                <a:latin typeface="黑体" pitchFamily="49" charset="-122"/>
                <a:ea typeface="黑体" pitchFamily="49" charset="-122"/>
              </a:rPr>
            </a:br>
            <a:r>
              <a:rPr lang="zh-CN" altLang="en-US" sz="2400" b="1" smtClean="0">
                <a:solidFill>
                  <a:schemeClr val="tx1"/>
                </a:solidFill>
                <a:latin typeface="黑体" pitchFamily="49" charset="-122"/>
                <a:ea typeface="黑体" pitchFamily="49" charset="-122"/>
              </a:rPr>
              <a:t/>
            </a:r>
            <a:br>
              <a:rPr lang="zh-CN" altLang="en-US" sz="2400" b="1" smtClean="0">
                <a:solidFill>
                  <a:schemeClr val="tx1"/>
                </a:solidFill>
                <a:latin typeface="黑体" pitchFamily="49" charset="-122"/>
                <a:ea typeface="黑体" pitchFamily="49" charset="-122"/>
              </a:rPr>
            </a:br>
            <a:r>
              <a:rPr lang="zh-CN" altLang="en-US" sz="2400" b="1" smtClean="0">
                <a:solidFill>
                  <a:schemeClr val="tx1"/>
                </a:solidFill>
                <a:latin typeface="黑体" pitchFamily="49" charset="-122"/>
                <a:ea typeface="黑体" pitchFamily="49" charset="-122"/>
              </a:rPr>
              <a:t> </a:t>
            </a:r>
            <a:r>
              <a:rPr lang="zh-CN" altLang="en-US" sz="2800" b="1" smtClean="0">
                <a:solidFill>
                  <a:schemeClr val="tx1"/>
                </a:solidFill>
                <a:latin typeface="黑体" pitchFamily="49" charset="-122"/>
                <a:ea typeface="黑体" pitchFamily="49" charset="-122"/>
                <a:sym typeface="Symbol" pitchFamily="18" charset="2"/>
              </a:rPr>
              <a:t> </a:t>
            </a:r>
            <a:r>
              <a:rPr lang="zh-CN" altLang="en-US" sz="2400" b="1" smtClean="0">
                <a:solidFill>
                  <a:schemeClr val="tx1"/>
                </a:solidFill>
                <a:latin typeface="黑体" pitchFamily="49" charset="-122"/>
                <a:ea typeface="黑体" pitchFamily="49" charset="-122"/>
              </a:rPr>
              <a:t>抗氧化作用（谷胱甘肽过氧化物酶 </a:t>
            </a:r>
            <a:r>
              <a:rPr lang="en-US" altLang="zh-CN" sz="2400" b="1" smtClean="0">
                <a:solidFill>
                  <a:schemeClr val="tx1"/>
                </a:solidFill>
                <a:latin typeface="黑体" pitchFamily="49" charset="-122"/>
                <a:ea typeface="黑体" pitchFamily="49" charset="-122"/>
              </a:rPr>
              <a:t>GSH</a:t>
            </a:r>
            <a:r>
              <a:rPr lang="zh-CN" altLang="en-US" sz="2400" b="1" smtClean="0">
                <a:solidFill>
                  <a:schemeClr val="tx1"/>
                </a:solidFill>
                <a:latin typeface="黑体" pitchFamily="49" charset="-122"/>
                <a:ea typeface="黑体" pitchFamily="49" charset="-122"/>
              </a:rPr>
              <a:t>－</a:t>
            </a:r>
            <a:r>
              <a:rPr lang="en-US" altLang="zh-CN" sz="2400" b="1" smtClean="0">
                <a:solidFill>
                  <a:schemeClr val="tx1"/>
                </a:solidFill>
                <a:latin typeface="黑体" pitchFamily="49" charset="-122"/>
                <a:ea typeface="黑体" pitchFamily="49" charset="-122"/>
              </a:rPr>
              <a:t>Px</a:t>
            </a:r>
            <a:r>
              <a:rPr lang="zh-CN" altLang="zh-CN" sz="2400" b="1" smtClean="0">
                <a:solidFill>
                  <a:schemeClr val="tx1"/>
                </a:solidFill>
                <a:latin typeface="黑体" pitchFamily="49" charset="-122"/>
                <a:ea typeface="黑体" pitchFamily="49" charset="-122"/>
              </a:rPr>
              <a:t>等</a:t>
            </a:r>
            <a:r>
              <a:rPr lang="zh-CN" altLang="en-US" sz="2400" b="1" smtClean="0">
                <a:solidFill>
                  <a:schemeClr val="tx1"/>
                </a:solidFill>
                <a:latin typeface="黑体" pitchFamily="49" charset="-122"/>
                <a:ea typeface="黑体" pitchFamily="49" charset="-122"/>
              </a:rPr>
              <a:t>）</a:t>
            </a:r>
            <a:br>
              <a:rPr lang="zh-CN" altLang="en-US" sz="2400" b="1" smtClean="0">
                <a:solidFill>
                  <a:schemeClr val="tx1"/>
                </a:solidFill>
                <a:latin typeface="黑体" pitchFamily="49" charset="-122"/>
                <a:ea typeface="黑体" pitchFamily="49" charset="-122"/>
              </a:rPr>
            </a:br>
            <a:r>
              <a:rPr lang="zh-CN" altLang="en-US" sz="2400" b="1" smtClean="0">
                <a:solidFill>
                  <a:schemeClr val="tx1"/>
                </a:solidFill>
                <a:latin typeface="黑体" pitchFamily="49" charset="-122"/>
                <a:ea typeface="黑体" pitchFamily="49" charset="-122"/>
              </a:rPr>
              <a:t/>
            </a:r>
            <a:br>
              <a:rPr lang="zh-CN" altLang="en-US" sz="2400" b="1" smtClean="0">
                <a:solidFill>
                  <a:schemeClr val="tx1"/>
                </a:solidFill>
                <a:latin typeface="黑体" pitchFamily="49" charset="-122"/>
                <a:ea typeface="黑体" pitchFamily="49" charset="-122"/>
              </a:rPr>
            </a:br>
            <a:r>
              <a:rPr lang="zh-CN" altLang="en-US" sz="2400" b="1" smtClean="0">
                <a:solidFill>
                  <a:schemeClr val="tx1"/>
                </a:solidFill>
                <a:latin typeface="黑体" pitchFamily="49" charset="-122"/>
                <a:ea typeface="黑体" pitchFamily="49" charset="-122"/>
              </a:rPr>
              <a:t> </a:t>
            </a:r>
            <a:r>
              <a:rPr lang="zh-CN" altLang="en-US" sz="2800" b="1" smtClean="0">
                <a:solidFill>
                  <a:schemeClr val="tx1"/>
                </a:solidFill>
                <a:latin typeface="黑体" pitchFamily="49" charset="-122"/>
                <a:ea typeface="黑体" pitchFamily="49" charset="-122"/>
                <a:sym typeface="Symbol" pitchFamily="18" charset="2"/>
              </a:rPr>
              <a:t> </a:t>
            </a:r>
            <a:r>
              <a:rPr lang="zh-CN" altLang="en-US" sz="2400" b="1" smtClean="0">
                <a:solidFill>
                  <a:schemeClr val="tx1"/>
                </a:solidFill>
                <a:latin typeface="黑体" pitchFamily="49" charset="-122"/>
                <a:ea typeface="黑体" pitchFamily="49" charset="-122"/>
              </a:rPr>
              <a:t>保护心血管和心肌（硒蛋白</a:t>
            </a:r>
            <a:r>
              <a:rPr lang="en-US" altLang="zh-CN" sz="2400" b="1" smtClean="0">
                <a:solidFill>
                  <a:schemeClr val="tx1"/>
                </a:solidFill>
                <a:latin typeface="黑体" pitchFamily="49" charset="-122"/>
                <a:ea typeface="黑体" pitchFamily="49" charset="-122"/>
              </a:rPr>
              <a:t>-W</a:t>
            </a:r>
            <a:r>
              <a:rPr lang="zh-CN" altLang="en-US" sz="2400" b="1" smtClean="0">
                <a:solidFill>
                  <a:schemeClr val="tx1"/>
                </a:solidFill>
                <a:latin typeface="黑体" pitchFamily="49" charset="-122"/>
                <a:ea typeface="黑体" pitchFamily="49" charset="-122"/>
              </a:rPr>
              <a:t>）         </a:t>
            </a:r>
            <a:br>
              <a:rPr lang="zh-CN" altLang="en-US" sz="2400" b="1" smtClean="0">
                <a:solidFill>
                  <a:schemeClr val="tx1"/>
                </a:solidFill>
                <a:latin typeface="黑体" pitchFamily="49" charset="-122"/>
                <a:ea typeface="黑体" pitchFamily="49" charset="-122"/>
              </a:rPr>
            </a:br>
            <a:r>
              <a:rPr lang="zh-CN" altLang="en-US" sz="2400" b="1" smtClean="0">
                <a:solidFill>
                  <a:schemeClr val="accent1"/>
                </a:solidFill>
                <a:latin typeface="黑体" pitchFamily="49" charset="-122"/>
                <a:ea typeface="黑体" pitchFamily="49" charset="-122"/>
              </a:rPr>
              <a:t/>
            </a:r>
            <a:br>
              <a:rPr lang="zh-CN" altLang="en-US" sz="2400" b="1" smtClean="0">
                <a:solidFill>
                  <a:schemeClr val="accent1"/>
                </a:solidFill>
                <a:latin typeface="黑体" pitchFamily="49" charset="-122"/>
                <a:ea typeface="黑体" pitchFamily="49" charset="-122"/>
              </a:rPr>
            </a:br>
            <a:r>
              <a:rPr lang="zh-CN" altLang="en-US" sz="2400" b="1" smtClean="0">
                <a:solidFill>
                  <a:schemeClr val="accent1"/>
                </a:solidFill>
                <a:latin typeface="黑体" pitchFamily="49" charset="-122"/>
                <a:ea typeface="黑体" pitchFamily="49" charset="-122"/>
              </a:rPr>
              <a:t> </a:t>
            </a:r>
            <a:r>
              <a:rPr lang="zh-CN" altLang="en-US" sz="2800" b="1" smtClean="0">
                <a:solidFill>
                  <a:schemeClr val="tx1"/>
                </a:solidFill>
                <a:latin typeface="黑体" pitchFamily="49" charset="-122"/>
                <a:ea typeface="黑体" pitchFamily="49" charset="-122"/>
                <a:sym typeface="Symbol" pitchFamily="18" charset="2"/>
              </a:rPr>
              <a:t> </a:t>
            </a:r>
            <a:r>
              <a:rPr lang="zh-CN" altLang="en-US" sz="2400" b="1" smtClean="0">
                <a:solidFill>
                  <a:schemeClr val="tx1"/>
                </a:solidFill>
                <a:latin typeface="黑体" pitchFamily="49" charset="-122"/>
                <a:ea typeface="黑体" pitchFamily="49" charset="-122"/>
              </a:rPr>
              <a:t>维持正常免疫功能 </a:t>
            </a:r>
            <a:r>
              <a:rPr lang="en-US" altLang="zh-CN" sz="2400" b="1" smtClean="0">
                <a:solidFill>
                  <a:schemeClr val="tx1"/>
                </a:solidFill>
                <a:latin typeface="黑体" pitchFamily="49" charset="-122"/>
                <a:ea typeface="黑体" pitchFamily="49" charset="-122"/>
              </a:rPr>
              <a:t>(</a:t>
            </a:r>
            <a:r>
              <a:rPr lang="zh-CN" altLang="en-US" sz="2400" b="1" smtClean="0">
                <a:solidFill>
                  <a:schemeClr val="tx1"/>
                </a:solidFill>
                <a:latin typeface="黑体" pitchFamily="49" charset="-122"/>
                <a:ea typeface="黑体" pitchFamily="49" charset="-122"/>
              </a:rPr>
              <a:t>白细胞、脾</a:t>
            </a:r>
            <a:r>
              <a:rPr lang="zh-CN" altLang="zh-CN" sz="2400" b="1" smtClean="0">
                <a:solidFill>
                  <a:schemeClr val="tx1"/>
                </a:solidFill>
                <a:latin typeface="黑体" pitchFamily="49" charset="-122"/>
                <a:ea typeface="黑体" pitchFamily="49" charset="-122"/>
              </a:rPr>
              <a:t>、肝、淋巴结）</a:t>
            </a:r>
            <a:br>
              <a:rPr lang="zh-CN" altLang="zh-CN" sz="2400" b="1" smtClean="0">
                <a:solidFill>
                  <a:schemeClr val="tx1"/>
                </a:solidFill>
                <a:latin typeface="黑体" pitchFamily="49" charset="-122"/>
                <a:ea typeface="黑体" pitchFamily="49" charset="-122"/>
              </a:rPr>
            </a:br>
            <a:r>
              <a:rPr lang="zh-CN" altLang="zh-CN" sz="2400" b="1" smtClean="0">
                <a:solidFill>
                  <a:schemeClr val="tx1"/>
                </a:solidFill>
                <a:latin typeface="黑体" pitchFamily="49" charset="-122"/>
                <a:ea typeface="黑体" pitchFamily="49" charset="-122"/>
              </a:rPr>
              <a:t/>
            </a:r>
            <a:br>
              <a:rPr lang="zh-CN" altLang="zh-CN" sz="2400" b="1" smtClean="0">
                <a:solidFill>
                  <a:schemeClr val="tx1"/>
                </a:solidFill>
                <a:latin typeface="黑体" pitchFamily="49" charset="-122"/>
                <a:ea typeface="黑体" pitchFamily="49" charset="-122"/>
              </a:rPr>
            </a:br>
            <a:r>
              <a:rPr lang="zh-CN" altLang="zh-CN" sz="2400" b="1" smtClean="0">
                <a:solidFill>
                  <a:schemeClr val="tx1"/>
                </a:solidFill>
                <a:latin typeface="黑体" pitchFamily="49" charset="-122"/>
                <a:ea typeface="黑体" pitchFamily="49" charset="-122"/>
              </a:rPr>
              <a:t> </a:t>
            </a:r>
            <a:r>
              <a:rPr lang="zh-CN" altLang="en-US" sz="2800" b="1" smtClean="0">
                <a:solidFill>
                  <a:schemeClr val="tx1"/>
                </a:solidFill>
                <a:latin typeface="黑体" pitchFamily="49" charset="-122"/>
                <a:ea typeface="黑体" pitchFamily="49" charset="-122"/>
                <a:sym typeface="Symbol" pitchFamily="18" charset="2"/>
              </a:rPr>
              <a:t> </a:t>
            </a:r>
            <a:r>
              <a:rPr lang="zh-CN" altLang="zh-CN" sz="2400" b="1" smtClean="0">
                <a:solidFill>
                  <a:schemeClr val="tx1"/>
                </a:solidFill>
                <a:latin typeface="黑体" pitchFamily="49" charset="-122"/>
                <a:ea typeface="黑体" pitchFamily="49" charset="-122"/>
              </a:rPr>
              <a:t>结合重金属作用（</a:t>
            </a:r>
            <a:r>
              <a:rPr lang="zh-CN" altLang="en-US" sz="2400" b="1" smtClean="0">
                <a:solidFill>
                  <a:schemeClr val="tx1"/>
                </a:solidFill>
                <a:latin typeface="黑体" pitchFamily="49" charset="-122"/>
                <a:ea typeface="黑体" pitchFamily="49" charset="-122"/>
              </a:rPr>
              <a:t>硒蛋白复合物）</a:t>
            </a:r>
            <a:br>
              <a:rPr lang="zh-CN" altLang="en-US" sz="2400" b="1" smtClean="0">
                <a:solidFill>
                  <a:schemeClr val="tx1"/>
                </a:solidFill>
                <a:latin typeface="黑体" pitchFamily="49" charset="-122"/>
                <a:ea typeface="黑体" pitchFamily="49" charset="-122"/>
              </a:rPr>
            </a:br>
            <a:r>
              <a:rPr lang="zh-CN" altLang="en-US" sz="2400" b="1" smtClean="0">
                <a:solidFill>
                  <a:schemeClr val="tx1"/>
                </a:solidFill>
                <a:latin typeface="黑体" pitchFamily="49" charset="-122"/>
                <a:ea typeface="黑体" pitchFamily="49" charset="-122"/>
              </a:rPr>
              <a:t/>
            </a:r>
            <a:br>
              <a:rPr lang="zh-CN" altLang="en-US" sz="2400" b="1" smtClean="0">
                <a:solidFill>
                  <a:schemeClr val="tx1"/>
                </a:solidFill>
                <a:latin typeface="黑体" pitchFamily="49" charset="-122"/>
                <a:ea typeface="黑体" pitchFamily="49" charset="-122"/>
              </a:rPr>
            </a:br>
            <a:r>
              <a:rPr lang="zh-CN" altLang="en-US" sz="2400" b="1" smtClean="0">
                <a:solidFill>
                  <a:schemeClr val="tx1"/>
                </a:solidFill>
                <a:latin typeface="黑体" pitchFamily="49" charset="-122"/>
                <a:ea typeface="黑体" pitchFamily="49" charset="-122"/>
              </a:rPr>
              <a:t> </a:t>
            </a:r>
            <a:r>
              <a:rPr lang="zh-CN" altLang="en-US" sz="2800" b="1" smtClean="0">
                <a:solidFill>
                  <a:schemeClr val="tx1"/>
                </a:solidFill>
                <a:latin typeface="黑体" pitchFamily="49" charset="-122"/>
                <a:ea typeface="黑体" pitchFamily="49" charset="-122"/>
                <a:sym typeface="Symbol" pitchFamily="18" charset="2"/>
              </a:rPr>
              <a:t> </a:t>
            </a:r>
            <a:r>
              <a:rPr lang="zh-CN" altLang="en-US" sz="2400" b="1" smtClean="0">
                <a:solidFill>
                  <a:schemeClr val="tx1"/>
                </a:solidFill>
                <a:latin typeface="黑体" pitchFamily="49" charset="-122"/>
                <a:ea typeface="黑体" pitchFamily="49" charset="-122"/>
              </a:rPr>
              <a:t>改善白内障、抗肿瘤</a:t>
            </a:r>
            <a:br>
              <a:rPr lang="zh-CN" altLang="en-US" sz="2400" b="1" smtClean="0">
                <a:solidFill>
                  <a:schemeClr val="tx1"/>
                </a:solidFill>
                <a:latin typeface="黑体" pitchFamily="49" charset="-122"/>
                <a:ea typeface="黑体" pitchFamily="49" charset="-122"/>
              </a:rPr>
            </a:br>
            <a:endParaRPr lang="zh-CN" altLang="en-US" sz="2400" b="1" smtClean="0">
              <a:solidFill>
                <a:schemeClr val="tx1"/>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灯片编号占位符 5"/>
          <p:cNvSpPr>
            <a:spLocks noGrp="1"/>
          </p:cNvSpPr>
          <p:nvPr>
            <p:ph type="sldNum" sz="quarter" idx="12"/>
          </p:nvPr>
        </p:nvSpPr>
        <p:spPr>
          <a:noFill/>
        </p:spPr>
        <p:txBody>
          <a:bodyPr/>
          <a:lstStyle/>
          <a:p>
            <a:fld id="{24808382-1F30-4D46-B8AA-A3CF2CC4CEAA}" type="slidenum">
              <a:rPr lang="en-US" altLang="zh-CN" smtClean="0">
                <a:latin typeface="Arial" pitchFamily="34" charset="0"/>
              </a:rPr>
              <a:pPr/>
              <a:t>107</a:t>
            </a:fld>
            <a:endParaRPr lang="en-US" altLang="zh-CN" smtClean="0">
              <a:latin typeface="Arial" pitchFamily="34" charset="0"/>
            </a:endParaRPr>
          </a:p>
        </p:txBody>
      </p:sp>
      <p:sp>
        <p:nvSpPr>
          <p:cNvPr id="117763" name="Rectangle 2"/>
          <p:cNvSpPr>
            <a:spLocks noGrp="1" noChangeArrowheads="1"/>
          </p:cNvSpPr>
          <p:nvPr>
            <p:ph type="title"/>
          </p:nvPr>
        </p:nvSpPr>
        <p:spPr>
          <a:xfrm>
            <a:off x="900113" y="3357563"/>
            <a:ext cx="7416800" cy="1384300"/>
          </a:xfrm>
        </p:spPr>
        <p:txBody>
          <a:bodyPr>
            <a:normAutofit fontScale="90000"/>
          </a:bodyPr>
          <a:lstStyle/>
          <a:p>
            <a:pPr algn="l" eaLnBrk="1" hangingPunct="1"/>
            <a:r>
              <a:rPr lang="en-US" altLang="zh-CN" sz="3200" b="1" smtClean="0">
                <a:solidFill>
                  <a:srgbClr val="3333FF"/>
                </a:solidFill>
                <a:latin typeface="黑体" pitchFamily="49" charset="-122"/>
                <a:ea typeface="黑体" pitchFamily="49" charset="-122"/>
                <a:sym typeface="Symbol" pitchFamily="18" charset="2"/>
              </a:rPr>
              <a:t>2. </a:t>
            </a:r>
            <a:r>
              <a:rPr lang="zh-CN" altLang="en-US" sz="3200" b="1" smtClean="0">
                <a:solidFill>
                  <a:srgbClr val="3333FF"/>
                </a:solidFill>
                <a:latin typeface="黑体" pitchFamily="49" charset="-122"/>
                <a:ea typeface="黑体" pitchFamily="49" charset="-122"/>
                <a:sym typeface="Symbol" pitchFamily="18" charset="2"/>
              </a:rPr>
              <a:t>缺乏与过多</a:t>
            </a:r>
            <a:r>
              <a:rPr lang="zh-CN" altLang="en-US" sz="2800" b="1" smtClean="0">
                <a:solidFill>
                  <a:schemeClr val="tx1"/>
                </a:solidFill>
                <a:latin typeface="黑体" pitchFamily="49" charset="-122"/>
                <a:ea typeface="黑体" pitchFamily="49" charset="-122"/>
                <a:sym typeface="Symbol" pitchFamily="18" charset="2"/>
              </a:rPr>
              <a:t/>
            </a:r>
            <a:br>
              <a:rPr lang="zh-CN" altLang="en-US" sz="2800" b="1" smtClean="0">
                <a:solidFill>
                  <a:schemeClr val="tx1"/>
                </a:solidFill>
                <a:latin typeface="黑体" pitchFamily="49" charset="-122"/>
                <a:ea typeface="黑体" pitchFamily="49" charset="-122"/>
                <a:sym typeface="Symbol" pitchFamily="18" charset="2"/>
              </a:rPr>
            </a:br>
            <a:r>
              <a:rPr lang="zh-CN" altLang="en-US" smtClean="0">
                <a:sym typeface="Symbol" pitchFamily="18" charset="2"/>
              </a:rPr>
              <a:t> </a:t>
            </a:r>
            <a:r>
              <a:rPr lang="zh-CN" altLang="en-US" sz="2400" b="1" smtClean="0">
                <a:solidFill>
                  <a:schemeClr val="tx1"/>
                </a:solidFill>
                <a:latin typeface="黑体" pitchFamily="49" charset="-122"/>
                <a:ea typeface="黑体" pitchFamily="49" charset="-122"/>
                <a:sym typeface="Symbol" pitchFamily="18" charset="2"/>
              </a:rPr>
              <a:t/>
            </a:r>
            <a:br>
              <a:rPr lang="zh-CN" altLang="en-US" sz="2400" b="1" smtClean="0">
                <a:solidFill>
                  <a:schemeClr val="tx1"/>
                </a:solidFill>
                <a:latin typeface="黑体" pitchFamily="49" charset="-122"/>
                <a:ea typeface="黑体" pitchFamily="49" charset="-122"/>
                <a:sym typeface="Symbol" pitchFamily="18" charset="2"/>
              </a:rPr>
            </a:br>
            <a:r>
              <a:rPr lang="zh-CN" altLang="en-US" sz="2400" b="1" smtClean="0">
                <a:solidFill>
                  <a:schemeClr val="tx1"/>
                </a:solidFill>
                <a:latin typeface="黑体" pitchFamily="49" charset="-122"/>
                <a:ea typeface="黑体" pitchFamily="49" charset="-122"/>
                <a:sym typeface="Symbol" pitchFamily="18" charset="2"/>
              </a:rPr>
              <a:t> </a:t>
            </a:r>
            <a:r>
              <a:rPr lang="zh-CN" altLang="en-US" sz="2400" b="1" smtClean="0">
                <a:solidFill>
                  <a:schemeClr val="tx1"/>
                </a:solidFill>
                <a:latin typeface="黑体" pitchFamily="49" charset="-122"/>
                <a:ea typeface="黑体" pitchFamily="49" charset="-122"/>
              </a:rPr>
              <a:t>克山病</a:t>
            </a: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t>
            </a:r>
            <a:r>
              <a:rPr lang="zh-CN" altLang="en-US" sz="2400" b="1" smtClean="0">
                <a:solidFill>
                  <a:schemeClr val="tx1"/>
                </a:solidFill>
                <a:latin typeface="黑体" pitchFamily="49" charset="-122"/>
                <a:ea typeface="黑体" pitchFamily="49" charset="-122"/>
              </a:rPr>
              <a:t>以多发性灶状心肌坏死为主要病变的地方性心肌病，服用亚硒酸钠有明显疗效</a:t>
            </a:r>
            <a:br>
              <a:rPr lang="zh-CN" altLang="en-US" sz="2400" b="1" smtClean="0">
                <a:solidFill>
                  <a:schemeClr val="tx1"/>
                </a:solidFill>
                <a:latin typeface="黑体" pitchFamily="49" charset="-122"/>
                <a:ea typeface="黑体" pitchFamily="49" charset="-122"/>
              </a:rPr>
            </a:br>
            <a:r>
              <a:rPr lang="zh-CN" altLang="en-US" sz="2400" b="1" smtClean="0">
                <a:solidFill>
                  <a:schemeClr val="tx1"/>
                </a:solidFill>
                <a:latin typeface="黑体" pitchFamily="49" charset="-122"/>
                <a:ea typeface="黑体" pitchFamily="49" charset="-122"/>
              </a:rPr>
              <a:t> </a:t>
            </a:r>
            <a:r>
              <a:rPr lang="zh-CN" altLang="en-US" sz="2400" b="1" smtClean="0">
                <a:solidFill>
                  <a:schemeClr val="tx1"/>
                </a:solidFill>
                <a:latin typeface="黑体" pitchFamily="49" charset="-122"/>
                <a:ea typeface="黑体" pitchFamily="49" charset="-122"/>
                <a:sym typeface="Symbol" pitchFamily="18" charset="2"/>
              </a:rPr>
              <a:t> </a:t>
            </a:r>
            <a:br>
              <a:rPr lang="zh-CN" altLang="en-US" sz="2400" b="1" smtClean="0">
                <a:solidFill>
                  <a:schemeClr val="tx1"/>
                </a:solidFill>
                <a:latin typeface="黑体" pitchFamily="49" charset="-122"/>
                <a:ea typeface="黑体" pitchFamily="49" charset="-122"/>
                <a:sym typeface="Symbol" pitchFamily="18" charset="2"/>
              </a:rPr>
            </a:br>
            <a:r>
              <a:rPr lang="zh-CN" altLang="en-US" sz="2400" b="1" smtClean="0">
                <a:solidFill>
                  <a:schemeClr val="tx1"/>
                </a:solidFill>
                <a:latin typeface="黑体" pitchFamily="49" charset="-122"/>
                <a:ea typeface="黑体" pitchFamily="49" charset="-122"/>
                <a:sym typeface="Symbol" pitchFamily="18" charset="2"/>
              </a:rPr>
              <a:t> </a:t>
            </a:r>
            <a:r>
              <a:rPr lang="zh-CN" altLang="en-US" sz="2400" b="1" smtClean="0">
                <a:solidFill>
                  <a:schemeClr val="tx1"/>
                </a:solidFill>
                <a:latin typeface="黑体" pitchFamily="49" charset="-122"/>
                <a:ea typeface="黑体" pitchFamily="49" charset="-122"/>
              </a:rPr>
              <a:t>硒中毒</a:t>
            </a: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400" b="1" smtClean="0">
                <a:solidFill>
                  <a:schemeClr val="tx1"/>
                </a:solidFill>
                <a:latin typeface="楷体_GB2312" pitchFamily="49" charset="-122"/>
                <a:ea typeface="楷体_GB2312" pitchFamily="49" charset="-122"/>
              </a:rPr>
              <a:t>    </a:t>
            </a:r>
            <a:r>
              <a:rPr lang="zh-CN" altLang="en-US" sz="2400" b="1" smtClean="0">
                <a:solidFill>
                  <a:schemeClr val="tx1"/>
                </a:solidFill>
                <a:latin typeface="黑体" pitchFamily="49" charset="-122"/>
                <a:ea typeface="黑体" pitchFamily="49" charset="-122"/>
              </a:rPr>
              <a:t>毛发脱落，指甲变形，疲乏无力，恶心呕吐，肢端麻痹等</a:t>
            </a:r>
            <a:br>
              <a:rPr lang="zh-CN" altLang="en-US" sz="2400" b="1" smtClean="0">
                <a:solidFill>
                  <a:schemeClr val="tx1"/>
                </a:solidFill>
                <a:latin typeface="黑体" pitchFamily="49" charset="-122"/>
                <a:ea typeface="黑体" pitchFamily="49" charset="-122"/>
              </a:rPr>
            </a:br>
            <a:r>
              <a:rPr lang="zh-CN" altLang="en-US" sz="2400" b="1" smtClean="0">
                <a:solidFill>
                  <a:schemeClr val="tx1"/>
                </a:solidFill>
                <a:latin typeface="黑体" pitchFamily="49" charset="-122"/>
                <a:ea typeface="黑体" pitchFamily="49" charset="-122"/>
              </a:rPr>
              <a:t/>
            </a:r>
            <a:br>
              <a:rPr lang="zh-CN" altLang="en-US" sz="2400" b="1" smtClean="0">
                <a:solidFill>
                  <a:schemeClr val="tx1"/>
                </a:solidFill>
                <a:latin typeface="黑体" pitchFamily="49" charset="-122"/>
                <a:ea typeface="黑体" pitchFamily="49" charset="-122"/>
              </a:rPr>
            </a:br>
            <a:r>
              <a:rPr lang="zh-CN" altLang="en-US" sz="2400" b="1" smtClean="0">
                <a:solidFill>
                  <a:schemeClr val="tx1"/>
                </a:solidFill>
                <a:latin typeface="黑体" pitchFamily="49" charset="-122"/>
                <a:ea typeface="黑体" pitchFamily="49" charset="-122"/>
              </a:rPr>
              <a:t>    </a:t>
            </a:r>
            <a:r>
              <a:rPr lang="en-US" altLang="zh-CN" sz="2400" b="1" smtClean="0">
                <a:solidFill>
                  <a:schemeClr val="tx1"/>
                </a:solidFill>
                <a:latin typeface="黑体" pitchFamily="49" charset="-122"/>
                <a:ea typeface="黑体" pitchFamily="49" charset="-122"/>
              </a:rPr>
              <a:t>20</a:t>
            </a:r>
            <a:r>
              <a:rPr lang="zh-CN" altLang="en-US" sz="2400" b="1" smtClean="0">
                <a:solidFill>
                  <a:schemeClr val="tx1"/>
                </a:solidFill>
                <a:latin typeface="黑体" pitchFamily="49" charset="-122"/>
                <a:ea typeface="黑体" pitchFamily="49" charset="-122"/>
              </a:rPr>
              <a:t>世纪</a:t>
            </a:r>
            <a:r>
              <a:rPr lang="en-US" altLang="zh-CN" sz="2400" b="1" smtClean="0">
                <a:solidFill>
                  <a:schemeClr val="tx1"/>
                </a:solidFill>
                <a:latin typeface="黑体" pitchFamily="49" charset="-122"/>
                <a:ea typeface="黑体" pitchFamily="49" charset="-122"/>
              </a:rPr>
              <a:t>60</a:t>
            </a:r>
            <a:r>
              <a:rPr lang="zh-CN" altLang="en-US" sz="2400" b="1" smtClean="0">
                <a:solidFill>
                  <a:schemeClr val="tx1"/>
                </a:solidFill>
                <a:latin typeface="黑体" pitchFamily="49" charset="-122"/>
                <a:ea typeface="黑体" pitchFamily="49" charset="-122"/>
              </a:rPr>
              <a:t>年代，中国湖北恩施地区和陕西紫阳县发生人急性硒中毒病例（高硒玉米）</a:t>
            </a:r>
            <a:br>
              <a:rPr lang="zh-CN" altLang="en-US" sz="2400" b="1" smtClean="0">
                <a:solidFill>
                  <a:schemeClr val="tx1"/>
                </a:solidFill>
                <a:latin typeface="黑体" pitchFamily="49" charset="-122"/>
                <a:ea typeface="黑体" pitchFamily="49" charset="-122"/>
              </a:rPr>
            </a:br>
            <a:r>
              <a:rPr lang="zh-CN" altLang="en-US" sz="2400" b="1" smtClean="0">
                <a:solidFill>
                  <a:schemeClr val="tx1"/>
                </a:solidFill>
                <a:latin typeface="楷体_GB2312" pitchFamily="49" charset="-122"/>
                <a:ea typeface="楷体_GB2312" pitchFamily="49" charset="-122"/>
              </a:rPr>
              <a:t> </a:t>
            </a:r>
            <a:br>
              <a:rPr lang="zh-CN" altLang="en-US" sz="2400" b="1" smtClean="0">
                <a:solidFill>
                  <a:schemeClr val="tx1"/>
                </a:solidFill>
                <a:latin typeface="楷体_GB2312" pitchFamily="49" charset="-122"/>
                <a:ea typeface="楷体_GB2312" pitchFamily="49" charset="-122"/>
              </a:rPr>
            </a:br>
            <a:r>
              <a:rPr lang="zh-CN" altLang="en-US" sz="2400" b="1" smtClean="0">
                <a:solidFill>
                  <a:schemeClr val="tx1"/>
                </a:solidFill>
                <a:latin typeface="楷体_GB2312" pitchFamily="49" charset="-122"/>
                <a:ea typeface="楷体_GB2312" pitchFamily="49" charset="-122"/>
              </a:rPr>
              <a:t>  </a:t>
            </a:r>
            <a:r>
              <a:rPr lang="zh-CN" altLang="en-US" sz="2800" b="1" smtClean="0">
                <a:solidFill>
                  <a:schemeClr val="tx1"/>
                </a:solidFill>
                <a:latin typeface="楷体_GB2312" pitchFamily="49" charset="-122"/>
                <a:ea typeface="楷体_GB2312" pitchFamily="49" charset="-122"/>
              </a:rPr>
              <a:t/>
            </a:r>
            <a:br>
              <a:rPr lang="zh-CN" altLang="en-US" sz="2800" b="1" smtClean="0">
                <a:solidFill>
                  <a:schemeClr val="tx1"/>
                </a:solidFill>
                <a:latin typeface="楷体_GB2312" pitchFamily="49" charset="-122"/>
                <a:ea typeface="楷体_GB2312" pitchFamily="49" charset="-122"/>
              </a:rPr>
            </a:br>
            <a:endParaRPr lang="zh-CN" altLang="en-US" sz="2800" b="1" smtClean="0">
              <a:solidFill>
                <a:schemeClr val="tx1"/>
              </a:solidFill>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灯片编号占位符 5"/>
          <p:cNvSpPr>
            <a:spLocks noGrp="1"/>
          </p:cNvSpPr>
          <p:nvPr>
            <p:ph type="sldNum" sz="quarter" idx="12"/>
          </p:nvPr>
        </p:nvSpPr>
        <p:spPr>
          <a:noFill/>
        </p:spPr>
        <p:txBody>
          <a:bodyPr/>
          <a:lstStyle/>
          <a:p>
            <a:fld id="{9C5B4DA7-55F0-45C2-99DA-2A1C44FAA9AE}" type="slidenum">
              <a:rPr lang="en-US" altLang="zh-CN" smtClean="0">
                <a:latin typeface="Arial" pitchFamily="34" charset="0"/>
              </a:rPr>
              <a:pPr/>
              <a:t>108</a:t>
            </a:fld>
            <a:endParaRPr lang="en-US" altLang="zh-CN" smtClean="0">
              <a:latin typeface="Arial" pitchFamily="34" charset="0"/>
            </a:endParaRPr>
          </a:p>
        </p:txBody>
      </p:sp>
      <p:sp>
        <p:nvSpPr>
          <p:cNvPr id="118787" name="Rectangle 2"/>
          <p:cNvSpPr>
            <a:spLocks noGrp="1" noChangeArrowheads="1"/>
          </p:cNvSpPr>
          <p:nvPr>
            <p:ph type="title"/>
          </p:nvPr>
        </p:nvSpPr>
        <p:spPr>
          <a:xfrm>
            <a:off x="827088" y="2349500"/>
            <a:ext cx="7561262" cy="1384300"/>
          </a:xfrm>
        </p:spPr>
        <p:txBody>
          <a:bodyPr>
            <a:normAutofit fontScale="90000"/>
          </a:bodyPr>
          <a:lstStyle/>
          <a:p>
            <a:pPr algn="l" eaLnBrk="1" hangingPunct="1"/>
            <a:r>
              <a:rPr lang="en-US" altLang="zh-CN" sz="2400" b="1" dirty="0" smtClean="0">
                <a:solidFill>
                  <a:schemeClr val="tx1"/>
                </a:solidFill>
                <a:latin typeface="楷体_GB2312" pitchFamily="49" charset="-122"/>
                <a:ea typeface="楷体_GB2312" pitchFamily="49" charset="-122"/>
              </a:rPr>
              <a:t/>
            </a:r>
            <a:br>
              <a:rPr lang="en-US" altLang="zh-CN" sz="2400" b="1" dirty="0" smtClean="0">
                <a:solidFill>
                  <a:schemeClr val="tx1"/>
                </a:solidFill>
                <a:latin typeface="楷体_GB2312" pitchFamily="49" charset="-122"/>
                <a:ea typeface="楷体_GB2312" pitchFamily="49" charset="-122"/>
              </a:rPr>
            </a:br>
            <a:r>
              <a:rPr lang="en-US" altLang="zh-CN" sz="3200" b="1" dirty="0" smtClean="0">
                <a:solidFill>
                  <a:srgbClr val="3333FF"/>
                </a:solidFill>
                <a:latin typeface="黑体" pitchFamily="49" charset="-122"/>
                <a:ea typeface="黑体" pitchFamily="49" charset="-122"/>
                <a:sym typeface="Symbol" pitchFamily="18" charset="2"/>
              </a:rPr>
              <a:t>3. </a:t>
            </a:r>
            <a:r>
              <a:rPr lang="zh-CN" altLang="en-US" sz="3200" b="1" dirty="0" smtClean="0">
                <a:solidFill>
                  <a:srgbClr val="3333FF"/>
                </a:solidFill>
                <a:latin typeface="黑体" pitchFamily="49" charset="-122"/>
                <a:ea typeface="黑体" pitchFamily="49" charset="-122"/>
              </a:rPr>
              <a:t>参考摄入量和食物来源</a:t>
            </a:r>
            <a:r>
              <a:rPr lang="zh-CN" altLang="en-US" sz="2800" b="1" dirty="0" smtClean="0">
                <a:solidFill>
                  <a:schemeClr val="tx1"/>
                </a:solidFill>
                <a:latin typeface="楷体_GB2312" pitchFamily="49" charset="-122"/>
                <a:ea typeface="楷体_GB2312" pitchFamily="49" charset="-122"/>
              </a:rPr>
              <a:t/>
            </a:r>
            <a:br>
              <a:rPr lang="zh-CN" altLang="en-US" sz="2800" b="1" dirty="0" smtClean="0">
                <a:solidFill>
                  <a:schemeClr val="tx1"/>
                </a:solidFill>
                <a:latin typeface="楷体_GB2312" pitchFamily="49" charset="-122"/>
                <a:ea typeface="楷体_GB2312" pitchFamily="49" charset="-122"/>
              </a:rPr>
            </a:br>
            <a:r>
              <a:rPr lang="zh-CN" altLang="en-US" sz="2800" b="1" dirty="0" smtClean="0">
                <a:solidFill>
                  <a:schemeClr val="tx1"/>
                </a:solidFill>
                <a:latin typeface="楷体_GB2312" pitchFamily="49" charset="-122"/>
                <a:ea typeface="楷体_GB2312" pitchFamily="49" charset="-122"/>
              </a:rPr>
              <a:t/>
            </a:r>
            <a:br>
              <a:rPr lang="zh-CN" altLang="en-US" sz="2800" b="1" dirty="0" smtClean="0">
                <a:solidFill>
                  <a:schemeClr val="tx1"/>
                </a:solidFill>
                <a:latin typeface="楷体_GB2312" pitchFamily="49" charset="-122"/>
                <a:ea typeface="楷体_GB2312" pitchFamily="49" charset="-122"/>
              </a:rPr>
            </a:br>
            <a:r>
              <a:rPr lang="zh-CN" altLang="en-US" sz="2800" b="1" dirty="0" smtClean="0">
                <a:solidFill>
                  <a:schemeClr val="tx1"/>
                </a:solidFill>
                <a:latin typeface="楷体_GB2312" pitchFamily="49" charset="-122"/>
                <a:ea typeface="楷体_GB2312" pitchFamily="49" charset="-122"/>
              </a:rPr>
              <a:t/>
            </a:r>
            <a:br>
              <a:rPr lang="zh-CN" altLang="en-US" sz="2800" b="1" dirty="0" smtClean="0">
                <a:solidFill>
                  <a:schemeClr val="tx1"/>
                </a:solidFill>
                <a:latin typeface="楷体_GB2312" pitchFamily="49" charset="-122"/>
                <a:ea typeface="楷体_GB2312" pitchFamily="49" charset="-122"/>
              </a:rPr>
            </a:br>
            <a:r>
              <a:rPr lang="zh-CN" altLang="en-US" sz="2800" b="1" dirty="0" smtClean="0">
                <a:solidFill>
                  <a:schemeClr val="tx1"/>
                </a:solidFill>
                <a:latin typeface="楷体_GB2312" pitchFamily="49" charset="-122"/>
                <a:ea typeface="楷体_GB2312" pitchFamily="49" charset="-122"/>
              </a:rPr>
              <a:t> </a:t>
            </a:r>
            <a:r>
              <a:rPr lang="zh-CN" altLang="en-US" sz="2800" b="1" dirty="0" smtClean="0">
                <a:solidFill>
                  <a:schemeClr val="tx1"/>
                </a:solidFill>
                <a:latin typeface="黑体" pitchFamily="49" charset="-122"/>
                <a:ea typeface="黑体" pitchFamily="49" charset="-122"/>
                <a:sym typeface="Symbol" pitchFamily="18" charset="2"/>
              </a:rPr>
              <a:t> </a:t>
            </a:r>
            <a:r>
              <a:rPr lang="zh-CN" altLang="en-US" sz="2800" b="1" dirty="0" smtClean="0">
                <a:solidFill>
                  <a:schemeClr val="tx1"/>
                </a:solidFill>
                <a:latin typeface="黑体" pitchFamily="49" charset="-122"/>
                <a:ea typeface="黑体" pitchFamily="49" charset="-122"/>
              </a:rPr>
              <a:t>成人   </a:t>
            </a:r>
            <a:r>
              <a:rPr lang="en-US" altLang="zh-CN" sz="2800" b="1" dirty="0" smtClean="0">
                <a:solidFill>
                  <a:schemeClr val="tx1"/>
                </a:solidFill>
                <a:latin typeface="黑体" pitchFamily="49" charset="-122"/>
                <a:ea typeface="黑体" pitchFamily="49" charset="-122"/>
              </a:rPr>
              <a:t>RNI</a:t>
            </a:r>
            <a:r>
              <a:rPr lang="zh-CN" altLang="en-US" sz="2800" b="1" dirty="0" smtClean="0">
                <a:solidFill>
                  <a:schemeClr val="tx1"/>
                </a:solidFill>
                <a:latin typeface="黑体" pitchFamily="49" charset="-122"/>
                <a:ea typeface="黑体" pitchFamily="49" charset="-122"/>
              </a:rPr>
              <a:t>： </a:t>
            </a:r>
            <a:r>
              <a:rPr lang="en-US" altLang="zh-CN" sz="2800" b="1" dirty="0" smtClean="0">
                <a:solidFill>
                  <a:schemeClr val="tx1"/>
                </a:solidFill>
                <a:latin typeface="黑体" pitchFamily="49" charset="-122"/>
                <a:ea typeface="黑体" pitchFamily="49" charset="-122"/>
              </a:rPr>
              <a:t>50</a:t>
            </a:r>
            <a:r>
              <a:rPr lang="en-US" altLang="zh-CN" sz="2800" b="1" dirty="0" smtClean="0">
                <a:solidFill>
                  <a:schemeClr val="tx1"/>
                </a:solidFill>
                <a:latin typeface="黑体" pitchFamily="49" charset="-122"/>
                <a:ea typeface="黑体" pitchFamily="49" charset="-122"/>
                <a:sym typeface="Symbol" pitchFamily="18" charset="2"/>
              </a:rPr>
              <a:t></a:t>
            </a:r>
            <a:r>
              <a:rPr lang="en-US" altLang="zh-CN" sz="2800" b="1" dirty="0" smtClean="0">
                <a:solidFill>
                  <a:schemeClr val="tx1"/>
                </a:solidFill>
                <a:latin typeface="黑体" pitchFamily="49" charset="-122"/>
                <a:ea typeface="黑体" pitchFamily="49" charset="-122"/>
              </a:rPr>
              <a:t>g/d     UL</a:t>
            </a:r>
            <a:r>
              <a:rPr lang="zh-CN" altLang="en-US" sz="2800" b="1" dirty="0" smtClean="0">
                <a:solidFill>
                  <a:schemeClr val="tx1"/>
                </a:solidFill>
                <a:latin typeface="黑体" pitchFamily="49" charset="-122"/>
                <a:ea typeface="黑体" pitchFamily="49" charset="-122"/>
              </a:rPr>
              <a:t>：</a:t>
            </a:r>
            <a:r>
              <a:rPr lang="en-US" altLang="zh-CN" sz="2800" b="1" dirty="0" smtClean="0">
                <a:solidFill>
                  <a:schemeClr val="tx1"/>
                </a:solidFill>
                <a:latin typeface="黑体" pitchFamily="49" charset="-122"/>
                <a:ea typeface="黑体" pitchFamily="49" charset="-122"/>
              </a:rPr>
              <a:t>400</a:t>
            </a:r>
            <a:r>
              <a:rPr lang="en-US" altLang="zh-CN" sz="2800" b="1" dirty="0" smtClean="0">
                <a:solidFill>
                  <a:schemeClr val="tx1"/>
                </a:solidFill>
                <a:latin typeface="黑体" pitchFamily="49" charset="-122"/>
                <a:ea typeface="黑体" pitchFamily="49" charset="-122"/>
                <a:sym typeface="Symbol" pitchFamily="18" charset="2"/>
              </a:rPr>
              <a:t></a:t>
            </a:r>
            <a:r>
              <a:rPr lang="en-US" altLang="zh-CN" sz="2800" b="1" dirty="0" smtClean="0">
                <a:solidFill>
                  <a:schemeClr val="tx1"/>
                </a:solidFill>
                <a:latin typeface="黑体" pitchFamily="49" charset="-122"/>
                <a:ea typeface="黑体" pitchFamily="49" charset="-122"/>
              </a:rPr>
              <a:t>g/d</a:t>
            </a:r>
            <a:br>
              <a:rPr lang="en-US" altLang="zh-CN" sz="2800" b="1" dirty="0" smtClean="0">
                <a:solidFill>
                  <a:schemeClr val="tx1"/>
                </a:solidFill>
                <a:latin typeface="黑体" pitchFamily="49" charset="-122"/>
                <a:ea typeface="黑体" pitchFamily="49" charset="-122"/>
              </a:rPr>
            </a:br>
            <a:r>
              <a:rPr lang="en-US" altLang="zh-CN" sz="2400" b="1" dirty="0" smtClean="0">
                <a:solidFill>
                  <a:schemeClr val="tx1"/>
                </a:solidFill>
                <a:latin typeface="楷体_GB2312" pitchFamily="49" charset="-122"/>
                <a:ea typeface="楷体_GB2312" pitchFamily="49" charset="-122"/>
              </a:rPr>
              <a:t> </a:t>
            </a:r>
            <a:br>
              <a:rPr lang="en-US" altLang="zh-CN" sz="2400" b="1" dirty="0" smtClean="0">
                <a:solidFill>
                  <a:schemeClr val="tx1"/>
                </a:solidFill>
                <a:latin typeface="楷体_GB2312" pitchFamily="49" charset="-122"/>
                <a:ea typeface="楷体_GB2312" pitchFamily="49" charset="-122"/>
              </a:rPr>
            </a:br>
            <a:r>
              <a:rPr lang="en-US" altLang="zh-CN" sz="2400" b="1" dirty="0" smtClean="0">
                <a:solidFill>
                  <a:schemeClr val="tx1"/>
                </a:solidFill>
                <a:latin typeface="楷体_GB2312" pitchFamily="49" charset="-122"/>
                <a:ea typeface="楷体_GB2312" pitchFamily="49" charset="-122"/>
              </a:rPr>
              <a:t/>
            </a:r>
            <a:br>
              <a:rPr lang="en-US" altLang="zh-CN" sz="2400" b="1" dirty="0" smtClean="0">
                <a:solidFill>
                  <a:schemeClr val="tx1"/>
                </a:solidFill>
                <a:latin typeface="楷体_GB2312" pitchFamily="49" charset="-122"/>
                <a:ea typeface="楷体_GB2312" pitchFamily="49" charset="-122"/>
              </a:rPr>
            </a:br>
            <a:r>
              <a:rPr lang="en-US" altLang="zh-CN" sz="2400" b="1" dirty="0" smtClean="0">
                <a:solidFill>
                  <a:schemeClr val="tx1"/>
                </a:solidFill>
                <a:latin typeface="楷体_GB2312" pitchFamily="49" charset="-122"/>
                <a:ea typeface="楷体_GB2312" pitchFamily="49" charset="-122"/>
              </a:rPr>
              <a:t> </a:t>
            </a:r>
            <a:r>
              <a:rPr lang="en-US" altLang="zh-CN" sz="2800" b="1" dirty="0" smtClean="0">
                <a:solidFill>
                  <a:schemeClr val="tx1"/>
                </a:solidFill>
                <a:latin typeface="黑体" pitchFamily="49" charset="-122"/>
                <a:ea typeface="黑体" pitchFamily="49" charset="-122"/>
                <a:sym typeface="Symbol" pitchFamily="18" charset="2"/>
              </a:rPr>
              <a:t> </a:t>
            </a:r>
            <a:r>
              <a:rPr lang="zh-CN" altLang="en-US" sz="2800" b="1" dirty="0" smtClean="0">
                <a:solidFill>
                  <a:schemeClr val="tx1"/>
                </a:solidFill>
                <a:latin typeface="黑体" pitchFamily="49" charset="-122"/>
                <a:ea typeface="黑体" pitchFamily="49" charset="-122"/>
                <a:sym typeface="Symbol" pitchFamily="18" charset="2"/>
              </a:rPr>
              <a:t>良好来源：</a:t>
            </a:r>
            <a:r>
              <a:rPr lang="zh-CN" altLang="en-US" sz="2800" b="1" dirty="0" smtClean="0">
                <a:solidFill>
                  <a:schemeClr val="tx1"/>
                </a:solidFill>
                <a:latin typeface="黑体" pitchFamily="49" charset="-122"/>
                <a:ea typeface="黑体" pitchFamily="49" charset="-122"/>
              </a:rPr>
              <a:t>肝、肾、肉类、海产品，谷类</a:t>
            </a:r>
            <a:br>
              <a:rPr lang="zh-CN" altLang="en-US" sz="2800" b="1" dirty="0" smtClean="0">
                <a:solidFill>
                  <a:schemeClr val="tx1"/>
                </a:solidFill>
                <a:latin typeface="黑体" pitchFamily="49" charset="-122"/>
                <a:ea typeface="黑体" pitchFamily="49" charset="-122"/>
              </a:rPr>
            </a:br>
            <a:r>
              <a:rPr lang="zh-CN" altLang="en-US" sz="2800" b="1" dirty="0" smtClean="0">
                <a:solidFill>
                  <a:schemeClr val="tx1"/>
                </a:solidFill>
                <a:latin typeface="黑体" pitchFamily="49" charset="-122"/>
                <a:ea typeface="黑体" pitchFamily="49" charset="-122"/>
              </a:rPr>
              <a:t/>
            </a:r>
            <a:br>
              <a:rPr lang="zh-CN" altLang="en-US" sz="2800" b="1" dirty="0" smtClean="0">
                <a:solidFill>
                  <a:schemeClr val="tx1"/>
                </a:solidFill>
                <a:latin typeface="黑体" pitchFamily="49" charset="-122"/>
                <a:ea typeface="黑体" pitchFamily="49" charset="-122"/>
              </a:rPr>
            </a:br>
            <a:r>
              <a:rPr lang="zh-CN" altLang="en-US" sz="2800" b="1" dirty="0" smtClean="0">
                <a:solidFill>
                  <a:schemeClr val="tx1"/>
                </a:solidFill>
                <a:latin typeface="黑体" pitchFamily="49" charset="-122"/>
                <a:ea typeface="黑体" pitchFamily="49" charset="-122"/>
              </a:rPr>
              <a:t>   含硒量随各地区土壤含硒量而异 </a:t>
            </a:r>
            <a:br>
              <a:rPr lang="zh-CN" altLang="en-US" sz="2800" b="1" dirty="0" smtClean="0">
                <a:solidFill>
                  <a:schemeClr val="tx1"/>
                </a:solidFill>
                <a:latin typeface="黑体" pitchFamily="49" charset="-122"/>
                <a:ea typeface="黑体" pitchFamily="49" charset="-122"/>
              </a:rPr>
            </a:br>
            <a:endParaRPr lang="zh-CN" altLang="en-US" sz="2800" b="1" dirty="0" smtClean="0">
              <a:solidFill>
                <a:schemeClr val="tx1"/>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灯片编号占位符 5"/>
          <p:cNvSpPr>
            <a:spLocks noGrp="1"/>
          </p:cNvSpPr>
          <p:nvPr>
            <p:ph type="sldNum" sz="quarter" idx="12"/>
          </p:nvPr>
        </p:nvSpPr>
        <p:spPr>
          <a:noFill/>
        </p:spPr>
        <p:txBody>
          <a:bodyPr/>
          <a:lstStyle/>
          <a:p>
            <a:fld id="{7C031209-50AB-471E-ADA7-0DBED5F584CF}" type="slidenum">
              <a:rPr lang="en-US" altLang="zh-CN" smtClean="0">
                <a:latin typeface="Arial" pitchFamily="34" charset="0"/>
              </a:rPr>
              <a:pPr/>
              <a:t>109</a:t>
            </a:fld>
            <a:endParaRPr lang="en-US" altLang="zh-CN" smtClean="0">
              <a:latin typeface="Arial" pitchFamily="34" charset="0"/>
            </a:endParaRPr>
          </a:p>
        </p:txBody>
      </p:sp>
      <p:sp>
        <p:nvSpPr>
          <p:cNvPr id="119811" name="Rectangle 2"/>
          <p:cNvSpPr>
            <a:spLocks noGrp="1" noChangeArrowheads="1"/>
          </p:cNvSpPr>
          <p:nvPr>
            <p:ph type="title"/>
          </p:nvPr>
        </p:nvSpPr>
        <p:spPr>
          <a:xfrm>
            <a:off x="860425" y="2997200"/>
            <a:ext cx="8104188" cy="1384300"/>
          </a:xfrm>
        </p:spPr>
        <p:txBody>
          <a:bodyPr>
            <a:normAutofit fontScale="90000"/>
          </a:bodyPr>
          <a:lstStyle/>
          <a:p>
            <a:pPr algn="l" eaLnBrk="1" hangingPunct="1">
              <a:lnSpc>
                <a:spcPct val="120000"/>
              </a:lnSpc>
            </a:pPr>
            <a:r>
              <a:rPr lang="zh-CN" altLang="en-US" sz="3600" b="1" smtClean="0">
                <a:solidFill>
                  <a:srgbClr val="3333FF"/>
                </a:solidFill>
                <a:latin typeface="黑体" pitchFamily="49" charset="-122"/>
                <a:ea typeface="黑体" pitchFamily="49" charset="-122"/>
              </a:rPr>
              <a:t>六</a:t>
            </a:r>
            <a:r>
              <a:rPr lang="en-US" altLang="zh-CN" sz="3600" b="1" smtClean="0">
                <a:solidFill>
                  <a:srgbClr val="3333FF"/>
                </a:solidFill>
                <a:latin typeface="黑体" pitchFamily="49" charset="-122"/>
                <a:ea typeface="黑体" pitchFamily="49" charset="-122"/>
              </a:rPr>
              <a:t>.</a:t>
            </a:r>
            <a:r>
              <a:rPr lang="zh-CN" altLang="en-US" sz="3600" b="1" smtClean="0">
                <a:solidFill>
                  <a:srgbClr val="3333FF"/>
                </a:solidFill>
                <a:latin typeface="黑体" pitchFamily="49" charset="-122"/>
                <a:ea typeface="黑体" pitchFamily="49" charset="-122"/>
              </a:rPr>
              <a:t>碘</a:t>
            </a: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400" b="1" smtClean="0">
                <a:solidFill>
                  <a:schemeClr val="tx1"/>
                </a:solidFill>
                <a:latin typeface="黑体" pitchFamily="49" charset="-122"/>
                <a:ea typeface="黑体" pitchFamily="49" charset="-122"/>
              </a:rPr>
              <a:t/>
            </a:r>
            <a:br>
              <a:rPr lang="zh-CN" altLang="en-US" sz="2400" b="1" smtClean="0">
                <a:solidFill>
                  <a:schemeClr val="tx1"/>
                </a:solidFill>
                <a:latin typeface="黑体" pitchFamily="49" charset="-122"/>
                <a:ea typeface="黑体" pitchFamily="49" charset="-122"/>
              </a:rPr>
            </a:br>
            <a:r>
              <a:rPr lang="zh-CN" altLang="en-US" sz="2400" b="1" smtClean="0">
                <a:solidFill>
                  <a:schemeClr val="tx1"/>
                </a:solidFill>
                <a:latin typeface="黑体" pitchFamily="49" charset="-122"/>
                <a:ea typeface="黑体" pitchFamily="49" charset="-122"/>
              </a:rPr>
              <a:t> </a:t>
            </a:r>
            <a:r>
              <a:rPr lang="en-US" altLang="zh-CN" sz="2800" b="1" smtClean="0">
                <a:solidFill>
                  <a:schemeClr val="tx1"/>
                </a:solidFill>
                <a:latin typeface="黑体" pitchFamily="49" charset="-122"/>
                <a:ea typeface="黑体" pitchFamily="49" charset="-122"/>
              </a:rPr>
              <a:t>1. </a:t>
            </a:r>
            <a:r>
              <a:rPr lang="zh-CN" altLang="en-US" sz="2800" b="1" smtClean="0">
                <a:solidFill>
                  <a:schemeClr val="tx1"/>
                </a:solidFill>
                <a:latin typeface="黑体" pitchFamily="49" charset="-122"/>
                <a:ea typeface="黑体" pitchFamily="49" charset="-122"/>
              </a:rPr>
              <a:t>吸收与代谢</a:t>
            </a:r>
            <a:r>
              <a:rPr lang="zh-CN" altLang="en-US" sz="2400" b="1" smtClean="0">
                <a:solidFill>
                  <a:schemeClr val="tx1"/>
                </a:solidFill>
                <a:latin typeface="黑体" pitchFamily="49" charset="-122"/>
                <a:ea typeface="黑体" pitchFamily="49" charset="-122"/>
              </a:rPr>
              <a:t>      </a:t>
            </a:r>
            <a:br>
              <a:rPr lang="zh-CN" altLang="en-US" sz="2400" b="1" smtClean="0">
                <a:solidFill>
                  <a:schemeClr val="tx1"/>
                </a:solidFill>
                <a:latin typeface="黑体" pitchFamily="49" charset="-122"/>
                <a:ea typeface="黑体" pitchFamily="49" charset="-122"/>
              </a:rPr>
            </a:br>
            <a:r>
              <a:rPr lang="zh-CN" altLang="en-US" sz="2400" b="1" smtClean="0">
                <a:solidFill>
                  <a:schemeClr val="tx1"/>
                </a:solidFill>
                <a:latin typeface="黑体" pitchFamily="49" charset="-122"/>
                <a:ea typeface="黑体" pitchFamily="49" charset="-122"/>
              </a:rPr>
              <a:t/>
            </a:r>
            <a:br>
              <a:rPr lang="zh-CN" altLang="en-US" sz="2400" b="1" smtClean="0">
                <a:solidFill>
                  <a:schemeClr val="tx1"/>
                </a:solidFill>
                <a:latin typeface="黑体" pitchFamily="49" charset="-122"/>
                <a:ea typeface="黑体" pitchFamily="49" charset="-122"/>
              </a:rPr>
            </a:br>
            <a:r>
              <a:rPr lang="zh-CN" altLang="en-US" sz="2400" b="1" smtClean="0">
                <a:solidFill>
                  <a:schemeClr val="tx1"/>
                </a:solidFill>
                <a:latin typeface="黑体" pitchFamily="49" charset="-122"/>
                <a:ea typeface="黑体" pitchFamily="49" charset="-122"/>
              </a:rPr>
              <a:t> </a:t>
            </a:r>
            <a:r>
              <a:rPr lang="zh-CN" altLang="en-US" sz="2400" b="1" smtClean="0">
                <a:solidFill>
                  <a:schemeClr val="tx1"/>
                </a:solidFill>
                <a:latin typeface="黑体" pitchFamily="49" charset="-122"/>
                <a:ea typeface="黑体" pitchFamily="49" charset="-122"/>
                <a:sym typeface="Symbol" pitchFamily="18" charset="2"/>
              </a:rPr>
              <a:t></a:t>
            </a:r>
            <a:r>
              <a:rPr lang="zh-CN" altLang="en-US" sz="2400" b="1" smtClean="0">
                <a:solidFill>
                  <a:schemeClr val="tx1"/>
                </a:solidFill>
                <a:latin typeface="黑体" pitchFamily="49" charset="-122"/>
                <a:ea typeface="黑体" pitchFamily="49" charset="-122"/>
              </a:rPr>
              <a:t> 人体 </a:t>
            </a:r>
            <a:r>
              <a:rPr lang="en-US" altLang="zh-CN" sz="2400" b="1" smtClean="0">
                <a:solidFill>
                  <a:schemeClr val="tx1"/>
                </a:solidFill>
                <a:latin typeface="黑体" pitchFamily="49" charset="-122"/>
                <a:ea typeface="黑体" pitchFamily="49" charset="-122"/>
              </a:rPr>
              <a:t>20</a:t>
            </a:r>
            <a:r>
              <a:rPr lang="en-US" altLang="zh-CN" sz="2400" b="1" smtClean="0">
                <a:solidFill>
                  <a:schemeClr val="tx1"/>
                </a:solidFill>
                <a:latin typeface="黑体" pitchFamily="49" charset="-122"/>
                <a:ea typeface="黑体" pitchFamily="49" charset="-122"/>
                <a:sym typeface="Symbol" pitchFamily="18" charset="2"/>
              </a:rPr>
              <a:t></a:t>
            </a:r>
            <a:r>
              <a:rPr lang="en-US" altLang="zh-CN" sz="2400" b="1" smtClean="0">
                <a:solidFill>
                  <a:schemeClr val="tx1"/>
                </a:solidFill>
                <a:latin typeface="黑体" pitchFamily="49" charset="-122"/>
                <a:ea typeface="黑体" pitchFamily="49" charset="-122"/>
              </a:rPr>
              <a:t>50mg</a:t>
            </a:r>
            <a:r>
              <a:rPr lang="zh-CN" altLang="en-US" sz="2400" b="1" smtClean="0">
                <a:solidFill>
                  <a:schemeClr val="tx1"/>
                </a:solidFill>
                <a:latin typeface="黑体" pitchFamily="49" charset="-122"/>
                <a:ea typeface="黑体" pitchFamily="49" charset="-122"/>
              </a:rPr>
              <a:t>，甲状腺 </a:t>
            </a:r>
            <a:r>
              <a:rPr lang="en-US" altLang="zh-CN" sz="2400" b="1" smtClean="0">
                <a:solidFill>
                  <a:schemeClr val="tx1"/>
                </a:solidFill>
                <a:latin typeface="黑体" pitchFamily="49" charset="-122"/>
                <a:ea typeface="黑体" pitchFamily="49" charset="-122"/>
              </a:rPr>
              <a:t>8mg</a:t>
            </a:r>
            <a:r>
              <a:rPr lang="zh-CN" altLang="en-US" sz="2400" b="1" smtClean="0">
                <a:solidFill>
                  <a:schemeClr val="tx1"/>
                </a:solidFill>
                <a:latin typeface="黑体" pitchFamily="49" charset="-122"/>
                <a:ea typeface="黑体" pitchFamily="49" charset="-122"/>
              </a:rPr>
              <a:t>（</a:t>
            </a:r>
            <a:r>
              <a:rPr lang="en-US" altLang="zh-CN" sz="2400" b="1" smtClean="0">
                <a:solidFill>
                  <a:schemeClr val="tx1"/>
                </a:solidFill>
                <a:latin typeface="黑体" pitchFamily="49" charset="-122"/>
                <a:ea typeface="黑体" pitchFamily="49" charset="-122"/>
              </a:rPr>
              <a:t>20%</a:t>
            </a:r>
            <a:r>
              <a:rPr lang="zh-CN" altLang="en-US" sz="2400" b="1" smtClean="0">
                <a:solidFill>
                  <a:schemeClr val="tx1"/>
                </a:solidFill>
                <a:latin typeface="黑体" pitchFamily="49" charset="-122"/>
                <a:ea typeface="黑体" pitchFamily="49" charset="-122"/>
              </a:rPr>
              <a:t>），肌肉（</a:t>
            </a:r>
            <a:r>
              <a:rPr lang="en-US" altLang="zh-CN" sz="2400" b="1" smtClean="0">
                <a:solidFill>
                  <a:schemeClr val="tx1"/>
                </a:solidFill>
                <a:latin typeface="黑体" pitchFamily="49" charset="-122"/>
                <a:ea typeface="黑体" pitchFamily="49" charset="-122"/>
              </a:rPr>
              <a:t>50%</a:t>
            </a:r>
            <a:r>
              <a:rPr lang="zh-CN" altLang="en-US" sz="2400" b="1" smtClean="0">
                <a:solidFill>
                  <a:schemeClr val="tx1"/>
                </a:solidFill>
                <a:latin typeface="黑体" pitchFamily="49" charset="-122"/>
                <a:ea typeface="黑体" pitchFamily="49" charset="-122"/>
              </a:rPr>
              <a:t>），</a:t>
            </a:r>
            <a:br>
              <a:rPr lang="zh-CN" altLang="en-US" sz="2400" b="1" smtClean="0">
                <a:solidFill>
                  <a:schemeClr val="tx1"/>
                </a:solidFill>
                <a:latin typeface="黑体" pitchFamily="49" charset="-122"/>
                <a:ea typeface="黑体" pitchFamily="49" charset="-122"/>
              </a:rPr>
            </a:br>
            <a:r>
              <a:rPr lang="zh-CN" altLang="en-US" sz="2400" b="1" smtClean="0">
                <a:solidFill>
                  <a:schemeClr val="tx1"/>
                </a:solidFill>
                <a:latin typeface="黑体" pitchFamily="49" charset="-122"/>
                <a:ea typeface="黑体" pitchFamily="49" charset="-122"/>
              </a:rPr>
              <a:t>  皮肤（</a:t>
            </a:r>
            <a:r>
              <a:rPr lang="en-US" altLang="zh-CN" sz="2400" b="1" smtClean="0">
                <a:solidFill>
                  <a:schemeClr val="tx1"/>
                </a:solidFill>
                <a:latin typeface="黑体" pitchFamily="49" charset="-122"/>
                <a:ea typeface="黑体" pitchFamily="49" charset="-122"/>
              </a:rPr>
              <a:t>10%</a:t>
            </a:r>
            <a:r>
              <a:rPr lang="zh-CN" altLang="en-US" sz="2400" b="1" smtClean="0">
                <a:solidFill>
                  <a:schemeClr val="tx1"/>
                </a:solidFill>
                <a:latin typeface="黑体" pitchFamily="49" charset="-122"/>
                <a:ea typeface="黑体" pitchFamily="49" charset="-122"/>
              </a:rPr>
              <a:t>），骨骼（</a:t>
            </a:r>
            <a:r>
              <a:rPr lang="en-US" altLang="zh-CN" sz="2400" b="1" smtClean="0">
                <a:solidFill>
                  <a:schemeClr val="tx1"/>
                </a:solidFill>
                <a:latin typeface="黑体" pitchFamily="49" charset="-122"/>
                <a:ea typeface="黑体" pitchFamily="49" charset="-122"/>
              </a:rPr>
              <a:t>6%</a:t>
            </a:r>
            <a:r>
              <a:rPr lang="zh-CN" altLang="en-US" sz="2400" b="1" smtClean="0">
                <a:solidFill>
                  <a:schemeClr val="tx1"/>
                </a:solidFill>
                <a:latin typeface="黑体" pitchFamily="49" charset="-122"/>
                <a:ea typeface="黑体" pitchFamily="49" charset="-122"/>
              </a:rPr>
              <a:t>），内分泌腺、中枢神经。 </a:t>
            </a:r>
            <a:br>
              <a:rPr lang="zh-CN" altLang="en-US" sz="2400" b="1" smtClean="0">
                <a:solidFill>
                  <a:schemeClr val="tx1"/>
                </a:solidFill>
                <a:latin typeface="黑体" pitchFamily="49" charset="-122"/>
                <a:ea typeface="黑体" pitchFamily="49" charset="-122"/>
              </a:rPr>
            </a:br>
            <a:r>
              <a:rPr lang="zh-CN" altLang="en-US" sz="2400" b="1" smtClean="0">
                <a:solidFill>
                  <a:schemeClr val="tx1"/>
                </a:solidFill>
                <a:latin typeface="黑体" pitchFamily="49" charset="-122"/>
                <a:ea typeface="黑体" pitchFamily="49" charset="-122"/>
              </a:rPr>
              <a:t/>
            </a:r>
            <a:br>
              <a:rPr lang="zh-CN" altLang="en-US" sz="2400" b="1" smtClean="0">
                <a:solidFill>
                  <a:schemeClr val="tx1"/>
                </a:solidFill>
                <a:latin typeface="黑体" pitchFamily="49" charset="-122"/>
                <a:ea typeface="黑体" pitchFamily="49" charset="-122"/>
              </a:rPr>
            </a:br>
            <a:r>
              <a:rPr lang="zh-CN" altLang="en-US" sz="2400" b="1" smtClean="0">
                <a:solidFill>
                  <a:schemeClr val="tx1"/>
                </a:solidFill>
                <a:latin typeface="黑体" pitchFamily="49" charset="-122"/>
                <a:ea typeface="黑体" pitchFamily="49" charset="-122"/>
              </a:rPr>
              <a:t> </a:t>
            </a:r>
            <a:r>
              <a:rPr lang="zh-CN" altLang="en-US" sz="2400" b="1" smtClean="0">
                <a:solidFill>
                  <a:schemeClr val="tx1"/>
                </a:solidFill>
                <a:latin typeface="黑体" pitchFamily="49" charset="-122"/>
                <a:ea typeface="黑体" pitchFamily="49" charset="-122"/>
                <a:sym typeface="Symbol" pitchFamily="18" charset="2"/>
              </a:rPr>
              <a:t> </a:t>
            </a:r>
            <a:r>
              <a:rPr lang="zh-CN" altLang="en-US" sz="2400" b="1" smtClean="0">
                <a:solidFill>
                  <a:schemeClr val="tx1"/>
                </a:solidFill>
                <a:latin typeface="黑体" pitchFamily="49" charset="-122"/>
                <a:ea typeface="黑体" pitchFamily="49" charset="-122"/>
              </a:rPr>
              <a:t>吸收率高，</a:t>
            </a:r>
            <a:r>
              <a:rPr lang="en-US" altLang="zh-CN" sz="2400" b="1" smtClean="0">
                <a:solidFill>
                  <a:schemeClr val="tx1"/>
                </a:solidFill>
                <a:latin typeface="黑体" pitchFamily="49" charset="-122"/>
                <a:ea typeface="黑体" pitchFamily="49" charset="-122"/>
              </a:rPr>
              <a:t>80%</a:t>
            </a:r>
            <a:r>
              <a:rPr lang="en-US" altLang="zh-CN" sz="2400" b="1" smtClean="0">
                <a:solidFill>
                  <a:schemeClr val="tx1"/>
                </a:solidFill>
                <a:latin typeface="黑体" pitchFamily="49" charset="-122"/>
                <a:ea typeface="黑体" pitchFamily="49" charset="-122"/>
                <a:sym typeface="Symbol" pitchFamily="18" charset="2"/>
              </a:rPr>
              <a:t></a:t>
            </a:r>
            <a:r>
              <a:rPr lang="en-US" altLang="zh-CN" sz="2400" b="1" smtClean="0">
                <a:solidFill>
                  <a:schemeClr val="tx1"/>
                </a:solidFill>
                <a:latin typeface="黑体" pitchFamily="49" charset="-122"/>
                <a:ea typeface="黑体" pitchFamily="49" charset="-122"/>
              </a:rPr>
              <a:t>90%</a:t>
            </a:r>
            <a:r>
              <a:rPr lang="zh-CN" altLang="en-US" sz="2400" b="1" smtClean="0">
                <a:solidFill>
                  <a:schemeClr val="tx1"/>
                </a:solidFill>
                <a:latin typeface="黑体" pitchFamily="49" charset="-122"/>
                <a:ea typeface="黑体" pitchFamily="49" charset="-122"/>
              </a:rPr>
              <a:t>来自食物，</a:t>
            </a:r>
            <a:r>
              <a:rPr lang="en-US" altLang="zh-CN" sz="2400" b="1" smtClean="0">
                <a:solidFill>
                  <a:schemeClr val="tx1"/>
                </a:solidFill>
                <a:latin typeface="黑体" pitchFamily="49" charset="-122"/>
                <a:ea typeface="黑体" pitchFamily="49" charset="-122"/>
              </a:rPr>
              <a:t>10%</a:t>
            </a:r>
            <a:r>
              <a:rPr lang="en-US" altLang="zh-CN" sz="2400" b="1" smtClean="0">
                <a:solidFill>
                  <a:schemeClr val="tx1"/>
                </a:solidFill>
                <a:latin typeface="黑体" pitchFamily="49" charset="-122"/>
                <a:ea typeface="黑体" pitchFamily="49" charset="-122"/>
                <a:sym typeface="Symbol" pitchFamily="18" charset="2"/>
              </a:rPr>
              <a:t></a:t>
            </a:r>
            <a:r>
              <a:rPr lang="en-US" altLang="zh-CN" sz="2400" b="1" smtClean="0">
                <a:solidFill>
                  <a:schemeClr val="tx1"/>
                </a:solidFill>
                <a:latin typeface="黑体" pitchFamily="49" charset="-122"/>
                <a:ea typeface="黑体" pitchFamily="49" charset="-122"/>
              </a:rPr>
              <a:t>20%</a:t>
            </a:r>
            <a:r>
              <a:rPr lang="zh-CN" altLang="en-US" sz="2400" b="1" smtClean="0">
                <a:solidFill>
                  <a:schemeClr val="tx1"/>
                </a:solidFill>
                <a:latin typeface="黑体" pitchFamily="49" charset="-122"/>
                <a:ea typeface="黑体" pitchFamily="49" charset="-122"/>
              </a:rPr>
              <a:t>来自饮水。</a:t>
            </a:r>
            <a:br>
              <a:rPr lang="zh-CN" altLang="en-US" sz="2400" b="1" smtClean="0">
                <a:solidFill>
                  <a:schemeClr val="tx1"/>
                </a:solidFill>
                <a:latin typeface="黑体" pitchFamily="49" charset="-122"/>
                <a:ea typeface="黑体" pitchFamily="49" charset="-122"/>
              </a:rPr>
            </a:br>
            <a:r>
              <a:rPr lang="zh-CN" altLang="en-US" sz="2400" b="1" smtClean="0">
                <a:solidFill>
                  <a:schemeClr val="tx1"/>
                </a:solidFill>
                <a:latin typeface="黑体" pitchFamily="49" charset="-122"/>
                <a:ea typeface="黑体" pitchFamily="49" charset="-122"/>
              </a:rPr>
              <a:t/>
            </a:r>
            <a:br>
              <a:rPr lang="zh-CN" altLang="en-US" sz="2400" b="1" smtClean="0">
                <a:solidFill>
                  <a:schemeClr val="tx1"/>
                </a:solidFill>
                <a:latin typeface="黑体" pitchFamily="49" charset="-122"/>
                <a:ea typeface="黑体" pitchFamily="49" charset="-122"/>
              </a:rPr>
            </a:br>
            <a:r>
              <a:rPr lang="zh-CN" altLang="en-US" sz="2400" b="1" smtClean="0">
                <a:solidFill>
                  <a:schemeClr val="tx1"/>
                </a:solidFill>
                <a:latin typeface="黑体" pitchFamily="49" charset="-122"/>
                <a:ea typeface="黑体" pitchFamily="49" charset="-122"/>
              </a:rPr>
              <a:t> </a:t>
            </a:r>
            <a:r>
              <a:rPr lang="zh-CN" altLang="en-US" sz="2400" b="1" smtClean="0">
                <a:solidFill>
                  <a:schemeClr val="tx1"/>
                </a:solidFill>
                <a:latin typeface="黑体" pitchFamily="49" charset="-122"/>
                <a:ea typeface="黑体" pitchFamily="49" charset="-122"/>
                <a:sym typeface="Symbol" pitchFamily="18" charset="2"/>
              </a:rPr>
              <a:t> </a:t>
            </a:r>
            <a:r>
              <a:rPr lang="zh-CN" altLang="en-US" sz="2400" b="1" smtClean="0">
                <a:solidFill>
                  <a:schemeClr val="tx1"/>
                </a:solidFill>
                <a:latin typeface="黑体" pitchFamily="49" charset="-122"/>
                <a:ea typeface="黑体" pitchFamily="49" charset="-122"/>
              </a:rPr>
              <a:t>过量的碘主要由肾脏排出（</a:t>
            </a:r>
            <a:r>
              <a:rPr lang="en-US" altLang="zh-CN" sz="2400" b="1" smtClean="0">
                <a:solidFill>
                  <a:schemeClr val="tx1"/>
                </a:solidFill>
                <a:latin typeface="黑体" pitchFamily="49" charset="-122"/>
                <a:ea typeface="黑体" pitchFamily="49" charset="-122"/>
              </a:rPr>
              <a:t>80</a:t>
            </a:r>
            <a:r>
              <a:rPr lang="zh-CN" altLang="en-US" sz="2400" b="1" smtClean="0">
                <a:solidFill>
                  <a:schemeClr val="tx1"/>
                </a:solidFill>
                <a:latin typeface="黑体" pitchFamily="49" charset="-122"/>
                <a:ea typeface="黑体" pitchFamily="49" charset="-122"/>
              </a:rPr>
              <a:t>％</a:t>
            </a:r>
            <a:r>
              <a:rPr lang="zh-CN" altLang="en-US" sz="2400" b="1" smtClean="0">
                <a:solidFill>
                  <a:schemeClr val="tx1"/>
                </a:solidFill>
                <a:latin typeface="黑体" pitchFamily="49" charset="-122"/>
                <a:ea typeface="黑体" pitchFamily="49" charset="-122"/>
                <a:sym typeface="Symbol" pitchFamily="18" charset="2"/>
              </a:rPr>
              <a:t></a:t>
            </a:r>
            <a:r>
              <a:rPr lang="en-US" altLang="zh-CN" sz="2400" b="1" smtClean="0">
                <a:solidFill>
                  <a:schemeClr val="tx1"/>
                </a:solidFill>
                <a:latin typeface="黑体" pitchFamily="49" charset="-122"/>
                <a:ea typeface="黑体" pitchFamily="49" charset="-122"/>
              </a:rPr>
              <a:t>85</a:t>
            </a:r>
            <a:r>
              <a:rPr lang="zh-CN" altLang="en-US" sz="2400" b="1" smtClean="0">
                <a:solidFill>
                  <a:schemeClr val="tx1"/>
                </a:solidFill>
                <a:latin typeface="黑体" pitchFamily="49" charset="-122"/>
                <a:ea typeface="黑体" pitchFamily="49" charset="-122"/>
              </a:rPr>
              <a:t>％），</a:t>
            </a:r>
            <a:br>
              <a:rPr lang="zh-CN" altLang="en-US" sz="2400" b="1" smtClean="0">
                <a:solidFill>
                  <a:schemeClr val="tx1"/>
                </a:solidFill>
                <a:latin typeface="黑体" pitchFamily="49" charset="-122"/>
                <a:ea typeface="黑体" pitchFamily="49" charset="-122"/>
              </a:rPr>
            </a:br>
            <a:r>
              <a:rPr lang="zh-CN" altLang="en-US" sz="2400" b="1" smtClean="0">
                <a:solidFill>
                  <a:schemeClr val="tx1"/>
                </a:solidFill>
                <a:latin typeface="黑体" pitchFamily="49" charset="-122"/>
                <a:ea typeface="黑体" pitchFamily="49" charset="-122"/>
              </a:rPr>
              <a:t>   每日尿碘约为</a:t>
            </a:r>
            <a:r>
              <a:rPr lang="en-US" altLang="zh-CN" sz="2400" b="1" smtClean="0">
                <a:solidFill>
                  <a:schemeClr val="tx1"/>
                </a:solidFill>
                <a:latin typeface="黑体" pitchFamily="49" charset="-122"/>
                <a:ea typeface="黑体" pitchFamily="49" charset="-122"/>
              </a:rPr>
              <a:t>50</a:t>
            </a:r>
            <a:r>
              <a:rPr lang="en-US" altLang="zh-CN" sz="2400" b="1" smtClean="0">
                <a:solidFill>
                  <a:schemeClr val="tx1"/>
                </a:solidFill>
                <a:latin typeface="黑体" pitchFamily="49" charset="-122"/>
                <a:ea typeface="黑体" pitchFamily="49" charset="-122"/>
                <a:sym typeface="Symbol" pitchFamily="18" charset="2"/>
              </a:rPr>
              <a:t></a:t>
            </a:r>
            <a:r>
              <a:rPr lang="en-US" altLang="zh-CN" sz="2400" b="1" smtClean="0">
                <a:solidFill>
                  <a:schemeClr val="tx1"/>
                </a:solidFill>
                <a:latin typeface="黑体" pitchFamily="49" charset="-122"/>
                <a:ea typeface="黑体" pitchFamily="49" charset="-122"/>
              </a:rPr>
              <a:t>100</a:t>
            </a:r>
            <a:r>
              <a:rPr lang="en-US" altLang="zh-CN" sz="2400" b="1" smtClean="0">
                <a:solidFill>
                  <a:schemeClr val="tx1"/>
                </a:solidFill>
                <a:latin typeface="黑体" pitchFamily="49" charset="-122"/>
                <a:ea typeface="黑体" pitchFamily="49" charset="-122"/>
                <a:sym typeface="Symbol" pitchFamily="18" charset="2"/>
              </a:rPr>
              <a:t></a:t>
            </a:r>
            <a:r>
              <a:rPr lang="en-US" altLang="zh-CN" sz="2400" b="1" smtClean="0">
                <a:solidFill>
                  <a:schemeClr val="tx1"/>
                </a:solidFill>
                <a:latin typeface="黑体" pitchFamily="49" charset="-122"/>
                <a:ea typeface="黑体" pitchFamily="49" charset="-122"/>
              </a:rPr>
              <a:t>g</a:t>
            </a:r>
            <a:r>
              <a:rPr lang="zh-CN" altLang="en-US" sz="2400" b="1" smtClean="0">
                <a:solidFill>
                  <a:schemeClr val="tx1"/>
                </a:solidFill>
                <a:latin typeface="黑体" pitchFamily="49" charset="-122"/>
                <a:ea typeface="黑体" pitchFamily="49" charset="-122"/>
              </a:rPr>
              <a:t>，</a:t>
            </a:r>
            <a:r>
              <a:rPr lang="en-US" altLang="zh-CN" sz="2400" b="1" smtClean="0">
                <a:solidFill>
                  <a:schemeClr val="tx1"/>
                </a:solidFill>
                <a:latin typeface="黑体" pitchFamily="49" charset="-122"/>
                <a:ea typeface="黑体" pitchFamily="49" charset="-122"/>
              </a:rPr>
              <a:t>10</a:t>
            </a:r>
            <a:r>
              <a:rPr lang="zh-CN" altLang="en-US" sz="2400" b="1" smtClean="0">
                <a:solidFill>
                  <a:schemeClr val="tx1"/>
                </a:solidFill>
                <a:latin typeface="黑体" pitchFamily="49" charset="-122"/>
                <a:ea typeface="黑体" pitchFamily="49" charset="-122"/>
              </a:rPr>
              <a:t>％</a:t>
            </a:r>
            <a:r>
              <a:rPr lang="zh-CN" altLang="zh-CN" sz="2400" b="1" smtClean="0">
                <a:solidFill>
                  <a:schemeClr val="tx1"/>
                </a:solidFill>
                <a:latin typeface="黑体" pitchFamily="49" charset="-122"/>
                <a:ea typeface="黑体" pitchFamily="49" charset="-122"/>
              </a:rPr>
              <a:t>的</a:t>
            </a:r>
            <a:r>
              <a:rPr lang="zh-CN" altLang="en-US" sz="2400" b="1" smtClean="0">
                <a:solidFill>
                  <a:schemeClr val="tx1"/>
                </a:solidFill>
                <a:latin typeface="黑体" pitchFamily="49" charset="-122"/>
                <a:ea typeface="黑体" pitchFamily="49" charset="-122"/>
              </a:rPr>
              <a:t>碘经粪便排出。 </a:t>
            </a:r>
            <a:br>
              <a:rPr lang="zh-CN" altLang="en-US" sz="2400" b="1" smtClean="0">
                <a:solidFill>
                  <a:schemeClr val="tx1"/>
                </a:solidFill>
                <a:latin typeface="黑体" pitchFamily="49" charset="-122"/>
                <a:ea typeface="黑体" pitchFamily="49" charset="-122"/>
              </a:rPr>
            </a:br>
            <a:r>
              <a:rPr lang="zh-CN" altLang="en-US" sz="2400" b="1" smtClean="0">
                <a:solidFill>
                  <a:schemeClr val="tx1"/>
                </a:solidFill>
                <a:latin typeface="黑体" pitchFamily="49" charset="-122"/>
                <a:ea typeface="黑体" pitchFamily="49" charset="-122"/>
              </a:rPr>
              <a:t/>
            </a:r>
            <a:br>
              <a:rPr lang="zh-CN" altLang="en-US" sz="2400" b="1" smtClean="0">
                <a:solidFill>
                  <a:schemeClr val="tx1"/>
                </a:solidFill>
                <a:latin typeface="黑体" pitchFamily="49" charset="-122"/>
                <a:ea typeface="黑体" pitchFamily="49" charset="-122"/>
              </a:rPr>
            </a:br>
            <a:endParaRPr lang="zh-CN" altLang="en-US" sz="2400" b="1" smtClean="0">
              <a:solidFill>
                <a:schemeClr val="tx1"/>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p:txBody>
          <a:bodyPr/>
          <a:lstStyle/>
          <a:p>
            <a:pPr algn="l"/>
            <a:r>
              <a:rPr lang="zh-CN" altLang="en-US" sz="3600" b="1" smtClean="0">
                <a:solidFill>
                  <a:srgbClr val="0000FF"/>
                </a:solidFill>
                <a:latin typeface="黑体" pitchFamily="49" charset="-122"/>
                <a:ea typeface="黑体" pitchFamily="49" charset="-122"/>
              </a:rPr>
              <a:t>（二）氨基酸模式和限制氨基酸</a:t>
            </a:r>
            <a:endParaRPr lang="zh-CN" altLang="en-US" sz="3600" smtClean="0">
              <a:solidFill>
                <a:srgbClr val="0000FF"/>
              </a:solidFill>
            </a:endParaRPr>
          </a:p>
        </p:txBody>
      </p:sp>
      <p:sp>
        <p:nvSpPr>
          <p:cNvPr id="19459" name="内容占位符 2"/>
          <p:cNvSpPr>
            <a:spLocks noGrp="1"/>
          </p:cNvSpPr>
          <p:nvPr>
            <p:ph idx="1"/>
          </p:nvPr>
        </p:nvSpPr>
        <p:spPr>
          <a:xfrm>
            <a:off x="381000" y="1371600"/>
            <a:ext cx="8305800" cy="4114800"/>
          </a:xfrm>
        </p:spPr>
        <p:txBody>
          <a:bodyPr>
            <a:normAutofit fontScale="70000" lnSpcReduction="20000"/>
          </a:bodyPr>
          <a:lstStyle/>
          <a:p>
            <a:pPr>
              <a:lnSpc>
                <a:spcPts val="4100"/>
              </a:lnSpc>
              <a:spcBef>
                <a:spcPts val="1200"/>
              </a:spcBef>
            </a:pPr>
            <a:r>
              <a:rPr lang="zh-CN" altLang="en-US" sz="2800" b="1" smtClean="0">
                <a:latin typeface="黑体" pitchFamily="49" charset="-122"/>
                <a:ea typeface="黑体" pitchFamily="49" charset="-122"/>
              </a:rPr>
              <a:t>半完全蛋白：</a:t>
            </a:r>
            <a:r>
              <a:rPr lang="zh-CN" sz="2800" b="1" smtClean="0">
                <a:latin typeface="黑体" pitchFamily="49" charset="-122"/>
                <a:ea typeface="黑体" pitchFamily="49" charset="-122"/>
              </a:rPr>
              <a:t>此类蛋白质所含的必需氨基酸种类比较齐全，但由于含量多少不均，相互之间比例不合适，若在膳食中作为唯一蛋白质来源时，虽可维持生命，但不能促进儿童良好的生长发育。如小麦、大麦中的麦胶蛋白等大多数植物蛋白。</a:t>
            </a:r>
          </a:p>
          <a:p>
            <a:pPr>
              <a:lnSpc>
                <a:spcPts val="4100"/>
              </a:lnSpc>
              <a:spcBef>
                <a:spcPts val="1200"/>
              </a:spcBef>
            </a:pPr>
            <a:r>
              <a:rPr lang="zh-CN" altLang="en-US" sz="2800" b="1" smtClean="0">
                <a:latin typeface="黑体" pitchFamily="49" charset="-122"/>
                <a:ea typeface="黑体" pitchFamily="49" charset="-122"/>
              </a:rPr>
              <a:t>不完全蛋白：</a:t>
            </a:r>
            <a:r>
              <a:rPr lang="zh-CN" sz="2800" b="1" smtClean="0">
                <a:latin typeface="黑体" pitchFamily="49" charset="-122"/>
                <a:ea typeface="黑体" pitchFamily="49" charset="-122"/>
              </a:rPr>
              <a:t>此类蛋白质含的必需氨基酸种类不全，如用作膳食中的唯一蛋白质来源时，既不能维持生命，也不能促进生长发育。如玉米中的玉米胶蛋白，豌豆中的球蛋白，</a:t>
            </a:r>
            <a:r>
              <a:rPr lang="zh-CN" sz="2800" b="1" smtClean="0">
                <a:solidFill>
                  <a:srgbClr val="FF00FF"/>
                </a:solidFill>
                <a:latin typeface="黑体" pitchFamily="49" charset="-122"/>
                <a:ea typeface="黑体" pitchFamily="49" charset="-122"/>
              </a:rPr>
              <a:t>动物</a:t>
            </a:r>
            <a:r>
              <a:rPr lang="zh-CN" sz="2800" b="1" smtClean="0">
                <a:latin typeface="黑体" pitchFamily="49" charset="-122"/>
                <a:ea typeface="黑体" pitchFamily="49" charset="-122"/>
              </a:rPr>
              <a:t>结缔组织中的</a:t>
            </a:r>
            <a:r>
              <a:rPr lang="zh-CN" sz="2800" b="1" smtClean="0">
                <a:solidFill>
                  <a:srgbClr val="FF00FF"/>
                </a:solidFill>
                <a:latin typeface="黑体" pitchFamily="49" charset="-122"/>
                <a:ea typeface="黑体" pitchFamily="49" charset="-122"/>
              </a:rPr>
              <a:t>胶质蛋白</a:t>
            </a:r>
            <a:r>
              <a:rPr lang="zh-CN" sz="2800" b="1" smtClean="0">
                <a:latin typeface="黑体" pitchFamily="49" charset="-122"/>
                <a:ea typeface="黑体" pitchFamily="49" charset="-122"/>
              </a:rPr>
              <a:t>等。</a:t>
            </a:r>
            <a:endParaRPr lang="zh-CN" altLang="en-US" sz="2000" b="1" smtClean="0">
              <a:latin typeface="黑体" pitchFamily="49" charset="-122"/>
              <a:ea typeface="黑体" pitchFamily="49" charset="-122"/>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灯片编号占位符 5"/>
          <p:cNvSpPr>
            <a:spLocks noGrp="1"/>
          </p:cNvSpPr>
          <p:nvPr>
            <p:ph type="sldNum" sz="quarter" idx="12"/>
          </p:nvPr>
        </p:nvSpPr>
        <p:spPr>
          <a:noFill/>
        </p:spPr>
        <p:txBody>
          <a:bodyPr/>
          <a:lstStyle/>
          <a:p>
            <a:fld id="{9F93375C-F429-4B75-B3FF-9F2E2FD6DBD3}" type="slidenum">
              <a:rPr lang="en-US" altLang="zh-CN" smtClean="0">
                <a:latin typeface="Arial" pitchFamily="34" charset="0"/>
              </a:rPr>
              <a:pPr/>
              <a:t>110</a:t>
            </a:fld>
            <a:endParaRPr lang="en-US" altLang="zh-CN" smtClean="0">
              <a:latin typeface="Arial" pitchFamily="34" charset="0"/>
            </a:endParaRPr>
          </a:p>
        </p:txBody>
      </p:sp>
      <p:sp>
        <p:nvSpPr>
          <p:cNvPr id="120835" name="Rectangle 2"/>
          <p:cNvSpPr>
            <a:spLocks noGrp="1" noChangeArrowheads="1"/>
          </p:cNvSpPr>
          <p:nvPr>
            <p:ph type="title"/>
          </p:nvPr>
        </p:nvSpPr>
        <p:spPr/>
        <p:txBody>
          <a:bodyPr/>
          <a:lstStyle/>
          <a:p>
            <a:pPr eaLnBrk="1" hangingPunct="1"/>
            <a:endParaRPr lang="zh-CN" altLang="zh-CN" smtClean="0"/>
          </a:p>
        </p:txBody>
      </p:sp>
      <p:sp>
        <p:nvSpPr>
          <p:cNvPr id="120836" name="Rectangle 3"/>
          <p:cNvSpPr>
            <a:spLocks noGrp="1" noChangeArrowheads="1"/>
          </p:cNvSpPr>
          <p:nvPr>
            <p:ph type="body" idx="1"/>
          </p:nvPr>
        </p:nvSpPr>
        <p:spPr>
          <a:xfrm>
            <a:off x="0" y="1000125"/>
            <a:ext cx="8686800" cy="5124450"/>
          </a:xfrm>
        </p:spPr>
        <p:txBody>
          <a:bodyPr/>
          <a:lstStyle/>
          <a:p>
            <a:pPr eaLnBrk="1" hangingPunct="1">
              <a:buFontTx/>
              <a:buNone/>
            </a:pPr>
            <a:r>
              <a:rPr lang="en-US" altLang="zh-CN" sz="4400" b="1" smtClean="0">
                <a:solidFill>
                  <a:srgbClr val="3333FF"/>
                </a:solidFill>
                <a:latin typeface="楷体_GB2312" pitchFamily="49" charset="-122"/>
                <a:ea typeface="楷体_GB2312" pitchFamily="49" charset="-122"/>
                <a:sym typeface="Symbol" pitchFamily="18" charset="2"/>
              </a:rPr>
              <a:t>  </a:t>
            </a:r>
            <a:r>
              <a:rPr lang="en-US" altLang="zh-CN" sz="3600" b="1" smtClean="0">
                <a:solidFill>
                  <a:srgbClr val="3333FF"/>
                </a:solidFill>
                <a:latin typeface="黑体" pitchFamily="49" charset="-122"/>
                <a:ea typeface="黑体" pitchFamily="49" charset="-122"/>
                <a:sym typeface="Symbol" pitchFamily="18" charset="2"/>
              </a:rPr>
              <a:t>2. </a:t>
            </a:r>
            <a:r>
              <a:rPr lang="zh-CN" altLang="en-US" sz="3600" b="1" smtClean="0">
                <a:solidFill>
                  <a:srgbClr val="3333FF"/>
                </a:solidFill>
                <a:latin typeface="黑体" pitchFamily="49" charset="-122"/>
                <a:ea typeface="黑体" pitchFamily="49" charset="-122"/>
              </a:rPr>
              <a:t>生理功能</a:t>
            </a:r>
            <a:r>
              <a:rPr lang="zh-CN" altLang="en-US" sz="4000" b="1" smtClean="0">
                <a:solidFill>
                  <a:srgbClr val="3333FF"/>
                </a:solidFill>
                <a:latin typeface="黑体" pitchFamily="49" charset="-122"/>
                <a:ea typeface="黑体" pitchFamily="49" charset="-122"/>
              </a:rPr>
              <a:t>  </a:t>
            </a:r>
          </a:p>
          <a:p>
            <a:pPr eaLnBrk="1" hangingPunct="1">
              <a:buFontTx/>
              <a:buNone/>
            </a:pPr>
            <a:r>
              <a:rPr lang="zh-CN" altLang="en-US" b="1" smtClean="0">
                <a:latin typeface="黑体" pitchFamily="49" charset="-122"/>
                <a:ea typeface="黑体" pitchFamily="49" charset="-122"/>
              </a:rPr>
              <a:t>  </a:t>
            </a:r>
          </a:p>
          <a:p>
            <a:pPr eaLnBrk="1" hangingPunct="1">
              <a:buFontTx/>
              <a:buNone/>
            </a:pPr>
            <a:r>
              <a:rPr lang="zh-CN" altLang="en-US" b="1" smtClean="0">
                <a:latin typeface="黑体" pitchFamily="49" charset="-122"/>
                <a:ea typeface="黑体" pitchFamily="49" charset="-122"/>
              </a:rPr>
              <a:t>    </a:t>
            </a:r>
            <a:r>
              <a:rPr lang="zh-CN" altLang="en-US" sz="2800" b="1" smtClean="0">
                <a:latin typeface="黑体" pitchFamily="49" charset="-122"/>
                <a:ea typeface="黑体" pitchFamily="49" charset="-122"/>
              </a:rPr>
              <a:t>合成甲状腺素（</a:t>
            </a:r>
            <a:r>
              <a:rPr lang="en-US" altLang="zh-CN" sz="2800" b="1" smtClean="0">
                <a:latin typeface="黑体" pitchFamily="49" charset="-122"/>
                <a:ea typeface="黑体" pitchFamily="49" charset="-122"/>
              </a:rPr>
              <a:t>T4</a:t>
            </a:r>
            <a:r>
              <a:rPr lang="zh-CN" altLang="en-US" sz="2800" b="1" smtClean="0">
                <a:latin typeface="黑体" pitchFamily="49" charset="-122"/>
                <a:ea typeface="黑体" pitchFamily="49" charset="-122"/>
              </a:rPr>
              <a:t>）、三碘甲腺原氨酸（</a:t>
            </a:r>
            <a:r>
              <a:rPr lang="en-US" altLang="zh-CN" sz="2800" b="1" smtClean="0">
                <a:latin typeface="黑体" pitchFamily="49" charset="-122"/>
                <a:ea typeface="黑体" pitchFamily="49" charset="-122"/>
              </a:rPr>
              <a:t>T3</a:t>
            </a:r>
            <a:r>
              <a:rPr lang="zh-CN" altLang="en-US" sz="2800" b="1" smtClean="0">
                <a:latin typeface="黑体" pitchFamily="49" charset="-122"/>
                <a:ea typeface="黑体" pitchFamily="49" charset="-122"/>
              </a:rPr>
              <a:t>）</a:t>
            </a:r>
          </a:p>
          <a:p>
            <a:pPr eaLnBrk="1" hangingPunct="1">
              <a:buFontTx/>
              <a:buNone/>
            </a:pP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t>
            </a:r>
            <a:r>
              <a:rPr lang="zh-CN" altLang="en-US" sz="2800" b="1" smtClean="0">
                <a:latin typeface="黑体" pitchFamily="49" charset="-122"/>
                <a:ea typeface="黑体" pitchFamily="49" charset="-122"/>
                <a:sym typeface="Wingdings" pitchFamily="2" charset="2"/>
              </a:rPr>
              <a:t></a:t>
            </a: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endParaRPr lang="zh-CN" altLang="en-US" sz="2800" b="1" smtClean="0">
              <a:latin typeface="黑体" pitchFamily="49" charset="-122"/>
              <a:ea typeface="黑体" pitchFamily="49" charset="-122"/>
            </a:endParaRPr>
          </a:p>
          <a:p>
            <a:pPr eaLnBrk="1" hangingPunct="1">
              <a:buFontTx/>
              <a:buNone/>
            </a:pPr>
            <a:r>
              <a:rPr lang="zh-CN" altLang="en-US" sz="2800" b="1" smtClean="0">
                <a:latin typeface="黑体" pitchFamily="49" charset="-122"/>
                <a:ea typeface="黑体" pitchFamily="49" charset="-122"/>
              </a:rPr>
              <a:t>      参与、调节机体代谢（能量、水、盐代谢）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促进早期神经系统发育</a:t>
            </a:r>
            <a:br>
              <a:rPr lang="zh-CN" altLang="en-US" sz="2800" b="1" smtClean="0">
                <a:latin typeface="黑体" pitchFamily="49" charset="-122"/>
                <a:ea typeface="黑体" pitchFamily="49" charset="-122"/>
              </a:rPr>
            </a:br>
            <a:endParaRPr lang="zh-CN" altLang="en-US" sz="2800" b="1" smtClean="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灯片编号占位符 5"/>
          <p:cNvSpPr>
            <a:spLocks noGrp="1"/>
          </p:cNvSpPr>
          <p:nvPr>
            <p:ph type="sldNum" sz="quarter" idx="12"/>
          </p:nvPr>
        </p:nvSpPr>
        <p:spPr>
          <a:noFill/>
        </p:spPr>
        <p:txBody>
          <a:bodyPr/>
          <a:lstStyle/>
          <a:p>
            <a:fld id="{5C39FDD0-6A95-4016-88A4-B9A31F089D51}" type="slidenum">
              <a:rPr lang="en-US" altLang="zh-CN" smtClean="0">
                <a:latin typeface="Arial" pitchFamily="34" charset="0"/>
              </a:rPr>
              <a:pPr/>
              <a:t>111</a:t>
            </a:fld>
            <a:endParaRPr lang="en-US" altLang="zh-CN" smtClean="0">
              <a:latin typeface="Arial" pitchFamily="34" charset="0"/>
            </a:endParaRPr>
          </a:p>
        </p:txBody>
      </p:sp>
      <p:sp>
        <p:nvSpPr>
          <p:cNvPr id="121859" name="Rectangle 2"/>
          <p:cNvSpPr>
            <a:spLocks noGrp="1" noChangeArrowheads="1"/>
          </p:cNvSpPr>
          <p:nvPr>
            <p:ph type="title"/>
          </p:nvPr>
        </p:nvSpPr>
        <p:spPr>
          <a:xfrm>
            <a:off x="500063" y="2428875"/>
            <a:ext cx="8229600" cy="1384300"/>
          </a:xfrm>
        </p:spPr>
        <p:txBody>
          <a:bodyPr>
            <a:normAutofit fontScale="90000"/>
          </a:bodyPr>
          <a:lstStyle/>
          <a:p>
            <a:pPr algn="l" eaLnBrk="1" hangingPunct="1"/>
            <a:r>
              <a:rPr lang="en-US" altLang="zh-CN" sz="2400" b="1" smtClean="0">
                <a:solidFill>
                  <a:schemeClr val="tx1"/>
                </a:solidFill>
                <a:latin typeface="楷体_GB2312" pitchFamily="49" charset="-122"/>
                <a:ea typeface="楷体_GB2312" pitchFamily="49" charset="-122"/>
                <a:sym typeface="Symbol" pitchFamily="18" charset="2"/>
              </a:rPr>
              <a:t>  </a:t>
            </a:r>
            <a:r>
              <a:rPr lang="en-US" altLang="zh-CN" sz="3600" b="1" smtClean="0">
                <a:solidFill>
                  <a:srgbClr val="3333FF"/>
                </a:solidFill>
                <a:latin typeface="黑体" pitchFamily="49" charset="-122"/>
                <a:ea typeface="黑体" pitchFamily="49" charset="-122"/>
                <a:sym typeface="Symbol" pitchFamily="18" charset="2"/>
              </a:rPr>
              <a:t>3. </a:t>
            </a:r>
            <a:r>
              <a:rPr lang="zh-CN" altLang="en-US" sz="3600" b="1" smtClean="0">
                <a:solidFill>
                  <a:srgbClr val="3333FF"/>
                </a:solidFill>
                <a:latin typeface="黑体" pitchFamily="49" charset="-122"/>
                <a:ea typeface="黑体" pitchFamily="49" charset="-122"/>
              </a:rPr>
              <a:t>缺乏和过多</a:t>
            </a: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甲状腺肿   </a:t>
            </a:r>
            <a:r>
              <a:rPr lang="en-US" altLang="zh-CN" sz="2800" b="1" smtClean="0">
                <a:solidFill>
                  <a:schemeClr val="tx1"/>
                </a:solidFill>
                <a:latin typeface="黑体" pitchFamily="49" charset="-122"/>
                <a:ea typeface="黑体" pitchFamily="49" charset="-122"/>
              </a:rPr>
              <a:t>&lt;50</a:t>
            </a:r>
            <a:r>
              <a:rPr lang="en-US" altLang="zh-CN" sz="2800" b="1" smtClean="0">
                <a:solidFill>
                  <a:schemeClr val="tx1"/>
                </a:solidFill>
                <a:latin typeface="黑体" pitchFamily="49" charset="-122"/>
                <a:ea typeface="黑体" pitchFamily="49" charset="-122"/>
                <a:sym typeface="Symbol" pitchFamily="18" charset="2"/>
              </a:rPr>
              <a:t></a:t>
            </a:r>
            <a:r>
              <a:rPr lang="en-US" altLang="zh-CN" sz="2800" b="1" smtClean="0">
                <a:solidFill>
                  <a:schemeClr val="tx1"/>
                </a:solidFill>
                <a:latin typeface="黑体" pitchFamily="49" charset="-122"/>
                <a:ea typeface="黑体" pitchFamily="49" charset="-122"/>
              </a:rPr>
              <a:t>g/d</a:t>
            </a:r>
            <a:br>
              <a:rPr lang="en-US" altLang="zh-CN" sz="2800" b="1" smtClean="0">
                <a:solidFill>
                  <a:schemeClr val="tx1"/>
                </a:solidFill>
                <a:latin typeface="黑体" pitchFamily="49" charset="-122"/>
                <a:ea typeface="黑体" pitchFamily="49" charset="-122"/>
              </a:rPr>
            </a:br>
            <a:r>
              <a:rPr lang="en-US" altLang="zh-CN" sz="2800" b="1" smtClean="0">
                <a:solidFill>
                  <a:schemeClr val="tx1"/>
                </a:solidFill>
                <a:latin typeface="黑体" pitchFamily="49" charset="-122"/>
                <a:ea typeface="黑体" pitchFamily="49" charset="-122"/>
              </a:rPr>
              <a:t/>
            </a:r>
            <a:br>
              <a:rPr lang="en-US" altLang="zh-CN" sz="2800" b="1" smtClean="0">
                <a:solidFill>
                  <a:schemeClr val="tx1"/>
                </a:solidFill>
                <a:latin typeface="黑体" pitchFamily="49" charset="-122"/>
                <a:ea typeface="黑体" pitchFamily="49" charset="-122"/>
              </a:rPr>
            </a:br>
            <a:r>
              <a:rPr lang="en-US" altLang="zh-CN" sz="2800" b="1" smtClean="0">
                <a:solidFill>
                  <a:schemeClr val="tx1"/>
                </a:solidFill>
                <a:latin typeface="黑体" pitchFamily="49" charset="-122"/>
                <a:ea typeface="黑体" pitchFamily="49" charset="-122"/>
              </a:rPr>
              <a:t>      </a:t>
            </a:r>
            <a:r>
              <a:rPr lang="zh-CN" altLang="en-US" sz="2800" b="1" smtClean="0">
                <a:solidFill>
                  <a:schemeClr val="tx1"/>
                </a:solidFill>
                <a:latin typeface="黑体" pitchFamily="49" charset="-122"/>
                <a:ea typeface="黑体" pitchFamily="49" charset="-122"/>
              </a:rPr>
              <a:t>克汀病     </a:t>
            </a:r>
            <a:r>
              <a:rPr lang="en-US" altLang="zh-CN" sz="2800" b="1" smtClean="0">
                <a:solidFill>
                  <a:schemeClr val="tx1"/>
                </a:solidFill>
                <a:latin typeface="黑体" pitchFamily="49" charset="-122"/>
                <a:ea typeface="黑体" pitchFamily="49" charset="-122"/>
              </a:rPr>
              <a:t>&lt;25</a:t>
            </a:r>
            <a:r>
              <a:rPr lang="en-US" altLang="zh-CN" sz="2800" b="1" smtClean="0">
                <a:solidFill>
                  <a:schemeClr val="tx1"/>
                </a:solidFill>
                <a:latin typeface="黑体" pitchFamily="49" charset="-122"/>
                <a:ea typeface="黑体" pitchFamily="49" charset="-122"/>
                <a:sym typeface="Symbol" pitchFamily="18" charset="2"/>
              </a:rPr>
              <a:t></a:t>
            </a:r>
            <a:r>
              <a:rPr lang="en-US" altLang="zh-CN" sz="2800" b="1" smtClean="0">
                <a:solidFill>
                  <a:schemeClr val="tx1"/>
                </a:solidFill>
                <a:latin typeface="黑体" pitchFamily="49" charset="-122"/>
                <a:ea typeface="黑体" pitchFamily="49" charset="-122"/>
              </a:rPr>
              <a:t>g/d     </a:t>
            </a:r>
            <a:r>
              <a:rPr lang="zh-CN" altLang="en-US" sz="2800" b="1" smtClean="0">
                <a:solidFill>
                  <a:schemeClr val="tx1"/>
                </a:solidFill>
                <a:latin typeface="黑体" pitchFamily="49" charset="-122"/>
                <a:ea typeface="黑体" pitchFamily="49" charset="-122"/>
              </a:rPr>
              <a:t>体格、神经发育</a:t>
            </a:r>
            <a:r>
              <a:rPr lang="zh-CN" altLang="en-US" sz="2800" b="1" smtClean="0">
                <a:solidFill>
                  <a:schemeClr val="tx1"/>
                </a:solidFill>
                <a:latin typeface="黑体" pitchFamily="49" charset="-122"/>
                <a:ea typeface="黑体" pitchFamily="49" charset="-122"/>
                <a:sym typeface="Wingdings" pitchFamily="2" charset="2"/>
              </a:rPr>
              <a:t></a:t>
            </a: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（呆小症）</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高碘甲状腺肿 </a:t>
            </a:r>
            <a:r>
              <a:rPr lang="en-US" altLang="zh-CN" sz="2800" b="1" smtClean="0">
                <a:solidFill>
                  <a:schemeClr val="tx1"/>
                </a:solidFill>
                <a:latin typeface="黑体" pitchFamily="49" charset="-122"/>
                <a:ea typeface="黑体" pitchFamily="49" charset="-122"/>
              </a:rPr>
              <a:t>&gt;2000</a:t>
            </a:r>
            <a:r>
              <a:rPr lang="en-US" altLang="zh-CN" sz="2800" b="1" smtClean="0">
                <a:solidFill>
                  <a:schemeClr val="tx1"/>
                </a:solidFill>
                <a:latin typeface="黑体" pitchFamily="49" charset="-122"/>
                <a:ea typeface="黑体" pitchFamily="49" charset="-122"/>
                <a:sym typeface="Symbol" pitchFamily="18" charset="2"/>
              </a:rPr>
              <a:t></a:t>
            </a:r>
            <a:r>
              <a:rPr lang="en-US" altLang="zh-CN" sz="2800" b="1" smtClean="0">
                <a:solidFill>
                  <a:schemeClr val="tx1"/>
                </a:solidFill>
                <a:latin typeface="黑体" pitchFamily="49" charset="-122"/>
                <a:ea typeface="黑体" pitchFamily="49" charset="-122"/>
              </a:rPr>
              <a:t>g/d</a:t>
            </a:r>
            <a:r>
              <a:rPr lang="en-US" altLang="zh-CN" sz="2400" b="1" smtClean="0">
                <a:solidFill>
                  <a:schemeClr val="tx1"/>
                </a:solidFill>
                <a:latin typeface="黑体" pitchFamily="49" charset="-122"/>
                <a:ea typeface="黑体" pitchFamily="49" charset="-122"/>
              </a:rPr>
              <a:t>  </a:t>
            </a:r>
            <a:br>
              <a:rPr lang="en-US" altLang="zh-CN" sz="2400" b="1" smtClean="0">
                <a:solidFill>
                  <a:schemeClr val="tx1"/>
                </a:solidFill>
                <a:latin typeface="黑体" pitchFamily="49" charset="-122"/>
                <a:ea typeface="黑体" pitchFamily="49" charset="-122"/>
              </a:rPr>
            </a:br>
            <a:endParaRPr lang="en-US" altLang="zh-CN" sz="2400" b="1" smtClean="0">
              <a:solidFill>
                <a:schemeClr val="tx1"/>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灯片编号占位符 5"/>
          <p:cNvSpPr>
            <a:spLocks noGrp="1"/>
          </p:cNvSpPr>
          <p:nvPr>
            <p:ph type="sldNum" sz="quarter" idx="12"/>
          </p:nvPr>
        </p:nvSpPr>
        <p:spPr>
          <a:noFill/>
        </p:spPr>
        <p:txBody>
          <a:bodyPr/>
          <a:lstStyle/>
          <a:p>
            <a:fld id="{973A2229-EC3D-4F1D-8031-C427588ACE35}" type="slidenum">
              <a:rPr lang="en-US" altLang="zh-CN" smtClean="0">
                <a:latin typeface="Arial" pitchFamily="34" charset="0"/>
              </a:rPr>
              <a:pPr/>
              <a:t>112</a:t>
            </a:fld>
            <a:endParaRPr lang="en-US" altLang="zh-CN" smtClean="0">
              <a:latin typeface="Arial" pitchFamily="34" charset="0"/>
            </a:endParaRPr>
          </a:p>
        </p:txBody>
      </p:sp>
      <p:sp>
        <p:nvSpPr>
          <p:cNvPr id="122883" name="Rectangle 2"/>
          <p:cNvSpPr>
            <a:spLocks noGrp="1" noChangeArrowheads="1"/>
          </p:cNvSpPr>
          <p:nvPr>
            <p:ph type="title"/>
          </p:nvPr>
        </p:nvSpPr>
        <p:spPr>
          <a:xfrm>
            <a:off x="914400" y="3048000"/>
            <a:ext cx="7905750" cy="1384300"/>
          </a:xfrm>
        </p:spPr>
        <p:txBody>
          <a:bodyPr>
            <a:normAutofit fontScale="90000"/>
          </a:bodyPr>
          <a:lstStyle/>
          <a:p>
            <a:pPr algn="l" eaLnBrk="1" hangingPunct="1">
              <a:buFont typeface="Symbol" pitchFamily="18" charset="2"/>
              <a:buNone/>
            </a:pPr>
            <a:r>
              <a:rPr lang="en-US" altLang="zh-CN" sz="3200" b="1" smtClean="0">
                <a:solidFill>
                  <a:srgbClr val="3333FF"/>
                </a:solidFill>
                <a:latin typeface="黑体" pitchFamily="49" charset="-122"/>
                <a:ea typeface="黑体" pitchFamily="49" charset="-122"/>
              </a:rPr>
              <a:t>4.</a:t>
            </a:r>
            <a:r>
              <a:rPr lang="zh-CN" altLang="en-US" sz="3200" b="1" smtClean="0">
                <a:solidFill>
                  <a:srgbClr val="3333FF"/>
                </a:solidFill>
                <a:latin typeface="黑体" pitchFamily="49" charset="-122"/>
                <a:ea typeface="黑体" pitchFamily="49" charset="-122"/>
              </a:rPr>
              <a:t>参考摄入量和食物来源</a:t>
            </a: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中国</a:t>
            </a:r>
            <a:r>
              <a:rPr lang="en-US" altLang="zh-CN" sz="2800" b="1" smtClean="0">
                <a:solidFill>
                  <a:schemeClr val="tx1"/>
                </a:solidFill>
                <a:latin typeface="黑体" pitchFamily="49" charset="-122"/>
                <a:ea typeface="黑体" pitchFamily="49" charset="-122"/>
              </a:rPr>
              <a:t>RNI</a:t>
            </a:r>
            <a:r>
              <a:rPr lang="zh-CN" altLang="en-US" sz="2800" b="1" smtClean="0">
                <a:solidFill>
                  <a:schemeClr val="tx1"/>
                </a:solidFill>
                <a:latin typeface="黑体" pitchFamily="49" charset="-122"/>
                <a:ea typeface="黑体" pitchFamily="49" charset="-122"/>
              </a:rPr>
              <a:t>：  成人  </a:t>
            </a:r>
            <a:r>
              <a:rPr lang="en-US" altLang="zh-CN" sz="2800" b="1" smtClean="0">
                <a:solidFill>
                  <a:schemeClr val="tx1"/>
                </a:solidFill>
                <a:latin typeface="黑体" pitchFamily="49" charset="-122"/>
                <a:ea typeface="黑体" pitchFamily="49" charset="-122"/>
              </a:rPr>
              <a:t>150</a:t>
            </a:r>
            <a:r>
              <a:rPr lang="en-US" altLang="zh-CN" sz="2800" b="1" smtClean="0">
                <a:solidFill>
                  <a:schemeClr val="tx1"/>
                </a:solidFill>
                <a:latin typeface="黑体" pitchFamily="49" charset="-122"/>
                <a:ea typeface="黑体" pitchFamily="49" charset="-122"/>
                <a:sym typeface="Symbol" pitchFamily="18" charset="2"/>
              </a:rPr>
              <a:t></a:t>
            </a:r>
            <a:r>
              <a:rPr lang="en-US" altLang="zh-CN" sz="2800" b="1" smtClean="0">
                <a:solidFill>
                  <a:schemeClr val="tx1"/>
                </a:solidFill>
                <a:latin typeface="黑体" pitchFamily="49" charset="-122"/>
                <a:ea typeface="黑体" pitchFamily="49" charset="-122"/>
              </a:rPr>
              <a:t>g/d</a:t>
            </a:r>
            <a:br>
              <a:rPr lang="en-US" altLang="zh-CN" sz="2800" b="1" smtClean="0">
                <a:solidFill>
                  <a:schemeClr val="tx1"/>
                </a:solidFill>
                <a:latin typeface="黑体" pitchFamily="49" charset="-122"/>
                <a:ea typeface="黑体" pitchFamily="49" charset="-122"/>
              </a:rPr>
            </a:br>
            <a:r>
              <a:rPr lang="en-US" altLang="zh-CN" sz="2800" b="1" smtClean="0">
                <a:solidFill>
                  <a:schemeClr val="tx1"/>
                </a:solidFill>
                <a:latin typeface="黑体" pitchFamily="49" charset="-122"/>
                <a:ea typeface="黑体" pitchFamily="49" charset="-122"/>
              </a:rPr>
              <a:t/>
            </a:r>
            <a:br>
              <a:rPr lang="en-US" altLang="zh-CN" sz="2800" b="1" smtClean="0">
                <a:solidFill>
                  <a:schemeClr val="tx1"/>
                </a:solidFill>
                <a:latin typeface="黑体" pitchFamily="49" charset="-122"/>
                <a:ea typeface="黑体" pitchFamily="49" charset="-122"/>
              </a:rPr>
            </a:br>
            <a:r>
              <a:rPr lang="en-US" altLang="zh-CN" sz="2800" b="1" smtClean="0">
                <a:solidFill>
                  <a:schemeClr val="tx1"/>
                </a:solidFill>
                <a:latin typeface="黑体" pitchFamily="49" charset="-122"/>
                <a:ea typeface="黑体" pitchFamily="49" charset="-122"/>
              </a:rPr>
              <a:t>             </a:t>
            </a:r>
            <a:r>
              <a:rPr lang="zh-CN" altLang="en-US" sz="2800" b="1" smtClean="0">
                <a:solidFill>
                  <a:schemeClr val="tx1"/>
                </a:solidFill>
                <a:latin typeface="黑体" pitchFamily="49" charset="-122"/>
                <a:ea typeface="黑体" pitchFamily="49" charset="-122"/>
              </a:rPr>
              <a:t>孕妇  </a:t>
            </a:r>
            <a:r>
              <a:rPr lang="en-US" altLang="zh-CN" sz="2800" b="1" smtClean="0">
                <a:solidFill>
                  <a:schemeClr val="tx1"/>
                </a:solidFill>
                <a:latin typeface="黑体" pitchFamily="49" charset="-122"/>
                <a:ea typeface="黑体" pitchFamily="49" charset="-122"/>
              </a:rPr>
              <a:t>200</a:t>
            </a:r>
            <a:r>
              <a:rPr lang="en-US" altLang="zh-CN" sz="2800" b="1" smtClean="0">
                <a:solidFill>
                  <a:schemeClr val="tx1"/>
                </a:solidFill>
                <a:latin typeface="黑体" pitchFamily="49" charset="-122"/>
                <a:ea typeface="黑体" pitchFamily="49" charset="-122"/>
                <a:sym typeface="Symbol" pitchFamily="18" charset="2"/>
              </a:rPr>
              <a:t></a:t>
            </a:r>
            <a:r>
              <a:rPr lang="en-US" altLang="zh-CN" sz="2800" b="1" smtClean="0">
                <a:solidFill>
                  <a:schemeClr val="tx1"/>
                </a:solidFill>
                <a:latin typeface="黑体" pitchFamily="49" charset="-122"/>
                <a:ea typeface="黑体" pitchFamily="49" charset="-122"/>
              </a:rPr>
              <a:t>g/d</a:t>
            </a:r>
            <a:br>
              <a:rPr lang="en-US" altLang="zh-CN" sz="2800" b="1" smtClean="0">
                <a:solidFill>
                  <a:schemeClr val="tx1"/>
                </a:solidFill>
                <a:latin typeface="黑体" pitchFamily="49" charset="-122"/>
                <a:ea typeface="黑体" pitchFamily="49" charset="-122"/>
              </a:rPr>
            </a:br>
            <a:r>
              <a:rPr lang="en-US" altLang="zh-CN" sz="2800" b="1" smtClean="0">
                <a:solidFill>
                  <a:schemeClr val="tx1"/>
                </a:solidFill>
                <a:latin typeface="黑体" pitchFamily="49" charset="-122"/>
                <a:ea typeface="黑体" pitchFamily="49" charset="-122"/>
              </a:rPr>
              <a:t/>
            </a:r>
            <a:br>
              <a:rPr lang="en-US" altLang="zh-CN" sz="2800" b="1" smtClean="0">
                <a:solidFill>
                  <a:schemeClr val="tx1"/>
                </a:solidFill>
                <a:latin typeface="黑体" pitchFamily="49" charset="-122"/>
                <a:ea typeface="黑体" pitchFamily="49" charset="-122"/>
              </a:rPr>
            </a:br>
            <a:r>
              <a:rPr lang="en-US" altLang="zh-CN" sz="2800" b="1" smtClean="0">
                <a:solidFill>
                  <a:schemeClr val="tx1"/>
                </a:solidFill>
                <a:latin typeface="黑体" pitchFamily="49" charset="-122"/>
                <a:ea typeface="黑体" pitchFamily="49" charset="-122"/>
              </a:rPr>
              <a:t>             </a:t>
            </a:r>
            <a:r>
              <a:rPr lang="zh-CN" altLang="en-US" sz="2800" b="1" smtClean="0">
                <a:solidFill>
                  <a:schemeClr val="tx1"/>
                </a:solidFill>
                <a:latin typeface="黑体" pitchFamily="49" charset="-122"/>
                <a:ea typeface="黑体" pitchFamily="49" charset="-122"/>
              </a:rPr>
              <a:t>乳母  </a:t>
            </a:r>
            <a:r>
              <a:rPr lang="en-US" altLang="zh-CN" sz="2800" b="1" smtClean="0">
                <a:solidFill>
                  <a:schemeClr val="tx1"/>
                </a:solidFill>
                <a:latin typeface="黑体" pitchFamily="49" charset="-122"/>
                <a:ea typeface="黑体" pitchFamily="49" charset="-122"/>
              </a:rPr>
              <a:t>200</a:t>
            </a:r>
            <a:r>
              <a:rPr lang="en-US" altLang="zh-CN" sz="2800" b="1" smtClean="0">
                <a:solidFill>
                  <a:schemeClr val="tx1"/>
                </a:solidFill>
                <a:latin typeface="黑体" pitchFamily="49" charset="-122"/>
                <a:ea typeface="黑体" pitchFamily="49" charset="-122"/>
                <a:sym typeface="Symbol" pitchFamily="18" charset="2"/>
              </a:rPr>
              <a:t></a:t>
            </a:r>
            <a:r>
              <a:rPr lang="en-US" altLang="zh-CN" sz="2800" b="1" smtClean="0">
                <a:solidFill>
                  <a:schemeClr val="tx1"/>
                </a:solidFill>
                <a:latin typeface="黑体" pitchFamily="49" charset="-122"/>
                <a:ea typeface="黑体" pitchFamily="49" charset="-122"/>
              </a:rPr>
              <a:t>g/d</a:t>
            </a:r>
            <a:br>
              <a:rPr lang="en-US" altLang="zh-CN" sz="2800" b="1" smtClean="0">
                <a:solidFill>
                  <a:schemeClr val="tx1"/>
                </a:solidFill>
                <a:latin typeface="黑体" pitchFamily="49" charset="-122"/>
                <a:ea typeface="黑体" pitchFamily="49" charset="-122"/>
              </a:rPr>
            </a:br>
            <a:r>
              <a:rPr lang="en-US" altLang="zh-CN" sz="2800" b="1" smtClean="0">
                <a:solidFill>
                  <a:schemeClr val="tx1"/>
                </a:solidFill>
                <a:latin typeface="黑体" pitchFamily="49" charset="-122"/>
                <a:ea typeface="黑体" pitchFamily="49" charset="-122"/>
              </a:rPr>
              <a:t> </a:t>
            </a:r>
            <a:br>
              <a:rPr lang="en-US" altLang="zh-CN" sz="2800" b="1" smtClean="0">
                <a:solidFill>
                  <a:schemeClr val="tx1"/>
                </a:solidFill>
                <a:latin typeface="黑体" pitchFamily="49" charset="-122"/>
                <a:ea typeface="黑体" pitchFamily="49" charset="-122"/>
              </a:rPr>
            </a:br>
            <a:r>
              <a:rPr lang="en-US" altLang="zh-CN" sz="2800" b="1" smtClean="0">
                <a:solidFill>
                  <a:schemeClr val="tx1"/>
                </a:solidFill>
                <a:latin typeface="黑体" pitchFamily="49" charset="-122"/>
                <a:ea typeface="黑体" pitchFamily="49" charset="-122"/>
              </a:rPr>
              <a:t>       UL:        1000</a:t>
            </a:r>
            <a:r>
              <a:rPr lang="en-US" altLang="zh-CN" sz="2800" b="1" smtClean="0">
                <a:solidFill>
                  <a:schemeClr val="tx1"/>
                </a:solidFill>
                <a:latin typeface="黑体" pitchFamily="49" charset="-122"/>
                <a:ea typeface="黑体" pitchFamily="49" charset="-122"/>
                <a:sym typeface="Symbol" pitchFamily="18" charset="2"/>
              </a:rPr>
              <a:t></a:t>
            </a:r>
            <a:r>
              <a:rPr lang="en-US" altLang="zh-CN" sz="2800" b="1" smtClean="0">
                <a:solidFill>
                  <a:schemeClr val="tx1"/>
                </a:solidFill>
                <a:latin typeface="黑体" pitchFamily="49" charset="-122"/>
                <a:ea typeface="黑体" pitchFamily="49" charset="-122"/>
              </a:rPr>
              <a:t>g/d </a:t>
            </a:r>
            <a:br>
              <a:rPr lang="en-US" altLang="zh-CN" sz="2800" b="1" smtClean="0">
                <a:solidFill>
                  <a:schemeClr val="tx1"/>
                </a:solidFill>
                <a:latin typeface="黑体" pitchFamily="49" charset="-122"/>
                <a:ea typeface="黑体" pitchFamily="49" charset="-122"/>
              </a:rPr>
            </a:br>
            <a:r>
              <a:rPr lang="en-US" altLang="zh-CN" sz="2800" b="1" smtClean="0">
                <a:solidFill>
                  <a:schemeClr val="tx1"/>
                </a:solidFill>
                <a:latin typeface="黑体" pitchFamily="49" charset="-122"/>
                <a:ea typeface="黑体" pitchFamily="49" charset="-122"/>
              </a:rPr>
              <a:t/>
            </a:r>
            <a:br>
              <a:rPr lang="en-US" altLang="zh-CN" sz="2800" b="1" smtClean="0">
                <a:solidFill>
                  <a:schemeClr val="tx1"/>
                </a:solidFill>
                <a:latin typeface="黑体" pitchFamily="49" charset="-122"/>
                <a:ea typeface="黑体" pitchFamily="49" charset="-122"/>
              </a:rPr>
            </a:br>
            <a:r>
              <a:rPr lang="en-US" altLang="zh-CN" sz="2800" b="1" smtClean="0">
                <a:solidFill>
                  <a:schemeClr val="tx1"/>
                </a:solidFill>
                <a:latin typeface="黑体" pitchFamily="49" charset="-122"/>
                <a:ea typeface="黑体" pitchFamily="49" charset="-122"/>
              </a:rPr>
              <a:t>  </a:t>
            </a:r>
            <a:r>
              <a:rPr lang="zh-CN" altLang="en-US" sz="2800" b="1" smtClean="0">
                <a:solidFill>
                  <a:schemeClr val="tx1"/>
                </a:solidFill>
                <a:latin typeface="黑体" pitchFamily="49" charset="-122"/>
                <a:ea typeface="黑体" pitchFamily="49" charset="-122"/>
              </a:rPr>
              <a:t>海产品：海带、紫菜、发菜、海鱼虾</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加碘盐： </a:t>
            </a:r>
            <a:r>
              <a:rPr lang="en-US" altLang="zh-CN" sz="2800" b="1" smtClean="0">
                <a:solidFill>
                  <a:schemeClr val="tx1"/>
                </a:solidFill>
                <a:latin typeface="黑体" pitchFamily="49" charset="-122"/>
                <a:ea typeface="黑体" pitchFamily="49" charset="-122"/>
              </a:rPr>
              <a:t>NaCl + </a:t>
            </a:r>
            <a:r>
              <a:rPr lang="zh-CN" altLang="en-US" sz="2800" b="1" smtClean="0">
                <a:solidFill>
                  <a:schemeClr val="tx1"/>
                </a:solidFill>
                <a:latin typeface="黑体" pitchFamily="49" charset="-122"/>
                <a:ea typeface="黑体" pitchFamily="49" charset="-122"/>
              </a:rPr>
              <a:t>碘化钾 或 碘酸钾</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楷体_GB2312" pitchFamily="49" charset="-122"/>
                <a:ea typeface="楷体_GB2312" pitchFamily="49" charset="-122"/>
              </a:rPr>
              <a:t> </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ctrTitle"/>
          </p:nvPr>
        </p:nvSpPr>
        <p:spPr>
          <a:xfrm>
            <a:off x="685800" y="1981200"/>
            <a:ext cx="7772400" cy="1470025"/>
          </a:xfrm>
        </p:spPr>
        <p:txBody>
          <a:bodyPr/>
          <a:lstStyle/>
          <a:p>
            <a:r>
              <a:rPr lang="zh-CN" altLang="en-US" sz="5400" b="1" smtClean="0">
                <a:solidFill>
                  <a:srgbClr val="0000FF"/>
                </a:solidFill>
                <a:ea typeface="黑体" pitchFamily="49" charset="-122"/>
              </a:rPr>
              <a:t>第六节  维生素</a:t>
            </a:r>
            <a:r>
              <a:rPr lang="zh-CN" altLang="en-US" smtClean="0"/>
              <a:t> </a:t>
            </a:r>
          </a:p>
        </p:txBody>
      </p:sp>
      <p:sp>
        <p:nvSpPr>
          <p:cNvPr id="123907" name="Rectangle 3"/>
          <p:cNvSpPr>
            <a:spLocks noGrp="1" noChangeArrowheads="1"/>
          </p:cNvSpPr>
          <p:nvPr>
            <p:ph type="subTitle" idx="1"/>
          </p:nvPr>
        </p:nvSpPr>
        <p:spPr/>
        <p:txBody>
          <a:bodyPr/>
          <a:lstStyle/>
          <a:p>
            <a:endParaRPr lang="zh-CN" altLang="zh-CN" smtClean="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marL="1117600" indent="-1117600"/>
            <a:r>
              <a:rPr lang="zh-CN" altLang="en-US" b="1" smtClean="0">
                <a:solidFill>
                  <a:srgbClr val="0000FF"/>
                </a:solidFill>
                <a:ea typeface="黑体" pitchFamily="49" charset="-122"/>
              </a:rPr>
              <a:t>一、概  述</a:t>
            </a:r>
          </a:p>
        </p:txBody>
      </p:sp>
      <p:sp>
        <p:nvSpPr>
          <p:cNvPr id="124931" name="Rectangle 3"/>
          <p:cNvSpPr>
            <a:spLocks noGrp="1" noChangeArrowheads="1"/>
          </p:cNvSpPr>
          <p:nvPr>
            <p:ph type="body" idx="1"/>
          </p:nvPr>
        </p:nvSpPr>
        <p:spPr>
          <a:xfrm>
            <a:off x="611188" y="1700213"/>
            <a:ext cx="8229600" cy="4525962"/>
          </a:xfrm>
        </p:spPr>
        <p:txBody>
          <a:bodyPr/>
          <a:lstStyle/>
          <a:p>
            <a:pPr>
              <a:buFontTx/>
              <a:buNone/>
            </a:pPr>
            <a:r>
              <a:rPr lang="en-US" altLang="zh-CN" sz="3600" b="1" dirty="0" smtClean="0">
                <a:latin typeface="黑体" pitchFamily="49" charset="-122"/>
                <a:ea typeface="黑体" pitchFamily="49" charset="-122"/>
              </a:rPr>
              <a:t>1.</a:t>
            </a:r>
            <a:r>
              <a:rPr lang="zh-CN" altLang="en-US" sz="3600" b="1" dirty="0" smtClean="0">
                <a:latin typeface="黑体" pitchFamily="49" charset="-122"/>
                <a:ea typeface="黑体" pitchFamily="49" charset="-122"/>
              </a:rPr>
              <a:t>定义</a:t>
            </a:r>
          </a:p>
          <a:p>
            <a:pPr>
              <a:buFontTx/>
              <a:buNone/>
            </a:pPr>
            <a:r>
              <a:rPr lang="en-US" altLang="zh-CN" sz="3600" b="1" dirty="0" smtClean="0">
                <a:latin typeface="黑体" pitchFamily="49" charset="-122"/>
                <a:ea typeface="黑体" pitchFamily="49" charset="-122"/>
              </a:rPr>
              <a:t>2.</a:t>
            </a:r>
            <a:r>
              <a:rPr lang="zh-CN" altLang="en-US" sz="3600" b="1" dirty="0" smtClean="0">
                <a:latin typeface="黑体" pitchFamily="49" charset="-122"/>
                <a:ea typeface="黑体" pitchFamily="49" charset="-122"/>
              </a:rPr>
              <a:t>分类</a:t>
            </a:r>
          </a:p>
          <a:p>
            <a:pPr>
              <a:buFontTx/>
              <a:buNone/>
            </a:pPr>
            <a:r>
              <a:rPr lang="en-US" altLang="zh-CN" sz="3600" b="1" dirty="0" smtClean="0">
                <a:latin typeface="黑体" pitchFamily="49" charset="-122"/>
                <a:ea typeface="黑体" pitchFamily="49" charset="-122"/>
              </a:rPr>
              <a:t>3.</a:t>
            </a:r>
            <a:r>
              <a:rPr lang="zh-CN" altLang="en-US" sz="3600" b="1" dirty="0" smtClean="0">
                <a:latin typeface="黑体" pitchFamily="49" charset="-122"/>
                <a:ea typeface="黑体" pitchFamily="49" charset="-122"/>
              </a:rPr>
              <a:t>各类维生素的特点</a:t>
            </a:r>
          </a:p>
          <a:p>
            <a:pPr>
              <a:buFontTx/>
              <a:buNone/>
            </a:pPr>
            <a:r>
              <a:rPr lang="en-US" altLang="zh-CN" sz="3600" b="1" dirty="0" smtClean="0">
                <a:latin typeface="黑体" pitchFamily="49" charset="-122"/>
                <a:ea typeface="黑体" pitchFamily="49" charset="-122"/>
              </a:rPr>
              <a:t>4.</a:t>
            </a:r>
            <a:r>
              <a:rPr lang="zh-CN" altLang="en-US" sz="3600" b="1" dirty="0" smtClean="0">
                <a:latin typeface="黑体" pitchFamily="49" charset="-122"/>
                <a:ea typeface="黑体" pitchFamily="49" charset="-122"/>
              </a:rPr>
              <a:t>维生素缺乏</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zh-CN" altLang="en-US" b="1" smtClean="0">
                <a:solidFill>
                  <a:srgbClr val="0000FF"/>
                </a:solidFill>
                <a:ea typeface="黑体" pitchFamily="49" charset="-122"/>
              </a:rPr>
              <a:t>二、维生素</a:t>
            </a:r>
            <a:r>
              <a:rPr lang="en-US" altLang="zh-CN" b="1" smtClean="0">
                <a:solidFill>
                  <a:srgbClr val="0000FF"/>
                </a:solidFill>
                <a:ea typeface="黑体" pitchFamily="49" charset="-122"/>
              </a:rPr>
              <a:t>A</a:t>
            </a:r>
          </a:p>
        </p:txBody>
      </p:sp>
      <p:sp>
        <p:nvSpPr>
          <p:cNvPr id="125955" name="Rectangle 3"/>
          <p:cNvSpPr>
            <a:spLocks noGrp="1" noChangeArrowheads="1"/>
          </p:cNvSpPr>
          <p:nvPr>
            <p:ph type="body" idx="1"/>
          </p:nvPr>
        </p:nvSpPr>
        <p:spPr/>
        <p:txBody>
          <a:bodyPr/>
          <a:lstStyle/>
          <a:p>
            <a:pPr>
              <a:buFontTx/>
              <a:buNone/>
            </a:pPr>
            <a:r>
              <a:rPr lang="zh-CN" altLang="en-US" sz="2800" b="1" dirty="0" smtClean="0">
                <a:latin typeface="黑体" pitchFamily="49" charset="-122"/>
                <a:ea typeface="黑体" pitchFamily="49" charset="-122"/>
              </a:rPr>
              <a:t>（一）理化性质</a:t>
            </a:r>
          </a:p>
          <a:p>
            <a:pPr lvl="1"/>
            <a:r>
              <a:rPr lang="zh-CN" altLang="en-US" sz="2400" b="1" dirty="0" smtClean="0">
                <a:latin typeface="黑体" pitchFamily="49" charset="-122"/>
                <a:ea typeface="黑体" pitchFamily="49" charset="-122"/>
              </a:rPr>
              <a:t>维生素</a:t>
            </a:r>
            <a:r>
              <a:rPr lang="en-US" altLang="zh-CN" sz="2400" b="1" dirty="0" smtClean="0">
                <a:latin typeface="黑体" pitchFamily="49" charset="-122"/>
                <a:ea typeface="黑体" pitchFamily="49" charset="-122"/>
              </a:rPr>
              <a:t>A</a:t>
            </a:r>
          </a:p>
          <a:p>
            <a:pPr lvl="1"/>
            <a:r>
              <a:rPr lang="zh-CN" altLang="en-US" sz="2400" b="1" dirty="0" smtClean="0">
                <a:latin typeface="黑体" pitchFamily="49" charset="-122"/>
                <a:ea typeface="黑体" pitchFamily="49" charset="-122"/>
              </a:rPr>
              <a:t>维生素</a:t>
            </a:r>
            <a:r>
              <a:rPr lang="en-US" altLang="zh-CN" sz="2400" b="1" dirty="0" smtClean="0">
                <a:latin typeface="黑体" pitchFamily="49" charset="-122"/>
                <a:ea typeface="黑体" pitchFamily="49" charset="-122"/>
              </a:rPr>
              <a:t>A</a:t>
            </a:r>
            <a:r>
              <a:rPr lang="zh-CN" altLang="en-US" sz="2400" b="1" dirty="0" smtClean="0">
                <a:latin typeface="黑体" pitchFamily="49" charset="-122"/>
                <a:ea typeface="黑体" pitchFamily="49" charset="-122"/>
              </a:rPr>
              <a:t>原 </a:t>
            </a:r>
          </a:p>
          <a:p>
            <a:pPr>
              <a:buFontTx/>
              <a:buNone/>
            </a:pPr>
            <a:r>
              <a:rPr lang="zh-CN" altLang="en-US" sz="2800" b="1" dirty="0" smtClean="0">
                <a:latin typeface="黑体" pitchFamily="49" charset="-122"/>
                <a:ea typeface="黑体" pitchFamily="49" charset="-122"/>
              </a:rPr>
              <a:t>（二）吸收与代谢</a:t>
            </a:r>
          </a:p>
          <a:p>
            <a:pPr>
              <a:buFontTx/>
              <a:buNone/>
            </a:pPr>
            <a:r>
              <a:rPr lang="zh-CN" altLang="en-US" sz="2800" b="1" dirty="0" smtClean="0">
                <a:solidFill>
                  <a:srgbClr val="FF0000"/>
                </a:solidFill>
                <a:latin typeface="黑体" pitchFamily="49" charset="-122"/>
                <a:ea typeface="黑体" pitchFamily="49" charset="-122"/>
              </a:rPr>
              <a:t>（三）生理功能</a:t>
            </a:r>
          </a:p>
          <a:p>
            <a:pPr>
              <a:buFontTx/>
              <a:buNone/>
            </a:pPr>
            <a:r>
              <a:rPr lang="zh-CN" altLang="en-US" sz="2800" b="1" dirty="0" smtClean="0">
                <a:latin typeface="黑体" pitchFamily="49" charset="-122"/>
                <a:ea typeface="黑体" pitchFamily="49" charset="-122"/>
              </a:rPr>
              <a:t>（四）需要量与供给量</a:t>
            </a:r>
          </a:p>
          <a:p>
            <a:pPr lvl="1"/>
            <a:r>
              <a:rPr lang="zh-CN" altLang="en-US" sz="2400" b="1" dirty="0" smtClean="0">
                <a:latin typeface="黑体" pitchFamily="49" charset="-122"/>
                <a:ea typeface="黑体" pitchFamily="49" charset="-122"/>
              </a:rPr>
              <a:t>国际单位</a:t>
            </a:r>
            <a:r>
              <a:rPr lang="en-US" altLang="zh-CN" sz="2400" b="1" dirty="0" smtClean="0">
                <a:ea typeface="黑体" pitchFamily="49" charset="-122"/>
              </a:rPr>
              <a:t>IU   UL</a:t>
            </a:r>
            <a:r>
              <a:rPr lang="zh-CN" altLang="en-US" sz="2400" b="1" dirty="0" smtClean="0">
                <a:latin typeface="黑体" pitchFamily="49" charset="-122"/>
                <a:ea typeface="黑体" pitchFamily="49" charset="-122"/>
              </a:rPr>
              <a:t>值 </a:t>
            </a:r>
          </a:p>
          <a:p>
            <a:pPr>
              <a:buFontTx/>
              <a:buNone/>
            </a:pPr>
            <a:r>
              <a:rPr lang="zh-CN" altLang="en-US" sz="2800" b="1" dirty="0" smtClean="0">
                <a:latin typeface="黑体" pitchFamily="49" charset="-122"/>
                <a:ea typeface="黑体" pitchFamily="49" charset="-122"/>
              </a:rPr>
              <a:t>（五）食物来源：动物性食物和植物性食物</a:t>
            </a:r>
          </a:p>
          <a:p>
            <a:pPr>
              <a:buFontTx/>
              <a:buNone/>
            </a:pPr>
            <a:r>
              <a:rPr lang="zh-CN" altLang="en-US" sz="2800" b="1" dirty="0" smtClean="0">
                <a:latin typeface="黑体" pitchFamily="49" charset="-122"/>
                <a:ea typeface="黑体" pitchFamily="49" charset="-122"/>
              </a:rPr>
              <a:t>（六）</a:t>
            </a:r>
            <a:r>
              <a:rPr lang="zh-CN" altLang="en-US" sz="2800" b="1" dirty="0" smtClean="0">
                <a:solidFill>
                  <a:srgbClr val="FF0000"/>
                </a:solidFill>
                <a:latin typeface="黑体" pitchFamily="49" charset="-122"/>
                <a:ea typeface="黑体" pitchFamily="49" charset="-122"/>
              </a:rPr>
              <a:t>缺乏症</a:t>
            </a:r>
            <a:r>
              <a:rPr lang="zh-CN" altLang="en-US" sz="2800" b="1" dirty="0" smtClean="0">
                <a:latin typeface="黑体" pitchFamily="49" charset="-122"/>
                <a:ea typeface="黑体" pitchFamily="49" charset="-122"/>
              </a:rPr>
              <a:t>与机体营养状况评价</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zh-CN" altLang="en-US" sz="4800" b="1" smtClean="0">
                <a:solidFill>
                  <a:srgbClr val="0000FF"/>
                </a:solidFill>
                <a:ea typeface="黑体" pitchFamily="49" charset="-122"/>
              </a:rPr>
              <a:t>三、维生素</a:t>
            </a:r>
            <a:r>
              <a:rPr lang="en-US" altLang="zh-CN" sz="4800" b="1" smtClean="0">
                <a:solidFill>
                  <a:srgbClr val="0000FF"/>
                </a:solidFill>
                <a:ea typeface="黑体" pitchFamily="49" charset="-122"/>
              </a:rPr>
              <a:t>D</a:t>
            </a:r>
          </a:p>
        </p:txBody>
      </p:sp>
      <p:sp>
        <p:nvSpPr>
          <p:cNvPr id="126979" name="Rectangle 3"/>
          <p:cNvSpPr>
            <a:spLocks noGrp="1" noChangeArrowheads="1"/>
          </p:cNvSpPr>
          <p:nvPr>
            <p:ph type="body" idx="1"/>
          </p:nvPr>
        </p:nvSpPr>
        <p:spPr/>
        <p:txBody>
          <a:bodyPr>
            <a:normAutofit lnSpcReduction="10000"/>
          </a:bodyPr>
          <a:lstStyle/>
          <a:p>
            <a:pPr>
              <a:buFontTx/>
              <a:buNone/>
            </a:pPr>
            <a:r>
              <a:rPr lang="zh-CN" altLang="en-US" b="1" smtClean="0">
                <a:latin typeface="黑体" pitchFamily="49" charset="-122"/>
                <a:ea typeface="黑体" pitchFamily="49" charset="-122"/>
              </a:rPr>
              <a:t>（一）理化性质</a:t>
            </a:r>
          </a:p>
          <a:p>
            <a:pPr>
              <a:buFontTx/>
              <a:buNone/>
            </a:pPr>
            <a:r>
              <a:rPr lang="zh-CN" altLang="en-US" b="1" smtClean="0">
                <a:latin typeface="黑体" pitchFamily="49" charset="-122"/>
                <a:ea typeface="黑体" pitchFamily="49" charset="-122"/>
              </a:rPr>
              <a:t>（二）吸收与代谢</a:t>
            </a:r>
          </a:p>
          <a:p>
            <a:pPr lvl="1"/>
            <a:r>
              <a:rPr lang="zh-CN" altLang="en-US" b="1" smtClean="0">
                <a:solidFill>
                  <a:srgbClr val="FF0000"/>
                </a:solidFill>
                <a:latin typeface="黑体" pitchFamily="49" charset="-122"/>
                <a:ea typeface="黑体" pitchFamily="49" charset="-122"/>
              </a:rPr>
              <a:t>代谢途径</a:t>
            </a:r>
          </a:p>
          <a:p>
            <a:pPr>
              <a:buFontTx/>
              <a:buNone/>
            </a:pPr>
            <a:r>
              <a:rPr lang="zh-CN" altLang="en-US" b="1" smtClean="0">
                <a:solidFill>
                  <a:srgbClr val="FF0000"/>
                </a:solidFill>
                <a:latin typeface="黑体" pitchFamily="49" charset="-122"/>
                <a:ea typeface="黑体" pitchFamily="49" charset="-122"/>
              </a:rPr>
              <a:t>（三）生理功能</a:t>
            </a:r>
          </a:p>
          <a:p>
            <a:pPr>
              <a:buFontTx/>
              <a:buNone/>
            </a:pPr>
            <a:r>
              <a:rPr lang="zh-CN" altLang="en-US" b="1" smtClean="0">
                <a:latin typeface="黑体" pitchFamily="49" charset="-122"/>
                <a:ea typeface="黑体" pitchFamily="49" charset="-122"/>
              </a:rPr>
              <a:t>（四）需要量与供给量</a:t>
            </a:r>
          </a:p>
          <a:p>
            <a:pPr lvl="1"/>
            <a:r>
              <a:rPr lang="zh-CN" altLang="en-US" b="1" smtClean="0">
                <a:latin typeface="黑体" pitchFamily="49" charset="-122"/>
                <a:ea typeface="黑体" pitchFamily="49" charset="-122"/>
              </a:rPr>
              <a:t>国际单位</a:t>
            </a:r>
            <a:r>
              <a:rPr lang="en-US" altLang="zh-CN" b="1" smtClean="0">
                <a:ea typeface="黑体" pitchFamily="49" charset="-122"/>
              </a:rPr>
              <a:t>IU </a:t>
            </a:r>
            <a:r>
              <a:rPr lang="en-US" altLang="zh-CN" b="1" smtClean="0">
                <a:latin typeface="黑体" pitchFamily="49" charset="-122"/>
                <a:ea typeface="黑体" pitchFamily="49" charset="-122"/>
              </a:rPr>
              <a:t>  </a:t>
            </a:r>
            <a:r>
              <a:rPr lang="en-US" altLang="zh-CN" b="1" smtClean="0">
                <a:ea typeface="黑体" pitchFamily="49" charset="-122"/>
              </a:rPr>
              <a:t>UL</a:t>
            </a:r>
            <a:r>
              <a:rPr lang="zh-CN" altLang="en-US" b="1" smtClean="0">
                <a:latin typeface="黑体" pitchFamily="49" charset="-122"/>
                <a:ea typeface="黑体" pitchFamily="49" charset="-122"/>
              </a:rPr>
              <a:t>值 </a:t>
            </a:r>
          </a:p>
          <a:p>
            <a:pPr>
              <a:buFontTx/>
              <a:buNone/>
            </a:pPr>
            <a:r>
              <a:rPr lang="zh-CN" altLang="en-US" b="1" smtClean="0">
                <a:latin typeface="黑体" pitchFamily="49" charset="-122"/>
                <a:ea typeface="黑体" pitchFamily="49" charset="-122"/>
              </a:rPr>
              <a:t>（五）食物来源：动物性食物和日光照射</a:t>
            </a:r>
          </a:p>
          <a:p>
            <a:pPr>
              <a:buFontTx/>
              <a:buNone/>
            </a:pPr>
            <a:r>
              <a:rPr lang="zh-CN" altLang="en-US" b="1" smtClean="0">
                <a:latin typeface="黑体" pitchFamily="49" charset="-122"/>
                <a:ea typeface="黑体" pitchFamily="49" charset="-122"/>
              </a:rPr>
              <a:t>（六）</a:t>
            </a:r>
            <a:r>
              <a:rPr lang="zh-CN" altLang="en-US" b="1" smtClean="0">
                <a:solidFill>
                  <a:srgbClr val="FF0000"/>
                </a:solidFill>
                <a:latin typeface="黑体" pitchFamily="49" charset="-122"/>
                <a:ea typeface="黑体" pitchFamily="49" charset="-122"/>
              </a:rPr>
              <a:t>缺乏症</a:t>
            </a:r>
            <a:r>
              <a:rPr lang="zh-CN" altLang="en-US" b="1" smtClean="0">
                <a:latin typeface="黑体" pitchFamily="49" charset="-122"/>
                <a:ea typeface="黑体" pitchFamily="49" charset="-122"/>
              </a:rPr>
              <a:t>与机体营养状况评价</a:t>
            </a:r>
          </a:p>
          <a:p>
            <a:endParaRPr lang="en-US" altLang="zh-CN" smtClean="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zh-CN" altLang="en-US" sz="4800" b="1" smtClean="0">
                <a:solidFill>
                  <a:srgbClr val="0000FF"/>
                </a:solidFill>
                <a:ea typeface="黑体" pitchFamily="49" charset="-122"/>
              </a:rPr>
              <a:t>四、维生素</a:t>
            </a:r>
            <a:r>
              <a:rPr lang="en-US" altLang="zh-CN" sz="4800" b="1" smtClean="0">
                <a:solidFill>
                  <a:srgbClr val="0000FF"/>
                </a:solidFill>
                <a:ea typeface="黑体" pitchFamily="49" charset="-122"/>
              </a:rPr>
              <a:t>E</a:t>
            </a:r>
          </a:p>
        </p:txBody>
      </p:sp>
      <p:sp>
        <p:nvSpPr>
          <p:cNvPr id="128003" name="Rectangle 3"/>
          <p:cNvSpPr>
            <a:spLocks noGrp="1" noChangeArrowheads="1"/>
          </p:cNvSpPr>
          <p:nvPr>
            <p:ph type="body" idx="1"/>
          </p:nvPr>
        </p:nvSpPr>
        <p:spPr/>
        <p:txBody>
          <a:bodyPr/>
          <a:lstStyle/>
          <a:p>
            <a:pPr>
              <a:buFontTx/>
              <a:buNone/>
            </a:pPr>
            <a:r>
              <a:rPr lang="zh-CN" altLang="en-US" b="1" smtClean="0">
                <a:latin typeface="黑体" pitchFamily="49" charset="-122"/>
                <a:ea typeface="黑体" pitchFamily="49" charset="-122"/>
              </a:rPr>
              <a:t>（一）理化性质</a:t>
            </a:r>
          </a:p>
          <a:p>
            <a:pPr>
              <a:buFontTx/>
              <a:buNone/>
            </a:pPr>
            <a:r>
              <a:rPr lang="zh-CN" altLang="en-US" b="1" smtClean="0">
                <a:latin typeface="黑体" pitchFamily="49" charset="-122"/>
                <a:ea typeface="黑体" pitchFamily="49" charset="-122"/>
              </a:rPr>
              <a:t>（二）吸收与代谢</a:t>
            </a:r>
          </a:p>
          <a:p>
            <a:pPr>
              <a:buFontTx/>
              <a:buNone/>
            </a:pPr>
            <a:r>
              <a:rPr lang="zh-CN" altLang="en-US" b="1" smtClean="0">
                <a:solidFill>
                  <a:srgbClr val="FF0000"/>
                </a:solidFill>
                <a:latin typeface="黑体" pitchFamily="49" charset="-122"/>
                <a:ea typeface="黑体" pitchFamily="49" charset="-122"/>
              </a:rPr>
              <a:t>（三）生理功能</a:t>
            </a:r>
          </a:p>
          <a:p>
            <a:pPr>
              <a:buFontTx/>
              <a:buNone/>
            </a:pPr>
            <a:r>
              <a:rPr lang="zh-CN" altLang="en-US" b="1" smtClean="0">
                <a:latin typeface="黑体" pitchFamily="49" charset="-122"/>
                <a:ea typeface="黑体" pitchFamily="49" charset="-122"/>
              </a:rPr>
              <a:t>（四）需要量与供给量</a:t>
            </a:r>
          </a:p>
          <a:p>
            <a:pPr>
              <a:buFontTx/>
              <a:buNone/>
            </a:pPr>
            <a:r>
              <a:rPr lang="zh-CN" altLang="en-US" b="1" smtClean="0">
                <a:latin typeface="黑体" pitchFamily="49" charset="-122"/>
                <a:ea typeface="黑体" pitchFamily="49" charset="-122"/>
              </a:rPr>
              <a:t>（五）食物来源：动物性食物和日光照射</a:t>
            </a:r>
          </a:p>
          <a:p>
            <a:pPr>
              <a:buFontTx/>
              <a:buNone/>
            </a:pPr>
            <a:r>
              <a:rPr lang="zh-CN" altLang="en-US" b="1" smtClean="0">
                <a:latin typeface="黑体" pitchFamily="49" charset="-122"/>
                <a:ea typeface="黑体" pitchFamily="49" charset="-122"/>
              </a:rPr>
              <a:t>（六）机体营养状况评价</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zh-CN" altLang="en-US" sz="4800" b="1" smtClean="0">
                <a:solidFill>
                  <a:srgbClr val="0000FF"/>
                </a:solidFill>
                <a:ea typeface="黑体" pitchFamily="49" charset="-122"/>
              </a:rPr>
              <a:t>五、维生素</a:t>
            </a:r>
            <a:r>
              <a:rPr lang="en-US" altLang="zh-CN" sz="4800" b="1" smtClean="0">
                <a:solidFill>
                  <a:srgbClr val="0000FF"/>
                </a:solidFill>
                <a:ea typeface="黑体" pitchFamily="49" charset="-122"/>
              </a:rPr>
              <a:t>B</a:t>
            </a:r>
            <a:r>
              <a:rPr lang="en-US" altLang="zh-CN" sz="4000" b="1" smtClean="0">
                <a:solidFill>
                  <a:srgbClr val="0000FF"/>
                </a:solidFill>
                <a:ea typeface="黑体" pitchFamily="49" charset="-122"/>
              </a:rPr>
              <a:t>1</a:t>
            </a:r>
            <a:r>
              <a:rPr lang="zh-CN" altLang="en-US" sz="4800" b="1" smtClean="0">
                <a:solidFill>
                  <a:srgbClr val="0000FF"/>
                </a:solidFill>
                <a:ea typeface="黑体" pitchFamily="49" charset="-122"/>
              </a:rPr>
              <a:t>（硫胺素）</a:t>
            </a:r>
            <a:r>
              <a:rPr lang="zh-CN" altLang="en-US" smtClean="0"/>
              <a:t> </a:t>
            </a:r>
          </a:p>
        </p:txBody>
      </p:sp>
      <p:sp>
        <p:nvSpPr>
          <p:cNvPr id="129027" name="Rectangle 3"/>
          <p:cNvSpPr>
            <a:spLocks noGrp="1" noChangeArrowheads="1"/>
          </p:cNvSpPr>
          <p:nvPr>
            <p:ph type="body" idx="1"/>
          </p:nvPr>
        </p:nvSpPr>
        <p:spPr>
          <a:xfrm>
            <a:off x="457200" y="1600200"/>
            <a:ext cx="8435975" cy="4525963"/>
          </a:xfrm>
        </p:spPr>
        <p:txBody>
          <a:bodyPr/>
          <a:lstStyle/>
          <a:p>
            <a:pPr>
              <a:buFontTx/>
              <a:buNone/>
            </a:pPr>
            <a:r>
              <a:rPr lang="zh-CN" altLang="en-US" b="1" smtClean="0">
                <a:latin typeface="黑体" pitchFamily="49" charset="-122"/>
                <a:ea typeface="黑体" pitchFamily="49" charset="-122"/>
              </a:rPr>
              <a:t>（一）理化性质</a:t>
            </a:r>
          </a:p>
          <a:p>
            <a:pPr lvl="1"/>
            <a:r>
              <a:rPr lang="zh-CN" altLang="en-US" b="1" smtClean="0">
                <a:solidFill>
                  <a:srgbClr val="FF0000"/>
                </a:solidFill>
                <a:latin typeface="黑体" pitchFamily="49" charset="-122"/>
                <a:ea typeface="黑体" pitchFamily="49" charset="-122"/>
              </a:rPr>
              <a:t>不耐碱</a:t>
            </a:r>
          </a:p>
          <a:p>
            <a:pPr>
              <a:buFontTx/>
              <a:buNone/>
            </a:pPr>
            <a:r>
              <a:rPr lang="zh-CN" altLang="en-US" b="1" smtClean="0">
                <a:latin typeface="黑体" pitchFamily="49" charset="-122"/>
                <a:ea typeface="黑体" pitchFamily="49" charset="-122"/>
              </a:rPr>
              <a:t>（二）吸收与代谢</a:t>
            </a:r>
          </a:p>
          <a:p>
            <a:pPr>
              <a:buFontTx/>
              <a:buNone/>
            </a:pPr>
            <a:r>
              <a:rPr lang="zh-CN" altLang="en-US" b="1" smtClean="0">
                <a:solidFill>
                  <a:srgbClr val="FF0000"/>
                </a:solidFill>
                <a:latin typeface="黑体" pitchFamily="49" charset="-122"/>
                <a:ea typeface="黑体" pitchFamily="49" charset="-122"/>
              </a:rPr>
              <a:t>（三）生理功能</a:t>
            </a:r>
          </a:p>
          <a:p>
            <a:pPr>
              <a:buFontTx/>
              <a:buNone/>
            </a:pPr>
            <a:r>
              <a:rPr lang="zh-CN" altLang="en-US" b="1" smtClean="0">
                <a:latin typeface="黑体" pitchFamily="49" charset="-122"/>
                <a:ea typeface="黑体" pitchFamily="49" charset="-122"/>
              </a:rPr>
              <a:t>（四）需要量与供给量：</a:t>
            </a:r>
            <a:r>
              <a:rPr lang="zh-CN" altLang="en-US" b="1" smtClean="0">
                <a:solidFill>
                  <a:srgbClr val="FF0000"/>
                </a:solidFill>
                <a:latin typeface="黑体" pitchFamily="49" charset="-122"/>
                <a:ea typeface="黑体" pitchFamily="49" charset="-122"/>
              </a:rPr>
              <a:t>与热能摄入量成正比</a:t>
            </a:r>
          </a:p>
          <a:p>
            <a:pPr>
              <a:buFontTx/>
              <a:buNone/>
            </a:pPr>
            <a:r>
              <a:rPr lang="zh-CN" altLang="en-US" b="1" smtClean="0">
                <a:latin typeface="黑体" pitchFamily="49" charset="-122"/>
                <a:ea typeface="黑体" pitchFamily="49" charset="-122"/>
              </a:rPr>
              <a:t>（五）食物来源</a:t>
            </a:r>
          </a:p>
          <a:p>
            <a:pPr>
              <a:buFontTx/>
              <a:buNone/>
            </a:pPr>
            <a:r>
              <a:rPr lang="zh-CN" altLang="en-US" b="1" smtClean="0">
                <a:latin typeface="黑体" pitchFamily="49" charset="-122"/>
                <a:ea typeface="黑体" pitchFamily="49" charset="-122"/>
              </a:rPr>
              <a:t>（六）机体营养状况评价：尿负荷实验</a:t>
            </a:r>
          </a:p>
          <a:p>
            <a:endParaRPr lang="en-US" altLang="zh-CN" smtClean="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zh-CN" altLang="en-US" sz="4800" b="1" smtClean="0">
                <a:solidFill>
                  <a:srgbClr val="0000FF"/>
                </a:solidFill>
                <a:ea typeface="黑体" pitchFamily="49" charset="-122"/>
              </a:rPr>
              <a:t>六、维生素</a:t>
            </a:r>
            <a:r>
              <a:rPr lang="en-US" altLang="zh-CN" sz="4800" b="1" smtClean="0">
                <a:solidFill>
                  <a:srgbClr val="0000FF"/>
                </a:solidFill>
                <a:ea typeface="黑体" pitchFamily="49" charset="-122"/>
              </a:rPr>
              <a:t>B</a:t>
            </a:r>
            <a:r>
              <a:rPr lang="en-US" altLang="zh-CN" sz="4000" b="1" smtClean="0">
                <a:solidFill>
                  <a:srgbClr val="0000FF"/>
                </a:solidFill>
                <a:ea typeface="黑体" pitchFamily="49" charset="-122"/>
              </a:rPr>
              <a:t>2</a:t>
            </a:r>
            <a:r>
              <a:rPr lang="zh-CN" altLang="en-US" sz="4800" b="1" smtClean="0">
                <a:solidFill>
                  <a:srgbClr val="0000FF"/>
                </a:solidFill>
                <a:ea typeface="黑体" pitchFamily="49" charset="-122"/>
              </a:rPr>
              <a:t>（核黄素）</a:t>
            </a:r>
          </a:p>
        </p:txBody>
      </p:sp>
      <p:sp>
        <p:nvSpPr>
          <p:cNvPr id="130051" name="Rectangle 3"/>
          <p:cNvSpPr>
            <a:spLocks noGrp="1" noChangeArrowheads="1"/>
          </p:cNvSpPr>
          <p:nvPr>
            <p:ph type="body" idx="1"/>
          </p:nvPr>
        </p:nvSpPr>
        <p:spPr>
          <a:xfrm>
            <a:off x="468313" y="1557338"/>
            <a:ext cx="8229600" cy="4525962"/>
          </a:xfrm>
        </p:spPr>
        <p:txBody>
          <a:bodyPr/>
          <a:lstStyle/>
          <a:p>
            <a:pPr>
              <a:buFontTx/>
              <a:buNone/>
            </a:pPr>
            <a:r>
              <a:rPr lang="zh-CN" altLang="en-US" sz="2800" b="1" smtClean="0">
                <a:latin typeface="黑体" pitchFamily="49" charset="-122"/>
                <a:ea typeface="黑体" pitchFamily="49" charset="-122"/>
              </a:rPr>
              <a:t>（一）理化性质</a:t>
            </a:r>
          </a:p>
          <a:p>
            <a:pPr lvl="1"/>
            <a:r>
              <a:rPr lang="zh-CN" altLang="en-US" sz="2400" b="1" smtClean="0">
                <a:solidFill>
                  <a:srgbClr val="FF0000"/>
                </a:solidFill>
                <a:latin typeface="黑体" pitchFamily="49" charset="-122"/>
                <a:ea typeface="黑体" pitchFamily="49" charset="-122"/>
              </a:rPr>
              <a:t>不耐碱、光照下降解</a:t>
            </a:r>
          </a:p>
          <a:p>
            <a:pPr>
              <a:buFontTx/>
              <a:buNone/>
            </a:pPr>
            <a:r>
              <a:rPr lang="zh-CN" altLang="en-US" sz="2800" b="1" smtClean="0">
                <a:latin typeface="黑体" pitchFamily="49" charset="-122"/>
                <a:ea typeface="黑体" pitchFamily="49" charset="-122"/>
              </a:rPr>
              <a:t>（二）吸收与代谢</a:t>
            </a:r>
          </a:p>
          <a:p>
            <a:pPr lvl="1"/>
            <a:r>
              <a:rPr lang="zh-CN" altLang="en-US" sz="2400" b="1" smtClean="0">
                <a:latin typeface="黑体" pitchFamily="49" charset="-122"/>
                <a:ea typeface="黑体" pitchFamily="49" charset="-122"/>
              </a:rPr>
              <a:t>易被某些物质干扰吸收</a:t>
            </a:r>
          </a:p>
          <a:p>
            <a:pPr>
              <a:buFontTx/>
              <a:buNone/>
            </a:pPr>
            <a:r>
              <a:rPr lang="zh-CN" altLang="en-US" sz="2800" b="1" smtClean="0">
                <a:solidFill>
                  <a:srgbClr val="FF0000"/>
                </a:solidFill>
                <a:latin typeface="黑体" pitchFamily="49" charset="-122"/>
                <a:ea typeface="黑体" pitchFamily="49" charset="-122"/>
              </a:rPr>
              <a:t>（三）生理功能</a:t>
            </a:r>
          </a:p>
          <a:p>
            <a:pPr>
              <a:buFontTx/>
              <a:buNone/>
            </a:pPr>
            <a:r>
              <a:rPr lang="zh-CN" altLang="en-US" sz="2800" b="1" smtClean="0">
                <a:latin typeface="黑体" pitchFamily="49" charset="-122"/>
                <a:ea typeface="黑体" pitchFamily="49" charset="-122"/>
              </a:rPr>
              <a:t>（四）需要量与供给量：</a:t>
            </a:r>
            <a:r>
              <a:rPr lang="zh-CN" altLang="en-US" sz="2800" b="1" smtClean="0">
                <a:solidFill>
                  <a:srgbClr val="FF0000"/>
                </a:solidFill>
                <a:latin typeface="黑体" pitchFamily="49" charset="-122"/>
                <a:ea typeface="黑体" pitchFamily="49" charset="-122"/>
              </a:rPr>
              <a:t>与热能摄入量成正比</a:t>
            </a:r>
          </a:p>
          <a:p>
            <a:pPr>
              <a:buFontTx/>
              <a:buNone/>
            </a:pPr>
            <a:r>
              <a:rPr lang="zh-CN" altLang="en-US" sz="2800" b="1" smtClean="0">
                <a:latin typeface="黑体" pitchFamily="49" charset="-122"/>
                <a:ea typeface="黑体" pitchFamily="49" charset="-122"/>
              </a:rPr>
              <a:t>（五）食物来源</a:t>
            </a:r>
          </a:p>
          <a:p>
            <a:pPr>
              <a:buFontTx/>
              <a:buNone/>
            </a:pPr>
            <a:r>
              <a:rPr lang="zh-CN" altLang="en-US" sz="2800" b="1" smtClean="0">
                <a:latin typeface="黑体" pitchFamily="49" charset="-122"/>
                <a:ea typeface="黑体" pitchFamily="49" charset="-122"/>
              </a:rPr>
              <a:t>（六）机体营养状况评价：尿负荷实验</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p:cNvSpPr>
            <a:spLocks noGrp="1"/>
          </p:cNvSpPr>
          <p:nvPr>
            <p:ph type="title"/>
          </p:nvPr>
        </p:nvSpPr>
        <p:spPr/>
        <p:txBody>
          <a:bodyPr/>
          <a:lstStyle/>
          <a:p>
            <a:pPr algn="l"/>
            <a:r>
              <a:rPr lang="zh-CN" altLang="en-US" sz="3600" b="1" smtClean="0">
                <a:solidFill>
                  <a:srgbClr val="0000FF"/>
                </a:solidFill>
                <a:latin typeface="黑体" pitchFamily="49" charset="-122"/>
                <a:ea typeface="黑体" pitchFamily="49" charset="-122"/>
              </a:rPr>
              <a:t>（二）氨基酸模式和限制氨基酸</a:t>
            </a:r>
            <a:endParaRPr lang="zh-CN" altLang="en-US" sz="3600" smtClean="0">
              <a:solidFill>
                <a:srgbClr val="0000FF"/>
              </a:solidFill>
            </a:endParaRPr>
          </a:p>
        </p:txBody>
      </p:sp>
      <p:sp>
        <p:nvSpPr>
          <p:cNvPr id="20483" name="内容占位符 2"/>
          <p:cNvSpPr>
            <a:spLocks noGrp="1"/>
          </p:cNvSpPr>
          <p:nvPr>
            <p:ph idx="1"/>
          </p:nvPr>
        </p:nvSpPr>
        <p:spPr/>
        <p:txBody>
          <a:bodyPr/>
          <a:lstStyle/>
          <a:p>
            <a:pPr>
              <a:lnSpc>
                <a:spcPct val="90000"/>
              </a:lnSpc>
              <a:buFontTx/>
              <a:buNone/>
            </a:pPr>
            <a:r>
              <a:rPr lang="en-US" altLang="zh-CN" b="1" smtClean="0">
                <a:solidFill>
                  <a:srgbClr val="FF0000"/>
                </a:solidFill>
                <a:latin typeface="黑体" pitchFamily="49" charset="-122"/>
                <a:ea typeface="黑体" pitchFamily="49" charset="-122"/>
              </a:rPr>
              <a:t>4.</a:t>
            </a:r>
            <a:r>
              <a:rPr lang="zh-CN" altLang="en-US" b="1" smtClean="0">
                <a:solidFill>
                  <a:srgbClr val="FF0000"/>
                </a:solidFill>
                <a:latin typeface="黑体" pitchFamily="49" charset="-122"/>
                <a:ea typeface="黑体" pitchFamily="49" charset="-122"/>
              </a:rPr>
              <a:t>蛋白质的互补作用</a:t>
            </a:r>
            <a:r>
              <a:rPr lang="zh-CN" altLang="en-US" b="1" smtClean="0">
                <a:latin typeface="黑体" pitchFamily="49" charset="-122"/>
                <a:ea typeface="黑体" pitchFamily="49" charset="-122"/>
              </a:rPr>
              <a:t>（</a:t>
            </a:r>
            <a:r>
              <a:rPr lang="en-US" altLang="zh-CN" b="1" smtClean="0">
                <a:ea typeface="黑体" pitchFamily="49" charset="-122"/>
              </a:rPr>
              <a:t>complementary action of protein</a:t>
            </a:r>
            <a:r>
              <a:rPr lang="zh-CN" altLang="en-US" b="1" smtClean="0">
                <a:latin typeface="黑体" pitchFamily="49" charset="-122"/>
                <a:ea typeface="黑体" pitchFamily="49" charset="-122"/>
              </a:rPr>
              <a:t>）</a:t>
            </a:r>
            <a:endParaRPr lang="en-US" altLang="zh-CN" b="1" smtClean="0">
              <a:latin typeface="黑体" pitchFamily="49" charset="-122"/>
              <a:ea typeface="黑体" pitchFamily="49" charset="-122"/>
            </a:endParaRPr>
          </a:p>
          <a:p>
            <a:pPr>
              <a:lnSpc>
                <a:spcPct val="90000"/>
              </a:lnSpc>
              <a:buFontTx/>
              <a:buNone/>
            </a:pPr>
            <a:r>
              <a:rPr lang="en-US" altLang="zh-CN" b="1" smtClean="0">
                <a:latin typeface="黑体" pitchFamily="49" charset="-122"/>
                <a:ea typeface="黑体" pitchFamily="49" charset="-122"/>
              </a:rPr>
              <a:t>      </a:t>
            </a:r>
            <a:r>
              <a:rPr lang="zh-CN" b="1" smtClean="0">
                <a:latin typeface="黑体" pitchFamily="49" charset="-122"/>
                <a:ea typeface="黑体" pitchFamily="49" charset="-122"/>
              </a:rPr>
              <a:t>为了提高植物性蛋白质的营养价值，往往将两种或两种以上的食物混合食用，从而使必需氨基酸以多补少，达到提高膳食蛋白质营养价值的目的</a:t>
            </a:r>
            <a:r>
              <a:rPr lang="zh-CN" altLang="en-US" b="1" smtClean="0">
                <a:latin typeface="黑体" pitchFamily="49" charset="-122"/>
                <a:ea typeface="黑体" pitchFamily="49" charset="-122"/>
              </a:rPr>
              <a:t>，</a:t>
            </a:r>
            <a:r>
              <a:rPr lang="zh-CN" b="1" smtClean="0">
                <a:latin typeface="黑体" pitchFamily="49" charset="-122"/>
                <a:ea typeface="黑体" pitchFamily="49" charset="-122"/>
              </a:rPr>
              <a:t>这种不同食物间相互补充其必需氨基酸不足的作用叫蛋白质互补作用</a:t>
            </a:r>
            <a:r>
              <a:rPr lang="zh-CN" altLang="en-US" b="1" smtClean="0">
                <a:latin typeface="黑体" pitchFamily="49" charset="-122"/>
                <a:ea typeface="黑体" pitchFamily="49" charset="-122"/>
              </a:rPr>
              <a:t>。</a:t>
            </a:r>
            <a:endParaRPr lang="en-US" altLang="zh-CN" b="1" smtClean="0">
              <a:latin typeface="黑体" pitchFamily="49" charset="-122"/>
              <a:ea typeface="黑体" pitchFamily="49" charset="-122"/>
            </a:endParaRPr>
          </a:p>
          <a:p>
            <a:endParaRPr lang="zh-CN" altLang="en-US" smtClean="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zh-CN" altLang="en-US" sz="4800" b="1" smtClean="0">
                <a:solidFill>
                  <a:srgbClr val="0000FF"/>
                </a:solidFill>
                <a:ea typeface="黑体" pitchFamily="49" charset="-122"/>
              </a:rPr>
              <a:t>七、泛酸</a:t>
            </a:r>
          </a:p>
        </p:txBody>
      </p:sp>
      <p:sp>
        <p:nvSpPr>
          <p:cNvPr id="131075" name="Rectangle 3"/>
          <p:cNvSpPr>
            <a:spLocks noGrp="1" noChangeArrowheads="1"/>
          </p:cNvSpPr>
          <p:nvPr>
            <p:ph type="body" idx="1"/>
          </p:nvPr>
        </p:nvSpPr>
        <p:spPr/>
        <p:txBody>
          <a:bodyPr/>
          <a:lstStyle/>
          <a:p>
            <a:pPr>
              <a:buFontTx/>
              <a:buNone/>
            </a:pPr>
            <a:r>
              <a:rPr lang="zh-CN" altLang="en-US" b="1" smtClean="0">
                <a:latin typeface="黑体" pitchFamily="49" charset="-122"/>
                <a:ea typeface="黑体" pitchFamily="49" charset="-122"/>
              </a:rPr>
              <a:t>（一）理化性质</a:t>
            </a:r>
          </a:p>
          <a:p>
            <a:pPr>
              <a:buFontTx/>
              <a:buNone/>
            </a:pPr>
            <a:r>
              <a:rPr lang="zh-CN" altLang="en-US" b="1" smtClean="0">
                <a:latin typeface="黑体" pitchFamily="49" charset="-122"/>
                <a:ea typeface="黑体" pitchFamily="49" charset="-122"/>
              </a:rPr>
              <a:t>（二）吸收与代谢</a:t>
            </a:r>
          </a:p>
          <a:p>
            <a:pPr>
              <a:buFontTx/>
              <a:buNone/>
            </a:pPr>
            <a:r>
              <a:rPr lang="zh-CN" altLang="en-US" b="1" smtClean="0">
                <a:solidFill>
                  <a:srgbClr val="FF0000"/>
                </a:solidFill>
                <a:latin typeface="黑体" pitchFamily="49" charset="-122"/>
                <a:ea typeface="黑体" pitchFamily="49" charset="-122"/>
              </a:rPr>
              <a:t>（三）生理功能</a:t>
            </a:r>
          </a:p>
          <a:p>
            <a:pPr>
              <a:buFontTx/>
              <a:buNone/>
            </a:pPr>
            <a:r>
              <a:rPr lang="zh-CN" altLang="en-US" b="1" smtClean="0">
                <a:latin typeface="黑体" pitchFamily="49" charset="-122"/>
                <a:ea typeface="黑体" pitchFamily="49" charset="-122"/>
              </a:rPr>
              <a:t>（四）需要量与供给量</a:t>
            </a:r>
          </a:p>
          <a:p>
            <a:pPr>
              <a:buFontTx/>
              <a:buNone/>
            </a:pPr>
            <a:r>
              <a:rPr lang="zh-CN" altLang="en-US" b="1" smtClean="0">
                <a:latin typeface="黑体" pitchFamily="49" charset="-122"/>
                <a:ea typeface="黑体" pitchFamily="49" charset="-122"/>
              </a:rPr>
              <a:t>（五）食物来源：食物中广泛存在</a:t>
            </a:r>
          </a:p>
          <a:p>
            <a:pPr>
              <a:buFontTx/>
              <a:buNone/>
            </a:pPr>
            <a:r>
              <a:rPr lang="zh-CN" altLang="en-US" b="1" smtClean="0">
                <a:latin typeface="黑体" pitchFamily="49" charset="-122"/>
                <a:ea typeface="黑体" pitchFamily="49" charset="-122"/>
              </a:rPr>
              <a:t>（六）机体营养状况评价</a:t>
            </a:r>
            <a:endParaRPr lang="zh-CN" altLang="en-US" smtClean="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zh-CN" altLang="en-US" sz="4800" b="1" smtClean="0">
                <a:solidFill>
                  <a:srgbClr val="0000FF"/>
                </a:solidFill>
                <a:ea typeface="黑体" pitchFamily="49" charset="-122"/>
              </a:rPr>
              <a:t>八、维生素</a:t>
            </a:r>
            <a:r>
              <a:rPr lang="en-US" altLang="zh-CN" sz="4800" b="1" smtClean="0">
                <a:solidFill>
                  <a:srgbClr val="0000FF"/>
                </a:solidFill>
                <a:ea typeface="黑体" pitchFamily="49" charset="-122"/>
              </a:rPr>
              <a:t>B</a:t>
            </a:r>
            <a:r>
              <a:rPr lang="en-US" altLang="zh-CN" sz="4000" b="1" smtClean="0">
                <a:solidFill>
                  <a:srgbClr val="0000FF"/>
                </a:solidFill>
                <a:ea typeface="黑体" pitchFamily="49" charset="-122"/>
              </a:rPr>
              <a:t>6</a:t>
            </a:r>
          </a:p>
        </p:txBody>
      </p:sp>
      <p:sp>
        <p:nvSpPr>
          <p:cNvPr id="132099" name="Rectangle 3"/>
          <p:cNvSpPr>
            <a:spLocks noGrp="1" noChangeArrowheads="1"/>
          </p:cNvSpPr>
          <p:nvPr>
            <p:ph type="body" idx="1"/>
          </p:nvPr>
        </p:nvSpPr>
        <p:spPr/>
        <p:txBody>
          <a:bodyPr>
            <a:normAutofit lnSpcReduction="10000"/>
          </a:bodyPr>
          <a:lstStyle/>
          <a:p>
            <a:pPr>
              <a:buFontTx/>
              <a:buNone/>
            </a:pPr>
            <a:r>
              <a:rPr lang="zh-CN" altLang="en-US" b="1" smtClean="0">
                <a:latin typeface="黑体" pitchFamily="49" charset="-122"/>
                <a:ea typeface="黑体" pitchFamily="49" charset="-122"/>
              </a:rPr>
              <a:t>（一）理化性质</a:t>
            </a:r>
          </a:p>
          <a:p>
            <a:pPr>
              <a:buFontTx/>
              <a:buNone/>
            </a:pPr>
            <a:r>
              <a:rPr lang="zh-CN" altLang="en-US" b="1" smtClean="0">
                <a:latin typeface="黑体" pitchFamily="49" charset="-122"/>
                <a:ea typeface="黑体" pitchFamily="49" charset="-122"/>
              </a:rPr>
              <a:t>（二）吸收与代谢</a:t>
            </a:r>
          </a:p>
          <a:p>
            <a:pPr>
              <a:buFontTx/>
              <a:buNone/>
            </a:pPr>
            <a:r>
              <a:rPr lang="zh-CN" altLang="en-US" b="1" smtClean="0">
                <a:solidFill>
                  <a:srgbClr val="FF0000"/>
                </a:solidFill>
                <a:latin typeface="黑体" pitchFamily="49" charset="-122"/>
                <a:ea typeface="黑体" pitchFamily="49" charset="-122"/>
              </a:rPr>
              <a:t>（三）生理功能</a:t>
            </a:r>
          </a:p>
          <a:p>
            <a:pPr>
              <a:buFontTx/>
              <a:buNone/>
            </a:pPr>
            <a:r>
              <a:rPr lang="zh-CN" altLang="en-US" b="1" smtClean="0">
                <a:latin typeface="黑体" pitchFamily="49" charset="-122"/>
                <a:ea typeface="黑体" pitchFamily="49" charset="-122"/>
              </a:rPr>
              <a:t>（四）需要量与供给量</a:t>
            </a:r>
          </a:p>
          <a:p>
            <a:pPr lvl="1"/>
            <a:r>
              <a:rPr lang="zh-CN" altLang="en-US" b="1" smtClean="0">
                <a:solidFill>
                  <a:srgbClr val="FF0000"/>
                </a:solidFill>
                <a:ea typeface="黑体" pitchFamily="49" charset="-122"/>
              </a:rPr>
              <a:t>随体力活动及代谢增强而提高</a:t>
            </a:r>
          </a:p>
          <a:p>
            <a:pPr lvl="1"/>
            <a:r>
              <a:rPr lang="zh-CN" altLang="en-US" b="1" smtClean="0">
                <a:latin typeface="黑体" pitchFamily="49" charset="-122"/>
                <a:ea typeface="黑体" pitchFamily="49" charset="-122"/>
              </a:rPr>
              <a:t>易被某些药物干扰吸收</a:t>
            </a:r>
          </a:p>
          <a:p>
            <a:pPr>
              <a:buFontTx/>
              <a:buNone/>
            </a:pPr>
            <a:r>
              <a:rPr lang="zh-CN" altLang="en-US" b="1" smtClean="0">
                <a:latin typeface="黑体" pitchFamily="49" charset="-122"/>
                <a:ea typeface="黑体" pitchFamily="49" charset="-122"/>
              </a:rPr>
              <a:t>（五）食物来源</a:t>
            </a:r>
          </a:p>
          <a:p>
            <a:pPr>
              <a:buFontTx/>
              <a:buNone/>
            </a:pPr>
            <a:r>
              <a:rPr lang="zh-CN" altLang="en-US" b="1" smtClean="0">
                <a:latin typeface="黑体" pitchFamily="49" charset="-122"/>
                <a:ea typeface="黑体" pitchFamily="49" charset="-122"/>
              </a:rPr>
              <a:t>（六）缺乏症与机体营养状况评价</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zh-CN" altLang="en-US" sz="4800" b="1" smtClean="0">
                <a:solidFill>
                  <a:srgbClr val="0000FF"/>
                </a:solidFill>
                <a:ea typeface="黑体" pitchFamily="49" charset="-122"/>
              </a:rPr>
              <a:t>九、烟酸（尼克酸）</a:t>
            </a:r>
          </a:p>
        </p:txBody>
      </p:sp>
      <p:sp>
        <p:nvSpPr>
          <p:cNvPr id="133123" name="Rectangle 3"/>
          <p:cNvSpPr>
            <a:spLocks noGrp="1" noChangeArrowheads="1"/>
          </p:cNvSpPr>
          <p:nvPr>
            <p:ph type="body" idx="1"/>
          </p:nvPr>
        </p:nvSpPr>
        <p:spPr/>
        <p:txBody>
          <a:bodyPr>
            <a:normAutofit lnSpcReduction="10000"/>
          </a:bodyPr>
          <a:lstStyle/>
          <a:p>
            <a:pPr>
              <a:buFontTx/>
              <a:buNone/>
            </a:pPr>
            <a:r>
              <a:rPr lang="zh-CN" altLang="en-US" b="1" smtClean="0">
                <a:latin typeface="黑体" pitchFamily="49" charset="-122"/>
                <a:ea typeface="黑体" pitchFamily="49" charset="-122"/>
              </a:rPr>
              <a:t>（一）理化性质</a:t>
            </a:r>
          </a:p>
          <a:p>
            <a:pPr lvl="1"/>
            <a:r>
              <a:rPr lang="zh-CN" altLang="en-US" b="1" smtClean="0">
                <a:latin typeface="黑体" pitchFamily="49" charset="-122"/>
                <a:ea typeface="黑体" pitchFamily="49" charset="-122"/>
              </a:rPr>
              <a:t>理化性质较稳定</a:t>
            </a:r>
          </a:p>
          <a:p>
            <a:pPr>
              <a:buFontTx/>
              <a:buNone/>
            </a:pPr>
            <a:r>
              <a:rPr lang="zh-CN" altLang="en-US" b="1" smtClean="0">
                <a:latin typeface="黑体" pitchFamily="49" charset="-122"/>
                <a:ea typeface="黑体" pitchFamily="49" charset="-122"/>
              </a:rPr>
              <a:t>（二）吸收与代谢</a:t>
            </a:r>
          </a:p>
          <a:p>
            <a:pPr lvl="1"/>
            <a:r>
              <a:rPr lang="zh-CN" altLang="en-US" b="1" smtClean="0">
                <a:solidFill>
                  <a:srgbClr val="FF0000"/>
                </a:solidFill>
                <a:latin typeface="黑体" pitchFamily="49" charset="-122"/>
                <a:ea typeface="黑体" pitchFamily="49" charset="-122"/>
              </a:rPr>
              <a:t>可由色氨酸在体内代谢转变而来</a:t>
            </a:r>
          </a:p>
          <a:p>
            <a:pPr>
              <a:buFontTx/>
              <a:buNone/>
            </a:pPr>
            <a:r>
              <a:rPr lang="zh-CN" altLang="en-US" b="1" smtClean="0">
                <a:solidFill>
                  <a:srgbClr val="FF0000"/>
                </a:solidFill>
                <a:latin typeface="黑体" pitchFamily="49" charset="-122"/>
                <a:ea typeface="黑体" pitchFamily="49" charset="-122"/>
              </a:rPr>
              <a:t>（三）生理功能</a:t>
            </a:r>
          </a:p>
          <a:p>
            <a:pPr>
              <a:buFontTx/>
              <a:buNone/>
            </a:pPr>
            <a:r>
              <a:rPr lang="zh-CN" altLang="en-US" b="1" smtClean="0">
                <a:latin typeface="黑体" pitchFamily="49" charset="-122"/>
                <a:ea typeface="黑体" pitchFamily="49" charset="-122"/>
              </a:rPr>
              <a:t>（四）需要量与供给量</a:t>
            </a:r>
          </a:p>
          <a:p>
            <a:pPr>
              <a:buFontTx/>
              <a:buNone/>
            </a:pPr>
            <a:r>
              <a:rPr lang="zh-CN" altLang="en-US" b="1" smtClean="0">
                <a:latin typeface="黑体" pitchFamily="49" charset="-122"/>
                <a:ea typeface="黑体" pitchFamily="49" charset="-122"/>
              </a:rPr>
              <a:t>（五）食物来源</a:t>
            </a:r>
          </a:p>
          <a:p>
            <a:pPr>
              <a:buFontTx/>
              <a:buNone/>
            </a:pPr>
            <a:r>
              <a:rPr lang="zh-CN" altLang="en-US" b="1" smtClean="0">
                <a:latin typeface="黑体" pitchFamily="49" charset="-122"/>
                <a:ea typeface="黑体" pitchFamily="49" charset="-122"/>
              </a:rPr>
              <a:t>（六）</a:t>
            </a:r>
            <a:r>
              <a:rPr lang="zh-CN" altLang="en-US" b="1" smtClean="0">
                <a:solidFill>
                  <a:srgbClr val="FF0000"/>
                </a:solidFill>
                <a:latin typeface="黑体" pitchFamily="49" charset="-122"/>
                <a:ea typeface="黑体" pitchFamily="49" charset="-122"/>
              </a:rPr>
              <a:t>缺乏症</a:t>
            </a:r>
            <a:r>
              <a:rPr lang="zh-CN" altLang="en-US" b="1" smtClean="0">
                <a:latin typeface="黑体" pitchFamily="49" charset="-122"/>
                <a:ea typeface="黑体" pitchFamily="49" charset="-122"/>
              </a:rPr>
              <a:t>与机体营养状况评价</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zh-CN" altLang="en-US" sz="4800" b="1" smtClean="0">
                <a:solidFill>
                  <a:srgbClr val="0000FF"/>
                </a:solidFill>
                <a:ea typeface="黑体" pitchFamily="49" charset="-122"/>
              </a:rPr>
              <a:t>十、生物素</a:t>
            </a:r>
          </a:p>
        </p:txBody>
      </p:sp>
      <p:sp>
        <p:nvSpPr>
          <p:cNvPr id="134147" name="Rectangle 3"/>
          <p:cNvSpPr>
            <a:spLocks noGrp="1" noChangeArrowheads="1"/>
          </p:cNvSpPr>
          <p:nvPr>
            <p:ph type="body" idx="1"/>
          </p:nvPr>
        </p:nvSpPr>
        <p:spPr/>
        <p:txBody>
          <a:bodyPr/>
          <a:lstStyle/>
          <a:p>
            <a:pPr>
              <a:buFontTx/>
              <a:buNone/>
            </a:pPr>
            <a:r>
              <a:rPr lang="zh-CN" altLang="en-US" b="1" smtClean="0">
                <a:latin typeface="黑体" pitchFamily="49" charset="-122"/>
                <a:ea typeface="黑体" pitchFamily="49" charset="-122"/>
              </a:rPr>
              <a:t>（一）理化性质</a:t>
            </a:r>
          </a:p>
          <a:p>
            <a:pPr>
              <a:buFontTx/>
              <a:buNone/>
            </a:pPr>
            <a:r>
              <a:rPr lang="zh-CN" altLang="en-US" b="1" smtClean="0">
                <a:latin typeface="黑体" pitchFamily="49" charset="-122"/>
                <a:ea typeface="黑体" pitchFamily="49" charset="-122"/>
              </a:rPr>
              <a:t>（二）吸收与代谢</a:t>
            </a:r>
          </a:p>
          <a:p>
            <a:pPr>
              <a:buFontTx/>
              <a:buNone/>
            </a:pPr>
            <a:r>
              <a:rPr lang="zh-CN" altLang="en-US" b="1" smtClean="0">
                <a:solidFill>
                  <a:srgbClr val="FF0000"/>
                </a:solidFill>
                <a:latin typeface="黑体" pitchFamily="49" charset="-122"/>
                <a:ea typeface="黑体" pitchFamily="49" charset="-122"/>
              </a:rPr>
              <a:t>（三）生理功能</a:t>
            </a:r>
          </a:p>
          <a:p>
            <a:pPr>
              <a:buFontTx/>
              <a:buNone/>
            </a:pPr>
            <a:r>
              <a:rPr lang="zh-CN" altLang="en-US" b="1" smtClean="0">
                <a:latin typeface="黑体" pitchFamily="49" charset="-122"/>
                <a:ea typeface="黑体" pitchFamily="49" charset="-122"/>
              </a:rPr>
              <a:t>（四）需要量与供给量</a:t>
            </a:r>
          </a:p>
          <a:p>
            <a:pPr>
              <a:buFontTx/>
              <a:buNone/>
            </a:pPr>
            <a:r>
              <a:rPr lang="zh-CN" altLang="en-US" b="1" smtClean="0">
                <a:latin typeface="黑体" pitchFamily="49" charset="-122"/>
                <a:ea typeface="黑体" pitchFamily="49" charset="-122"/>
              </a:rPr>
              <a:t>（五）食物来源：食物中广泛存在</a:t>
            </a:r>
          </a:p>
          <a:p>
            <a:pPr>
              <a:buFontTx/>
              <a:buNone/>
            </a:pPr>
            <a:r>
              <a:rPr lang="zh-CN" altLang="en-US" b="1" smtClean="0">
                <a:latin typeface="黑体" pitchFamily="49" charset="-122"/>
                <a:ea typeface="黑体" pitchFamily="49" charset="-122"/>
              </a:rPr>
              <a:t>（六）机体营养状况评价</a:t>
            </a:r>
            <a:endParaRPr lang="zh-CN" altLang="en-US" smtClean="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zh-CN" altLang="en-US" sz="4800" b="1" dirty="0" smtClean="0">
                <a:solidFill>
                  <a:srgbClr val="0000FF"/>
                </a:solidFill>
                <a:ea typeface="黑体" pitchFamily="49" charset="-122"/>
              </a:rPr>
              <a:t>十一、叶酸</a:t>
            </a:r>
          </a:p>
        </p:txBody>
      </p:sp>
      <p:sp>
        <p:nvSpPr>
          <p:cNvPr id="135171" name="Rectangle 3"/>
          <p:cNvSpPr>
            <a:spLocks noGrp="1" noChangeArrowheads="1"/>
          </p:cNvSpPr>
          <p:nvPr>
            <p:ph type="body" idx="1"/>
          </p:nvPr>
        </p:nvSpPr>
        <p:spPr/>
        <p:txBody>
          <a:bodyPr/>
          <a:lstStyle/>
          <a:p>
            <a:pPr>
              <a:buFontTx/>
              <a:buNone/>
            </a:pPr>
            <a:r>
              <a:rPr lang="zh-CN" altLang="en-US" b="1" smtClean="0">
                <a:latin typeface="黑体" pitchFamily="49" charset="-122"/>
                <a:ea typeface="黑体" pitchFamily="49" charset="-122"/>
              </a:rPr>
              <a:t>（一）理化性质</a:t>
            </a:r>
          </a:p>
          <a:p>
            <a:pPr>
              <a:buFontTx/>
              <a:buNone/>
            </a:pPr>
            <a:r>
              <a:rPr lang="zh-CN" altLang="en-US" b="1" smtClean="0">
                <a:latin typeface="黑体" pitchFamily="49" charset="-122"/>
                <a:ea typeface="黑体" pitchFamily="49" charset="-122"/>
              </a:rPr>
              <a:t>（二）吸收与代谢</a:t>
            </a:r>
          </a:p>
          <a:p>
            <a:pPr>
              <a:buFontTx/>
              <a:buNone/>
            </a:pPr>
            <a:r>
              <a:rPr lang="zh-CN" altLang="en-US" b="1" smtClean="0">
                <a:solidFill>
                  <a:srgbClr val="FF0000"/>
                </a:solidFill>
                <a:latin typeface="黑体" pitchFamily="49" charset="-122"/>
                <a:ea typeface="黑体" pitchFamily="49" charset="-122"/>
              </a:rPr>
              <a:t>（三）生理功能</a:t>
            </a:r>
          </a:p>
          <a:p>
            <a:pPr>
              <a:buFontTx/>
              <a:buNone/>
            </a:pPr>
            <a:r>
              <a:rPr lang="zh-CN" altLang="en-US" b="1" smtClean="0">
                <a:latin typeface="黑体" pitchFamily="49" charset="-122"/>
                <a:ea typeface="黑体" pitchFamily="49" charset="-122"/>
              </a:rPr>
              <a:t>（四）需要量与供给量</a:t>
            </a:r>
          </a:p>
          <a:p>
            <a:pPr lvl="1"/>
            <a:r>
              <a:rPr lang="zh-CN" altLang="en-US" b="1" smtClean="0">
                <a:solidFill>
                  <a:srgbClr val="FF0000"/>
                </a:solidFill>
                <a:latin typeface="黑体" pitchFamily="49" charset="-122"/>
                <a:ea typeface="黑体" pitchFamily="49" charset="-122"/>
              </a:rPr>
              <a:t>小儿、孕妇及乳母的需要量增高</a:t>
            </a:r>
            <a:r>
              <a:rPr lang="zh-CN" altLang="en-US" smtClean="0">
                <a:latin typeface="黑体" pitchFamily="49" charset="-122"/>
                <a:ea typeface="黑体" pitchFamily="49" charset="-122"/>
              </a:rPr>
              <a:t> </a:t>
            </a:r>
            <a:endParaRPr lang="zh-CN" altLang="en-US" b="1" smtClean="0">
              <a:latin typeface="黑体" pitchFamily="49" charset="-122"/>
              <a:ea typeface="黑体" pitchFamily="49" charset="-122"/>
            </a:endParaRPr>
          </a:p>
          <a:p>
            <a:pPr>
              <a:buFontTx/>
              <a:buNone/>
            </a:pPr>
            <a:r>
              <a:rPr lang="zh-CN" altLang="en-US" b="1" smtClean="0">
                <a:latin typeface="黑体" pitchFamily="49" charset="-122"/>
                <a:ea typeface="黑体" pitchFamily="49" charset="-122"/>
              </a:rPr>
              <a:t>（五）食物来源：食物中广泛存在</a:t>
            </a:r>
          </a:p>
          <a:p>
            <a:pPr>
              <a:buFontTx/>
              <a:buNone/>
            </a:pPr>
            <a:r>
              <a:rPr lang="zh-CN" altLang="en-US" b="1" smtClean="0">
                <a:latin typeface="黑体" pitchFamily="49" charset="-122"/>
                <a:ea typeface="黑体" pitchFamily="49" charset="-122"/>
              </a:rPr>
              <a:t>（六）机体营养状况评价</a:t>
            </a:r>
            <a:endParaRPr lang="zh-CN" altLang="en-US" smtClean="0"/>
          </a:p>
          <a:p>
            <a:endParaRPr lang="en-US" altLang="zh-CN" smtClean="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zh-CN" altLang="en-US" sz="4800" b="1" smtClean="0">
                <a:solidFill>
                  <a:srgbClr val="0000FF"/>
                </a:solidFill>
                <a:ea typeface="黑体" pitchFamily="49" charset="-122"/>
              </a:rPr>
              <a:t>十二、维生素</a:t>
            </a:r>
            <a:r>
              <a:rPr lang="en-US" altLang="zh-CN" sz="4800" b="1" smtClean="0">
                <a:solidFill>
                  <a:srgbClr val="0000FF"/>
                </a:solidFill>
                <a:ea typeface="黑体" pitchFamily="49" charset="-122"/>
              </a:rPr>
              <a:t>B</a:t>
            </a:r>
            <a:r>
              <a:rPr lang="en-US" altLang="zh-CN" sz="4000" b="1" smtClean="0">
                <a:solidFill>
                  <a:srgbClr val="0000FF"/>
                </a:solidFill>
                <a:ea typeface="黑体" pitchFamily="49" charset="-122"/>
              </a:rPr>
              <a:t>12</a:t>
            </a:r>
          </a:p>
        </p:txBody>
      </p:sp>
      <p:sp>
        <p:nvSpPr>
          <p:cNvPr id="136195" name="Rectangle 3"/>
          <p:cNvSpPr>
            <a:spLocks noGrp="1" noChangeArrowheads="1"/>
          </p:cNvSpPr>
          <p:nvPr>
            <p:ph type="body" idx="1"/>
          </p:nvPr>
        </p:nvSpPr>
        <p:spPr/>
        <p:txBody>
          <a:bodyPr>
            <a:normAutofit lnSpcReduction="10000"/>
          </a:bodyPr>
          <a:lstStyle/>
          <a:p>
            <a:pPr>
              <a:buFontTx/>
              <a:buNone/>
            </a:pPr>
            <a:r>
              <a:rPr lang="zh-CN" altLang="en-US" b="1" smtClean="0">
                <a:latin typeface="黑体" pitchFamily="49" charset="-122"/>
                <a:ea typeface="黑体" pitchFamily="49" charset="-122"/>
              </a:rPr>
              <a:t>（一）理化性质</a:t>
            </a:r>
          </a:p>
          <a:p>
            <a:pPr lvl="1"/>
            <a:r>
              <a:rPr lang="zh-CN" altLang="en-US" b="1" smtClean="0">
                <a:latin typeface="黑体" pitchFamily="49" charset="-122"/>
                <a:ea typeface="黑体" pitchFamily="49" charset="-122"/>
              </a:rPr>
              <a:t>是唯一含金属元素的维生素 </a:t>
            </a:r>
          </a:p>
          <a:p>
            <a:pPr lvl="1"/>
            <a:r>
              <a:rPr lang="zh-CN" altLang="en-US" b="1" smtClean="0">
                <a:latin typeface="黑体" pitchFamily="49" charset="-122"/>
                <a:ea typeface="黑体" pitchFamily="49" charset="-122"/>
              </a:rPr>
              <a:t>大量维生素</a:t>
            </a:r>
            <a:r>
              <a:rPr lang="en-US" altLang="zh-CN" b="1" smtClean="0">
                <a:latin typeface="黑体" pitchFamily="49" charset="-122"/>
                <a:ea typeface="黑体" pitchFamily="49" charset="-122"/>
              </a:rPr>
              <a:t>C</a:t>
            </a:r>
            <a:r>
              <a:rPr lang="zh-CN" altLang="en-US" b="1" smtClean="0">
                <a:latin typeface="黑体" pitchFamily="49" charset="-122"/>
                <a:ea typeface="黑体" pitchFamily="49" charset="-122"/>
              </a:rPr>
              <a:t>可破坏维生素</a:t>
            </a:r>
            <a:r>
              <a:rPr lang="en-US" altLang="zh-CN" b="1" smtClean="0">
                <a:latin typeface="黑体" pitchFamily="49" charset="-122"/>
                <a:ea typeface="黑体" pitchFamily="49" charset="-122"/>
              </a:rPr>
              <a:t>B</a:t>
            </a:r>
            <a:r>
              <a:rPr lang="en-US" altLang="zh-CN" sz="2000" b="1" smtClean="0">
                <a:latin typeface="黑体" pitchFamily="49" charset="-122"/>
                <a:ea typeface="黑体" pitchFamily="49" charset="-122"/>
              </a:rPr>
              <a:t>12</a:t>
            </a:r>
            <a:r>
              <a:rPr lang="en-US" altLang="zh-CN" b="1" smtClean="0">
                <a:latin typeface="黑体" pitchFamily="49" charset="-122"/>
                <a:ea typeface="黑体" pitchFamily="49" charset="-122"/>
              </a:rPr>
              <a:t> </a:t>
            </a:r>
          </a:p>
          <a:p>
            <a:pPr>
              <a:buFontTx/>
              <a:buNone/>
            </a:pPr>
            <a:r>
              <a:rPr lang="zh-CN" altLang="en-US" b="1" smtClean="0">
                <a:latin typeface="黑体" pitchFamily="49" charset="-122"/>
                <a:ea typeface="黑体" pitchFamily="49" charset="-122"/>
              </a:rPr>
              <a:t>（二）吸收与代谢</a:t>
            </a:r>
          </a:p>
          <a:p>
            <a:pPr>
              <a:buFontTx/>
              <a:buNone/>
            </a:pPr>
            <a:r>
              <a:rPr lang="zh-CN" altLang="en-US" b="1" smtClean="0">
                <a:solidFill>
                  <a:srgbClr val="FF0000"/>
                </a:solidFill>
                <a:latin typeface="黑体" pitchFamily="49" charset="-122"/>
                <a:ea typeface="黑体" pitchFamily="49" charset="-122"/>
              </a:rPr>
              <a:t>（三）生理功能</a:t>
            </a:r>
          </a:p>
          <a:p>
            <a:pPr>
              <a:buFontTx/>
              <a:buNone/>
            </a:pPr>
            <a:r>
              <a:rPr lang="zh-CN" altLang="en-US" b="1" smtClean="0">
                <a:latin typeface="黑体" pitchFamily="49" charset="-122"/>
                <a:ea typeface="黑体" pitchFamily="49" charset="-122"/>
              </a:rPr>
              <a:t>（四）需要量与供给量</a:t>
            </a:r>
          </a:p>
          <a:p>
            <a:pPr>
              <a:buFontTx/>
              <a:buNone/>
            </a:pPr>
            <a:r>
              <a:rPr lang="zh-CN" altLang="en-US" b="1" smtClean="0">
                <a:latin typeface="黑体" pitchFamily="49" charset="-122"/>
                <a:ea typeface="黑体" pitchFamily="49" charset="-122"/>
              </a:rPr>
              <a:t>（五）食物来源：</a:t>
            </a:r>
            <a:r>
              <a:rPr lang="zh-CN" altLang="en-US" b="1" smtClean="0">
                <a:solidFill>
                  <a:srgbClr val="FF0000"/>
                </a:solidFill>
                <a:latin typeface="黑体" pitchFamily="49" charset="-122"/>
                <a:ea typeface="黑体" pitchFamily="49" charset="-122"/>
              </a:rPr>
              <a:t>植物性食物中基本不含有</a:t>
            </a:r>
          </a:p>
          <a:p>
            <a:pPr>
              <a:buFontTx/>
              <a:buNone/>
            </a:pPr>
            <a:r>
              <a:rPr lang="zh-CN" altLang="en-US" b="1" smtClean="0">
                <a:latin typeface="黑体" pitchFamily="49" charset="-122"/>
                <a:ea typeface="黑体" pitchFamily="49" charset="-122"/>
              </a:rPr>
              <a:t>（六）缺乏症与机体营养状况评价</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zh-CN" altLang="en-US" b="1" smtClean="0">
                <a:solidFill>
                  <a:srgbClr val="0000FF"/>
                </a:solidFill>
                <a:ea typeface="黑体" pitchFamily="49" charset="-122"/>
              </a:rPr>
              <a:t>十三、维生素</a:t>
            </a:r>
            <a:r>
              <a:rPr lang="en-US" altLang="zh-CN" b="1" smtClean="0">
                <a:solidFill>
                  <a:srgbClr val="0000FF"/>
                </a:solidFill>
                <a:ea typeface="黑体" pitchFamily="49" charset="-122"/>
              </a:rPr>
              <a:t>C</a:t>
            </a:r>
            <a:r>
              <a:rPr lang="zh-CN" altLang="en-US" b="1" smtClean="0">
                <a:solidFill>
                  <a:srgbClr val="0000FF"/>
                </a:solidFill>
                <a:ea typeface="黑体" pitchFamily="49" charset="-122"/>
              </a:rPr>
              <a:t>（抗坏血酸）</a:t>
            </a:r>
          </a:p>
        </p:txBody>
      </p:sp>
      <p:sp>
        <p:nvSpPr>
          <p:cNvPr id="137219" name="Rectangle 3"/>
          <p:cNvSpPr>
            <a:spLocks noGrp="1" noChangeArrowheads="1"/>
          </p:cNvSpPr>
          <p:nvPr>
            <p:ph type="body" idx="1"/>
          </p:nvPr>
        </p:nvSpPr>
        <p:spPr/>
        <p:txBody>
          <a:bodyPr/>
          <a:lstStyle/>
          <a:p>
            <a:pPr>
              <a:buFontTx/>
              <a:buNone/>
            </a:pPr>
            <a:r>
              <a:rPr lang="zh-CN" altLang="en-US" sz="2800" b="1" smtClean="0">
                <a:latin typeface="黑体" pitchFamily="49" charset="-122"/>
                <a:ea typeface="黑体" pitchFamily="49" charset="-122"/>
              </a:rPr>
              <a:t>（一）理化性质</a:t>
            </a:r>
          </a:p>
          <a:p>
            <a:pPr lvl="1"/>
            <a:r>
              <a:rPr lang="zh-CN" altLang="en-US" sz="2400" b="1" smtClean="0">
                <a:latin typeface="黑体" pitchFamily="49" charset="-122"/>
                <a:ea typeface="黑体" pitchFamily="49" charset="-122"/>
              </a:rPr>
              <a:t>酸性条件下稳定</a:t>
            </a:r>
            <a:endParaRPr lang="zh-CN" altLang="en-US" sz="4800" b="1" smtClean="0">
              <a:solidFill>
                <a:srgbClr val="0000FF"/>
              </a:solidFill>
              <a:ea typeface="黑体" pitchFamily="49" charset="-122"/>
            </a:endParaRPr>
          </a:p>
          <a:p>
            <a:pPr>
              <a:buFontTx/>
              <a:buNone/>
            </a:pPr>
            <a:r>
              <a:rPr lang="zh-CN" altLang="en-US" sz="2800" b="1" smtClean="0">
                <a:latin typeface="黑体" pitchFamily="49" charset="-122"/>
                <a:ea typeface="黑体" pitchFamily="49" charset="-122"/>
              </a:rPr>
              <a:t>（二）吸收与代谢</a:t>
            </a:r>
          </a:p>
          <a:p>
            <a:pPr>
              <a:buFontTx/>
              <a:buNone/>
            </a:pPr>
            <a:r>
              <a:rPr lang="zh-CN" altLang="en-US" sz="2800" b="1" smtClean="0">
                <a:solidFill>
                  <a:srgbClr val="FF0000"/>
                </a:solidFill>
                <a:latin typeface="黑体" pitchFamily="49" charset="-122"/>
                <a:ea typeface="黑体" pitchFamily="49" charset="-122"/>
              </a:rPr>
              <a:t>（三）生理功能</a:t>
            </a:r>
          </a:p>
          <a:p>
            <a:pPr>
              <a:buFontTx/>
              <a:buNone/>
            </a:pPr>
            <a:r>
              <a:rPr lang="zh-CN" altLang="en-US" sz="2800" b="1" smtClean="0">
                <a:latin typeface="黑体" pitchFamily="49" charset="-122"/>
                <a:ea typeface="黑体" pitchFamily="49" charset="-122"/>
              </a:rPr>
              <a:t>（四）需要量与供给量</a:t>
            </a:r>
          </a:p>
          <a:p>
            <a:pPr lvl="1"/>
            <a:r>
              <a:rPr lang="zh-CN" altLang="en-US" sz="2400" b="1" smtClean="0">
                <a:latin typeface="黑体" pitchFamily="49" charset="-122"/>
                <a:ea typeface="黑体" pitchFamily="49" charset="-122"/>
              </a:rPr>
              <a:t>某些情况下需增加供给量</a:t>
            </a:r>
          </a:p>
          <a:p>
            <a:pPr lvl="1"/>
            <a:r>
              <a:rPr lang="zh-CN" altLang="en-US" sz="2400" b="1" smtClean="0">
                <a:latin typeface="黑体" pitchFamily="49" charset="-122"/>
                <a:ea typeface="黑体" pitchFamily="49" charset="-122"/>
              </a:rPr>
              <a:t>不宜过量补充</a:t>
            </a:r>
          </a:p>
          <a:p>
            <a:pPr>
              <a:buFontTx/>
              <a:buNone/>
            </a:pPr>
            <a:r>
              <a:rPr lang="zh-CN" altLang="en-US" sz="2800" b="1" smtClean="0">
                <a:latin typeface="黑体" pitchFamily="49" charset="-122"/>
                <a:ea typeface="黑体" pitchFamily="49" charset="-122"/>
              </a:rPr>
              <a:t>（五）食物来源</a:t>
            </a:r>
          </a:p>
          <a:p>
            <a:pPr>
              <a:buFontTx/>
              <a:buNone/>
            </a:pPr>
            <a:r>
              <a:rPr lang="zh-CN" altLang="en-US" sz="2800" b="1" smtClean="0">
                <a:latin typeface="黑体" pitchFamily="49" charset="-122"/>
                <a:ea typeface="黑体" pitchFamily="49" charset="-122"/>
              </a:rPr>
              <a:t>（六）缺乏症与机体营养状况评价</a:t>
            </a:r>
          </a:p>
          <a:p>
            <a:endParaRPr lang="en-US" altLang="zh-CN" sz="2800" smtClean="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ctrTitle"/>
          </p:nvPr>
        </p:nvSpPr>
        <p:spPr>
          <a:xfrm>
            <a:off x="685800" y="1981200"/>
            <a:ext cx="7772400" cy="1470025"/>
          </a:xfrm>
        </p:spPr>
        <p:txBody>
          <a:bodyPr>
            <a:normAutofit/>
          </a:bodyPr>
          <a:lstStyle/>
          <a:p>
            <a:r>
              <a:rPr lang="zh-CN" altLang="en-US" sz="8000" i="1" dirty="0" smtClean="0">
                <a:solidFill>
                  <a:srgbClr val="0000FF"/>
                </a:solidFill>
                <a:latin typeface="黑体" pitchFamily="49" charset="-122"/>
                <a:ea typeface="黑体" pitchFamily="49" charset="-122"/>
              </a:rPr>
              <a:t>谢谢！</a:t>
            </a:r>
          </a:p>
        </p:txBody>
      </p:sp>
      <p:sp>
        <p:nvSpPr>
          <p:cNvPr id="123907" name="Rectangle 3"/>
          <p:cNvSpPr>
            <a:spLocks noGrp="1" noChangeArrowheads="1"/>
          </p:cNvSpPr>
          <p:nvPr>
            <p:ph type="subTitle" idx="1"/>
          </p:nvPr>
        </p:nvSpPr>
        <p:spPr/>
        <p:txBody>
          <a:bodyPr/>
          <a:lstStyle/>
          <a:p>
            <a:endParaRPr lang="zh-CN" altLang="zh-CN"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1"/>
          <p:cNvSpPr>
            <a:spLocks noGrp="1"/>
          </p:cNvSpPr>
          <p:nvPr>
            <p:ph type="title"/>
          </p:nvPr>
        </p:nvSpPr>
        <p:spPr/>
        <p:txBody>
          <a:bodyPr/>
          <a:lstStyle/>
          <a:p>
            <a:pPr algn="l"/>
            <a:r>
              <a:rPr lang="zh-CN" altLang="en-US" sz="3600" b="1" smtClean="0">
                <a:solidFill>
                  <a:srgbClr val="0000FF"/>
                </a:solidFill>
                <a:latin typeface="黑体" pitchFamily="49" charset="-122"/>
                <a:ea typeface="黑体" pitchFamily="49" charset="-122"/>
              </a:rPr>
              <a:t>（二）氨基酸模式和限制氨基酸</a:t>
            </a:r>
            <a:endParaRPr lang="zh-CN" altLang="en-US" sz="3600" smtClean="0">
              <a:solidFill>
                <a:srgbClr val="0000FF"/>
              </a:solidFill>
            </a:endParaRPr>
          </a:p>
        </p:txBody>
      </p:sp>
      <p:sp>
        <p:nvSpPr>
          <p:cNvPr id="21507" name="内容占位符 2"/>
          <p:cNvSpPr>
            <a:spLocks noGrp="1"/>
          </p:cNvSpPr>
          <p:nvPr>
            <p:ph idx="1"/>
          </p:nvPr>
        </p:nvSpPr>
        <p:spPr/>
        <p:txBody>
          <a:bodyPr/>
          <a:lstStyle/>
          <a:p>
            <a:pPr>
              <a:lnSpc>
                <a:spcPct val="90000"/>
              </a:lnSpc>
              <a:buFontTx/>
              <a:buNone/>
            </a:pPr>
            <a:r>
              <a:rPr lang="zh-CN" altLang="en-US" b="1" dirty="0" smtClean="0">
                <a:solidFill>
                  <a:srgbClr val="FF00FF"/>
                </a:solidFill>
                <a:latin typeface="黑体" pitchFamily="49" charset="-122"/>
                <a:ea typeface="黑体" pitchFamily="49" charset="-122"/>
              </a:rPr>
              <a:t>蛋白质的互补作用注意</a:t>
            </a:r>
            <a:r>
              <a:rPr lang="en-US" altLang="zh-CN" b="1" dirty="0" smtClean="0">
                <a:solidFill>
                  <a:srgbClr val="FF00FF"/>
                </a:solidFill>
                <a:latin typeface="黑体" pitchFamily="49" charset="-122"/>
                <a:ea typeface="黑体" pitchFamily="49" charset="-122"/>
              </a:rPr>
              <a:t>3</a:t>
            </a:r>
            <a:r>
              <a:rPr lang="zh-CN" altLang="en-US" b="1" dirty="0" smtClean="0">
                <a:solidFill>
                  <a:srgbClr val="FF00FF"/>
                </a:solidFill>
                <a:latin typeface="黑体" pitchFamily="49" charset="-122"/>
                <a:ea typeface="黑体" pitchFamily="49" charset="-122"/>
              </a:rPr>
              <a:t>点</a:t>
            </a:r>
            <a:r>
              <a:rPr lang="zh-CN" altLang="en-US" b="1" dirty="0" smtClean="0">
                <a:latin typeface="黑体" pitchFamily="49" charset="-122"/>
                <a:ea typeface="黑体" pitchFamily="49" charset="-122"/>
              </a:rPr>
              <a:t>：</a:t>
            </a:r>
          </a:p>
          <a:p>
            <a:pPr lvl="1">
              <a:lnSpc>
                <a:spcPct val="90000"/>
              </a:lnSpc>
              <a:buFontTx/>
              <a:buNone/>
            </a:pPr>
            <a:r>
              <a:rPr lang="en-US" altLang="zh-CN" sz="3200" b="1" dirty="0" smtClean="0">
                <a:latin typeface="黑体" pitchFamily="49" charset="-122"/>
                <a:ea typeface="黑体" pitchFamily="49" charset="-122"/>
              </a:rPr>
              <a:t>1.</a:t>
            </a:r>
            <a:r>
              <a:rPr lang="zh-CN" sz="3200" b="1" dirty="0" smtClean="0">
                <a:latin typeface="黑体" pitchFamily="49" charset="-122"/>
                <a:ea typeface="黑体" pitchFamily="49" charset="-122"/>
              </a:rPr>
              <a:t>搭配的食物种类越多越好</a:t>
            </a:r>
            <a:r>
              <a:rPr lang="zh-CN" altLang="en-US" sz="3200" b="1" dirty="0" smtClean="0">
                <a:latin typeface="黑体" pitchFamily="49" charset="-122"/>
                <a:ea typeface="黑体" pitchFamily="49" charset="-122"/>
              </a:rPr>
              <a:t>；</a:t>
            </a:r>
          </a:p>
          <a:p>
            <a:pPr lvl="1">
              <a:lnSpc>
                <a:spcPct val="90000"/>
              </a:lnSpc>
              <a:buFontTx/>
              <a:buNone/>
            </a:pPr>
            <a:r>
              <a:rPr lang="en-US" altLang="zh-CN" sz="3200" b="1" dirty="0" smtClean="0">
                <a:latin typeface="黑体" pitchFamily="49" charset="-122"/>
                <a:ea typeface="黑体" pitchFamily="49" charset="-122"/>
              </a:rPr>
              <a:t>2.</a:t>
            </a:r>
            <a:r>
              <a:rPr lang="zh-CN" altLang="en-US" sz="3200" b="1" dirty="0" smtClean="0">
                <a:latin typeface="黑体" pitchFamily="49" charset="-122"/>
                <a:ea typeface="黑体" pitchFamily="49" charset="-122"/>
              </a:rPr>
              <a:t>所搭配</a:t>
            </a:r>
            <a:r>
              <a:rPr lang="zh-CN" sz="3200" b="1" dirty="0" smtClean="0">
                <a:latin typeface="黑体" pitchFamily="49" charset="-122"/>
                <a:ea typeface="黑体" pitchFamily="49" charset="-122"/>
              </a:rPr>
              <a:t>食物的种属越远越好</a:t>
            </a:r>
            <a:r>
              <a:rPr lang="zh-CN" altLang="en-US" sz="3200" b="1" dirty="0" smtClean="0">
                <a:latin typeface="黑体" pitchFamily="49" charset="-122"/>
                <a:ea typeface="黑体" pitchFamily="49" charset="-122"/>
              </a:rPr>
              <a:t>；</a:t>
            </a:r>
          </a:p>
          <a:p>
            <a:pPr lvl="1">
              <a:lnSpc>
                <a:spcPct val="90000"/>
              </a:lnSpc>
              <a:buFontTx/>
              <a:buNone/>
            </a:pPr>
            <a:r>
              <a:rPr lang="en-US" altLang="zh-CN" sz="3200" b="1" dirty="0" smtClean="0">
                <a:latin typeface="黑体" pitchFamily="49" charset="-122"/>
                <a:ea typeface="黑体" pitchFamily="49" charset="-122"/>
              </a:rPr>
              <a:t>3.</a:t>
            </a:r>
            <a:r>
              <a:rPr lang="zh-CN" sz="3200" b="1" dirty="0" smtClean="0">
                <a:latin typeface="黑体" pitchFamily="49" charset="-122"/>
                <a:ea typeface="黑体" pitchFamily="49" charset="-122"/>
              </a:rPr>
              <a:t>各种食物进食时间间隔越短越好</a:t>
            </a:r>
            <a:r>
              <a:rPr lang="zh-CN" altLang="en-US" sz="3200" b="1" dirty="0" smtClean="0">
                <a:latin typeface="黑体" pitchFamily="49" charset="-122"/>
                <a:ea typeface="黑体" pitchFamily="49" charset="-122"/>
              </a:rPr>
              <a:t>。</a:t>
            </a:r>
          </a:p>
          <a:p>
            <a:endParaRPr lang="zh-CN" alt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1"/>
          <p:cNvSpPr>
            <a:spLocks noGrp="1"/>
          </p:cNvSpPr>
          <p:nvPr>
            <p:ph type="title"/>
          </p:nvPr>
        </p:nvSpPr>
        <p:spPr/>
        <p:txBody>
          <a:bodyPr/>
          <a:lstStyle/>
          <a:p>
            <a:r>
              <a:rPr lang="zh-CN" altLang="en-US" b="1" smtClean="0">
                <a:solidFill>
                  <a:srgbClr val="0000FF"/>
                </a:solidFill>
                <a:latin typeface="黑体" pitchFamily="49" charset="-122"/>
                <a:ea typeface="黑体" pitchFamily="49" charset="-122"/>
              </a:rPr>
              <a:t>二、蛋白质的生理功能</a:t>
            </a:r>
          </a:p>
        </p:txBody>
      </p:sp>
      <p:sp>
        <p:nvSpPr>
          <p:cNvPr id="22531" name="内容占位符 2"/>
          <p:cNvSpPr>
            <a:spLocks noGrp="1"/>
          </p:cNvSpPr>
          <p:nvPr>
            <p:ph idx="1"/>
          </p:nvPr>
        </p:nvSpPr>
        <p:spPr>
          <a:xfrm>
            <a:off x="533400" y="1828800"/>
            <a:ext cx="8229600" cy="4525963"/>
          </a:xfrm>
        </p:spPr>
        <p:txBody>
          <a:bodyPr/>
          <a:lstStyle/>
          <a:p>
            <a:pPr>
              <a:buFontTx/>
              <a:buNone/>
            </a:pPr>
            <a:r>
              <a:rPr lang="zh-CN" b="1" smtClean="0">
                <a:solidFill>
                  <a:srgbClr val="FF0000"/>
                </a:solidFill>
                <a:latin typeface="黑体" pitchFamily="49" charset="-122"/>
                <a:ea typeface="黑体" pitchFamily="49" charset="-122"/>
              </a:rPr>
              <a:t>（一）构成和修复人体组织 </a:t>
            </a:r>
            <a:endParaRPr lang="en-US" altLang="zh-CN" b="1" smtClean="0">
              <a:solidFill>
                <a:srgbClr val="FF0000"/>
              </a:solidFill>
              <a:latin typeface="黑体" pitchFamily="49" charset="-122"/>
              <a:ea typeface="黑体" pitchFamily="49" charset="-122"/>
            </a:endParaRPr>
          </a:p>
          <a:p>
            <a:pPr>
              <a:buFontTx/>
              <a:buNone/>
            </a:pPr>
            <a:r>
              <a:rPr lang="zh-CN" b="1" smtClean="0">
                <a:solidFill>
                  <a:srgbClr val="FF0000"/>
                </a:solidFill>
                <a:latin typeface="黑体" pitchFamily="49" charset="-122"/>
                <a:ea typeface="黑体" pitchFamily="49" charset="-122"/>
              </a:rPr>
              <a:t>（二）构成体内各种重要的生理活性物质</a:t>
            </a:r>
            <a:endParaRPr lang="en-US" altLang="zh-CN" b="1" smtClean="0">
              <a:solidFill>
                <a:srgbClr val="FF0000"/>
              </a:solidFill>
              <a:latin typeface="黑体" pitchFamily="49" charset="-122"/>
              <a:ea typeface="黑体" pitchFamily="49" charset="-122"/>
            </a:endParaRPr>
          </a:p>
          <a:p>
            <a:pPr>
              <a:buFontTx/>
              <a:buNone/>
            </a:pPr>
            <a:r>
              <a:rPr lang="zh-CN" b="1" smtClean="0">
                <a:solidFill>
                  <a:srgbClr val="FF0000"/>
                </a:solidFill>
                <a:latin typeface="黑体" pitchFamily="49" charset="-122"/>
                <a:ea typeface="黑体" pitchFamily="49" charset="-122"/>
              </a:rPr>
              <a:t>（三）供给能量</a:t>
            </a:r>
            <a:r>
              <a:rPr lang="zh-CN" altLang="en-US" b="1" smtClean="0">
                <a:solidFill>
                  <a:srgbClr val="FF0000"/>
                </a:solidFill>
                <a:latin typeface="黑体" pitchFamily="49" charset="-122"/>
                <a:ea typeface="黑体" pitchFamily="49" charset="-122"/>
              </a:rPr>
              <a:t>：</a:t>
            </a:r>
            <a:r>
              <a:rPr lang="en-US" altLang="zh-CN" b="1" smtClean="0">
                <a:solidFill>
                  <a:srgbClr val="FF0000"/>
                </a:solidFill>
                <a:latin typeface="黑体" pitchFamily="49" charset="-122"/>
                <a:ea typeface="黑体" pitchFamily="49" charset="-122"/>
              </a:rPr>
              <a:t>16.7kJ(4kcal)/g</a:t>
            </a:r>
            <a:endParaRPr lang="zh-CN" altLang="en-US" b="1" smtClean="0">
              <a:solidFill>
                <a:srgbClr val="FF0000"/>
              </a:solidFill>
              <a:latin typeface="黑体" pitchFamily="49" charset="-122"/>
              <a:ea typeface="黑体" pitchFamily="49"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1"/>
          <p:cNvSpPr>
            <a:spLocks noGrp="1"/>
          </p:cNvSpPr>
          <p:nvPr>
            <p:ph type="title"/>
          </p:nvPr>
        </p:nvSpPr>
        <p:spPr/>
        <p:txBody>
          <a:bodyPr/>
          <a:lstStyle/>
          <a:p>
            <a:r>
              <a:rPr lang="zh-CN" altLang="en-US" b="1" smtClean="0">
                <a:solidFill>
                  <a:srgbClr val="0000FF"/>
                </a:solidFill>
                <a:latin typeface="黑体" pitchFamily="49" charset="-122"/>
                <a:ea typeface="黑体" pitchFamily="49" charset="-122"/>
              </a:rPr>
              <a:t>三、蛋白质的消化、吸收和代谢</a:t>
            </a:r>
          </a:p>
        </p:txBody>
      </p:sp>
      <p:sp>
        <p:nvSpPr>
          <p:cNvPr id="23555" name="内容占位符 2"/>
          <p:cNvSpPr>
            <a:spLocks noGrp="1"/>
          </p:cNvSpPr>
          <p:nvPr>
            <p:ph idx="1"/>
          </p:nvPr>
        </p:nvSpPr>
        <p:spPr>
          <a:xfrm>
            <a:off x="685800" y="1600200"/>
            <a:ext cx="8229600" cy="4525963"/>
          </a:xfrm>
        </p:spPr>
        <p:txBody>
          <a:bodyPr>
            <a:normAutofit lnSpcReduction="10000"/>
          </a:bodyPr>
          <a:lstStyle/>
          <a:p>
            <a:pPr>
              <a:buFontTx/>
              <a:buNone/>
            </a:pPr>
            <a:r>
              <a:rPr lang="zh-CN" b="1" dirty="0" smtClean="0">
                <a:latin typeface="黑体" pitchFamily="49" charset="-122"/>
                <a:ea typeface="黑体" pitchFamily="49" charset="-122"/>
              </a:rPr>
              <a:t>（一）蛋白质的消化、吸收</a:t>
            </a:r>
            <a:endParaRPr lang="en-US" altLang="zh-CN" b="1" dirty="0" smtClean="0">
              <a:latin typeface="黑体" pitchFamily="49" charset="-122"/>
              <a:ea typeface="黑体" pitchFamily="49" charset="-122"/>
            </a:endParaRPr>
          </a:p>
          <a:p>
            <a:pPr>
              <a:lnSpc>
                <a:spcPct val="90000"/>
              </a:lnSpc>
            </a:pPr>
            <a:r>
              <a:rPr lang="zh-CN" altLang="en-US" b="1" dirty="0" smtClean="0">
                <a:latin typeface="黑体" pitchFamily="49" charset="-122"/>
                <a:ea typeface="黑体" pitchFamily="49" charset="-122"/>
              </a:rPr>
              <a:t>胃：胃酸、胃蛋白酶</a:t>
            </a:r>
          </a:p>
          <a:p>
            <a:pPr>
              <a:lnSpc>
                <a:spcPct val="90000"/>
              </a:lnSpc>
            </a:pPr>
            <a:r>
              <a:rPr lang="zh-CN" altLang="en-US" b="1" dirty="0" smtClean="0">
                <a:latin typeface="黑体" pitchFamily="49" charset="-122"/>
                <a:ea typeface="黑体" pitchFamily="49" charset="-122"/>
              </a:rPr>
              <a:t>小肠：为蛋白质吸收的主要场所。</a:t>
            </a:r>
            <a:endParaRPr lang="en-US" altLang="zh-CN" b="1" dirty="0" smtClean="0">
              <a:latin typeface="黑体" pitchFamily="49" charset="-122"/>
              <a:ea typeface="黑体" pitchFamily="49" charset="-122"/>
            </a:endParaRPr>
          </a:p>
          <a:p>
            <a:pPr>
              <a:lnSpc>
                <a:spcPct val="90000"/>
              </a:lnSpc>
            </a:pPr>
            <a:r>
              <a:rPr lang="zh-CN" altLang="en-US" b="1" dirty="0" smtClean="0">
                <a:latin typeface="黑体" pitchFamily="49" charset="-122"/>
                <a:ea typeface="黑体" pitchFamily="49" charset="-122"/>
              </a:rPr>
              <a:t>胰蛋白酶（</a:t>
            </a:r>
            <a:r>
              <a:rPr lang="en-US" altLang="zh-CN" b="1" dirty="0" err="1" smtClean="0">
                <a:ea typeface="黑体" pitchFamily="49" charset="-122"/>
              </a:rPr>
              <a:t>trypsin</a:t>
            </a:r>
            <a:r>
              <a:rPr lang="zh-CN" altLang="en-US" b="1" dirty="0" smtClean="0">
                <a:latin typeface="黑体" pitchFamily="49" charset="-122"/>
                <a:ea typeface="黑体" pitchFamily="49" charset="-122"/>
              </a:rPr>
              <a:t>）、肽酶、糜蛋白酶</a:t>
            </a:r>
            <a:endParaRPr lang="en-US" altLang="zh-CN" b="1" dirty="0" smtClean="0">
              <a:latin typeface="黑体" pitchFamily="49" charset="-122"/>
              <a:ea typeface="黑体" pitchFamily="49" charset="-122"/>
            </a:endParaRPr>
          </a:p>
          <a:p>
            <a:pPr>
              <a:lnSpc>
                <a:spcPct val="90000"/>
              </a:lnSpc>
              <a:buFontTx/>
              <a:buNone/>
            </a:pPr>
            <a:r>
              <a:rPr lang="en-US" altLang="zh-CN" b="1" dirty="0" smtClean="0">
                <a:latin typeface="黑体" pitchFamily="49" charset="-122"/>
                <a:ea typeface="黑体" pitchFamily="49" charset="-122"/>
              </a:rPr>
              <a:t> </a:t>
            </a:r>
            <a:r>
              <a:rPr lang="zh-CN" altLang="en-US" b="1" dirty="0" smtClean="0">
                <a:latin typeface="黑体" pitchFamily="49" charset="-122"/>
                <a:ea typeface="黑体" pitchFamily="49" charset="-122"/>
              </a:rPr>
              <a:t>（</a:t>
            </a:r>
            <a:r>
              <a:rPr lang="en-US" altLang="zh-CN" b="1" dirty="0" err="1" smtClean="0">
                <a:ea typeface="黑体" pitchFamily="49" charset="-122"/>
              </a:rPr>
              <a:t>chymotrypsin</a:t>
            </a:r>
            <a:r>
              <a:rPr lang="zh-CN" altLang="en-US" b="1" dirty="0" smtClean="0">
                <a:latin typeface="黑体" pitchFamily="49" charset="-122"/>
                <a:ea typeface="黑体" pitchFamily="49" charset="-122"/>
              </a:rPr>
              <a:t>）。</a:t>
            </a:r>
          </a:p>
          <a:p>
            <a:pPr>
              <a:lnSpc>
                <a:spcPct val="90000"/>
              </a:lnSpc>
            </a:pPr>
            <a:r>
              <a:rPr lang="zh-CN" altLang="en-US" b="1" dirty="0" smtClean="0">
                <a:latin typeface="黑体" pitchFamily="49" charset="-122"/>
                <a:ea typeface="黑体" pitchFamily="49" charset="-122"/>
              </a:rPr>
              <a:t>氨基酸的吸收通过</a:t>
            </a:r>
            <a:r>
              <a:rPr lang="en-US" altLang="zh-CN" b="1" dirty="0" smtClean="0">
                <a:latin typeface="黑体" pitchFamily="49" charset="-122"/>
                <a:ea typeface="黑体" pitchFamily="49" charset="-122"/>
              </a:rPr>
              <a:t>3</a:t>
            </a:r>
            <a:r>
              <a:rPr lang="zh-CN" altLang="en-US" b="1" dirty="0" smtClean="0">
                <a:latin typeface="黑体" pitchFamily="49" charset="-122"/>
                <a:ea typeface="黑体" pitchFamily="49" charset="-122"/>
              </a:rPr>
              <a:t>种主动运输系统来进行，分别转运中性、酸性、碱性氨基酸。结构相似的氨基酸在共同使用同一转运系统时，具有</a:t>
            </a:r>
            <a:r>
              <a:rPr lang="zh-CN" altLang="en-US" b="1" dirty="0" smtClean="0">
                <a:solidFill>
                  <a:schemeClr val="tx2"/>
                </a:solidFill>
                <a:latin typeface="黑体" pitchFamily="49" charset="-122"/>
                <a:ea typeface="黑体" pitchFamily="49" charset="-122"/>
              </a:rPr>
              <a:t>竞争性抑制作用</a:t>
            </a:r>
            <a:r>
              <a:rPr lang="zh-CN" altLang="en-US" b="1" dirty="0" smtClean="0">
                <a:latin typeface="黑体" pitchFamily="49" charset="-122"/>
                <a:ea typeface="黑体" pitchFamily="49" charset="-122"/>
              </a:rPr>
              <a:t>。</a:t>
            </a:r>
          </a:p>
          <a:p>
            <a:endParaRPr lang="zh-CN" alt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1"/>
          <p:cNvSpPr>
            <a:spLocks noGrp="1"/>
          </p:cNvSpPr>
          <p:nvPr>
            <p:ph type="title"/>
          </p:nvPr>
        </p:nvSpPr>
        <p:spPr/>
        <p:txBody>
          <a:bodyPr/>
          <a:lstStyle/>
          <a:p>
            <a:pPr algn="l"/>
            <a:r>
              <a:rPr lang="zh-CN" sz="3600" b="1" smtClean="0">
                <a:solidFill>
                  <a:srgbClr val="0000FF"/>
                </a:solidFill>
                <a:latin typeface="黑体" pitchFamily="49" charset="-122"/>
                <a:ea typeface="黑体" pitchFamily="49" charset="-122"/>
              </a:rPr>
              <a:t>（一）蛋白质的消化、吸收</a:t>
            </a:r>
            <a:endParaRPr lang="zh-CN" altLang="en-US" sz="3600" b="1" smtClean="0">
              <a:solidFill>
                <a:srgbClr val="0000FF"/>
              </a:solidFill>
              <a:latin typeface="黑体" pitchFamily="49" charset="-122"/>
              <a:ea typeface="黑体" pitchFamily="49" charset="-122"/>
            </a:endParaRPr>
          </a:p>
        </p:txBody>
      </p:sp>
      <p:sp>
        <p:nvSpPr>
          <p:cNvPr id="24579" name="内容占位符 2"/>
          <p:cNvSpPr>
            <a:spLocks noGrp="1"/>
          </p:cNvSpPr>
          <p:nvPr>
            <p:ph idx="1"/>
          </p:nvPr>
        </p:nvSpPr>
        <p:spPr>
          <a:xfrm>
            <a:off x="457200" y="1828800"/>
            <a:ext cx="8229600" cy="3657600"/>
          </a:xfrm>
        </p:spPr>
        <p:txBody>
          <a:bodyPr/>
          <a:lstStyle/>
          <a:p>
            <a:r>
              <a:rPr lang="zh-CN" b="1" dirty="0" smtClean="0">
                <a:latin typeface="黑体" pitchFamily="49" charset="-122"/>
                <a:ea typeface="黑体" pitchFamily="49" charset="-122"/>
              </a:rPr>
              <a:t>肠道中被消化吸收的蛋白质，除了来自于食物外，还有来自于肠道脱落的</a:t>
            </a:r>
            <a:r>
              <a:rPr lang="zh-CN" altLang="en-US" b="1" dirty="0" smtClean="0">
                <a:latin typeface="黑体" pitchFamily="49" charset="-122"/>
                <a:ea typeface="黑体" pitchFamily="49" charset="-122"/>
              </a:rPr>
              <a:t>黏</a:t>
            </a:r>
            <a:r>
              <a:rPr lang="zh-CN" b="1" dirty="0" smtClean="0">
                <a:latin typeface="黑体" pitchFamily="49" charset="-122"/>
                <a:ea typeface="黑体" pitchFamily="49" charset="-122"/>
              </a:rPr>
              <a:t>膜细胞和消化液等</a:t>
            </a:r>
            <a:r>
              <a:rPr lang="zh-CN" altLang="en-US" b="1" dirty="0" smtClean="0">
                <a:latin typeface="黑体" pitchFamily="49" charset="-122"/>
                <a:ea typeface="黑体" pitchFamily="49" charset="-122"/>
              </a:rPr>
              <a:t>。</a:t>
            </a:r>
          </a:p>
          <a:p>
            <a:endParaRPr lang="zh-CN" alt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标题 1"/>
          <p:cNvSpPr>
            <a:spLocks noGrp="1"/>
          </p:cNvSpPr>
          <p:nvPr>
            <p:ph type="title"/>
          </p:nvPr>
        </p:nvSpPr>
        <p:spPr/>
        <p:txBody>
          <a:bodyPr/>
          <a:lstStyle/>
          <a:p>
            <a:pPr algn="l"/>
            <a:r>
              <a:rPr lang="zh-CN" sz="3600" b="1" smtClean="0">
                <a:solidFill>
                  <a:srgbClr val="0000FF"/>
                </a:solidFill>
                <a:latin typeface="黑体" pitchFamily="49" charset="-122"/>
                <a:ea typeface="黑体" pitchFamily="49" charset="-122"/>
              </a:rPr>
              <a:t>（二）蛋白质代谢</a:t>
            </a:r>
            <a:endParaRPr lang="zh-CN" altLang="en-US" sz="3600" b="1" smtClean="0">
              <a:solidFill>
                <a:srgbClr val="0000FF"/>
              </a:solidFill>
              <a:latin typeface="黑体" pitchFamily="49" charset="-122"/>
              <a:ea typeface="黑体" pitchFamily="49" charset="-122"/>
            </a:endParaRPr>
          </a:p>
        </p:txBody>
      </p:sp>
      <p:sp>
        <p:nvSpPr>
          <p:cNvPr id="25603" name="内容占位符 2"/>
          <p:cNvSpPr>
            <a:spLocks noGrp="1"/>
          </p:cNvSpPr>
          <p:nvPr>
            <p:ph idx="1"/>
          </p:nvPr>
        </p:nvSpPr>
        <p:spPr>
          <a:xfrm>
            <a:off x="228600" y="1600200"/>
            <a:ext cx="8610600" cy="4525963"/>
          </a:xfrm>
        </p:spPr>
        <p:txBody>
          <a:bodyPr/>
          <a:lstStyle/>
          <a:p>
            <a:r>
              <a:rPr lang="zh-CN" altLang="en-US" b="1" smtClean="0">
                <a:solidFill>
                  <a:schemeClr val="tx2"/>
                </a:solidFill>
                <a:latin typeface="黑体" pitchFamily="49" charset="-122"/>
                <a:ea typeface="黑体" pitchFamily="49" charset="-122"/>
              </a:rPr>
              <a:t>氨基酸池（</a:t>
            </a:r>
            <a:r>
              <a:rPr lang="en-US" altLang="zh-CN" b="1" smtClean="0">
                <a:solidFill>
                  <a:schemeClr val="tx2"/>
                </a:solidFill>
                <a:ea typeface="黑体" pitchFamily="49" charset="-122"/>
              </a:rPr>
              <a:t>amino acid pool</a:t>
            </a:r>
            <a:r>
              <a:rPr lang="zh-CN" altLang="en-US" b="1" smtClean="0">
                <a:solidFill>
                  <a:schemeClr val="tx2"/>
                </a:solidFill>
                <a:latin typeface="黑体" pitchFamily="49" charset="-122"/>
                <a:ea typeface="黑体" pitchFamily="49" charset="-122"/>
              </a:rPr>
              <a:t>）：</a:t>
            </a:r>
            <a:r>
              <a:rPr lang="zh-CN" altLang="en-US" b="1" smtClean="0">
                <a:latin typeface="黑体" pitchFamily="49" charset="-122"/>
                <a:ea typeface="黑体" pitchFamily="49" charset="-122"/>
              </a:rPr>
              <a:t>指存在于人体各组织、器官和体液中的</a:t>
            </a:r>
            <a:r>
              <a:rPr lang="zh-CN" altLang="en-US" b="1" smtClean="0">
                <a:solidFill>
                  <a:schemeClr val="tx2"/>
                </a:solidFill>
                <a:latin typeface="黑体" pitchFamily="49" charset="-122"/>
                <a:ea typeface="黑体" pitchFamily="49" charset="-122"/>
              </a:rPr>
              <a:t>游离氨基酸</a:t>
            </a:r>
            <a:r>
              <a:rPr lang="zh-CN" altLang="en-US" b="1" smtClean="0">
                <a:latin typeface="黑体" pitchFamily="49" charset="-122"/>
                <a:ea typeface="黑体" pitchFamily="49" charset="-122"/>
              </a:rPr>
              <a:t>。</a:t>
            </a:r>
            <a:endParaRPr lang="en-US" altLang="zh-CN" b="1" smtClean="0">
              <a:latin typeface="黑体" pitchFamily="49" charset="-122"/>
              <a:ea typeface="黑体" pitchFamily="49" charset="-122"/>
            </a:endParaRPr>
          </a:p>
          <a:p>
            <a:pPr>
              <a:lnSpc>
                <a:spcPct val="90000"/>
              </a:lnSpc>
            </a:pPr>
            <a:r>
              <a:rPr lang="zh-CN" altLang="en-US" b="1" smtClean="0">
                <a:latin typeface="黑体" pitchFamily="49" charset="-122"/>
                <a:ea typeface="黑体" pitchFamily="49" charset="-122"/>
              </a:rPr>
              <a:t>氨基酸转运子分为两类：</a:t>
            </a:r>
            <a:endParaRPr lang="en-US" altLang="zh-CN" b="1" smtClean="0">
              <a:latin typeface="黑体" pitchFamily="49" charset="-122"/>
              <a:ea typeface="黑体" pitchFamily="49" charset="-122"/>
            </a:endParaRPr>
          </a:p>
          <a:p>
            <a:pPr lvl="1">
              <a:lnSpc>
                <a:spcPct val="90000"/>
              </a:lnSpc>
            </a:pPr>
            <a:r>
              <a:rPr lang="zh-CN" altLang="en-US" b="1" smtClean="0">
                <a:latin typeface="黑体" pitchFamily="49" charset="-122"/>
                <a:ea typeface="黑体" pitchFamily="49" charset="-122"/>
              </a:rPr>
              <a:t> 钠依赖型（主要转运甘氨酸、谷氨酸、谷氨酰胺、天门冬氨酸）</a:t>
            </a:r>
            <a:endParaRPr lang="en-US" altLang="zh-CN" b="1" smtClean="0">
              <a:latin typeface="黑体" pitchFamily="49" charset="-122"/>
              <a:ea typeface="黑体" pitchFamily="49" charset="-122"/>
            </a:endParaRPr>
          </a:p>
          <a:p>
            <a:pPr lvl="1">
              <a:lnSpc>
                <a:spcPct val="90000"/>
              </a:lnSpc>
            </a:pPr>
            <a:r>
              <a:rPr lang="zh-CN" altLang="en-US" b="1" smtClean="0">
                <a:latin typeface="黑体" pitchFamily="49" charset="-122"/>
                <a:ea typeface="黑体" pitchFamily="49" charset="-122"/>
              </a:rPr>
              <a:t> 非钠依赖型（主要转运亮氨酸、异亮氨酸、缬氨酸、蛋氨酸、苯丙氨酸、酪氨酸、色氨酸、精氨酸等）</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914400"/>
            <a:ext cx="8229600" cy="1143000"/>
          </a:xfrm>
        </p:spPr>
        <p:txBody>
          <a:bodyPr/>
          <a:lstStyle/>
          <a:p>
            <a:pPr algn="l"/>
            <a:r>
              <a:rPr lang="zh-CN" altLang="en-US" sz="2800" b="1" smtClean="0">
                <a:solidFill>
                  <a:schemeClr val="tx1"/>
                </a:solidFill>
                <a:latin typeface="仿宋_GB2312" pitchFamily="49" charset="-122"/>
                <a:ea typeface="仿宋_GB2312" pitchFamily="49" charset="-122"/>
              </a:rPr>
              <a:t>摄入蛋白质  </a:t>
            </a:r>
            <a:r>
              <a:rPr lang="en-US" altLang="zh-CN" sz="2800" b="1" smtClean="0">
                <a:solidFill>
                  <a:schemeClr val="tx1"/>
                </a:solidFill>
                <a:latin typeface="仿宋_GB2312" pitchFamily="49" charset="-122"/>
                <a:ea typeface="仿宋_GB2312" pitchFamily="49" charset="-122"/>
              </a:rPr>
              <a:t>90g</a:t>
            </a:r>
            <a:r>
              <a:rPr lang="en-US" altLang="zh-CN" sz="2800" smtClean="0">
                <a:ea typeface="仿宋_GB2312" pitchFamily="49" charset="-122"/>
              </a:rPr>
              <a:t>              </a:t>
            </a:r>
            <a:r>
              <a:rPr lang="en-US" altLang="zh-CN" sz="2400" smtClean="0">
                <a:ea typeface="仿宋_GB2312" pitchFamily="49" charset="-122"/>
              </a:rPr>
              <a:t/>
            </a:r>
            <a:br>
              <a:rPr lang="en-US" altLang="zh-CN" sz="2400" smtClean="0">
                <a:ea typeface="仿宋_GB2312" pitchFamily="49" charset="-122"/>
              </a:rPr>
            </a:br>
            <a:r>
              <a:rPr lang="en-US" altLang="zh-CN" sz="2400" smtClean="0">
                <a:ea typeface="仿宋_GB2312" pitchFamily="49" charset="-122"/>
              </a:rPr>
              <a:t>                                  </a:t>
            </a:r>
            <a:r>
              <a:rPr lang="zh-CN" altLang="en-US" sz="2400" smtClean="0">
                <a:ea typeface="仿宋_GB2312" pitchFamily="49" charset="-122"/>
              </a:rPr>
              <a:t>　　 </a:t>
            </a:r>
            <a:r>
              <a:rPr lang="en-US" altLang="zh-CN" sz="2400" b="1" smtClean="0">
                <a:solidFill>
                  <a:schemeClr val="tx1"/>
                </a:solidFill>
                <a:latin typeface="仿宋_GB2312" pitchFamily="49" charset="-122"/>
                <a:ea typeface="仿宋_GB2312" pitchFamily="49" charset="-122"/>
              </a:rPr>
              <a:t>(30%)    (50%)     (20%)</a:t>
            </a:r>
          </a:p>
        </p:txBody>
      </p:sp>
      <p:sp>
        <p:nvSpPr>
          <p:cNvPr id="26627" name="Rectangle 3"/>
          <p:cNvSpPr>
            <a:spLocks noGrp="1" noChangeArrowheads="1"/>
          </p:cNvSpPr>
          <p:nvPr>
            <p:ph type="body" idx="1"/>
          </p:nvPr>
        </p:nvSpPr>
        <p:spPr>
          <a:xfrm>
            <a:off x="468313" y="1905000"/>
            <a:ext cx="8229600" cy="4953000"/>
          </a:xfrm>
        </p:spPr>
        <p:txBody>
          <a:bodyPr/>
          <a:lstStyle/>
          <a:p>
            <a:pPr>
              <a:buFont typeface="Wingdings" pitchFamily="2" charset="2"/>
              <a:buNone/>
            </a:pPr>
            <a:r>
              <a:rPr lang="en-US" altLang="zh-CN" sz="2800" b="1" smtClean="0">
                <a:ea typeface="仿宋_GB2312" pitchFamily="49" charset="-122"/>
              </a:rPr>
              <a:t>                                     </a:t>
            </a:r>
            <a:r>
              <a:rPr lang="zh-CN" altLang="en-US" sz="2800" b="1" smtClean="0">
                <a:ea typeface="仿宋_GB2312" pitchFamily="49" charset="-122"/>
              </a:rPr>
              <a:t>肌肉        器官        体液</a:t>
            </a:r>
            <a:endParaRPr lang="zh-CN" altLang="en-US" sz="3600" smtClean="0"/>
          </a:p>
          <a:p>
            <a:pPr>
              <a:buFont typeface="Wingdings" pitchFamily="2" charset="2"/>
              <a:buNone/>
            </a:pPr>
            <a:r>
              <a:rPr lang="zh-CN" altLang="en-US" sz="2800" b="1" smtClean="0">
                <a:ea typeface="仿宋_GB2312" pitchFamily="49" charset="-122"/>
              </a:rPr>
              <a:t>                      </a:t>
            </a:r>
            <a:r>
              <a:rPr lang="zh-CN" altLang="en-US" sz="2800" b="1" smtClean="0">
                <a:latin typeface="仿宋_GB2312" pitchFamily="49" charset="-122"/>
                <a:ea typeface="仿宋_GB2312" pitchFamily="49" charset="-122"/>
              </a:rPr>
              <a:t>肠道内源性</a:t>
            </a:r>
          </a:p>
          <a:p>
            <a:pPr>
              <a:buFont typeface="Wingdings" pitchFamily="2" charset="2"/>
              <a:buNone/>
            </a:pPr>
            <a:r>
              <a:rPr lang="zh-CN" altLang="en-US" sz="2800" b="1" smtClean="0">
                <a:latin typeface="仿宋_GB2312" pitchFamily="49" charset="-122"/>
                <a:ea typeface="仿宋_GB2312" pitchFamily="49" charset="-122"/>
              </a:rPr>
              <a:t>             蛋白质</a:t>
            </a:r>
            <a:r>
              <a:rPr lang="en-US" altLang="zh-CN" sz="2800" b="1" smtClean="0">
                <a:latin typeface="仿宋_GB2312" pitchFamily="49" charset="-122"/>
                <a:ea typeface="仿宋_GB2312" pitchFamily="49" charset="-122"/>
              </a:rPr>
              <a:t>70g</a:t>
            </a:r>
            <a:r>
              <a:rPr lang="en-US" altLang="zh-CN" sz="2800" smtClean="0">
                <a:ea typeface="仿宋_GB2312" pitchFamily="49" charset="-122"/>
              </a:rPr>
              <a:t> </a:t>
            </a:r>
          </a:p>
          <a:p>
            <a:endParaRPr lang="en-US" altLang="zh-CN" sz="3600" smtClean="0"/>
          </a:p>
          <a:p>
            <a:pPr>
              <a:buFont typeface="Wingdings" pitchFamily="2" charset="2"/>
              <a:buNone/>
            </a:pPr>
            <a:r>
              <a:rPr lang="en-US" altLang="zh-CN" sz="3600" smtClean="0"/>
              <a:t>   </a:t>
            </a:r>
            <a:r>
              <a:rPr lang="en-US" altLang="zh-CN" sz="2800" smtClean="0">
                <a:latin typeface="仿宋_GB2312" pitchFamily="49" charset="-122"/>
                <a:ea typeface="仿宋_GB2312" pitchFamily="49" charset="-122"/>
              </a:rPr>
              <a:t>         </a:t>
            </a:r>
            <a:r>
              <a:rPr lang="zh-CN" altLang="en-US" sz="2800" b="1" smtClean="0">
                <a:latin typeface="仿宋_GB2312" pitchFamily="49" charset="-122"/>
                <a:ea typeface="仿宋_GB2312" pitchFamily="49" charset="-122"/>
              </a:rPr>
              <a:t>消化</a:t>
            </a:r>
            <a:r>
              <a:rPr lang="en-US" altLang="zh-CN" sz="2800" b="1" smtClean="0">
                <a:latin typeface="仿宋_GB2312" pitchFamily="49" charset="-122"/>
                <a:ea typeface="仿宋_GB2312" pitchFamily="49" charset="-122"/>
              </a:rPr>
              <a:t>,</a:t>
            </a:r>
            <a:r>
              <a:rPr lang="zh-CN" altLang="en-US" sz="2800" b="1" smtClean="0">
                <a:latin typeface="仿宋_GB2312" pitchFamily="49" charset="-122"/>
                <a:ea typeface="仿宋_GB2312" pitchFamily="49" charset="-122"/>
              </a:rPr>
              <a:t>吸收蛋白质</a:t>
            </a:r>
          </a:p>
          <a:p>
            <a:pPr>
              <a:buFont typeface="Wingdings" pitchFamily="2" charset="2"/>
              <a:buNone/>
            </a:pPr>
            <a:r>
              <a:rPr lang="zh-CN" altLang="en-US" sz="2800" b="1" smtClean="0">
                <a:latin typeface="仿宋_GB2312" pitchFamily="49" charset="-122"/>
                <a:ea typeface="仿宋_GB2312" pitchFamily="49" charset="-122"/>
              </a:rPr>
              <a:t>                </a:t>
            </a:r>
            <a:r>
              <a:rPr lang="en-US" altLang="zh-CN" sz="2800" b="1" smtClean="0">
                <a:latin typeface="仿宋_GB2312" pitchFamily="49" charset="-122"/>
                <a:ea typeface="仿宋_GB2312" pitchFamily="49" charset="-122"/>
              </a:rPr>
              <a:t>150g</a:t>
            </a:r>
            <a:r>
              <a:rPr lang="en-US" altLang="zh-CN" sz="2800" smtClean="0">
                <a:ea typeface="仿宋_GB2312" pitchFamily="49" charset="-122"/>
              </a:rPr>
              <a:t> </a:t>
            </a:r>
            <a:endParaRPr lang="en-US" altLang="zh-CN" sz="3600" smtClean="0"/>
          </a:p>
          <a:p>
            <a:endParaRPr lang="en-US" altLang="zh-CN" sz="3600" smtClean="0"/>
          </a:p>
          <a:p>
            <a:pPr>
              <a:buFont typeface="Wingdings" pitchFamily="2" charset="2"/>
              <a:buNone/>
            </a:pPr>
            <a:r>
              <a:rPr lang="en-US" altLang="zh-CN" sz="2800" smtClean="0">
                <a:ea typeface="仿宋_GB2312" pitchFamily="49" charset="-122"/>
              </a:rPr>
              <a:t>        </a:t>
            </a:r>
            <a:r>
              <a:rPr lang="zh-CN" altLang="en-US" sz="2800" b="1" smtClean="0">
                <a:latin typeface="仿宋_GB2312" pitchFamily="49" charset="-122"/>
                <a:ea typeface="仿宋_GB2312" pitchFamily="49" charset="-122"/>
              </a:rPr>
              <a:t>粪便 </a:t>
            </a:r>
            <a:r>
              <a:rPr lang="en-US" altLang="zh-CN" sz="2800" b="1" smtClean="0">
                <a:latin typeface="仿宋_GB2312" pitchFamily="49" charset="-122"/>
                <a:ea typeface="仿宋_GB2312" pitchFamily="49" charset="-122"/>
              </a:rPr>
              <a:t>10g             </a:t>
            </a:r>
            <a:r>
              <a:rPr lang="zh-CN" altLang="en-US" sz="2800" b="1" smtClean="0">
                <a:latin typeface="仿宋_GB2312" pitchFamily="49" charset="-122"/>
                <a:ea typeface="仿宋_GB2312" pitchFamily="49" charset="-122"/>
              </a:rPr>
              <a:t>尿 </a:t>
            </a:r>
            <a:r>
              <a:rPr lang="en-US" altLang="zh-CN" sz="2800" b="1" smtClean="0">
                <a:latin typeface="仿宋_GB2312" pitchFamily="49" charset="-122"/>
                <a:ea typeface="仿宋_GB2312" pitchFamily="49" charset="-122"/>
              </a:rPr>
              <a:t>75g      </a:t>
            </a:r>
            <a:r>
              <a:rPr lang="zh-CN" altLang="en-US" sz="2800" b="1" smtClean="0">
                <a:latin typeface="仿宋_GB2312" pitchFamily="49" charset="-122"/>
                <a:ea typeface="仿宋_GB2312" pitchFamily="49" charset="-122"/>
              </a:rPr>
              <a:t>其</a:t>
            </a:r>
            <a:r>
              <a:rPr lang="zh-CN" altLang="en-US" sz="2800" b="1" smtClean="0">
                <a:ea typeface="仿宋_GB2312" pitchFamily="49" charset="-122"/>
              </a:rPr>
              <a:t>他</a:t>
            </a:r>
            <a:r>
              <a:rPr lang="en-US" altLang="zh-CN" sz="2800" b="1" smtClean="0">
                <a:latin typeface="仿宋_GB2312" pitchFamily="49" charset="-122"/>
                <a:ea typeface="仿宋_GB2312" pitchFamily="49" charset="-122"/>
              </a:rPr>
              <a:t>5g</a:t>
            </a:r>
          </a:p>
        </p:txBody>
      </p:sp>
      <p:sp>
        <p:nvSpPr>
          <p:cNvPr id="26628" name="Rectangle 4"/>
          <p:cNvSpPr>
            <a:spLocks noChangeArrowheads="1"/>
          </p:cNvSpPr>
          <p:nvPr/>
        </p:nvSpPr>
        <p:spPr bwMode="auto">
          <a:xfrm>
            <a:off x="4800600" y="2667000"/>
            <a:ext cx="3313113" cy="1382713"/>
          </a:xfrm>
          <a:prstGeom prst="rect">
            <a:avLst/>
          </a:prstGeom>
          <a:solidFill>
            <a:schemeClr val="accent1"/>
          </a:solidFill>
          <a:ln w="9525">
            <a:solidFill>
              <a:schemeClr val="tx1"/>
            </a:solidFill>
            <a:miter lim="800000"/>
            <a:headEnd/>
            <a:tailEnd/>
          </a:ln>
        </p:spPr>
        <p:txBody>
          <a:bodyPr anchor="ctr">
            <a:spAutoFit/>
          </a:bodyPr>
          <a:lstStyle/>
          <a:p>
            <a:pPr algn="ctr"/>
            <a:endParaRPr lang="en-US" altLang="zh-CN" sz="2800" b="1">
              <a:latin typeface="Arial Black" pitchFamily="34" charset="0"/>
            </a:endParaRPr>
          </a:p>
          <a:p>
            <a:pPr algn="ctr"/>
            <a:r>
              <a:rPr lang="zh-CN" altLang="en-US" sz="2800" b="1">
                <a:solidFill>
                  <a:srgbClr val="FF00FF"/>
                </a:solidFill>
                <a:latin typeface="Arial Black" pitchFamily="34" charset="0"/>
              </a:rPr>
              <a:t>机体蛋白质</a:t>
            </a:r>
          </a:p>
          <a:p>
            <a:pPr algn="ctr"/>
            <a:endParaRPr lang="en-US" altLang="zh-CN" sz="2800" b="1">
              <a:latin typeface="Arial Black" pitchFamily="34" charset="0"/>
            </a:endParaRPr>
          </a:p>
        </p:txBody>
      </p:sp>
      <p:sp>
        <p:nvSpPr>
          <p:cNvPr id="26629" name="Rectangle 5"/>
          <p:cNvSpPr>
            <a:spLocks noChangeArrowheads="1"/>
          </p:cNvSpPr>
          <p:nvPr/>
        </p:nvSpPr>
        <p:spPr bwMode="auto">
          <a:xfrm>
            <a:off x="1187450" y="2133600"/>
            <a:ext cx="958850" cy="3090863"/>
          </a:xfrm>
          <a:prstGeom prst="rect">
            <a:avLst/>
          </a:prstGeom>
          <a:solidFill>
            <a:schemeClr val="accent1"/>
          </a:solidFill>
          <a:ln w="9525">
            <a:solidFill>
              <a:schemeClr val="tx1"/>
            </a:solidFill>
            <a:miter lim="800000"/>
            <a:headEnd/>
            <a:tailEnd/>
          </a:ln>
        </p:spPr>
        <p:txBody>
          <a:bodyPr anchor="ctr">
            <a:spAutoFit/>
          </a:bodyPr>
          <a:lstStyle/>
          <a:p>
            <a:pPr algn="ctr"/>
            <a:endParaRPr lang="en-US" altLang="zh-CN" sz="2800" b="1">
              <a:solidFill>
                <a:schemeClr val="folHlink"/>
              </a:solidFill>
              <a:latin typeface="Arial Black" pitchFamily="34" charset="0"/>
            </a:endParaRPr>
          </a:p>
          <a:p>
            <a:pPr algn="ctr"/>
            <a:r>
              <a:rPr lang="zh-CN" altLang="en-US" sz="2800" b="1">
                <a:solidFill>
                  <a:srgbClr val="FF00FF"/>
                </a:solidFill>
                <a:latin typeface="Arial Black" pitchFamily="34" charset="0"/>
              </a:rPr>
              <a:t>消</a:t>
            </a:r>
          </a:p>
          <a:p>
            <a:pPr algn="ctr"/>
            <a:endParaRPr lang="zh-CN" altLang="en-US" sz="2800" b="1">
              <a:solidFill>
                <a:srgbClr val="FF00FF"/>
              </a:solidFill>
              <a:latin typeface="Arial Black" pitchFamily="34" charset="0"/>
            </a:endParaRPr>
          </a:p>
          <a:p>
            <a:pPr algn="ctr"/>
            <a:r>
              <a:rPr lang="zh-CN" altLang="en-US" sz="2800" b="1">
                <a:solidFill>
                  <a:srgbClr val="FF00FF"/>
                </a:solidFill>
                <a:latin typeface="Arial Black" pitchFamily="34" charset="0"/>
              </a:rPr>
              <a:t>化</a:t>
            </a:r>
          </a:p>
          <a:p>
            <a:pPr algn="ctr"/>
            <a:endParaRPr lang="zh-CN" altLang="en-US" sz="2800" b="1">
              <a:solidFill>
                <a:srgbClr val="FF00FF"/>
              </a:solidFill>
              <a:latin typeface="Arial Black" pitchFamily="34" charset="0"/>
            </a:endParaRPr>
          </a:p>
          <a:p>
            <a:pPr algn="ctr"/>
            <a:r>
              <a:rPr lang="zh-CN" altLang="en-US" sz="2800" b="1">
                <a:solidFill>
                  <a:srgbClr val="FF00FF"/>
                </a:solidFill>
                <a:latin typeface="Arial Black" pitchFamily="34" charset="0"/>
              </a:rPr>
              <a:t>道</a:t>
            </a:r>
          </a:p>
          <a:p>
            <a:pPr algn="ctr"/>
            <a:endParaRPr lang="en-US" altLang="zh-CN" sz="2800" b="1">
              <a:solidFill>
                <a:srgbClr val="FF00FF"/>
              </a:solidFill>
              <a:latin typeface="Arial Black" pitchFamily="34" charset="0"/>
            </a:endParaRPr>
          </a:p>
        </p:txBody>
      </p:sp>
      <p:sp>
        <p:nvSpPr>
          <p:cNvPr id="26630" name="Rectangle 6"/>
          <p:cNvSpPr>
            <a:spLocks noChangeArrowheads="1"/>
          </p:cNvSpPr>
          <p:nvPr/>
        </p:nvSpPr>
        <p:spPr bwMode="auto">
          <a:xfrm>
            <a:off x="4953000" y="4953000"/>
            <a:ext cx="2447925" cy="528638"/>
          </a:xfrm>
          <a:prstGeom prst="rect">
            <a:avLst/>
          </a:prstGeom>
          <a:solidFill>
            <a:schemeClr val="accent1"/>
          </a:solidFill>
          <a:ln w="9525">
            <a:solidFill>
              <a:schemeClr val="tx1"/>
            </a:solidFill>
            <a:miter lim="800000"/>
            <a:headEnd/>
            <a:tailEnd/>
          </a:ln>
        </p:spPr>
        <p:txBody>
          <a:bodyPr anchor="ctr">
            <a:spAutoFit/>
          </a:bodyPr>
          <a:lstStyle/>
          <a:p>
            <a:pPr algn="ctr"/>
            <a:r>
              <a:rPr lang="zh-CN" altLang="en-US" sz="2800" b="1">
                <a:solidFill>
                  <a:srgbClr val="FF00FF"/>
                </a:solidFill>
                <a:latin typeface="Arial Black" pitchFamily="34" charset="0"/>
              </a:rPr>
              <a:t>氨基酸池</a:t>
            </a:r>
          </a:p>
        </p:txBody>
      </p:sp>
      <p:sp>
        <p:nvSpPr>
          <p:cNvPr id="26631" name="Line 7"/>
          <p:cNvSpPr>
            <a:spLocks noChangeShapeType="1"/>
          </p:cNvSpPr>
          <p:nvPr/>
        </p:nvSpPr>
        <p:spPr bwMode="auto">
          <a:xfrm flipV="1">
            <a:off x="6877050" y="4076700"/>
            <a:ext cx="0" cy="720725"/>
          </a:xfrm>
          <a:prstGeom prst="line">
            <a:avLst/>
          </a:prstGeom>
          <a:noFill/>
          <a:ln w="9525">
            <a:solidFill>
              <a:schemeClr val="tx1"/>
            </a:solidFill>
            <a:round/>
            <a:headEnd/>
            <a:tailEnd type="triangle" w="med" len="med"/>
          </a:ln>
        </p:spPr>
        <p:txBody>
          <a:bodyPr anchor="ctr">
            <a:spAutoFit/>
          </a:bodyPr>
          <a:lstStyle/>
          <a:p>
            <a:endParaRPr lang="zh-CN" altLang="en-US"/>
          </a:p>
        </p:txBody>
      </p:sp>
      <p:sp>
        <p:nvSpPr>
          <p:cNvPr id="26632" name="Line 8"/>
          <p:cNvSpPr>
            <a:spLocks noChangeShapeType="1"/>
          </p:cNvSpPr>
          <p:nvPr/>
        </p:nvSpPr>
        <p:spPr bwMode="auto">
          <a:xfrm>
            <a:off x="5580063" y="4149725"/>
            <a:ext cx="0" cy="647700"/>
          </a:xfrm>
          <a:prstGeom prst="line">
            <a:avLst/>
          </a:prstGeom>
          <a:noFill/>
          <a:ln w="9525">
            <a:solidFill>
              <a:schemeClr val="tx1"/>
            </a:solidFill>
            <a:round/>
            <a:headEnd/>
            <a:tailEnd type="triangle" w="med" len="med"/>
          </a:ln>
        </p:spPr>
        <p:txBody>
          <a:bodyPr anchor="ctr">
            <a:spAutoFit/>
          </a:bodyPr>
          <a:lstStyle/>
          <a:p>
            <a:endParaRPr lang="zh-CN" altLang="en-US"/>
          </a:p>
        </p:txBody>
      </p:sp>
      <p:sp>
        <p:nvSpPr>
          <p:cNvPr id="26633" name="Line 9"/>
          <p:cNvSpPr>
            <a:spLocks noChangeShapeType="1"/>
          </p:cNvSpPr>
          <p:nvPr/>
        </p:nvSpPr>
        <p:spPr bwMode="auto">
          <a:xfrm>
            <a:off x="1692275" y="5300663"/>
            <a:ext cx="0" cy="576262"/>
          </a:xfrm>
          <a:prstGeom prst="line">
            <a:avLst/>
          </a:prstGeom>
          <a:noFill/>
          <a:ln w="9525">
            <a:solidFill>
              <a:schemeClr val="tx1"/>
            </a:solidFill>
            <a:round/>
            <a:headEnd/>
            <a:tailEnd type="triangle" w="med" len="med"/>
          </a:ln>
        </p:spPr>
        <p:txBody>
          <a:bodyPr anchor="ctr">
            <a:spAutoFit/>
          </a:bodyPr>
          <a:lstStyle/>
          <a:p>
            <a:endParaRPr lang="zh-CN" altLang="en-US"/>
          </a:p>
        </p:txBody>
      </p:sp>
      <p:sp>
        <p:nvSpPr>
          <p:cNvPr id="26634" name="Line 10"/>
          <p:cNvSpPr>
            <a:spLocks noChangeShapeType="1"/>
          </p:cNvSpPr>
          <p:nvPr/>
        </p:nvSpPr>
        <p:spPr bwMode="auto">
          <a:xfrm>
            <a:off x="5795963" y="5516563"/>
            <a:ext cx="0" cy="431800"/>
          </a:xfrm>
          <a:prstGeom prst="line">
            <a:avLst/>
          </a:prstGeom>
          <a:noFill/>
          <a:ln w="9525">
            <a:solidFill>
              <a:schemeClr val="tx1"/>
            </a:solidFill>
            <a:round/>
            <a:headEnd/>
            <a:tailEnd type="triangle" w="med" len="med"/>
          </a:ln>
        </p:spPr>
        <p:txBody>
          <a:bodyPr anchor="ctr">
            <a:spAutoFit/>
          </a:bodyPr>
          <a:lstStyle/>
          <a:p>
            <a:endParaRPr lang="zh-CN" altLang="en-US"/>
          </a:p>
        </p:txBody>
      </p:sp>
      <p:sp>
        <p:nvSpPr>
          <p:cNvPr id="26635" name="Line 11"/>
          <p:cNvSpPr>
            <a:spLocks noChangeShapeType="1"/>
          </p:cNvSpPr>
          <p:nvPr/>
        </p:nvSpPr>
        <p:spPr bwMode="auto">
          <a:xfrm>
            <a:off x="7667625" y="4292600"/>
            <a:ext cx="0" cy="1512888"/>
          </a:xfrm>
          <a:prstGeom prst="line">
            <a:avLst/>
          </a:prstGeom>
          <a:noFill/>
          <a:ln w="9525">
            <a:solidFill>
              <a:schemeClr val="tx1"/>
            </a:solidFill>
            <a:round/>
            <a:headEnd/>
            <a:tailEnd type="triangle" w="med" len="med"/>
          </a:ln>
        </p:spPr>
        <p:txBody>
          <a:bodyPr anchor="ctr">
            <a:spAutoFit/>
          </a:bodyPr>
          <a:lstStyle/>
          <a:p>
            <a:endParaRPr lang="zh-CN" altLang="en-US"/>
          </a:p>
        </p:txBody>
      </p:sp>
      <p:sp>
        <p:nvSpPr>
          <p:cNvPr id="26636" name="Line 12"/>
          <p:cNvSpPr>
            <a:spLocks noChangeShapeType="1"/>
          </p:cNvSpPr>
          <p:nvPr/>
        </p:nvSpPr>
        <p:spPr bwMode="auto">
          <a:xfrm>
            <a:off x="1692275" y="1484313"/>
            <a:ext cx="0" cy="431800"/>
          </a:xfrm>
          <a:prstGeom prst="line">
            <a:avLst/>
          </a:prstGeom>
          <a:noFill/>
          <a:ln w="9525">
            <a:solidFill>
              <a:schemeClr val="tx1"/>
            </a:solidFill>
            <a:round/>
            <a:headEnd/>
            <a:tailEnd type="triangle" w="med" len="med"/>
          </a:ln>
        </p:spPr>
        <p:txBody>
          <a:bodyPr anchor="ctr">
            <a:spAutoFit/>
          </a:bodyPr>
          <a:lstStyle/>
          <a:p>
            <a:endParaRPr lang="zh-CN" altLang="en-US"/>
          </a:p>
        </p:txBody>
      </p:sp>
      <p:sp>
        <p:nvSpPr>
          <p:cNvPr id="26637" name="Line 13"/>
          <p:cNvSpPr>
            <a:spLocks noChangeShapeType="1"/>
          </p:cNvSpPr>
          <p:nvPr/>
        </p:nvSpPr>
        <p:spPr bwMode="auto">
          <a:xfrm>
            <a:off x="2133600" y="5181600"/>
            <a:ext cx="2663825" cy="0"/>
          </a:xfrm>
          <a:prstGeom prst="line">
            <a:avLst/>
          </a:prstGeom>
          <a:noFill/>
          <a:ln w="9525">
            <a:solidFill>
              <a:schemeClr val="tx1"/>
            </a:solidFill>
            <a:round/>
            <a:headEnd/>
            <a:tailEnd type="triangle" w="med" len="med"/>
          </a:ln>
        </p:spPr>
        <p:txBody>
          <a:bodyPr anchor="ctr">
            <a:spAutoFit/>
          </a:bodyPr>
          <a:lstStyle/>
          <a:p>
            <a:endParaRPr lang="zh-CN" altLang="en-US"/>
          </a:p>
        </p:txBody>
      </p:sp>
      <p:sp>
        <p:nvSpPr>
          <p:cNvPr id="26638" name="Line 14"/>
          <p:cNvSpPr>
            <a:spLocks noChangeShapeType="1"/>
          </p:cNvSpPr>
          <p:nvPr/>
        </p:nvSpPr>
        <p:spPr bwMode="auto">
          <a:xfrm flipH="1">
            <a:off x="2286000" y="3429000"/>
            <a:ext cx="2232025" cy="0"/>
          </a:xfrm>
          <a:prstGeom prst="line">
            <a:avLst/>
          </a:prstGeom>
          <a:noFill/>
          <a:ln w="9525">
            <a:solidFill>
              <a:schemeClr val="tx1"/>
            </a:solidFill>
            <a:round/>
            <a:headEnd/>
            <a:tailEnd type="triangle" w="med" len="med"/>
          </a:ln>
        </p:spPr>
        <p:txBody>
          <a:bodyPr anchor="ctr">
            <a:spAutoFit/>
          </a:bodyPr>
          <a:lstStyle/>
          <a:p>
            <a:endParaRPr lang="zh-CN" altLang="en-US"/>
          </a:p>
        </p:txBody>
      </p:sp>
      <p:sp>
        <p:nvSpPr>
          <p:cNvPr id="26639" name="Line 15"/>
          <p:cNvSpPr>
            <a:spLocks noChangeShapeType="1"/>
          </p:cNvSpPr>
          <p:nvPr/>
        </p:nvSpPr>
        <p:spPr bwMode="auto">
          <a:xfrm flipH="1" flipV="1">
            <a:off x="4787900" y="2349500"/>
            <a:ext cx="433388" cy="215900"/>
          </a:xfrm>
          <a:prstGeom prst="line">
            <a:avLst/>
          </a:prstGeom>
          <a:noFill/>
          <a:ln w="9525">
            <a:solidFill>
              <a:schemeClr val="tx1"/>
            </a:solidFill>
            <a:round/>
            <a:headEnd/>
            <a:tailEnd type="triangle" w="med" len="med"/>
          </a:ln>
        </p:spPr>
        <p:txBody>
          <a:bodyPr anchor="ctr">
            <a:spAutoFit/>
          </a:bodyPr>
          <a:lstStyle/>
          <a:p>
            <a:endParaRPr lang="zh-CN" altLang="en-US"/>
          </a:p>
        </p:txBody>
      </p:sp>
      <p:sp>
        <p:nvSpPr>
          <p:cNvPr id="26640" name="Line 16"/>
          <p:cNvSpPr>
            <a:spLocks noChangeShapeType="1"/>
          </p:cNvSpPr>
          <p:nvPr/>
        </p:nvSpPr>
        <p:spPr bwMode="auto">
          <a:xfrm flipV="1">
            <a:off x="6019800" y="2362200"/>
            <a:ext cx="0" cy="215900"/>
          </a:xfrm>
          <a:prstGeom prst="line">
            <a:avLst/>
          </a:prstGeom>
          <a:noFill/>
          <a:ln w="9525">
            <a:solidFill>
              <a:schemeClr val="tx1"/>
            </a:solidFill>
            <a:round/>
            <a:headEnd/>
            <a:tailEnd type="triangle" w="med" len="med"/>
          </a:ln>
        </p:spPr>
        <p:txBody>
          <a:bodyPr anchor="ctr">
            <a:spAutoFit/>
          </a:bodyPr>
          <a:lstStyle/>
          <a:p>
            <a:endParaRPr lang="zh-CN" altLang="en-US"/>
          </a:p>
        </p:txBody>
      </p:sp>
      <p:sp>
        <p:nvSpPr>
          <p:cNvPr id="26641" name="Line 17"/>
          <p:cNvSpPr>
            <a:spLocks noChangeShapeType="1"/>
          </p:cNvSpPr>
          <p:nvPr/>
        </p:nvSpPr>
        <p:spPr bwMode="auto">
          <a:xfrm flipV="1">
            <a:off x="7543800" y="2362200"/>
            <a:ext cx="0" cy="215900"/>
          </a:xfrm>
          <a:prstGeom prst="line">
            <a:avLst/>
          </a:prstGeom>
          <a:noFill/>
          <a:ln w="9525">
            <a:solidFill>
              <a:schemeClr val="tx1"/>
            </a:solidFill>
            <a:round/>
            <a:headEnd/>
            <a:tailEnd type="triangle" w="med" len="med"/>
          </a:ln>
        </p:spPr>
        <p:txBody>
          <a:bodyPr anchor="ctr">
            <a:spAutoFit/>
          </a:bodyPr>
          <a:lstStyle/>
          <a:p>
            <a:endParaRPr lang="zh-CN" altLang="en-US"/>
          </a:p>
        </p:txBody>
      </p:sp>
      <p:sp>
        <p:nvSpPr>
          <p:cNvPr id="26642" name="TextBox 17"/>
          <p:cNvSpPr txBox="1">
            <a:spLocks noChangeArrowheads="1"/>
          </p:cNvSpPr>
          <p:nvPr/>
        </p:nvSpPr>
        <p:spPr bwMode="auto">
          <a:xfrm>
            <a:off x="2667000" y="304800"/>
            <a:ext cx="3878263" cy="584200"/>
          </a:xfrm>
          <a:prstGeom prst="rect">
            <a:avLst/>
          </a:prstGeom>
          <a:noFill/>
          <a:ln w="9525">
            <a:noFill/>
            <a:miter lim="800000"/>
            <a:headEnd/>
            <a:tailEnd/>
          </a:ln>
        </p:spPr>
        <p:txBody>
          <a:bodyPr wrap="none">
            <a:spAutoFit/>
          </a:bodyPr>
          <a:lstStyle/>
          <a:p>
            <a:r>
              <a:rPr lang="zh-CN" altLang="en-US" sz="3200" b="1">
                <a:solidFill>
                  <a:srgbClr val="0000FF"/>
                </a:solidFill>
                <a:latin typeface="黑体" pitchFamily="49" charset="-122"/>
                <a:ea typeface="黑体" pitchFamily="49" charset="-122"/>
              </a:rPr>
              <a:t>蛋白质代谢及氮平衡</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标题 1"/>
          <p:cNvSpPr>
            <a:spLocks noGrp="1"/>
          </p:cNvSpPr>
          <p:nvPr>
            <p:ph type="title"/>
          </p:nvPr>
        </p:nvSpPr>
        <p:spPr/>
        <p:txBody>
          <a:bodyPr/>
          <a:lstStyle/>
          <a:p>
            <a:pPr algn="l"/>
            <a:r>
              <a:rPr lang="zh-CN" sz="3600" b="1" smtClean="0">
                <a:solidFill>
                  <a:srgbClr val="0000FF"/>
                </a:solidFill>
                <a:latin typeface="黑体" pitchFamily="49" charset="-122"/>
                <a:ea typeface="黑体" pitchFamily="49" charset="-122"/>
              </a:rPr>
              <a:t>（二）蛋白质代谢</a:t>
            </a:r>
            <a:endParaRPr lang="zh-CN" altLang="en-US" sz="3600" b="1" smtClean="0">
              <a:solidFill>
                <a:srgbClr val="0000FF"/>
              </a:solidFill>
              <a:latin typeface="黑体" pitchFamily="49" charset="-122"/>
              <a:ea typeface="黑体" pitchFamily="49" charset="-122"/>
            </a:endParaRPr>
          </a:p>
        </p:txBody>
      </p:sp>
      <p:sp>
        <p:nvSpPr>
          <p:cNvPr id="27651" name="内容占位符 2"/>
          <p:cNvSpPr>
            <a:spLocks noGrp="1"/>
          </p:cNvSpPr>
          <p:nvPr>
            <p:ph idx="1"/>
          </p:nvPr>
        </p:nvSpPr>
        <p:spPr>
          <a:xfrm>
            <a:off x="304800" y="1600200"/>
            <a:ext cx="8305800" cy="4525963"/>
          </a:xfrm>
        </p:spPr>
        <p:txBody>
          <a:bodyPr/>
          <a:lstStyle/>
          <a:p>
            <a:r>
              <a:rPr lang="zh-CN" altLang="en-US" b="1" dirty="0" smtClean="0">
                <a:solidFill>
                  <a:schemeClr val="tx2"/>
                </a:solidFill>
                <a:latin typeface="黑体" pitchFamily="49" charset="-122"/>
                <a:ea typeface="黑体" pitchFamily="49" charset="-122"/>
              </a:rPr>
              <a:t>必要的氮损失：</a:t>
            </a:r>
            <a:endParaRPr lang="zh-CN" altLang="en-US" b="1" dirty="0" smtClean="0">
              <a:latin typeface="黑体" pitchFamily="49" charset="-122"/>
              <a:ea typeface="黑体" pitchFamily="49" charset="-122"/>
            </a:endParaRPr>
          </a:p>
          <a:p>
            <a:pPr>
              <a:buFontTx/>
              <a:buNone/>
            </a:pPr>
            <a:r>
              <a:rPr lang="en-US" altLang="zh-CN" b="1" dirty="0" smtClean="0">
                <a:latin typeface="黑体" pitchFamily="49" charset="-122"/>
                <a:ea typeface="黑体" pitchFamily="49" charset="-122"/>
              </a:rPr>
              <a:t>      </a:t>
            </a:r>
            <a:r>
              <a:rPr lang="zh-CN" b="1" dirty="0" smtClean="0">
                <a:latin typeface="黑体" pitchFamily="49" charset="-122"/>
                <a:ea typeface="黑体" pitchFamily="49" charset="-122"/>
              </a:rPr>
              <a:t>机体每天由于皮肤、毛发和</a:t>
            </a:r>
            <a:r>
              <a:rPr lang="zh-CN" altLang="en-US" b="1" dirty="0" smtClean="0">
                <a:latin typeface="黑体" pitchFamily="49" charset="-122"/>
                <a:ea typeface="黑体" pitchFamily="49" charset="-122"/>
              </a:rPr>
              <a:t>黏</a:t>
            </a:r>
            <a:r>
              <a:rPr lang="zh-CN" b="1" dirty="0" smtClean="0">
                <a:latin typeface="黑体" pitchFamily="49" charset="-122"/>
                <a:ea typeface="黑体" pitchFamily="49" charset="-122"/>
              </a:rPr>
              <a:t>膜的脱落，妇女月经期的失血及肠道菌体死亡排出等损失约</a:t>
            </a:r>
            <a:r>
              <a:rPr lang="en-US" altLang="zh-CN" b="1" dirty="0" smtClean="0">
                <a:latin typeface="黑体" pitchFamily="49" charset="-122"/>
                <a:ea typeface="黑体" pitchFamily="49" charset="-122"/>
              </a:rPr>
              <a:t>20g</a:t>
            </a:r>
            <a:r>
              <a:rPr lang="zh-CN" b="1" dirty="0" smtClean="0">
                <a:latin typeface="黑体" pitchFamily="49" charset="-122"/>
                <a:ea typeface="黑体" pitchFamily="49" charset="-122"/>
              </a:rPr>
              <a:t>以上的蛋白质，这种氮排出是机体不可避免的氮消耗，称为必要的氮损失（</a:t>
            </a:r>
            <a:r>
              <a:rPr lang="en-US" altLang="zh-CN" b="1" dirty="0" smtClean="0">
                <a:ea typeface="黑体" pitchFamily="49" charset="-122"/>
              </a:rPr>
              <a:t>obligatory nitrogen losses</a:t>
            </a:r>
            <a:r>
              <a:rPr lang="zh-CN" b="1" dirty="0" smtClean="0">
                <a:ea typeface="黑体" pitchFamily="49" charset="-122"/>
              </a:rPr>
              <a:t>，</a:t>
            </a:r>
            <a:r>
              <a:rPr lang="en-US" altLang="zh-CN" b="1" dirty="0" smtClean="0">
                <a:ea typeface="黑体" pitchFamily="49" charset="-122"/>
              </a:rPr>
              <a:t>ONL</a:t>
            </a:r>
            <a:r>
              <a:rPr lang="zh-CN" b="1" dirty="0" smtClean="0">
                <a:latin typeface="黑体" pitchFamily="49" charset="-122"/>
                <a:ea typeface="黑体" pitchFamily="49" charset="-122"/>
              </a:rPr>
              <a:t>）</a:t>
            </a:r>
            <a:r>
              <a:rPr lang="zh-CN" altLang="en-US" b="1" dirty="0" smtClean="0">
                <a:latin typeface="黑体" pitchFamily="49" charset="-122"/>
                <a:ea typeface="黑体" pitchFamily="49" charset="-122"/>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609600"/>
            <a:ext cx="8229600" cy="838200"/>
          </a:xfrm>
        </p:spPr>
        <p:txBody>
          <a:bodyPr>
            <a:normAutofit fontScale="90000"/>
          </a:bodyPr>
          <a:lstStyle/>
          <a:p>
            <a:r>
              <a:rPr lang="en-US" altLang="zh-CN" sz="5400" b="1" smtClean="0">
                <a:ea typeface="楷体_GB2312" pitchFamily="49" charset="-122"/>
              </a:rPr>
              <a:t/>
            </a:r>
            <a:br>
              <a:rPr lang="en-US" altLang="zh-CN" sz="5400" b="1" smtClean="0">
                <a:ea typeface="楷体_GB2312" pitchFamily="49" charset="-122"/>
              </a:rPr>
            </a:br>
            <a:r>
              <a:rPr lang="zh-CN" altLang="en-US" sz="5400" b="1" smtClean="0">
                <a:solidFill>
                  <a:srgbClr val="0000FF"/>
                </a:solidFill>
                <a:ea typeface="楷体_GB2312" pitchFamily="49" charset="-122"/>
              </a:rPr>
              <a:t>概述</a:t>
            </a:r>
            <a:r>
              <a:rPr lang="zh-CN" altLang="en-US" sz="5400" b="1" smtClean="0"/>
              <a:t/>
            </a:r>
            <a:br>
              <a:rPr lang="zh-CN" altLang="en-US" sz="5400" b="1" smtClean="0"/>
            </a:br>
            <a:endParaRPr lang="en-US" altLang="zh-CN" sz="5400" b="1" smtClean="0">
              <a:solidFill>
                <a:srgbClr val="0000FF"/>
              </a:solidFill>
              <a:ea typeface="黑体" pitchFamily="49" charset="-122"/>
            </a:endParaRPr>
          </a:p>
        </p:txBody>
      </p:sp>
      <p:sp>
        <p:nvSpPr>
          <p:cNvPr id="878595" name="Rectangle 3"/>
          <p:cNvSpPr>
            <a:spLocks noGrp="1" noChangeArrowheads="1"/>
          </p:cNvSpPr>
          <p:nvPr>
            <p:ph type="body" idx="1"/>
          </p:nvPr>
        </p:nvSpPr>
        <p:spPr>
          <a:xfrm>
            <a:off x="457200" y="2133600"/>
            <a:ext cx="8458200" cy="4191000"/>
          </a:xfrm>
        </p:spPr>
        <p:txBody>
          <a:bodyPr/>
          <a:lstStyle/>
          <a:p>
            <a:pPr marL="0">
              <a:buFont typeface="Wingdings" pitchFamily="2" charset="2"/>
              <a:buNone/>
              <a:defRPr/>
            </a:pPr>
            <a:r>
              <a:rPr lang="zh-CN" altLang="en-US" b="1" dirty="0" smtClean="0"/>
              <a:t>         蛋白质是生命的基石。它存在于动物的肌肉、皮肤、血液、乳汁、及毛、发、蹄、角等，或存在于植物的种子里。 </a:t>
            </a:r>
          </a:p>
          <a:p>
            <a:pPr>
              <a:buFont typeface="Wingdings" pitchFamily="2" charset="2"/>
              <a:buNone/>
              <a:defRPr/>
            </a:pPr>
            <a:endParaRPr lang="zh-CN" altLang="en-US" b="1" dirty="0" smtClean="0"/>
          </a:p>
          <a:p>
            <a:pPr>
              <a:buFont typeface="Wingdings" pitchFamily="2" charset="2"/>
              <a:buNone/>
              <a:defRPr/>
            </a:pPr>
            <a:r>
              <a:rPr lang="zh-CN" altLang="en-US" b="1" dirty="0" smtClean="0"/>
              <a:t>元素组成：蛋白质分子中主要含有</a:t>
            </a:r>
            <a:r>
              <a:rPr lang="en-US" altLang="zh-CN" b="1" dirty="0" smtClean="0"/>
              <a:t>C</a:t>
            </a:r>
            <a:r>
              <a:rPr lang="zh-CN" altLang="en-US" b="1" dirty="0" smtClean="0"/>
              <a:t>、</a:t>
            </a:r>
            <a:r>
              <a:rPr lang="en-US" altLang="zh-CN" b="1" dirty="0" smtClean="0"/>
              <a:t>H</a:t>
            </a:r>
            <a:r>
              <a:rPr lang="zh-CN" altLang="en-US" b="1" dirty="0" smtClean="0"/>
              <a:t>、</a:t>
            </a:r>
            <a:r>
              <a:rPr lang="en-US" altLang="zh-CN" b="1" dirty="0" smtClean="0"/>
              <a:t>O</a:t>
            </a:r>
            <a:r>
              <a:rPr lang="zh-CN" altLang="en-US" b="1" dirty="0" smtClean="0"/>
              <a:t>、</a:t>
            </a:r>
            <a:endParaRPr lang="en-US" altLang="zh-CN" b="1" dirty="0" smtClean="0"/>
          </a:p>
          <a:p>
            <a:pPr>
              <a:buFont typeface="Wingdings" pitchFamily="2" charset="2"/>
              <a:buNone/>
              <a:defRPr/>
            </a:pPr>
            <a:r>
              <a:rPr lang="en-US" altLang="zh-CN" b="1" dirty="0" smtClean="0"/>
              <a:t>                  N</a:t>
            </a:r>
            <a:r>
              <a:rPr lang="zh-CN" altLang="en-US" b="1" dirty="0" smtClean="0"/>
              <a:t>、</a:t>
            </a:r>
            <a:r>
              <a:rPr lang="en-US" altLang="zh-CN" b="1" dirty="0" smtClean="0"/>
              <a:t>S  </a:t>
            </a:r>
            <a:r>
              <a:rPr lang="zh-CN" altLang="en-US" b="1" dirty="0" smtClean="0"/>
              <a:t>等元素。</a:t>
            </a:r>
          </a:p>
          <a:p>
            <a:pPr>
              <a:defRPr/>
            </a:pPr>
            <a:endParaRPr lang="zh-CN" altLang="en-US" b="1" dirty="0" smtClean="0">
              <a:solidFill>
                <a:srgbClr val="FF0000"/>
              </a:solidFill>
              <a:ea typeface="黑体" pitchFamily="2"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9750" y="2349500"/>
            <a:ext cx="8001000" cy="3811588"/>
          </a:xfrm>
        </p:spPr>
        <p:txBody>
          <a:bodyPr/>
          <a:lstStyle/>
          <a:p>
            <a:pPr algn="l">
              <a:defRPr/>
            </a:pPr>
            <a:r>
              <a:rPr lang="en-US" altLang="zh-CN" sz="2800" b="1" dirty="0" smtClean="0">
                <a:solidFill>
                  <a:schemeClr val="tx1"/>
                </a:solidFill>
                <a:latin typeface="黑体" pitchFamily="2" charset="-122"/>
                <a:ea typeface="黑体" pitchFamily="2" charset="-122"/>
              </a:rPr>
              <a:t>       </a:t>
            </a:r>
            <a:r>
              <a:rPr lang="en-US" altLang="zh-CN" sz="2800" b="1" dirty="0" smtClean="0">
                <a:solidFill>
                  <a:schemeClr val="tx1"/>
                </a:solidFill>
                <a:latin typeface="+mn-lt"/>
                <a:ea typeface="黑体" pitchFamily="2" charset="-122"/>
              </a:rPr>
              <a:t>B</a:t>
            </a:r>
            <a:r>
              <a:rPr lang="en-US" altLang="zh-CN" sz="2800" b="1" dirty="0" smtClean="0">
                <a:solidFill>
                  <a:schemeClr val="tx1"/>
                </a:solidFill>
                <a:latin typeface="黑体" pitchFamily="2" charset="-122"/>
                <a:ea typeface="黑体" pitchFamily="2" charset="-122"/>
              </a:rPr>
              <a:t> =</a:t>
            </a:r>
            <a:r>
              <a:rPr lang="zh-CN" altLang="en-US" sz="2800" b="1" dirty="0" smtClean="0">
                <a:solidFill>
                  <a:schemeClr val="tx1"/>
                </a:solidFill>
                <a:latin typeface="黑体" pitchFamily="2" charset="-122"/>
                <a:ea typeface="黑体" pitchFamily="2" charset="-122"/>
              </a:rPr>
              <a:t>摄入氮－排出氮         </a:t>
            </a:r>
            <a:br>
              <a:rPr lang="zh-CN" altLang="en-US" sz="2800" b="1" dirty="0" smtClean="0">
                <a:solidFill>
                  <a:schemeClr val="tx1"/>
                </a:solidFill>
                <a:latin typeface="黑体" pitchFamily="2" charset="-122"/>
                <a:ea typeface="黑体" pitchFamily="2" charset="-122"/>
              </a:rPr>
            </a:br>
            <a:r>
              <a:rPr lang="zh-CN" altLang="en-US" sz="2800" b="1" dirty="0" smtClean="0">
                <a:solidFill>
                  <a:schemeClr val="tx1"/>
                </a:solidFill>
                <a:latin typeface="黑体" pitchFamily="2" charset="-122"/>
                <a:ea typeface="黑体" pitchFamily="2" charset="-122"/>
              </a:rPr>
              <a:t>         ＝ </a:t>
            </a:r>
            <a:r>
              <a:rPr lang="en-US" altLang="zh-CN" sz="2800" b="1" dirty="0" smtClean="0">
                <a:solidFill>
                  <a:schemeClr val="tx1"/>
                </a:solidFill>
                <a:latin typeface="+mn-lt"/>
                <a:ea typeface="黑体" pitchFamily="2" charset="-122"/>
              </a:rPr>
              <a:t>I </a:t>
            </a:r>
            <a:r>
              <a:rPr lang="zh-CN" altLang="en-US" sz="2800" b="1" dirty="0" smtClean="0">
                <a:solidFill>
                  <a:schemeClr val="tx1"/>
                </a:solidFill>
                <a:latin typeface="+mn-lt"/>
                <a:ea typeface="黑体" pitchFamily="2" charset="-122"/>
              </a:rPr>
              <a:t>－ </a:t>
            </a:r>
            <a:r>
              <a:rPr lang="en-US" altLang="zh-CN" sz="2800" b="1" dirty="0" smtClean="0">
                <a:solidFill>
                  <a:schemeClr val="tx1"/>
                </a:solidFill>
                <a:latin typeface="+mn-lt"/>
                <a:ea typeface="黑体" pitchFamily="2" charset="-122"/>
              </a:rPr>
              <a:t>(U</a:t>
            </a:r>
            <a:r>
              <a:rPr lang="zh-CN" altLang="en-US" sz="2800" b="1" dirty="0" smtClean="0">
                <a:solidFill>
                  <a:schemeClr val="tx1"/>
                </a:solidFill>
                <a:latin typeface="+mn-lt"/>
                <a:ea typeface="黑体" pitchFamily="2" charset="-122"/>
              </a:rPr>
              <a:t>＋</a:t>
            </a:r>
            <a:r>
              <a:rPr lang="en-US" altLang="zh-CN" sz="2800" b="1" dirty="0" smtClean="0">
                <a:solidFill>
                  <a:schemeClr val="tx1"/>
                </a:solidFill>
                <a:latin typeface="+mn-lt"/>
                <a:ea typeface="黑体" pitchFamily="2" charset="-122"/>
              </a:rPr>
              <a:t>F</a:t>
            </a:r>
            <a:r>
              <a:rPr lang="zh-CN" altLang="en-US" sz="2800" b="1" dirty="0" smtClean="0">
                <a:solidFill>
                  <a:schemeClr val="tx1"/>
                </a:solidFill>
                <a:latin typeface="+mn-lt"/>
                <a:ea typeface="黑体" pitchFamily="2" charset="-122"/>
              </a:rPr>
              <a:t>＋</a:t>
            </a:r>
            <a:r>
              <a:rPr lang="en-US" altLang="zh-CN" sz="2800" b="1" dirty="0" smtClean="0">
                <a:solidFill>
                  <a:schemeClr val="tx1"/>
                </a:solidFill>
                <a:latin typeface="+mn-lt"/>
                <a:ea typeface="黑体" pitchFamily="2" charset="-122"/>
              </a:rPr>
              <a:t>S</a:t>
            </a:r>
            <a:r>
              <a:rPr lang="en-US" altLang="zh-CN" sz="2800" b="1" dirty="0" smtClean="0">
                <a:solidFill>
                  <a:schemeClr val="tx1"/>
                </a:solidFill>
                <a:latin typeface="黑体" pitchFamily="2" charset="-122"/>
                <a:ea typeface="黑体" pitchFamily="2" charset="-122"/>
              </a:rPr>
              <a:t>)</a:t>
            </a:r>
            <a:br>
              <a:rPr lang="en-US" altLang="zh-CN" sz="2800" b="1" dirty="0" smtClean="0">
                <a:solidFill>
                  <a:schemeClr val="tx1"/>
                </a:solidFill>
                <a:latin typeface="黑体" pitchFamily="2" charset="-122"/>
                <a:ea typeface="黑体" pitchFamily="2" charset="-122"/>
              </a:rPr>
            </a:br>
            <a:r>
              <a:rPr lang="en-US" altLang="zh-CN" sz="2800" b="1" dirty="0" smtClean="0">
                <a:solidFill>
                  <a:schemeClr val="tx1"/>
                </a:solidFill>
                <a:latin typeface="黑体" pitchFamily="2" charset="-122"/>
                <a:ea typeface="黑体" pitchFamily="2" charset="-122"/>
              </a:rPr>
              <a:t> </a:t>
            </a:r>
            <a:br>
              <a:rPr lang="en-US" altLang="zh-CN" sz="2800" b="1" dirty="0" smtClean="0">
                <a:solidFill>
                  <a:schemeClr val="tx1"/>
                </a:solidFill>
                <a:latin typeface="黑体" pitchFamily="2" charset="-122"/>
                <a:ea typeface="黑体" pitchFamily="2" charset="-122"/>
              </a:rPr>
            </a:br>
            <a:r>
              <a:rPr lang="en-US" altLang="zh-CN" sz="2800" b="1" dirty="0" smtClean="0">
                <a:solidFill>
                  <a:schemeClr val="tx1"/>
                </a:solidFill>
                <a:latin typeface="黑体" pitchFamily="2" charset="-122"/>
                <a:ea typeface="黑体" pitchFamily="2" charset="-122"/>
              </a:rPr>
              <a:t>         </a:t>
            </a:r>
            <a:r>
              <a:rPr lang="zh-CN" altLang="en-US" sz="2800" b="1" dirty="0" smtClean="0">
                <a:solidFill>
                  <a:schemeClr val="tx1"/>
                </a:solidFill>
                <a:latin typeface="黑体" pitchFamily="2" charset="-122"/>
                <a:ea typeface="黑体" pitchFamily="2" charset="-122"/>
              </a:rPr>
              <a:t>摄入氮  尿氮  粪氮  皮肤氮</a:t>
            </a:r>
            <a:br>
              <a:rPr lang="zh-CN" altLang="en-US" sz="2800" b="1" dirty="0" smtClean="0">
                <a:solidFill>
                  <a:schemeClr val="tx1"/>
                </a:solidFill>
                <a:latin typeface="黑体" pitchFamily="2" charset="-122"/>
                <a:ea typeface="黑体" pitchFamily="2" charset="-122"/>
              </a:rPr>
            </a:br>
            <a:r>
              <a:rPr lang="zh-CN" altLang="en-US" sz="2800" b="1" dirty="0" smtClean="0">
                <a:solidFill>
                  <a:schemeClr val="tx1"/>
                </a:solidFill>
                <a:latin typeface="黑体" pitchFamily="2" charset="-122"/>
                <a:ea typeface="黑体" pitchFamily="2" charset="-122"/>
              </a:rPr>
              <a:t/>
            </a:r>
            <a:br>
              <a:rPr lang="zh-CN" altLang="en-US" sz="2800" b="1" dirty="0" smtClean="0">
                <a:solidFill>
                  <a:schemeClr val="tx1"/>
                </a:solidFill>
                <a:latin typeface="黑体" pitchFamily="2" charset="-122"/>
                <a:ea typeface="黑体" pitchFamily="2" charset="-122"/>
              </a:rPr>
            </a:br>
            <a:r>
              <a:rPr lang="zh-CN" altLang="en-US" sz="2800" b="1" dirty="0" smtClean="0">
                <a:solidFill>
                  <a:schemeClr val="tx1"/>
                </a:solidFill>
                <a:latin typeface="黑体" pitchFamily="2" charset="-122"/>
                <a:ea typeface="黑体" pitchFamily="2" charset="-122"/>
              </a:rPr>
              <a:t>   </a:t>
            </a:r>
            <a:r>
              <a:rPr lang="en-US" altLang="zh-CN" sz="2800" b="1" dirty="0" smtClean="0">
                <a:solidFill>
                  <a:schemeClr val="tx1"/>
                </a:solidFill>
                <a:latin typeface="黑体" pitchFamily="2" charset="-122"/>
                <a:ea typeface="黑体" pitchFamily="2" charset="-122"/>
              </a:rPr>
              <a:t>B&gt;0:   </a:t>
            </a:r>
            <a:r>
              <a:rPr lang="zh-CN" altLang="en-US" sz="2800" b="1" dirty="0" smtClean="0">
                <a:solidFill>
                  <a:schemeClr val="tx1"/>
                </a:solidFill>
                <a:latin typeface="黑体" pitchFamily="2" charset="-122"/>
                <a:ea typeface="黑体" pitchFamily="2" charset="-122"/>
              </a:rPr>
              <a:t>正氮平衡     </a:t>
            </a:r>
            <a:r>
              <a:rPr lang="en-US" altLang="zh-CN" sz="2800" b="1" dirty="0" smtClean="0">
                <a:solidFill>
                  <a:schemeClr val="tx1"/>
                </a:solidFill>
                <a:latin typeface="黑体" pitchFamily="2" charset="-122"/>
                <a:ea typeface="黑体" pitchFamily="2" charset="-122"/>
              </a:rPr>
              <a:t>B=0:   </a:t>
            </a:r>
            <a:r>
              <a:rPr lang="zh-CN" altLang="en-US" sz="2800" b="1" dirty="0" smtClean="0">
                <a:solidFill>
                  <a:schemeClr val="tx1"/>
                </a:solidFill>
                <a:latin typeface="黑体" pitchFamily="2" charset="-122"/>
                <a:ea typeface="黑体" pitchFamily="2" charset="-122"/>
              </a:rPr>
              <a:t>零氮平衡   </a:t>
            </a:r>
            <a:br>
              <a:rPr lang="zh-CN" altLang="en-US" sz="2800" b="1" dirty="0" smtClean="0">
                <a:solidFill>
                  <a:schemeClr val="tx1"/>
                </a:solidFill>
                <a:latin typeface="黑体" pitchFamily="2" charset="-122"/>
                <a:ea typeface="黑体" pitchFamily="2" charset="-122"/>
              </a:rPr>
            </a:br>
            <a:r>
              <a:rPr lang="zh-CN" altLang="en-US" sz="2800" b="1" dirty="0" smtClean="0">
                <a:solidFill>
                  <a:schemeClr val="tx1"/>
                </a:solidFill>
                <a:latin typeface="黑体" pitchFamily="2" charset="-122"/>
                <a:ea typeface="黑体" pitchFamily="2" charset="-122"/>
              </a:rPr>
              <a:t>   </a:t>
            </a:r>
            <a:r>
              <a:rPr lang="en-US" altLang="zh-CN" sz="2800" b="1" dirty="0" smtClean="0">
                <a:solidFill>
                  <a:schemeClr val="tx1"/>
                </a:solidFill>
                <a:latin typeface="黑体" pitchFamily="2" charset="-122"/>
                <a:ea typeface="黑体" pitchFamily="2" charset="-122"/>
              </a:rPr>
              <a:t>B&lt;0:   </a:t>
            </a:r>
            <a:r>
              <a:rPr lang="zh-CN" altLang="en-US" sz="2800" b="1" dirty="0" smtClean="0">
                <a:solidFill>
                  <a:schemeClr val="tx1"/>
                </a:solidFill>
                <a:latin typeface="黑体" pitchFamily="2" charset="-122"/>
                <a:ea typeface="黑体" pitchFamily="2" charset="-122"/>
              </a:rPr>
              <a:t>负氮平衡</a:t>
            </a:r>
            <a:r>
              <a:rPr lang="zh-CN" altLang="en-US" sz="2800" b="1" dirty="0" smtClean="0">
                <a:solidFill>
                  <a:schemeClr val="tx1"/>
                </a:solidFill>
                <a:latin typeface="仿宋_GB2312" pitchFamily="49" charset="-122"/>
                <a:ea typeface="仿宋_GB2312" pitchFamily="49" charset="-122"/>
              </a:rPr>
              <a:t/>
            </a:r>
            <a:br>
              <a:rPr lang="zh-CN" altLang="en-US" sz="2800" b="1" dirty="0" smtClean="0">
                <a:solidFill>
                  <a:schemeClr val="tx1"/>
                </a:solidFill>
                <a:latin typeface="仿宋_GB2312" pitchFamily="49" charset="-122"/>
                <a:ea typeface="仿宋_GB2312" pitchFamily="49" charset="-122"/>
              </a:rPr>
            </a:br>
            <a:endParaRPr lang="zh-CN" altLang="en-US" sz="2800" b="1" dirty="0" smtClean="0">
              <a:solidFill>
                <a:schemeClr val="tx1"/>
              </a:solidFill>
              <a:latin typeface="仿宋_GB2312" pitchFamily="49" charset="-122"/>
              <a:ea typeface="仿宋_GB2312" pitchFamily="49" charset="-122"/>
            </a:endParaRPr>
          </a:p>
        </p:txBody>
      </p:sp>
      <p:sp>
        <p:nvSpPr>
          <p:cNvPr id="22531" name="Rectangle 3"/>
          <p:cNvSpPr>
            <a:spLocks noChangeArrowheads="1"/>
          </p:cNvSpPr>
          <p:nvPr/>
        </p:nvSpPr>
        <p:spPr bwMode="auto">
          <a:xfrm>
            <a:off x="1128713" y="1412875"/>
            <a:ext cx="4865687" cy="523875"/>
          </a:xfrm>
          <a:prstGeom prst="rect">
            <a:avLst/>
          </a:prstGeom>
          <a:noFill/>
          <a:ln w="9525">
            <a:noFill/>
            <a:miter lim="800000"/>
            <a:headEnd/>
            <a:tailEnd/>
          </a:ln>
        </p:spPr>
        <p:txBody>
          <a:bodyPr wrap="none" anchor="b">
            <a:spAutoFit/>
          </a:bodyPr>
          <a:lstStyle/>
          <a:p>
            <a:pPr algn="ctr">
              <a:spcBef>
                <a:spcPct val="50000"/>
              </a:spcBef>
              <a:defRPr/>
            </a:pPr>
            <a:r>
              <a:rPr lang="zh-CN" altLang="en-US" sz="2800" b="1" dirty="0">
                <a:solidFill>
                  <a:srgbClr val="FF0000"/>
                </a:solidFill>
                <a:latin typeface="黑体" pitchFamily="2" charset="-122"/>
                <a:ea typeface="黑体" pitchFamily="2" charset="-122"/>
              </a:rPr>
              <a:t>氮平衡</a:t>
            </a:r>
            <a:r>
              <a:rPr lang="zh-CN" altLang="en-US" sz="2800" b="1" dirty="0">
                <a:latin typeface="仿宋_GB2312" pitchFamily="49" charset="-122"/>
                <a:ea typeface="仿宋_GB2312" pitchFamily="49" charset="-122"/>
              </a:rPr>
              <a:t>（</a:t>
            </a:r>
            <a:r>
              <a:rPr lang="en-US" altLang="zh-CN" sz="2800" b="1" dirty="0">
                <a:latin typeface="+mn-lt"/>
                <a:ea typeface="仿宋_GB2312" pitchFamily="49" charset="-122"/>
              </a:rPr>
              <a:t>nitrogen balance</a:t>
            </a:r>
            <a:r>
              <a:rPr lang="zh-CN" altLang="en-US" sz="2800" b="1" dirty="0">
                <a:latin typeface="仿宋_GB2312" pitchFamily="49" charset="-122"/>
                <a:ea typeface="仿宋_GB2312" pitchFamily="49" charset="-122"/>
              </a:rPr>
              <a:t>）</a:t>
            </a:r>
          </a:p>
        </p:txBody>
      </p:sp>
      <p:sp>
        <p:nvSpPr>
          <p:cNvPr id="28676" name="Line 4"/>
          <p:cNvSpPr>
            <a:spLocks noChangeShapeType="1"/>
          </p:cNvSpPr>
          <p:nvPr/>
        </p:nvSpPr>
        <p:spPr bwMode="auto">
          <a:xfrm flipV="1">
            <a:off x="2843213" y="3429000"/>
            <a:ext cx="0" cy="433388"/>
          </a:xfrm>
          <a:prstGeom prst="line">
            <a:avLst/>
          </a:prstGeom>
          <a:noFill/>
          <a:ln w="9525">
            <a:solidFill>
              <a:schemeClr val="tx1"/>
            </a:solidFill>
            <a:round/>
            <a:headEnd/>
            <a:tailEnd type="triangle" w="med" len="med"/>
          </a:ln>
        </p:spPr>
        <p:txBody>
          <a:bodyPr/>
          <a:lstStyle/>
          <a:p>
            <a:endParaRPr lang="zh-CN" altLang="en-US"/>
          </a:p>
        </p:txBody>
      </p:sp>
      <p:sp>
        <p:nvSpPr>
          <p:cNvPr id="28677" name="Line 5"/>
          <p:cNvSpPr>
            <a:spLocks noChangeShapeType="1"/>
          </p:cNvSpPr>
          <p:nvPr/>
        </p:nvSpPr>
        <p:spPr bwMode="auto">
          <a:xfrm flipH="1" flipV="1">
            <a:off x="3924300" y="3357563"/>
            <a:ext cx="73025" cy="433387"/>
          </a:xfrm>
          <a:prstGeom prst="line">
            <a:avLst/>
          </a:prstGeom>
          <a:noFill/>
          <a:ln w="9525">
            <a:solidFill>
              <a:schemeClr val="tx1"/>
            </a:solidFill>
            <a:round/>
            <a:headEnd/>
            <a:tailEnd type="triangle" w="med" len="med"/>
          </a:ln>
        </p:spPr>
        <p:txBody>
          <a:bodyPr/>
          <a:lstStyle/>
          <a:p>
            <a:endParaRPr lang="zh-CN" altLang="en-US"/>
          </a:p>
        </p:txBody>
      </p:sp>
      <p:sp>
        <p:nvSpPr>
          <p:cNvPr id="28678" name="Line 6"/>
          <p:cNvSpPr>
            <a:spLocks noChangeShapeType="1"/>
          </p:cNvSpPr>
          <p:nvPr/>
        </p:nvSpPr>
        <p:spPr bwMode="auto">
          <a:xfrm flipH="1" flipV="1">
            <a:off x="4500563" y="3357563"/>
            <a:ext cx="360362" cy="433387"/>
          </a:xfrm>
          <a:prstGeom prst="line">
            <a:avLst/>
          </a:prstGeom>
          <a:noFill/>
          <a:ln w="9525">
            <a:solidFill>
              <a:schemeClr val="tx1"/>
            </a:solidFill>
            <a:round/>
            <a:headEnd/>
            <a:tailEnd type="triangle" w="med" len="med"/>
          </a:ln>
        </p:spPr>
        <p:txBody>
          <a:bodyPr/>
          <a:lstStyle/>
          <a:p>
            <a:endParaRPr lang="zh-CN" altLang="en-US"/>
          </a:p>
        </p:txBody>
      </p:sp>
      <p:sp>
        <p:nvSpPr>
          <p:cNvPr id="28679" name="Line 7"/>
          <p:cNvSpPr>
            <a:spLocks noChangeShapeType="1"/>
          </p:cNvSpPr>
          <p:nvPr/>
        </p:nvSpPr>
        <p:spPr bwMode="auto">
          <a:xfrm flipH="1" flipV="1">
            <a:off x="5076825" y="3357563"/>
            <a:ext cx="792163" cy="504825"/>
          </a:xfrm>
          <a:prstGeom prst="line">
            <a:avLst/>
          </a:prstGeom>
          <a:noFill/>
          <a:ln w="9525">
            <a:solidFill>
              <a:schemeClr val="tx1"/>
            </a:solidFill>
            <a:round/>
            <a:headEnd/>
            <a:tailEnd type="triangle" w="med" len="med"/>
          </a:ln>
        </p:spPr>
        <p:txBody>
          <a:bodyPr/>
          <a:lstStyle/>
          <a:p>
            <a:endParaRPr lang="zh-CN" altLang="en-US"/>
          </a:p>
        </p:txBody>
      </p:sp>
      <p:sp>
        <p:nvSpPr>
          <p:cNvPr id="28680" name="标题 1"/>
          <p:cNvSpPr txBox="1">
            <a:spLocks/>
          </p:cNvSpPr>
          <p:nvPr/>
        </p:nvSpPr>
        <p:spPr bwMode="auto">
          <a:xfrm>
            <a:off x="457200" y="228600"/>
            <a:ext cx="8229600" cy="1143000"/>
          </a:xfrm>
          <a:prstGeom prst="rect">
            <a:avLst/>
          </a:prstGeom>
          <a:noFill/>
          <a:ln w="9525">
            <a:noFill/>
            <a:miter lim="800000"/>
            <a:headEnd/>
            <a:tailEnd/>
          </a:ln>
        </p:spPr>
        <p:txBody>
          <a:bodyPr anchor="ctr"/>
          <a:lstStyle/>
          <a:p>
            <a:r>
              <a:rPr lang="zh-CN" altLang="en-US" sz="4400" b="1">
                <a:solidFill>
                  <a:srgbClr val="0000FF"/>
                </a:solidFill>
                <a:latin typeface="黑体" pitchFamily="49" charset="-122"/>
                <a:ea typeface="黑体" pitchFamily="49" charset="-122"/>
              </a:rPr>
              <a:t>（三）氮平衡</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标题 1"/>
          <p:cNvSpPr>
            <a:spLocks noGrp="1"/>
          </p:cNvSpPr>
          <p:nvPr>
            <p:ph type="title"/>
          </p:nvPr>
        </p:nvSpPr>
        <p:spPr/>
        <p:txBody>
          <a:bodyPr/>
          <a:lstStyle/>
          <a:p>
            <a:r>
              <a:rPr lang="zh-CN" altLang="en-US" b="1" smtClean="0">
                <a:solidFill>
                  <a:srgbClr val="0000FF"/>
                </a:solidFill>
                <a:latin typeface="黑体" pitchFamily="49" charset="-122"/>
                <a:ea typeface="黑体" pitchFamily="49" charset="-122"/>
              </a:rPr>
              <a:t>四、食物蛋白质营养学评价</a:t>
            </a:r>
            <a:endParaRPr lang="zh-CN" altLang="en-US" smtClean="0">
              <a:solidFill>
                <a:srgbClr val="0000FF"/>
              </a:solidFill>
              <a:latin typeface="黑体" pitchFamily="49" charset="-122"/>
              <a:ea typeface="黑体" pitchFamily="49" charset="-122"/>
            </a:endParaRPr>
          </a:p>
        </p:txBody>
      </p:sp>
      <p:sp>
        <p:nvSpPr>
          <p:cNvPr id="29699" name="内容占位符 2"/>
          <p:cNvSpPr>
            <a:spLocks noGrp="1"/>
          </p:cNvSpPr>
          <p:nvPr>
            <p:ph idx="1"/>
          </p:nvPr>
        </p:nvSpPr>
        <p:spPr/>
        <p:txBody>
          <a:bodyPr/>
          <a:lstStyle/>
          <a:p>
            <a:pPr algn="just">
              <a:lnSpc>
                <a:spcPct val="90000"/>
              </a:lnSpc>
              <a:buFont typeface="Symbol" pitchFamily="18" charset="2"/>
              <a:buNone/>
            </a:pPr>
            <a:r>
              <a:rPr lang="zh-CN" altLang="en-US" b="1" dirty="0" smtClean="0"/>
              <a:t>          </a:t>
            </a:r>
            <a:r>
              <a:rPr lang="zh-CN" altLang="en-US" b="1" dirty="0" smtClean="0">
                <a:latin typeface="黑体" pitchFamily="49" charset="-122"/>
                <a:ea typeface="黑体" pitchFamily="49" charset="-122"/>
              </a:rPr>
              <a:t>蛋白质的营养价值评价主要从</a:t>
            </a:r>
            <a:r>
              <a:rPr lang="zh-CN" altLang="en-US" b="1" dirty="0" smtClean="0">
                <a:solidFill>
                  <a:schemeClr val="tx2"/>
                </a:solidFill>
                <a:latin typeface="黑体" pitchFamily="49" charset="-122"/>
                <a:ea typeface="黑体" pitchFamily="49" charset="-122"/>
              </a:rPr>
              <a:t>食物中蛋白质的</a:t>
            </a:r>
            <a:r>
              <a:rPr lang="zh-CN" altLang="en-US" b="1" dirty="0" smtClean="0">
                <a:solidFill>
                  <a:srgbClr val="FF0000"/>
                </a:solidFill>
                <a:latin typeface="黑体" pitchFamily="49" charset="-122"/>
                <a:ea typeface="黑体" pitchFamily="49" charset="-122"/>
              </a:rPr>
              <a:t>含量、被消化吸收的程度</a:t>
            </a:r>
            <a:r>
              <a:rPr lang="zh-CN" altLang="en-US" b="1" dirty="0" smtClean="0">
                <a:latin typeface="黑体" pitchFamily="49" charset="-122"/>
                <a:ea typeface="黑体" pitchFamily="49" charset="-122"/>
              </a:rPr>
              <a:t>和</a:t>
            </a:r>
            <a:r>
              <a:rPr lang="zh-CN" altLang="en-US" b="1" dirty="0" smtClean="0">
                <a:solidFill>
                  <a:srgbClr val="FF0000"/>
                </a:solidFill>
                <a:latin typeface="黑体" pitchFamily="49" charset="-122"/>
                <a:ea typeface="黑体" pitchFamily="49" charset="-122"/>
              </a:rPr>
              <a:t>被人体利用的程度</a:t>
            </a:r>
            <a:r>
              <a:rPr lang="en-US" altLang="zh-CN" b="1" dirty="0" smtClean="0">
                <a:latin typeface="黑体" pitchFamily="49" charset="-122"/>
                <a:ea typeface="黑体" pitchFamily="49" charset="-122"/>
              </a:rPr>
              <a:t>3</a:t>
            </a:r>
            <a:r>
              <a:rPr lang="zh-CN" altLang="en-US" b="1" dirty="0" smtClean="0">
                <a:latin typeface="黑体" pitchFamily="49" charset="-122"/>
                <a:ea typeface="黑体" pitchFamily="49" charset="-122"/>
              </a:rPr>
              <a:t>个方面进行。</a:t>
            </a:r>
          </a:p>
          <a:p>
            <a:pPr algn="just">
              <a:lnSpc>
                <a:spcPct val="90000"/>
              </a:lnSpc>
              <a:buFont typeface="Symbol" pitchFamily="18" charset="2"/>
              <a:buNone/>
            </a:pPr>
            <a:endParaRPr lang="en-US" altLang="zh-CN" sz="1400" b="1" dirty="0" smtClean="0">
              <a:solidFill>
                <a:schemeClr val="tx2"/>
              </a:solidFill>
              <a:latin typeface="黑体" pitchFamily="49" charset="-122"/>
              <a:ea typeface="黑体" pitchFamily="49" charset="-122"/>
            </a:endParaRPr>
          </a:p>
          <a:p>
            <a:pPr algn="just">
              <a:lnSpc>
                <a:spcPct val="90000"/>
              </a:lnSpc>
              <a:buFont typeface="Symbol" pitchFamily="18" charset="2"/>
              <a:buNone/>
            </a:pPr>
            <a:r>
              <a:rPr lang="zh-CN" altLang="en-US" sz="3600" b="1" dirty="0" smtClean="0">
                <a:solidFill>
                  <a:schemeClr val="tx2"/>
                </a:solidFill>
                <a:latin typeface="黑体" pitchFamily="49" charset="-122"/>
                <a:ea typeface="黑体" pitchFamily="49" charset="-122"/>
              </a:rPr>
              <a:t>（一）蛋白质的含量</a:t>
            </a:r>
            <a:r>
              <a:rPr lang="zh-CN" altLang="en-US" sz="3600" b="1" dirty="0" smtClean="0">
                <a:latin typeface="黑体" pitchFamily="49" charset="-122"/>
                <a:ea typeface="黑体" pitchFamily="49" charset="-122"/>
              </a:rPr>
              <a:t>    </a:t>
            </a:r>
            <a:endParaRPr lang="en-US" altLang="zh-CN" sz="3600" b="1" dirty="0" smtClean="0">
              <a:latin typeface="黑体" pitchFamily="49" charset="-122"/>
              <a:ea typeface="黑体" pitchFamily="49" charset="-122"/>
            </a:endParaRPr>
          </a:p>
          <a:p>
            <a:pPr lvl="1" algn="just">
              <a:lnSpc>
                <a:spcPct val="90000"/>
              </a:lnSpc>
            </a:pPr>
            <a:endParaRPr lang="en-US" altLang="zh-CN" sz="1200" b="1" dirty="0" smtClean="0">
              <a:latin typeface="黑体" pitchFamily="49" charset="-122"/>
              <a:ea typeface="黑体" pitchFamily="49" charset="-122"/>
            </a:endParaRPr>
          </a:p>
          <a:p>
            <a:pPr lvl="1" algn="just">
              <a:lnSpc>
                <a:spcPct val="90000"/>
              </a:lnSpc>
            </a:pPr>
            <a:r>
              <a:rPr lang="zh-CN" altLang="en-US" sz="3200" b="1" dirty="0" smtClean="0">
                <a:latin typeface="黑体" pitchFamily="49" charset="-122"/>
                <a:ea typeface="黑体" pitchFamily="49" charset="-122"/>
              </a:rPr>
              <a:t>“微量凯氏定氮法”</a:t>
            </a:r>
          </a:p>
          <a:p>
            <a:pPr lvl="1"/>
            <a:r>
              <a:rPr lang="en-US" altLang="zh-CN" sz="3200" b="1" dirty="0" smtClean="0">
                <a:solidFill>
                  <a:srgbClr val="FF0000"/>
                </a:solidFill>
                <a:latin typeface="黑体" pitchFamily="49" charset="-122"/>
                <a:ea typeface="黑体" pitchFamily="49" charset="-122"/>
              </a:rPr>
              <a:t>16%    6.25</a:t>
            </a:r>
            <a:endParaRPr lang="zh-CN" altLang="en-US" sz="3200" b="1" dirty="0" smtClean="0">
              <a:solidFill>
                <a:srgbClr val="FF0000"/>
              </a:solidFill>
              <a:latin typeface="黑体" pitchFamily="49" charset="-122"/>
              <a:ea typeface="黑体" pitchFamily="49"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p:txBody>
          <a:bodyPr/>
          <a:lstStyle/>
          <a:p>
            <a:pPr algn="just"/>
            <a:r>
              <a:rPr lang="zh-CN" altLang="en-US" b="1" smtClean="0">
                <a:solidFill>
                  <a:schemeClr val="tx2"/>
                </a:solidFill>
                <a:latin typeface="黑体" pitchFamily="49" charset="-122"/>
                <a:ea typeface="黑体" pitchFamily="49" charset="-122"/>
              </a:rPr>
              <a:t>是反映蛋白质被消化酶分解程度及分解后被吸收程度的指标。</a:t>
            </a:r>
          </a:p>
          <a:p>
            <a:pPr algn="just">
              <a:buFont typeface="Symbol" pitchFamily="18" charset="2"/>
              <a:buNone/>
            </a:pPr>
            <a:r>
              <a:rPr lang="zh-CN" altLang="en-US" sz="2400" b="1" smtClean="0">
                <a:latin typeface="黑体" pitchFamily="49" charset="-122"/>
                <a:ea typeface="黑体" pitchFamily="49" charset="-122"/>
              </a:rPr>
              <a:t>               食物氮－（粪氮－粪代谢氮） </a:t>
            </a:r>
          </a:p>
          <a:p>
            <a:pPr>
              <a:buFont typeface="Symbol" pitchFamily="18" charset="2"/>
              <a:buNone/>
            </a:pPr>
            <a:r>
              <a:rPr lang="zh-CN" altLang="en-US" sz="2400" b="1" smtClean="0">
                <a:latin typeface="黑体" pitchFamily="49" charset="-122"/>
                <a:ea typeface="黑体" pitchFamily="49" charset="-122"/>
              </a:rPr>
              <a:t>蛋白质真消化率</a:t>
            </a:r>
            <a:r>
              <a:rPr lang="en-US" altLang="zh-CN" sz="2400" b="1" smtClean="0">
                <a:latin typeface="黑体" pitchFamily="49" charset="-122"/>
                <a:ea typeface="黑体" pitchFamily="49" charset="-122"/>
              </a:rPr>
              <a:t>=  ————————————×100%                                                                                       </a:t>
            </a:r>
          </a:p>
          <a:p>
            <a:pPr>
              <a:buFont typeface="Symbol" pitchFamily="18" charset="2"/>
              <a:buNone/>
            </a:pPr>
            <a:r>
              <a:rPr lang="en-US" altLang="zh-CN" sz="2400" b="1" smtClean="0">
                <a:latin typeface="黑体" pitchFamily="49" charset="-122"/>
                <a:ea typeface="黑体" pitchFamily="49" charset="-122"/>
              </a:rPr>
              <a:t>                        </a:t>
            </a:r>
            <a:r>
              <a:rPr lang="zh-CN" altLang="en-US" sz="2400" b="1" smtClean="0">
                <a:latin typeface="黑体" pitchFamily="49" charset="-122"/>
                <a:ea typeface="黑体" pitchFamily="49" charset="-122"/>
              </a:rPr>
              <a:t>食物氮 </a:t>
            </a:r>
          </a:p>
          <a:p>
            <a:pPr algn="just">
              <a:buFont typeface="Symbol" pitchFamily="18" charset="2"/>
              <a:buNone/>
            </a:pPr>
            <a:r>
              <a:rPr lang="zh-CN" altLang="en-US" sz="2400" b="1" smtClean="0">
                <a:latin typeface="黑体" pitchFamily="49" charset="-122"/>
                <a:ea typeface="黑体" pitchFamily="49" charset="-122"/>
              </a:rPr>
              <a:t> </a:t>
            </a:r>
          </a:p>
          <a:p>
            <a:pPr algn="just">
              <a:buFont typeface="Symbol" pitchFamily="18" charset="2"/>
              <a:buNone/>
            </a:pPr>
            <a:r>
              <a:rPr lang="zh-CN" altLang="en-US" sz="2400" b="1" smtClean="0">
                <a:latin typeface="黑体" pitchFamily="49" charset="-122"/>
                <a:ea typeface="黑体" pitchFamily="49" charset="-122"/>
              </a:rPr>
              <a:t>                   食物氮 －粪氮</a:t>
            </a:r>
            <a:r>
              <a:rPr lang="zh-CN" altLang="en-US" sz="2400" b="1" u="sng" smtClean="0">
                <a:latin typeface="黑体" pitchFamily="49" charset="-122"/>
                <a:ea typeface="黑体" pitchFamily="49" charset="-122"/>
              </a:rPr>
              <a:t> </a:t>
            </a:r>
            <a:endParaRPr lang="zh-CN" altLang="en-US" sz="2400" b="1" smtClean="0">
              <a:latin typeface="黑体" pitchFamily="49" charset="-122"/>
              <a:ea typeface="黑体" pitchFamily="49" charset="-122"/>
            </a:endParaRPr>
          </a:p>
          <a:p>
            <a:pPr>
              <a:buFont typeface="Symbol" pitchFamily="18" charset="2"/>
              <a:buNone/>
            </a:pPr>
            <a:r>
              <a:rPr lang="zh-CN" altLang="en-US" sz="2400" b="1" smtClean="0">
                <a:latin typeface="黑体" pitchFamily="49" charset="-122"/>
                <a:ea typeface="黑体" pitchFamily="49" charset="-122"/>
              </a:rPr>
              <a:t>蛋白质表观消化率</a:t>
            </a:r>
            <a:r>
              <a:rPr lang="en-US" altLang="zh-CN" sz="2400" b="1" smtClean="0">
                <a:latin typeface="黑体" pitchFamily="49" charset="-122"/>
                <a:ea typeface="黑体" pitchFamily="49" charset="-122"/>
              </a:rPr>
              <a:t>= ———————×100%</a:t>
            </a:r>
          </a:p>
          <a:p>
            <a:pPr>
              <a:spcBef>
                <a:spcPct val="0"/>
              </a:spcBef>
              <a:buFontTx/>
              <a:buNone/>
            </a:pPr>
            <a:r>
              <a:rPr lang="en-US" altLang="zh-CN" sz="2400" b="1" smtClean="0">
                <a:latin typeface="黑体" pitchFamily="49" charset="-122"/>
                <a:ea typeface="黑体" pitchFamily="49" charset="-122"/>
              </a:rPr>
              <a:t>                       </a:t>
            </a:r>
            <a:r>
              <a:rPr lang="zh-CN" altLang="en-US" sz="2400" b="1" smtClean="0">
                <a:latin typeface="黑体" pitchFamily="49" charset="-122"/>
                <a:ea typeface="黑体" pitchFamily="49" charset="-122"/>
              </a:rPr>
              <a:t>食物氮  </a:t>
            </a:r>
          </a:p>
        </p:txBody>
      </p:sp>
      <p:sp>
        <p:nvSpPr>
          <p:cNvPr id="24579" name="TextBox 2"/>
          <p:cNvSpPr txBox="1">
            <a:spLocks noChangeArrowheads="1"/>
          </p:cNvSpPr>
          <p:nvPr/>
        </p:nvSpPr>
        <p:spPr bwMode="auto">
          <a:xfrm>
            <a:off x="609600" y="609600"/>
            <a:ext cx="7239000" cy="646113"/>
          </a:xfrm>
          <a:prstGeom prst="rect">
            <a:avLst/>
          </a:prstGeom>
          <a:noFill/>
          <a:ln w="9525">
            <a:noFill/>
            <a:miter lim="800000"/>
            <a:headEnd/>
            <a:tailEnd/>
          </a:ln>
        </p:spPr>
        <p:txBody>
          <a:bodyPr>
            <a:spAutoFit/>
          </a:bodyPr>
          <a:lstStyle/>
          <a:p>
            <a:pPr>
              <a:defRPr/>
            </a:pPr>
            <a:r>
              <a:rPr lang="zh-CN" altLang="en-US" sz="3600" b="1" dirty="0">
                <a:solidFill>
                  <a:srgbClr val="0000FF"/>
                </a:solidFill>
                <a:latin typeface="黑体" pitchFamily="2" charset="-122"/>
                <a:ea typeface="黑体" pitchFamily="2" charset="-122"/>
              </a:rPr>
              <a:t>（二）蛋白质消化率</a:t>
            </a:r>
            <a:r>
              <a:rPr lang="en-US" altLang="zh-CN" sz="3600" b="1" dirty="0">
                <a:solidFill>
                  <a:srgbClr val="0000FF"/>
                </a:solidFill>
                <a:latin typeface="黑体" pitchFamily="2" charset="-122"/>
                <a:ea typeface="黑体" pitchFamily="2" charset="-122"/>
              </a:rPr>
              <a:t>(</a:t>
            </a:r>
            <a:r>
              <a:rPr lang="en-US" altLang="zh-CN" sz="3600" b="1" dirty="0">
                <a:solidFill>
                  <a:srgbClr val="0000FF"/>
                </a:solidFill>
                <a:latin typeface="+mn-lt"/>
                <a:ea typeface="黑体" pitchFamily="2" charset="-122"/>
              </a:rPr>
              <a:t>digestibility</a:t>
            </a:r>
            <a:r>
              <a:rPr lang="en-US" altLang="zh-CN" sz="3600" b="1" dirty="0">
                <a:solidFill>
                  <a:srgbClr val="0000FF"/>
                </a:solidFill>
                <a:latin typeface="黑体" pitchFamily="2" charset="-122"/>
                <a:ea typeface="黑体" pitchFamily="2" charset="-122"/>
              </a:rPr>
              <a:t>)</a:t>
            </a:r>
            <a:endParaRPr lang="zh-CN" altLang="en-US" sz="3600" dirty="0">
              <a:solidFill>
                <a:srgbClr val="0000FF"/>
              </a:solidFill>
              <a:latin typeface="黑体" pitchFamily="2" charset="-122"/>
              <a:ea typeface="黑体"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l"/>
            <a:r>
              <a:rPr lang="zh-CN" altLang="en-US" sz="4000" b="1" smtClean="0">
                <a:solidFill>
                  <a:srgbClr val="0000FF"/>
                </a:solidFill>
                <a:latin typeface="黑体" pitchFamily="49" charset="-122"/>
                <a:ea typeface="黑体" pitchFamily="49" charset="-122"/>
              </a:rPr>
              <a:t>（三）蛋白质利用率</a:t>
            </a:r>
          </a:p>
        </p:txBody>
      </p:sp>
      <p:sp>
        <p:nvSpPr>
          <p:cNvPr id="31747" name="Rectangle 3"/>
          <p:cNvSpPr>
            <a:spLocks noGrp="1" noChangeArrowheads="1"/>
          </p:cNvSpPr>
          <p:nvPr>
            <p:ph type="body" idx="1"/>
          </p:nvPr>
        </p:nvSpPr>
        <p:spPr/>
        <p:txBody>
          <a:bodyPr/>
          <a:lstStyle/>
          <a:p>
            <a:pPr algn="just">
              <a:buFont typeface="Symbol" pitchFamily="18" charset="2"/>
              <a:buNone/>
            </a:pPr>
            <a:r>
              <a:rPr lang="en-US" altLang="zh-CN" b="1" smtClean="0">
                <a:solidFill>
                  <a:schemeClr val="tx2"/>
                </a:solidFill>
                <a:latin typeface="黑体" pitchFamily="49" charset="-122"/>
                <a:ea typeface="黑体" pitchFamily="49" charset="-122"/>
              </a:rPr>
              <a:t>1.</a:t>
            </a:r>
            <a:r>
              <a:rPr lang="zh-CN" altLang="en-US" b="1" smtClean="0">
                <a:solidFill>
                  <a:schemeClr val="tx2"/>
                </a:solidFill>
                <a:latin typeface="黑体" pitchFamily="49" charset="-122"/>
                <a:ea typeface="黑体" pitchFamily="49" charset="-122"/>
              </a:rPr>
              <a:t>生物价</a:t>
            </a:r>
            <a:r>
              <a:rPr lang="en-US" altLang="zh-CN" b="1" smtClean="0">
                <a:solidFill>
                  <a:schemeClr val="tx2"/>
                </a:solidFill>
                <a:latin typeface="黑体" pitchFamily="49" charset="-122"/>
                <a:ea typeface="黑体" pitchFamily="49" charset="-122"/>
              </a:rPr>
              <a:t>( </a:t>
            </a:r>
            <a:r>
              <a:rPr lang="en-US" altLang="zh-CN" b="1" smtClean="0">
                <a:solidFill>
                  <a:schemeClr val="tx2"/>
                </a:solidFill>
                <a:ea typeface="黑体" pitchFamily="49" charset="-122"/>
              </a:rPr>
              <a:t>biological value</a:t>
            </a:r>
            <a:r>
              <a:rPr lang="zh-CN" altLang="en-US" b="1" smtClean="0">
                <a:solidFill>
                  <a:schemeClr val="tx2"/>
                </a:solidFill>
                <a:ea typeface="黑体" pitchFamily="49" charset="-122"/>
              </a:rPr>
              <a:t>，</a:t>
            </a:r>
            <a:r>
              <a:rPr lang="en-US" altLang="zh-CN" b="1" smtClean="0">
                <a:solidFill>
                  <a:schemeClr val="tx2"/>
                </a:solidFill>
                <a:ea typeface="黑体" pitchFamily="49" charset="-122"/>
              </a:rPr>
              <a:t>BV</a:t>
            </a:r>
            <a:r>
              <a:rPr lang="en-US" altLang="zh-CN" b="1" smtClean="0">
                <a:solidFill>
                  <a:schemeClr val="tx2"/>
                </a:solidFill>
                <a:latin typeface="黑体" pitchFamily="49" charset="-122"/>
                <a:ea typeface="黑体" pitchFamily="49" charset="-122"/>
              </a:rPr>
              <a:t>)</a:t>
            </a:r>
            <a:r>
              <a:rPr lang="en-US" altLang="zh-CN" b="1" smtClean="0">
                <a:latin typeface="黑体" pitchFamily="49" charset="-122"/>
                <a:ea typeface="黑体" pitchFamily="49" charset="-122"/>
              </a:rPr>
              <a:t>  </a:t>
            </a:r>
            <a:r>
              <a:rPr lang="zh-CN" altLang="en-US" b="1" smtClean="0">
                <a:solidFill>
                  <a:schemeClr val="tx2"/>
                </a:solidFill>
                <a:latin typeface="黑体" pitchFamily="49" charset="-122"/>
                <a:ea typeface="黑体" pitchFamily="49" charset="-122"/>
              </a:rPr>
              <a:t>是反映食物蛋白质消化吸收后，被机体利用程度的指标。</a:t>
            </a:r>
          </a:p>
          <a:p>
            <a:pPr>
              <a:buFont typeface="Symbol" pitchFamily="18" charset="2"/>
              <a:buNone/>
            </a:pPr>
            <a:r>
              <a:rPr lang="zh-CN" altLang="en-US" b="1" smtClean="0">
                <a:latin typeface="黑体" pitchFamily="49" charset="-122"/>
                <a:ea typeface="黑体" pitchFamily="49" charset="-122"/>
              </a:rPr>
              <a:t>        储 留 氮</a:t>
            </a:r>
            <a:r>
              <a:rPr lang="zh-CN" altLang="en-US" b="1" u="sng" smtClean="0">
                <a:latin typeface="黑体" pitchFamily="49" charset="-122"/>
                <a:ea typeface="黑体" pitchFamily="49" charset="-122"/>
              </a:rPr>
              <a:t>    </a:t>
            </a:r>
            <a:endParaRPr lang="zh-CN" altLang="en-US" b="1" smtClean="0">
              <a:latin typeface="黑体" pitchFamily="49" charset="-122"/>
              <a:ea typeface="黑体" pitchFamily="49" charset="-122"/>
            </a:endParaRPr>
          </a:p>
          <a:p>
            <a:pPr>
              <a:buFont typeface="Symbol" pitchFamily="18" charset="2"/>
              <a:buNone/>
            </a:pPr>
            <a:r>
              <a:rPr lang="zh-CN" altLang="en-US" b="1" smtClean="0">
                <a:latin typeface="黑体" pitchFamily="49" charset="-122"/>
                <a:ea typeface="黑体" pitchFamily="49" charset="-122"/>
              </a:rPr>
              <a:t>生物价</a:t>
            </a:r>
            <a:r>
              <a:rPr lang="en-US" altLang="zh-CN" b="1" smtClean="0">
                <a:latin typeface="黑体" pitchFamily="49" charset="-122"/>
                <a:ea typeface="黑体" pitchFamily="49" charset="-122"/>
              </a:rPr>
              <a:t>= ———— ×100</a:t>
            </a:r>
            <a:br>
              <a:rPr lang="en-US" altLang="zh-CN" b="1" smtClean="0">
                <a:latin typeface="黑体" pitchFamily="49" charset="-122"/>
                <a:ea typeface="黑体" pitchFamily="49" charset="-122"/>
              </a:rPr>
            </a:br>
            <a:r>
              <a:rPr lang="en-US" altLang="zh-CN" b="1" smtClean="0">
                <a:latin typeface="黑体" pitchFamily="49" charset="-122"/>
                <a:ea typeface="黑体" pitchFamily="49" charset="-122"/>
              </a:rPr>
              <a:t>        </a:t>
            </a:r>
            <a:r>
              <a:rPr lang="zh-CN" altLang="en-US" b="1" smtClean="0">
                <a:latin typeface="黑体" pitchFamily="49" charset="-122"/>
                <a:ea typeface="黑体" pitchFamily="49" charset="-122"/>
              </a:rPr>
              <a:t>吸收氮</a:t>
            </a:r>
          </a:p>
          <a:p>
            <a:pPr>
              <a:buFont typeface="Symbol" pitchFamily="18" charset="2"/>
              <a:buNone/>
            </a:pPr>
            <a:r>
              <a:rPr lang="zh-CN" altLang="en-US" b="1" smtClean="0">
                <a:latin typeface="黑体" pitchFamily="49" charset="-122"/>
                <a:ea typeface="黑体" pitchFamily="49" charset="-122"/>
              </a:rPr>
              <a:t>吸收氮</a:t>
            </a:r>
            <a:r>
              <a:rPr lang="en-US" altLang="zh-CN" b="1" smtClean="0">
                <a:latin typeface="黑体" pitchFamily="49" charset="-122"/>
                <a:ea typeface="黑体" pitchFamily="49" charset="-122"/>
              </a:rPr>
              <a:t>= </a:t>
            </a:r>
            <a:r>
              <a:rPr lang="zh-CN" altLang="en-US" b="1" smtClean="0">
                <a:latin typeface="黑体" pitchFamily="49" charset="-122"/>
                <a:ea typeface="黑体" pitchFamily="49" charset="-122"/>
              </a:rPr>
              <a:t>摄入氮－（粪氮－粪代谢氮） </a:t>
            </a:r>
          </a:p>
          <a:p>
            <a:pPr algn="just">
              <a:buFont typeface="Symbol" pitchFamily="18" charset="2"/>
              <a:buNone/>
            </a:pPr>
            <a:r>
              <a:rPr lang="zh-CN" altLang="en-US" b="1" smtClean="0">
                <a:latin typeface="黑体" pitchFamily="49" charset="-122"/>
                <a:ea typeface="黑体" pitchFamily="49" charset="-122"/>
              </a:rPr>
              <a:t>储留氮</a:t>
            </a:r>
            <a:r>
              <a:rPr lang="en-US" altLang="zh-CN" b="1" smtClean="0">
                <a:latin typeface="黑体" pitchFamily="49" charset="-122"/>
                <a:ea typeface="黑体" pitchFamily="49" charset="-122"/>
              </a:rPr>
              <a:t>=</a:t>
            </a:r>
            <a:r>
              <a:rPr lang="zh-CN" altLang="en-US" b="1" smtClean="0">
                <a:latin typeface="黑体" pitchFamily="49" charset="-122"/>
                <a:ea typeface="黑体" pitchFamily="49" charset="-122"/>
              </a:rPr>
              <a:t>吸收氮 －（尿氮－尿内源氮）</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304800" y="1447800"/>
            <a:ext cx="8610600" cy="4678363"/>
          </a:xfrm>
        </p:spPr>
        <p:txBody>
          <a:bodyPr/>
          <a:lstStyle/>
          <a:p>
            <a:pPr>
              <a:lnSpc>
                <a:spcPct val="80000"/>
              </a:lnSpc>
              <a:buFont typeface="Symbol" pitchFamily="18" charset="2"/>
              <a:buNone/>
            </a:pPr>
            <a:r>
              <a:rPr lang="en-US" altLang="zh-CN" sz="2800" b="1" smtClean="0">
                <a:solidFill>
                  <a:schemeClr val="tx2"/>
                </a:solidFill>
                <a:latin typeface="黑体" pitchFamily="49" charset="-122"/>
                <a:ea typeface="黑体" pitchFamily="49" charset="-122"/>
              </a:rPr>
              <a:t>2.</a:t>
            </a:r>
            <a:r>
              <a:rPr lang="zh-CN" altLang="en-US" sz="2800" b="1" smtClean="0">
                <a:solidFill>
                  <a:schemeClr val="tx2"/>
                </a:solidFill>
                <a:latin typeface="黑体" pitchFamily="49" charset="-122"/>
                <a:ea typeface="黑体" pitchFamily="49" charset="-122"/>
              </a:rPr>
              <a:t>蛋白质净利用率（</a:t>
            </a:r>
            <a:r>
              <a:rPr lang="en-US" altLang="zh-CN" sz="2800" b="1" smtClean="0">
                <a:solidFill>
                  <a:schemeClr val="tx2"/>
                </a:solidFill>
                <a:ea typeface="黑体" pitchFamily="49" charset="-122"/>
              </a:rPr>
              <a:t>net protein utilization,NPU</a:t>
            </a:r>
            <a:r>
              <a:rPr lang="zh-CN" altLang="en-US" sz="2800" b="1" smtClean="0">
                <a:solidFill>
                  <a:schemeClr val="tx2"/>
                </a:solidFill>
                <a:latin typeface="黑体" pitchFamily="49" charset="-122"/>
                <a:ea typeface="黑体" pitchFamily="49" charset="-122"/>
              </a:rPr>
              <a:t>）</a:t>
            </a:r>
          </a:p>
          <a:p>
            <a:pPr>
              <a:lnSpc>
                <a:spcPct val="80000"/>
              </a:lnSpc>
              <a:buFont typeface="Symbol" pitchFamily="18" charset="2"/>
              <a:buNone/>
            </a:pPr>
            <a:r>
              <a:rPr lang="zh-CN" altLang="en-US" sz="2800" b="1" smtClean="0">
                <a:latin typeface="黑体" pitchFamily="49" charset="-122"/>
                <a:ea typeface="黑体" pitchFamily="49" charset="-122"/>
              </a:rPr>
              <a:t>                                                                </a:t>
            </a:r>
            <a:endParaRPr lang="en-US" altLang="zh-CN" sz="2800" b="1" smtClean="0">
              <a:latin typeface="黑体" pitchFamily="49" charset="-122"/>
              <a:ea typeface="黑体" pitchFamily="49" charset="-122"/>
            </a:endParaRPr>
          </a:p>
          <a:p>
            <a:pPr>
              <a:lnSpc>
                <a:spcPct val="80000"/>
              </a:lnSpc>
              <a:buFont typeface="Symbol" pitchFamily="18" charset="2"/>
              <a:buNone/>
            </a:pPr>
            <a:r>
              <a:rPr lang="en-US" altLang="zh-CN" sz="2800" b="1" smtClean="0">
                <a:latin typeface="黑体" pitchFamily="49" charset="-122"/>
                <a:ea typeface="黑体" pitchFamily="49" charset="-122"/>
              </a:rPr>
              <a:t>                       </a:t>
            </a:r>
            <a:r>
              <a:rPr lang="zh-CN" altLang="en-US" sz="2800" b="1" smtClean="0">
                <a:latin typeface="黑体" pitchFamily="49" charset="-122"/>
                <a:ea typeface="黑体" pitchFamily="49" charset="-122"/>
              </a:rPr>
              <a:t>储留氮</a:t>
            </a:r>
            <a:endParaRPr lang="zh-CN" altLang="en-US" sz="2800" b="1" smtClean="0">
              <a:solidFill>
                <a:schemeClr val="tx2"/>
              </a:solidFill>
              <a:latin typeface="黑体" pitchFamily="49" charset="-122"/>
              <a:ea typeface="黑体" pitchFamily="49" charset="-122"/>
            </a:endParaRPr>
          </a:p>
          <a:p>
            <a:pPr>
              <a:lnSpc>
                <a:spcPct val="80000"/>
              </a:lnSpc>
              <a:buFont typeface="Symbol" pitchFamily="18" charset="2"/>
              <a:buNone/>
            </a:pPr>
            <a:r>
              <a:rPr lang="en-US" altLang="zh-CN" sz="2800" b="1" smtClean="0">
                <a:latin typeface="黑体" pitchFamily="49" charset="-122"/>
                <a:ea typeface="黑体" pitchFamily="49" charset="-122"/>
              </a:rPr>
              <a:t>NPU= </a:t>
            </a:r>
            <a:r>
              <a:rPr lang="zh-CN" altLang="en-US" sz="2800" b="1" smtClean="0">
                <a:latin typeface="黑体" pitchFamily="49" charset="-122"/>
                <a:ea typeface="黑体" pitchFamily="49" charset="-122"/>
              </a:rPr>
              <a:t>消化率</a:t>
            </a:r>
            <a:r>
              <a:rPr lang="en-US" altLang="zh-CN" sz="2800" b="1" smtClean="0">
                <a:latin typeface="黑体" pitchFamily="49" charset="-122"/>
                <a:ea typeface="黑体" pitchFamily="49" charset="-122"/>
              </a:rPr>
              <a:t>×</a:t>
            </a:r>
            <a:r>
              <a:rPr lang="zh-CN" altLang="en-US" sz="2800" b="1" smtClean="0">
                <a:latin typeface="黑体" pitchFamily="49" charset="-122"/>
                <a:ea typeface="黑体" pitchFamily="49" charset="-122"/>
              </a:rPr>
              <a:t>生物价 </a:t>
            </a:r>
            <a:r>
              <a:rPr lang="en-US" altLang="zh-CN" sz="2800" b="1" smtClean="0">
                <a:latin typeface="黑体" pitchFamily="49" charset="-122"/>
                <a:ea typeface="黑体" pitchFamily="49" charset="-122"/>
              </a:rPr>
              <a:t>= ————×100 %</a:t>
            </a:r>
          </a:p>
          <a:p>
            <a:pPr>
              <a:lnSpc>
                <a:spcPct val="80000"/>
              </a:lnSpc>
              <a:buFont typeface="Symbol" pitchFamily="18" charset="2"/>
              <a:buNone/>
            </a:pPr>
            <a:r>
              <a:rPr lang="en-US" altLang="zh-CN" sz="2800" b="1" smtClean="0">
                <a:latin typeface="黑体" pitchFamily="49" charset="-122"/>
                <a:ea typeface="黑体" pitchFamily="49" charset="-122"/>
              </a:rPr>
              <a:t>                       </a:t>
            </a:r>
            <a:r>
              <a:rPr lang="zh-CN" altLang="en-US" sz="2800" b="1" smtClean="0">
                <a:latin typeface="黑体" pitchFamily="49" charset="-122"/>
                <a:ea typeface="黑体" pitchFamily="49" charset="-122"/>
              </a:rPr>
              <a:t>食物氮</a:t>
            </a:r>
          </a:p>
          <a:p>
            <a:pPr>
              <a:lnSpc>
                <a:spcPct val="80000"/>
              </a:lnSpc>
              <a:buFont typeface="Symbol" pitchFamily="18" charset="2"/>
              <a:buNone/>
            </a:pPr>
            <a:r>
              <a:rPr lang="en-US" altLang="zh-CN" sz="2800" b="1" smtClean="0">
                <a:solidFill>
                  <a:schemeClr val="tx2"/>
                </a:solidFill>
                <a:latin typeface="黑体" pitchFamily="49" charset="-122"/>
                <a:ea typeface="黑体" pitchFamily="49" charset="-122"/>
              </a:rPr>
              <a:t>3.</a:t>
            </a:r>
            <a:r>
              <a:rPr lang="zh-CN" altLang="en-US" sz="2800" b="1" smtClean="0">
                <a:solidFill>
                  <a:schemeClr val="tx2"/>
                </a:solidFill>
                <a:latin typeface="黑体" pitchFamily="49" charset="-122"/>
                <a:ea typeface="黑体" pitchFamily="49" charset="-122"/>
              </a:rPr>
              <a:t>蛋白质功效比值（</a:t>
            </a:r>
            <a:r>
              <a:rPr lang="en-US" altLang="zh-CN" sz="2800" b="1" smtClean="0">
                <a:solidFill>
                  <a:schemeClr val="tx2"/>
                </a:solidFill>
                <a:ea typeface="黑体" pitchFamily="49" charset="-122"/>
              </a:rPr>
              <a:t>protein efficiency ratio,PER</a:t>
            </a:r>
            <a:r>
              <a:rPr lang="zh-CN" altLang="en-US" sz="2800" b="1" smtClean="0">
                <a:solidFill>
                  <a:schemeClr val="tx2"/>
                </a:solidFill>
                <a:latin typeface="黑体" pitchFamily="49" charset="-122"/>
                <a:ea typeface="黑体" pitchFamily="49" charset="-122"/>
              </a:rPr>
              <a:t>）</a:t>
            </a:r>
            <a:endParaRPr lang="zh-CN" altLang="en-US" sz="2800" b="1" smtClean="0">
              <a:latin typeface="黑体" pitchFamily="49" charset="-122"/>
              <a:ea typeface="黑体" pitchFamily="49" charset="-122"/>
            </a:endParaRPr>
          </a:p>
          <a:p>
            <a:pPr>
              <a:lnSpc>
                <a:spcPct val="80000"/>
              </a:lnSpc>
              <a:buFont typeface="Symbol" pitchFamily="18" charset="2"/>
              <a:buNone/>
            </a:pPr>
            <a:endParaRPr lang="zh-CN" altLang="en-US" sz="2800" b="1" smtClean="0">
              <a:latin typeface="黑体" pitchFamily="49" charset="-122"/>
              <a:ea typeface="黑体" pitchFamily="49" charset="-122"/>
            </a:endParaRPr>
          </a:p>
          <a:p>
            <a:pPr>
              <a:lnSpc>
                <a:spcPct val="80000"/>
              </a:lnSpc>
              <a:buFont typeface="Symbol" pitchFamily="18" charset="2"/>
              <a:buNone/>
            </a:pPr>
            <a:r>
              <a:rPr lang="en-US" altLang="zh-CN" sz="2800" b="1" smtClean="0">
                <a:latin typeface="黑体" pitchFamily="49" charset="-122"/>
                <a:ea typeface="黑体" pitchFamily="49" charset="-122"/>
              </a:rPr>
              <a:t>PER =</a:t>
            </a:r>
            <a:r>
              <a:rPr lang="zh-CN" altLang="en-US" sz="2800" b="1" smtClean="0">
                <a:latin typeface="黑体" pitchFamily="49" charset="-122"/>
                <a:ea typeface="黑体" pitchFamily="49" charset="-122"/>
              </a:rPr>
              <a:t>动物体重增加（</a:t>
            </a:r>
            <a:r>
              <a:rPr lang="en-US" altLang="zh-CN" sz="2800" b="1" smtClean="0">
                <a:latin typeface="黑体" pitchFamily="49" charset="-122"/>
                <a:ea typeface="黑体" pitchFamily="49" charset="-122"/>
              </a:rPr>
              <a:t>g</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 </a:t>
            </a:r>
            <a:r>
              <a:rPr lang="zh-CN" altLang="en-US" sz="2800" b="1" smtClean="0">
                <a:latin typeface="黑体" pitchFamily="49" charset="-122"/>
                <a:ea typeface="黑体" pitchFamily="49" charset="-122"/>
              </a:rPr>
              <a:t>摄入食物蛋白质（</a:t>
            </a:r>
            <a:r>
              <a:rPr lang="en-US" altLang="zh-CN" sz="2800" b="1" smtClean="0">
                <a:latin typeface="黑体" pitchFamily="49" charset="-122"/>
                <a:ea typeface="黑体" pitchFamily="49" charset="-122"/>
              </a:rPr>
              <a:t>g</a:t>
            </a:r>
            <a:r>
              <a:rPr lang="zh-CN" altLang="en-US" sz="2800" b="1" smtClean="0">
                <a:latin typeface="黑体" pitchFamily="49" charset="-122"/>
                <a:ea typeface="黑体" pitchFamily="49" charset="-122"/>
              </a:rPr>
              <a:t>）</a:t>
            </a:r>
          </a:p>
          <a:p>
            <a:pPr>
              <a:lnSpc>
                <a:spcPct val="80000"/>
              </a:lnSpc>
              <a:buFont typeface="Symbol" pitchFamily="18" charset="2"/>
              <a:buNone/>
            </a:pPr>
            <a:endParaRPr lang="zh-CN" altLang="en-US" sz="2800" b="1" smtClean="0">
              <a:latin typeface="黑体" pitchFamily="49" charset="-122"/>
              <a:ea typeface="黑体" pitchFamily="49" charset="-122"/>
            </a:endParaRPr>
          </a:p>
          <a:p>
            <a:pPr>
              <a:lnSpc>
                <a:spcPct val="80000"/>
              </a:lnSpc>
              <a:buFont typeface="Symbol" pitchFamily="18" charset="2"/>
              <a:buNone/>
            </a:pPr>
            <a:r>
              <a:rPr lang="zh-CN" altLang="en-US" sz="2800" b="1" smtClean="0">
                <a:latin typeface="黑体" pitchFamily="49" charset="-122"/>
                <a:ea typeface="黑体" pitchFamily="49" charset="-122"/>
              </a:rPr>
              <a:t>被测蛋白质的</a:t>
            </a:r>
            <a:r>
              <a:rPr lang="en-US" altLang="zh-CN" sz="2800" b="1" smtClean="0">
                <a:latin typeface="黑体" pitchFamily="49" charset="-122"/>
                <a:ea typeface="黑体" pitchFamily="49" charset="-122"/>
              </a:rPr>
              <a:t>PER =</a:t>
            </a:r>
            <a:r>
              <a:rPr lang="zh-CN" altLang="en-US" sz="2800" b="1" smtClean="0">
                <a:latin typeface="黑体" pitchFamily="49" charset="-122"/>
                <a:ea typeface="黑体" pitchFamily="49" charset="-122"/>
              </a:rPr>
              <a:t>（实验组</a:t>
            </a:r>
            <a:r>
              <a:rPr lang="en-US" altLang="zh-CN" sz="2800" b="1" smtClean="0">
                <a:latin typeface="黑体" pitchFamily="49" charset="-122"/>
                <a:ea typeface="黑体" pitchFamily="49" charset="-122"/>
              </a:rPr>
              <a:t>PER / </a:t>
            </a:r>
            <a:r>
              <a:rPr lang="zh-CN" altLang="en-US" sz="2800" b="1" smtClean="0">
                <a:latin typeface="黑体" pitchFamily="49" charset="-122"/>
                <a:ea typeface="黑体" pitchFamily="49" charset="-122"/>
              </a:rPr>
              <a:t>对照组</a:t>
            </a:r>
            <a:r>
              <a:rPr lang="en-US" altLang="zh-CN" sz="2800" b="1" smtClean="0">
                <a:latin typeface="黑体" pitchFamily="49" charset="-122"/>
                <a:ea typeface="黑体" pitchFamily="49" charset="-122"/>
              </a:rPr>
              <a:t>PER</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×2.5</a:t>
            </a:r>
          </a:p>
        </p:txBody>
      </p:sp>
      <p:sp>
        <p:nvSpPr>
          <p:cNvPr id="32771" name="Rectangle 2"/>
          <p:cNvSpPr>
            <a:spLocks noGrp="1" noChangeArrowheads="1"/>
          </p:cNvSpPr>
          <p:nvPr>
            <p:ph type="title"/>
          </p:nvPr>
        </p:nvSpPr>
        <p:spPr/>
        <p:txBody>
          <a:bodyPr/>
          <a:lstStyle/>
          <a:p>
            <a:pPr algn="l"/>
            <a:r>
              <a:rPr lang="zh-CN" altLang="en-US" sz="4000" b="1" smtClean="0">
                <a:solidFill>
                  <a:srgbClr val="0000FF"/>
                </a:solidFill>
                <a:latin typeface="黑体" pitchFamily="49" charset="-122"/>
                <a:ea typeface="黑体" pitchFamily="49" charset="-122"/>
              </a:rPr>
              <a:t>（三）蛋白质利用率</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p:txBody>
          <a:bodyPr/>
          <a:lstStyle/>
          <a:p>
            <a:pPr>
              <a:buFont typeface="Symbol" pitchFamily="18" charset="2"/>
              <a:buNone/>
            </a:pPr>
            <a:r>
              <a:rPr lang="en-US" altLang="zh-CN" sz="2800" b="1" smtClean="0">
                <a:solidFill>
                  <a:schemeClr val="tx2"/>
                </a:solidFill>
                <a:latin typeface="黑体" pitchFamily="49" charset="-122"/>
                <a:ea typeface="黑体" pitchFamily="49" charset="-122"/>
              </a:rPr>
              <a:t>4.</a:t>
            </a:r>
            <a:r>
              <a:rPr lang="zh-CN" altLang="en-US" sz="2800" b="1" smtClean="0">
                <a:solidFill>
                  <a:schemeClr val="tx2"/>
                </a:solidFill>
                <a:latin typeface="黑体" pitchFamily="49" charset="-122"/>
                <a:ea typeface="黑体" pitchFamily="49" charset="-122"/>
              </a:rPr>
              <a:t>氨基酸评分（</a:t>
            </a:r>
            <a:r>
              <a:rPr lang="en-US" altLang="zh-CN" sz="2800" b="1" smtClean="0">
                <a:solidFill>
                  <a:schemeClr val="tx2"/>
                </a:solidFill>
                <a:ea typeface="黑体" pitchFamily="49" charset="-122"/>
              </a:rPr>
              <a:t>amino acid score,AAS</a:t>
            </a:r>
            <a:r>
              <a:rPr lang="zh-CN" altLang="en-US" sz="2800" b="1" smtClean="0">
                <a:solidFill>
                  <a:schemeClr val="tx2"/>
                </a:solidFill>
                <a:latin typeface="黑体" pitchFamily="49" charset="-122"/>
                <a:ea typeface="黑体" pitchFamily="49" charset="-122"/>
              </a:rPr>
              <a:t>）和经消化率修正的氨基酸评分（</a:t>
            </a:r>
            <a:r>
              <a:rPr lang="en-US" altLang="zh-CN" sz="2800" b="1" smtClean="0">
                <a:solidFill>
                  <a:schemeClr val="tx2"/>
                </a:solidFill>
                <a:ea typeface="黑体" pitchFamily="49" charset="-122"/>
              </a:rPr>
              <a:t>protein digestibility corrected amino acid score,PDCAAS</a:t>
            </a:r>
            <a:r>
              <a:rPr lang="zh-CN" altLang="en-US" sz="2800" b="1" smtClean="0">
                <a:solidFill>
                  <a:schemeClr val="tx2"/>
                </a:solidFill>
                <a:latin typeface="黑体" pitchFamily="49" charset="-122"/>
                <a:ea typeface="黑体" pitchFamily="49" charset="-122"/>
              </a:rPr>
              <a:t>）</a:t>
            </a:r>
          </a:p>
          <a:p>
            <a:pPr>
              <a:buFont typeface="Symbol" pitchFamily="18" charset="2"/>
              <a:buNone/>
            </a:pPr>
            <a:r>
              <a:rPr lang="en-US" altLang="zh-CN" sz="2800" b="1" smtClean="0">
                <a:latin typeface="黑体" pitchFamily="49" charset="-122"/>
                <a:ea typeface="黑体" pitchFamily="49" charset="-122"/>
              </a:rPr>
              <a:t>AAS = </a:t>
            </a:r>
            <a:r>
              <a:rPr lang="zh-CN" altLang="en-US" sz="2800" b="1" smtClean="0">
                <a:latin typeface="黑体" pitchFamily="49" charset="-122"/>
                <a:ea typeface="黑体" pitchFamily="49" charset="-122"/>
              </a:rPr>
              <a:t>被测蛋白质每克氮（或蛋白质）中氨基酸量（</a:t>
            </a:r>
            <a:r>
              <a:rPr lang="en-US" altLang="zh-CN" sz="2800" b="1" smtClean="0">
                <a:latin typeface="黑体" pitchFamily="49" charset="-122"/>
                <a:ea typeface="黑体" pitchFamily="49" charset="-122"/>
              </a:rPr>
              <a:t>mg</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 </a:t>
            </a:r>
            <a:r>
              <a:rPr lang="zh-CN" altLang="en-US" sz="2800" b="1" smtClean="0">
                <a:latin typeface="黑体" pitchFamily="49" charset="-122"/>
                <a:ea typeface="黑体" pitchFamily="49" charset="-122"/>
              </a:rPr>
              <a:t>理想模式或参考蛋白质中每克氮（或蛋白质）中氨基酸量（</a:t>
            </a:r>
            <a:r>
              <a:rPr lang="en-US" altLang="zh-CN" sz="2800" b="1" smtClean="0">
                <a:latin typeface="黑体" pitchFamily="49" charset="-122"/>
                <a:ea typeface="黑体" pitchFamily="49" charset="-122"/>
              </a:rPr>
              <a:t>mg</a:t>
            </a:r>
            <a:r>
              <a:rPr lang="zh-CN" altLang="en-US" sz="2800" b="1" smtClean="0">
                <a:latin typeface="黑体" pitchFamily="49" charset="-122"/>
                <a:ea typeface="黑体" pitchFamily="49" charset="-122"/>
              </a:rPr>
              <a:t>）</a:t>
            </a:r>
          </a:p>
          <a:p>
            <a:pPr>
              <a:buFont typeface="Symbol" pitchFamily="18" charset="2"/>
              <a:buNone/>
            </a:pPr>
            <a:r>
              <a:rPr lang="en-US" altLang="zh-CN" sz="2800" b="1" smtClean="0">
                <a:latin typeface="黑体" pitchFamily="49" charset="-122"/>
                <a:ea typeface="黑体" pitchFamily="49" charset="-122"/>
              </a:rPr>
              <a:t>PDCAAS = AAS ×</a:t>
            </a:r>
            <a:r>
              <a:rPr lang="zh-CN" altLang="en-US" sz="2800" b="1" smtClean="0">
                <a:latin typeface="黑体" pitchFamily="49" charset="-122"/>
                <a:ea typeface="黑体" pitchFamily="49" charset="-122"/>
              </a:rPr>
              <a:t>真消化率</a:t>
            </a:r>
          </a:p>
        </p:txBody>
      </p:sp>
      <p:sp>
        <p:nvSpPr>
          <p:cNvPr id="33795" name="Rectangle 2"/>
          <p:cNvSpPr>
            <a:spLocks noGrp="1" noChangeArrowheads="1"/>
          </p:cNvSpPr>
          <p:nvPr>
            <p:ph type="title"/>
          </p:nvPr>
        </p:nvSpPr>
        <p:spPr/>
        <p:txBody>
          <a:bodyPr/>
          <a:lstStyle/>
          <a:p>
            <a:pPr algn="l"/>
            <a:r>
              <a:rPr lang="zh-CN" altLang="en-US" sz="4000" b="1" smtClean="0">
                <a:solidFill>
                  <a:srgbClr val="0000FF"/>
                </a:solidFill>
                <a:latin typeface="黑体" pitchFamily="49" charset="-122"/>
                <a:ea typeface="黑体" pitchFamily="49" charset="-122"/>
              </a:rPr>
              <a:t>（三）蛋白质利用率</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p:txBody>
          <a:bodyPr>
            <a:normAutofit/>
          </a:bodyPr>
          <a:lstStyle/>
          <a:p>
            <a:r>
              <a:rPr lang="zh-CN" altLang="en-US" sz="3200" b="1" dirty="0" smtClean="0">
                <a:solidFill>
                  <a:srgbClr val="0000FF"/>
                </a:solidFill>
                <a:latin typeface="黑体" pitchFamily="49" charset="-122"/>
                <a:ea typeface="黑体" pitchFamily="49" charset="-122"/>
              </a:rPr>
              <a:t>表</a:t>
            </a:r>
            <a:r>
              <a:rPr lang="en-US" altLang="zh-CN" sz="3200" b="1" dirty="0" smtClean="0">
                <a:solidFill>
                  <a:srgbClr val="0000FF"/>
                </a:solidFill>
                <a:latin typeface="黑体" pitchFamily="49" charset="-122"/>
                <a:ea typeface="黑体" pitchFamily="49" charset="-122"/>
              </a:rPr>
              <a:t>2 </a:t>
            </a:r>
            <a:r>
              <a:rPr lang="zh-CN" altLang="en-US" sz="3200" b="1" dirty="0" smtClean="0">
                <a:solidFill>
                  <a:srgbClr val="0000FF"/>
                </a:solidFill>
                <a:latin typeface="黑体" pitchFamily="49" charset="-122"/>
                <a:ea typeface="黑体" pitchFamily="49" charset="-122"/>
              </a:rPr>
              <a:t>常见食物蛋白质质量</a:t>
            </a:r>
          </a:p>
        </p:txBody>
      </p:sp>
      <p:graphicFrame>
        <p:nvGraphicFramePr>
          <p:cNvPr id="261141" name="Group 21"/>
          <p:cNvGraphicFramePr>
            <a:graphicFrameLocks noGrp="1"/>
          </p:cNvGraphicFramePr>
          <p:nvPr>
            <p:ph type="tbl" idx="1"/>
          </p:nvPr>
        </p:nvGraphicFramePr>
        <p:xfrm>
          <a:off x="609600" y="1600200"/>
          <a:ext cx="8382000" cy="4492625"/>
        </p:xfrm>
        <a:graphic>
          <a:graphicData uri="http://schemas.openxmlformats.org/drawingml/2006/table">
            <a:tbl>
              <a:tblPr/>
              <a:tblGrid>
                <a:gridCol w="8382000"/>
              </a:tblGrid>
              <a:tr h="676275">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2800" b="1" i="0" u="none" strike="noStrike" cap="none" normalizeH="0" baseline="0" dirty="0" smtClean="0">
                          <a:ln>
                            <a:noFill/>
                          </a:ln>
                          <a:solidFill>
                            <a:schemeClr val="tx1"/>
                          </a:solidFill>
                          <a:effectLst/>
                          <a:latin typeface="Times New Roman" pitchFamily="18" charset="0"/>
                          <a:ea typeface="宋体" pitchFamily="2" charset="-122"/>
                        </a:rPr>
                        <a:t>  </a:t>
                      </a:r>
                      <a:r>
                        <a:rPr kumimoji="1" lang="zh-CN" altLang="en-US" sz="2800" b="1" i="0" u="none" strike="noStrike" kern="1200" cap="none" normalizeH="0" baseline="0" dirty="0" smtClean="0">
                          <a:ln>
                            <a:noFill/>
                          </a:ln>
                          <a:solidFill>
                            <a:schemeClr val="tx1"/>
                          </a:solidFill>
                          <a:effectLst/>
                          <a:latin typeface="黑体" pitchFamily="2" charset="-122"/>
                          <a:ea typeface="黑体" pitchFamily="2" charset="-122"/>
                          <a:cs typeface="+mn-cs"/>
                        </a:rPr>
                        <a:t>食物 </a:t>
                      </a:r>
                      <a:r>
                        <a:rPr kumimoji="1" lang="zh-CN" altLang="en-US" sz="2800" b="1" i="0" u="none" strike="noStrike" cap="none" normalizeH="0" baseline="0" dirty="0" smtClean="0">
                          <a:ln>
                            <a:noFill/>
                          </a:ln>
                          <a:solidFill>
                            <a:schemeClr val="tx1"/>
                          </a:solidFill>
                          <a:effectLst/>
                          <a:latin typeface="Times New Roman" pitchFamily="18" charset="0"/>
                          <a:ea typeface="宋体" pitchFamily="2" charset="-122"/>
                        </a:rPr>
                        <a:t>          </a:t>
                      </a:r>
                      <a:r>
                        <a:rPr kumimoji="1" lang="en-US" altLang="zh-CN" sz="2800" b="1" i="0" u="none" strike="noStrike" cap="none" normalizeH="0" baseline="0" dirty="0" smtClean="0">
                          <a:ln>
                            <a:noFill/>
                          </a:ln>
                          <a:solidFill>
                            <a:schemeClr val="tx1"/>
                          </a:solidFill>
                          <a:effectLst/>
                          <a:latin typeface="Times New Roman" pitchFamily="18" charset="0"/>
                          <a:ea typeface="宋体" pitchFamily="2" charset="-122"/>
                        </a:rPr>
                        <a:t>BV       NPU</a:t>
                      </a:r>
                      <a:r>
                        <a:rPr kumimoji="1" lang="zh-CN" altLang="en-US" sz="2800" b="1" i="0" u="none" strike="noStrike" cap="none" normalizeH="0" baseline="0" dirty="0" smtClean="0">
                          <a:ln>
                            <a:noFill/>
                          </a:ln>
                          <a:solidFill>
                            <a:schemeClr val="tx1"/>
                          </a:solidFill>
                          <a:effectLst/>
                          <a:latin typeface="Times New Roman" pitchFamily="18" charset="0"/>
                          <a:ea typeface="宋体" pitchFamily="2" charset="-122"/>
                        </a:rPr>
                        <a:t>（</a:t>
                      </a:r>
                      <a:r>
                        <a:rPr kumimoji="1" lang="en-US" altLang="zh-CN" sz="2800" b="1" i="0" u="none" strike="noStrike" cap="none" normalizeH="0" baseline="0" dirty="0" smtClean="0">
                          <a:ln>
                            <a:noFill/>
                          </a:ln>
                          <a:solidFill>
                            <a:schemeClr val="tx1"/>
                          </a:solidFill>
                          <a:effectLst/>
                          <a:latin typeface="Times New Roman" pitchFamily="18" charset="0"/>
                          <a:ea typeface="宋体" pitchFamily="2" charset="-122"/>
                        </a:rPr>
                        <a:t>%</a:t>
                      </a:r>
                      <a:r>
                        <a:rPr kumimoji="1" lang="zh-CN" altLang="en-US" sz="2800" b="1" i="0" u="none" strike="noStrike" cap="none" normalizeH="0" baseline="0" dirty="0" smtClean="0">
                          <a:ln>
                            <a:noFill/>
                          </a:ln>
                          <a:solidFill>
                            <a:schemeClr val="tx1"/>
                          </a:solidFill>
                          <a:effectLst/>
                          <a:latin typeface="Times New Roman" pitchFamily="18" charset="0"/>
                          <a:ea typeface="宋体" pitchFamily="2" charset="-122"/>
                        </a:rPr>
                        <a:t>）     </a:t>
                      </a:r>
                      <a:r>
                        <a:rPr kumimoji="1" lang="en-US" altLang="zh-CN" sz="2800" b="1" i="0" u="none" strike="noStrike" cap="none" normalizeH="0" baseline="0" dirty="0" smtClean="0">
                          <a:ln>
                            <a:noFill/>
                          </a:ln>
                          <a:solidFill>
                            <a:schemeClr val="tx1"/>
                          </a:solidFill>
                          <a:effectLst/>
                          <a:latin typeface="Times New Roman" pitchFamily="18" charset="0"/>
                          <a:ea typeface="宋体" pitchFamily="2" charset="-122"/>
                        </a:rPr>
                        <a:t>PER         AAS</a:t>
                      </a:r>
                    </a:p>
                  </a:txBody>
                  <a:tcPr horzOverflow="overflow">
                    <a:lnL cap="flat">
                      <a:noFill/>
                    </a:lnL>
                    <a:lnR cap="flat">
                      <a:noFill/>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816350">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2800" b="1" i="0" u="none" strike="noStrike" cap="none" normalizeH="0" baseline="0" dirty="0" smtClean="0">
                          <a:ln>
                            <a:noFill/>
                          </a:ln>
                          <a:solidFill>
                            <a:schemeClr val="tx1"/>
                          </a:solidFill>
                          <a:effectLst/>
                          <a:latin typeface="黑体" pitchFamily="2" charset="-122"/>
                          <a:ea typeface="黑体" pitchFamily="2" charset="-122"/>
                        </a:rPr>
                        <a:t>全</a:t>
                      </a:r>
                      <a:r>
                        <a:rPr kumimoji="1" lang="zh-CN" altLang="en-US" sz="2800" b="1" i="0" u="none" strike="noStrike" kern="1200" cap="none" normalizeH="0" baseline="0" dirty="0" smtClean="0">
                          <a:ln>
                            <a:noFill/>
                          </a:ln>
                          <a:solidFill>
                            <a:schemeClr val="tx1"/>
                          </a:solidFill>
                          <a:effectLst/>
                          <a:latin typeface="黑体" pitchFamily="2" charset="-122"/>
                          <a:ea typeface="黑体" pitchFamily="2" charset="-122"/>
                          <a:cs typeface="+mn-cs"/>
                        </a:rPr>
                        <a:t>鸡蛋     </a:t>
                      </a:r>
                      <a:r>
                        <a:rPr kumimoji="1" lang="en-US" altLang="zh-CN" sz="2800" b="1" i="0" u="none" strike="noStrike" kern="1200" cap="none" normalizeH="0" baseline="0" dirty="0" smtClean="0">
                          <a:ln>
                            <a:noFill/>
                          </a:ln>
                          <a:solidFill>
                            <a:schemeClr val="tx1"/>
                          </a:solidFill>
                          <a:effectLst/>
                          <a:latin typeface="黑体" pitchFamily="2" charset="-122"/>
                          <a:ea typeface="黑体" pitchFamily="2" charset="-122"/>
                          <a:cs typeface="+mn-cs"/>
                        </a:rPr>
                        <a:t>94     84          3.92    1.06</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2800" b="1" i="0" u="none" strike="noStrike" kern="1200" cap="none" normalizeH="0" baseline="0" dirty="0" smtClean="0">
                          <a:ln>
                            <a:noFill/>
                          </a:ln>
                          <a:solidFill>
                            <a:schemeClr val="tx1"/>
                          </a:solidFill>
                          <a:effectLst/>
                          <a:latin typeface="黑体" pitchFamily="2" charset="-122"/>
                          <a:ea typeface="黑体" pitchFamily="2" charset="-122"/>
                          <a:cs typeface="+mn-cs"/>
                        </a:rPr>
                        <a:t>全牛奶     </a:t>
                      </a:r>
                      <a:r>
                        <a:rPr kumimoji="1" lang="en-US" altLang="zh-CN" sz="2800" b="1" i="0" u="none" strike="noStrike" kern="1200" cap="none" normalizeH="0" baseline="0" dirty="0" smtClean="0">
                          <a:ln>
                            <a:noFill/>
                          </a:ln>
                          <a:solidFill>
                            <a:schemeClr val="tx1"/>
                          </a:solidFill>
                          <a:effectLst/>
                          <a:latin typeface="黑体" pitchFamily="2" charset="-122"/>
                          <a:ea typeface="黑体" pitchFamily="2" charset="-122"/>
                          <a:cs typeface="+mn-cs"/>
                        </a:rPr>
                        <a:t>87     82          3.09    0.98</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2800" b="1" i="0" u="none" strike="noStrike" kern="1200" cap="none" normalizeH="0" baseline="0" dirty="0" smtClean="0">
                          <a:ln>
                            <a:noFill/>
                          </a:ln>
                          <a:solidFill>
                            <a:schemeClr val="tx1"/>
                          </a:solidFill>
                          <a:effectLst/>
                          <a:latin typeface="黑体" pitchFamily="2" charset="-122"/>
                          <a:ea typeface="黑体" pitchFamily="2" charset="-122"/>
                          <a:cs typeface="+mn-cs"/>
                        </a:rPr>
                        <a:t>  </a:t>
                      </a:r>
                      <a:r>
                        <a:rPr kumimoji="1" lang="zh-CN" altLang="en-US" sz="2800" b="1" i="0" u="none" strike="noStrike" kern="1200" cap="none" normalizeH="0" baseline="0" dirty="0" smtClean="0">
                          <a:ln>
                            <a:noFill/>
                          </a:ln>
                          <a:solidFill>
                            <a:schemeClr val="tx1"/>
                          </a:solidFill>
                          <a:effectLst/>
                          <a:latin typeface="黑体" pitchFamily="2" charset="-122"/>
                          <a:ea typeface="黑体" pitchFamily="2" charset="-122"/>
                          <a:cs typeface="+mn-cs"/>
                        </a:rPr>
                        <a:t>鱼       </a:t>
                      </a:r>
                      <a:r>
                        <a:rPr kumimoji="1" lang="en-US" altLang="zh-CN" sz="2800" b="1" i="0" u="none" strike="noStrike" kern="1200" cap="none" normalizeH="0" baseline="0" dirty="0" smtClean="0">
                          <a:ln>
                            <a:noFill/>
                          </a:ln>
                          <a:solidFill>
                            <a:schemeClr val="tx1"/>
                          </a:solidFill>
                          <a:effectLst/>
                          <a:latin typeface="黑体" pitchFamily="2" charset="-122"/>
                          <a:ea typeface="黑体" pitchFamily="2" charset="-122"/>
                          <a:cs typeface="+mn-cs"/>
                        </a:rPr>
                        <a:t>83     81          4.55    1.00 </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2800" b="1" i="0" u="none" strike="noStrike" kern="1200" cap="none" normalizeH="0" baseline="0" dirty="0" smtClean="0">
                          <a:ln>
                            <a:noFill/>
                          </a:ln>
                          <a:solidFill>
                            <a:schemeClr val="tx1"/>
                          </a:solidFill>
                          <a:effectLst/>
                          <a:latin typeface="黑体" pitchFamily="2" charset="-122"/>
                          <a:ea typeface="黑体" pitchFamily="2" charset="-122"/>
                          <a:cs typeface="+mn-cs"/>
                        </a:rPr>
                        <a:t> </a:t>
                      </a:r>
                      <a:r>
                        <a:rPr kumimoji="1" lang="zh-CN" altLang="en-US" sz="2800" b="1" i="0" u="none" strike="noStrike" kern="1200" cap="none" normalizeH="0" baseline="0" dirty="0" smtClean="0">
                          <a:ln>
                            <a:noFill/>
                          </a:ln>
                          <a:solidFill>
                            <a:schemeClr val="tx1"/>
                          </a:solidFill>
                          <a:effectLst/>
                          <a:latin typeface="黑体" pitchFamily="2" charset="-122"/>
                          <a:ea typeface="黑体" pitchFamily="2" charset="-122"/>
                          <a:cs typeface="+mn-cs"/>
                        </a:rPr>
                        <a:t>牛肉      </a:t>
                      </a:r>
                      <a:r>
                        <a:rPr kumimoji="1" lang="en-US" altLang="zh-CN" sz="2800" b="1" i="0" u="none" strike="noStrike" kern="1200" cap="none" normalizeH="0" baseline="0" dirty="0" smtClean="0">
                          <a:ln>
                            <a:noFill/>
                          </a:ln>
                          <a:solidFill>
                            <a:schemeClr val="tx1"/>
                          </a:solidFill>
                          <a:effectLst/>
                          <a:latin typeface="黑体" pitchFamily="2" charset="-122"/>
                          <a:ea typeface="黑体" pitchFamily="2" charset="-122"/>
                          <a:cs typeface="+mn-cs"/>
                        </a:rPr>
                        <a:t>74     73          2.30    1.00 </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2800" b="1" i="0" u="none" strike="noStrike" kern="1200" cap="none" normalizeH="0" baseline="0" dirty="0" smtClean="0">
                          <a:ln>
                            <a:noFill/>
                          </a:ln>
                          <a:solidFill>
                            <a:schemeClr val="tx1"/>
                          </a:solidFill>
                          <a:effectLst/>
                          <a:latin typeface="黑体" pitchFamily="2" charset="-122"/>
                          <a:ea typeface="黑体" pitchFamily="2" charset="-122"/>
                          <a:cs typeface="+mn-cs"/>
                        </a:rPr>
                        <a:t> </a:t>
                      </a:r>
                      <a:r>
                        <a:rPr kumimoji="1" lang="zh-CN" altLang="en-US" sz="2800" b="1" i="0" u="none" strike="noStrike" kern="1200" cap="none" normalizeH="0" baseline="0" dirty="0" smtClean="0">
                          <a:ln>
                            <a:noFill/>
                          </a:ln>
                          <a:solidFill>
                            <a:schemeClr val="tx1"/>
                          </a:solidFill>
                          <a:effectLst/>
                          <a:latin typeface="黑体" pitchFamily="2" charset="-122"/>
                          <a:ea typeface="黑体" pitchFamily="2" charset="-122"/>
                          <a:cs typeface="+mn-cs"/>
                        </a:rPr>
                        <a:t>大豆      </a:t>
                      </a:r>
                      <a:r>
                        <a:rPr kumimoji="1" lang="en-US" altLang="zh-CN" sz="2800" b="1" i="0" u="none" strike="noStrike" kern="1200" cap="none" normalizeH="0" baseline="0" dirty="0" smtClean="0">
                          <a:ln>
                            <a:noFill/>
                          </a:ln>
                          <a:solidFill>
                            <a:schemeClr val="tx1"/>
                          </a:solidFill>
                          <a:effectLst/>
                          <a:latin typeface="黑体" pitchFamily="2" charset="-122"/>
                          <a:ea typeface="黑体" pitchFamily="2" charset="-122"/>
                          <a:cs typeface="+mn-cs"/>
                        </a:rPr>
                        <a:t>73     66          2.32    0.63  </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2800" b="1" i="0" u="none" strike="noStrike" kern="1200" cap="none" normalizeH="0" baseline="0" dirty="0" smtClean="0">
                          <a:ln>
                            <a:noFill/>
                          </a:ln>
                          <a:solidFill>
                            <a:schemeClr val="tx1"/>
                          </a:solidFill>
                          <a:effectLst/>
                          <a:latin typeface="黑体" pitchFamily="2" charset="-122"/>
                          <a:ea typeface="黑体" pitchFamily="2" charset="-122"/>
                          <a:cs typeface="+mn-cs"/>
                        </a:rPr>
                        <a:t>精制面粉   </a:t>
                      </a:r>
                      <a:r>
                        <a:rPr kumimoji="1" lang="en-US" altLang="zh-CN" sz="2800" b="1" i="0" u="none" strike="noStrike" kern="1200" cap="none" normalizeH="0" baseline="0" dirty="0" smtClean="0">
                          <a:ln>
                            <a:noFill/>
                          </a:ln>
                          <a:solidFill>
                            <a:schemeClr val="tx1"/>
                          </a:solidFill>
                          <a:effectLst/>
                          <a:latin typeface="黑体" pitchFamily="2" charset="-122"/>
                          <a:ea typeface="黑体" pitchFamily="2" charset="-122"/>
                          <a:cs typeface="+mn-cs"/>
                        </a:rPr>
                        <a:t>52     51          0.60    0.34</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2800" b="1" i="0" u="none" strike="noStrike" kern="1200" cap="none" normalizeH="0" baseline="0" dirty="0" smtClean="0">
                          <a:ln>
                            <a:noFill/>
                          </a:ln>
                          <a:solidFill>
                            <a:schemeClr val="tx1"/>
                          </a:solidFill>
                          <a:effectLst/>
                          <a:latin typeface="黑体" pitchFamily="2" charset="-122"/>
                          <a:ea typeface="黑体" pitchFamily="2" charset="-122"/>
                          <a:cs typeface="+mn-cs"/>
                        </a:rPr>
                        <a:t> </a:t>
                      </a:r>
                      <a:r>
                        <a:rPr kumimoji="1" lang="zh-CN" altLang="en-US" sz="2800" b="1" i="0" u="none" strike="noStrike" kern="1200" cap="none" normalizeH="0" baseline="0" dirty="0" smtClean="0">
                          <a:ln>
                            <a:noFill/>
                          </a:ln>
                          <a:solidFill>
                            <a:schemeClr val="tx1"/>
                          </a:solidFill>
                          <a:effectLst/>
                          <a:latin typeface="黑体" pitchFamily="2" charset="-122"/>
                          <a:ea typeface="黑体" pitchFamily="2" charset="-122"/>
                          <a:cs typeface="+mn-cs"/>
                        </a:rPr>
                        <a:t>大米      </a:t>
                      </a:r>
                      <a:r>
                        <a:rPr kumimoji="1" lang="en-US" altLang="zh-CN" sz="2800" b="1" i="0" u="none" strike="noStrike" kern="1200" cap="none" normalizeH="0" baseline="0" dirty="0" smtClean="0">
                          <a:ln>
                            <a:noFill/>
                          </a:ln>
                          <a:solidFill>
                            <a:schemeClr val="tx1"/>
                          </a:solidFill>
                          <a:effectLst/>
                          <a:latin typeface="黑体" pitchFamily="2" charset="-122"/>
                          <a:ea typeface="黑体" pitchFamily="2" charset="-122"/>
                          <a:cs typeface="+mn-cs"/>
                        </a:rPr>
                        <a:t>63     63          2.16    0.59</a:t>
                      </a:r>
                    </a:p>
                  </a:txBody>
                  <a:tcPr horzOverflow="overflow">
                    <a:lnL cap="flat">
                      <a:noFill/>
                    </a:lnL>
                    <a:lnR cap="flat">
                      <a:noFill/>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标题 1"/>
          <p:cNvSpPr>
            <a:spLocks noGrp="1"/>
          </p:cNvSpPr>
          <p:nvPr>
            <p:ph type="title"/>
          </p:nvPr>
        </p:nvSpPr>
        <p:spPr>
          <a:xfrm>
            <a:off x="228600" y="274638"/>
            <a:ext cx="8610600" cy="1143000"/>
          </a:xfrm>
        </p:spPr>
        <p:txBody>
          <a:bodyPr/>
          <a:lstStyle/>
          <a:p>
            <a:r>
              <a:rPr lang="zh-CN" sz="4000" b="1" smtClean="0">
                <a:solidFill>
                  <a:srgbClr val="0000FF"/>
                </a:solidFill>
                <a:latin typeface="黑体" pitchFamily="49" charset="-122"/>
                <a:ea typeface="黑体" pitchFamily="49" charset="-122"/>
              </a:rPr>
              <a:t>五、蛋白质营养不良及营养状况评价</a:t>
            </a:r>
            <a:endParaRPr lang="zh-CN" altLang="en-US" smtClean="0"/>
          </a:p>
        </p:txBody>
      </p:sp>
      <p:sp>
        <p:nvSpPr>
          <p:cNvPr id="29699" name="内容占位符 2"/>
          <p:cNvSpPr>
            <a:spLocks noGrp="1"/>
          </p:cNvSpPr>
          <p:nvPr>
            <p:ph idx="1"/>
          </p:nvPr>
        </p:nvSpPr>
        <p:spPr>
          <a:xfrm>
            <a:off x="457200" y="1600200"/>
            <a:ext cx="8382000" cy="4525963"/>
          </a:xfrm>
        </p:spPr>
        <p:txBody>
          <a:bodyPr/>
          <a:lstStyle/>
          <a:p>
            <a:pPr>
              <a:buFont typeface="Symbol" pitchFamily="18" charset="2"/>
              <a:buNone/>
              <a:defRPr/>
            </a:pPr>
            <a:r>
              <a:rPr lang="zh-CN" altLang="en-US" b="1" dirty="0" smtClean="0">
                <a:solidFill>
                  <a:schemeClr val="tx2"/>
                </a:solidFill>
              </a:rPr>
              <a:t>（</a:t>
            </a:r>
            <a:r>
              <a:rPr lang="zh-CN" altLang="en-US" b="1" dirty="0" smtClean="0">
                <a:solidFill>
                  <a:schemeClr val="tx2"/>
                </a:solidFill>
                <a:latin typeface="黑体" pitchFamily="2" charset="-122"/>
                <a:ea typeface="黑体" pitchFamily="2" charset="-122"/>
              </a:rPr>
              <a:t>一）蛋白质营养不良</a:t>
            </a:r>
          </a:p>
          <a:p>
            <a:pPr marL="0">
              <a:buFont typeface="Symbol" pitchFamily="18" charset="2"/>
              <a:buNone/>
              <a:defRPr/>
            </a:pPr>
            <a:r>
              <a:rPr lang="zh-CN" altLang="en-US" b="1" dirty="0" smtClean="0">
                <a:latin typeface="黑体" pitchFamily="2" charset="-122"/>
                <a:ea typeface="黑体" pitchFamily="2" charset="-122"/>
              </a:rPr>
              <a:t>蛋白质营养不良常与不同程度的热能营养不良同时存在，称为</a:t>
            </a:r>
            <a:r>
              <a:rPr lang="zh-CN" altLang="en-US" b="1" dirty="0" smtClean="0">
                <a:solidFill>
                  <a:schemeClr val="tx2"/>
                </a:solidFill>
                <a:latin typeface="黑体" pitchFamily="2" charset="-122"/>
                <a:ea typeface="黑体" pitchFamily="2" charset="-122"/>
              </a:rPr>
              <a:t>蛋白质</a:t>
            </a:r>
            <a:r>
              <a:rPr lang="en-US" altLang="zh-CN" b="1" dirty="0" smtClean="0">
                <a:solidFill>
                  <a:schemeClr val="tx2"/>
                </a:solidFill>
                <a:latin typeface="黑体" pitchFamily="2" charset="-122"/>
                <a:ea typeface="黑体" pitchFamily="2" charset="-122"/>
              </a:rPr>
              <a:t>-</a:t>
            </a:r>
            <a:r>
              <a:rPr lang="zh-CN" altLang="en-US" b="1" dirty="0" smtClean="0">
                <a:solidFill>
                  <a:schemeClr val="tx2"/>
                </a:solidFill>
                <a:latin typeface="黑体" pitchFamily="2" charset="-122"/>
                <a:ea typeface="黑体" pitchFamily="2" charset="-122"/>
              </a:rPr>
              <a:t>热能营养不良（</a:t>
            </a:r>
            <a:r>
              <a:rPr lang="en-US" altLang="zh-CN" b="1" dirty="0" smtClean="0">
                <a:solidFill>
                  <a:schemeClr val="tx2"/>
                </a:solidFill>
                <a:ea typeface="黑体" pitchFamily="2" charset="-122"/>
              </a:rPr>
              <a:t>protein-energy </a:t>
            </a:r>
            <a:r>
              <a:rPr lang="en-US" altLang="zh-CN" b="1" dirty="0" err="1" smtClean="0">
                <a:solidFill>
                  <a:schemeClr val="tx2"/>
                </a:solidFill>
                <a:ea typeface="黑体" pitchFamily="2" charset="-122"/>
              </a:rPr>
              <a:t>malnutrition,PEM</a:t>
            </a:r>
            <a:r>
              <a:rPr lang="zh-CN" altLang="en-US" b="1" dirty="0" smtClean="0">
                <a:solidFill>
                  <a:schemeClr val="tx2"/>
                </a:solidFill>
                <a:latin typeface="黑体" pitchFamily="2" charset="-122"/>
                <a:ea typeface="黑体" pitchFamily="2" charset="-122"/>
              </a:rPr>
              <a:t>）。</a:t>
            </a:r>
          </a:p>
          <a:p>
            <a:pPr marL="0">
              <a:defRPr/>
            </a:pPr>
            <a:r>
              <a:rPr lang="zh-CN" altLang="en-US" b="1" dirty="0" smtClean="0">
                <a:latin typeface="黑体" pitchFamily="2" charset="-122"/>
                <a:ea typeface="黑体" pitchFamily="2" charset="-122"/>
              </a:rPr>
              <a:t>临床表现：慢性腹泻、水肿、消瘦、易感染</a:t>
            </a:r>
            <a:endParaRPr lang="zh-CN" alt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304800" y="1524000"/>
            <a:ext cx="8540750" cy="2971800"/>
          </a:xfrm>
        </p:spPr>
        <p:txBody>
          <a:bodyPr/>
          <a:lstStyle/>
          <a:p>
            <a:pPr>
              <a:buFont typeface="Wingdings" pitchFamily="2" charset="2"/>
              <a:buNone/>
            </a:pPr>
            <a:r>
              <a:rPr lang="en-US" altLang="zh-CN" sz="2800" b="1" smtClean="0">
                <a:latin typeface="黑体" pitchFamily="49" charset="-122"/>
                <a:ea typeface="黑体" pitchFamily="49" charset="-122"/>
              </a:rPr>
              <a:t>1.</a:t>
            </a:r>
            <a:r>
              <a:rPr lang="zh-CN" altLang="en-US" sz="2800" b="1" smtClean="0">
                <a:latin typeface="黑体" pitchFamily="49" charset="-122"/>
                <a:ea typeface="黑体" pitchFamily="49" charset="-122"/>
              </a:rPr>
              <a:t>水肿型（</a:t>
            </a:r>
            <a:r>
              <a:rPr lang="en-US" altLang="zh-CN" sz="2800" b="1" smtClean="0">
                <a:latin typeface="黑体" pitchFamily="49" charset="-122"/>
                <a:ea typeface="黑体" pitchFamily="49" charset="-122"/>
              </a:rPr>
              <a:t>Kwashiorker</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a:t>
            </a:r>
            <a:r>
              <a:rPr lang="zh-CN" altLang="en-US" sz="2800" b="1" smtClean="0">
                <a:latin typeface="黑体" pitchFamily="49" charset="-122"/>
                <a:ea typeface="黑体" pitchFamily="49" charset="-122"/>
              </a:rPr>
              <a:t>指能量摄入基本满足而蛋白质摄入量严重不足的儿童营养性疾病。</a:t>
            </a:r>
          </a:p>
          <a:p>
            <a:r>
              <a:rPr lang="zh-CN" altLang="en-US" sz="2800" b="1" smtClean="0">
                <a:latin typeface="黑体" pitchFamily="49" charset="-122"/>
                <a:ea typeface="黑体" pitchFamily="49" charset="-122"/>
              </a:rPr>
              <a:t>表现为：水肿、虚弱、表情淡漠、生长迟缓、易感染。</a:t>
            </a:r>
          </a:p>
          <a:p>
            <a:endParaRPr lang="en-US" altLang="zh-CN" smtClean="0"/>
          </a:p>
        </p:txBody>
      </p:sp>
      <p:pic>
        <p:nvPicPr>
          <p:cNvPr id="36867" name="Picture 3" descr="it?u=3386113114,1110899110&amp;gp=1">
            <a:hlinkClick r:id="rId2"/>
          </p:cNvPr>
          <p:cNvPicPr>
            <a:picLocks noChangeAspect="1" noChangeArrowheads="1"/>
          </p:cNvPicPr>
          <p:nvPr/>
        </p:nvPicPr>
        <p:blipFill>
          <a:blip r:embed="rId3" cstate="print"/>
          <a:srcRect/>
          <a:stretch>
            <a:fillRect/>
          </a:stretch>
        </p:blipFill>
        <p:spPr bwMode="auto">
          <a:xfrm>
            <a:off x="2057400" y="3711575"/>
            <a:ext cx="5327650" cy="3146425"/>
          </a:xfrm>
          <a:prstGeom prst="rect">
            <a:avLst/>
          </a:prstGeom>
          <a:noFill/>
          <a:ln w="9525">
            <a:noFill/>
            <a:miter lim="800000"/>
            <a:headEnd/>
            <a:tailEnd/>
          </a:ln>
        </p:spPr>
      </p:pic>
      <p:sp>
        <p:nvSpPr>
          <p:cNvPr id="36868" name="TextBox 3"/>
          <p:cNvSpPr txBox="1">
            <a:spLocks noChangeArrowheads="1"/>
          </p:cNvSpPr>
          <p:nvPr/>
        </p:nvSpPr>
        <p:spPr bwMode="auto">
          <a:xfrm>
            <a:off x="838200" y="685800"/>
            <a:ext cx="4818063" cy="646113"/>
          </a:xfrm>
          <a:prstGeom prst="rect">
            <a:avLst/>
          </a:prstGeom>
          <a:noFill/>
          <a:ln w="9525">
            <a:noFill/>
            <a:miter lim="800000"/>
            <a:headEnd/>
            <a:tailEnd/>
          </a:ln>
        </p:spPr>
        <p:txBody>
          <a:bodyPr wrap="none">
            <a:spAutoFit/>
          </a:bodyPr>
          <a:lstStyle/>
          <a:p>
            <a:r>
              <a:rPr lang="zh-CN" altLang="en-US" sz="3600" b="1">
                <a:solidFill>
                  <a:srgbClr val="0000FF"/>
                </a:solidFill>
                <a:latin typeface="黑体" pitchFamily="49" charset="-122"/>
                <a:ea typeface="黑体" pitchFamily="49" charset="-122"/>
              </a:rPr>
              <a:t>（一）蛋白质营养不良</a:t>
            </a:r>
            <a:endParaRPr lang="zh-CN" altLang="en-US" sz="24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304800" y="1143000"/>
            <a:ext cx="8686800" cy="4194175"/>
          </a:xfrm>
        </p:spPr>
        <p:txBody>
          <a:bodyPr/>
          <a:lstStyle/>
          <a:p>
            <a:pPr>
              <a:lnSpc>
                <a:spcPct val="140000"/>
              </a:lnSpc>
              <a:buFont typeface="Wingdings" pitchFamily="2" charset="2"/>
              <a:buNone/>
            </a:pPr>
            <a:r>
              <a:rPr lang="en-US" altLang="zh-CN" sz="2800" b="1" dirty="0" smtClean="0">
                <a:latin typeface="黑体" pitchFamily="49" charset="-122"/>
                <a:ea typeface="黑体" pitchFamily="49" charset="-122"/>
              </a:rPr>
              <a:t>2.</a:t>
            </a:r>
            <a:r>
              <a:rPr lang="zh-CN" altLang="en-US" sz="2800" b="1" dirty="0" smtClean="0">
                <a:latin typeface="黑体" pitchFamily="49" charset="-122"/>
                <a:ea typeface="黑体" pitchFamily="49" charset="-122"/>
              </a:rPr>
              <a:t>消瘦型（</a:t>
            </a:r>
            <a:r>
              <a:rPr lang="en-US" altLang="zh-CN" sz="2800" b="1" dirty="0" err="1" smtClean="0">
                <a:latin typeface="黑体" pitchFamily="49" charset="-122"/>
                <a:ea typeface="黑体" pitchFamily="49" charset="-122"/>
              </a:rPr>
              <a:t>marasmus</a:t>
            </a:r>
            <a:r>
              <a:rPr lang="zh-CN" altLang="en-US" sz="2800" b="1" dirty="0" smtClean="0">
                <a:latin typeface="黑体" pitchFamily="49" charset="-122"/>
                <a:ea typeface="黑体" pitchFamily="49" charset="-122"/>
              </a:rPr>
              <a:t>）：指蛋白质和能量摄入</a:t>
            </a:r>
            <a:r>
              <a:rPr lang="zh-CN" altLang="en-US" sz="2800" b="1" dirty="0" smtClean="0">
                <a:solidFill>
                  <a:srgbClr val="FF0000"/>
                </a:solidFill>
                <a:latin typeface="黑体" pitchFamily="49" charset="-122"/>
                <a:ea typeface="黑体" pitchFamily="49" charset="-122"/>
              </a:rPr>
              <a:t>均</a:t>
            </a:r>
            <a:r>
              <a:rPr lang="zh-CN" altLang="en-US" sz="2800" b="1" dirty="0" smtClean="0">
                <a:latin typeface="黑体" pitchFamily="49" charset="-122"/>
                <a:ea typeface="黑体" pitchFamily="49" charset="-122"/>
              </a:rPr>
              <a:t>严重不足的儿童营养性疾病。</a:t>
            </a:r>
          </a:p>
          <a:p>
            <a:pPr>
              <a:lnSpc>
                <a:spcPct val="140000"/>
              </a:lnSpc>
            </a:pPr>
            <a:r>
              <a:rPr lang="zh-CN" altLang="en-US" sz="2800" b="1" dirty="0" smtClean="0">
                <a:latin typeface="黑体" pitchFamily="49" charset="-122"/>
                <a:ea typeface="黑体" pitchFamily="49" charset="-122"/>
              </a:rPr>
              <a:t>表现为：消瘦无力、易感染其他疾病而死亡。</a:t>
            </a:r>
          </a:p>
        </p:txBody>
      </p:sp>
      <p:pic>
        <p:nvPicPr>
          <p:cNvPr id="37891" name="Picture 3" descr="it?u=2903650992,1630857195&amp;gp=1">
            <a:hlinkClick r:id="rId2"/>
          </p:cNvPr>
          <p:cNvPicPr>
            <a:picLocks noChangeAspect="1" noChangeArrowheads="1"/>
          </p:cNvPicPr>
          <p:nvPr/>
        </p:nvPicPr>
        <p:blipFill>
          <a:blip r:embed="rId3" cstate="print"/>
          <a:srcRect/>
          <a:stretch>
            <a:fillRect/>
          </a:stretch>
        </p:blipFill>
        <p:spPr bwMode="auto">
          <a:xfrm>
            <a:off x="900113" y="3689350"/>
            <a:ext cx="3059112" cy="3168650"/>
          </a:xfrm>
          <a:prstGeom prst="rect">
            <a:avLst/>
          </a:prstGeom>
          <a:noFill/>
          <a:ln w="9525">
            <a:noFill/>
            <a:miter lim="800000"/>
            <a:headEnd/>
            <a:tailEnd/>
          </a:ln>
        </p:spPr>
      </p:pic>
      <p:pic>
        <p:nvPicPr>
          <p:cNvPr id="37892" name="Picture 4" descr="01PEM-"/>
          <p:cNvPicPr>
            <a:picLocks noChangeAspect="1" noChangeArrowheads="1"/>
          </p:cNvPicPr>
          <p:nvPr/>
        </p:nvPicPr>
        <p:blipFill>
          <a:blip r:embed="rId4" cstate="print"/>
          <a:srcRect/>
          <a:stretch>
            <a:fillRect/>
          </a:stretch>
        </p:blipFill>
        <p:spPr bwMode="auto">
          <a:xfrm>
            <a:off x="4572000" y="3565525"/>
            <a:ext cx="4175125" cy="3292475"/>
          </a:xfrm>
          <a:prstGeom prst="rect">
            <a:avLst/>
          </a:prstGeom>
          <a:noFill/>
          <a:ln w="9525">
            <a:noFill/>
            <a:miter lim="800000"/>
            <a:headEnd/>
            <a:tailEnd/>
          </a:ln>
        </p:spPr>
      </p:pic>
      <p:sp>
        <p:nvSpPr>
          <p:cNvPr id="37893" name="TextBox 4"/>
          <p:cNvSpPr txBox="1">
            <a:spLocks noChangeArrowheads="1"/>
          </p:cNvSpPr>
          <p:nvPr/>
        </p:nvSpPr>
        <p:spPr bwMode="auto">
          <a:xfrm>
            <a:off x="609600" y="457200"/>
            <a:ext cx="4818063" cy="646113"/>
          </a:xfrm>
          <a:prstGeom prst="rect">
            <a:avLst/>
          </a:prstGeom>
          <a:noFill/>
          <a:ln w="9525">
            <a:noFill/>
            <a:miter lim="800000"/>
            <a:headEnd/>
            <a:tailEnd/>
          </a:ln>
        </p:spPr>
        <p:txBody>
          <a:bodyPr wrap="none">
            <a:spAutoFit/>
          </a:bodyPr>
          <a:lstStyle/>
          <a:p>
            <a:r>
              <a:rPr lang="zh-CN" altLang="en-US" sz="3600" b="1">
                <a:solidFill>
                  <a:srgbClr val="0000FF"/>
                </a:solidFill>
                <a:latin typeface="黑体" pitchFamily="49" charset="-122"/>
                <a:ea typeface="黑体" pitchFamily="49" charset="-122"/>
              </a:rPr>
              <a:t>（一）蛋白质营养不良</a:t>
            </a:r>
            <a:endParaRPr lang="zh-CN" alt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p:txBody>
          <a:bodyPr/>
          <a:lstStyle/>
          <a:p>
            <a:pPr algn="l"/>
            <a:r>
              <a:rPr lang="zh-CN" b="1" smtClean="0">
                <a:solidFill>
                  <a:srgbClr val="0000FF"/>
                </a:solidFill>
                <a:latin typeface="黑体" pitchFamily="49" charset="-122"/>
                <a:ea typeface="黑体" pitchFamily="49" charset="-122"/>
              </a:rPr>
              <a:t>一、氨基酸</a:t>
            </a:r>
            <a:endParaRPr lang="zh-CN" altLang="en-US" smtClean="0">
              <a:solidFill>
                <a:srgbClr val="0000FF"/>
              </a:solidFill>
              <a:latin typeface="黑体" pitchFamily="49" charset="-122"/>
              <a:ea typeface="黑体" pitchFamily="49" charset="-122"/>
            </a:endParaRPr>
          </a:p>
        </p:txBody>
      </p:sp>
      <p:sp>
        <p:nvSpPr>
          <p:cNvPr id="11267" name="内容占位符 2"/>
          <p:cNvSpPr>
            <a:spLocks noGrp="1"/>
          </p:cNvSpPr>
          <p:nvPr>
            <p:ph idx="1"/>
          </p:nvPr>
        </p:nvSpPr>
        <p:spPr/>
        <p:txBody>
          <a:bodyPr/>
          <a:lstStyle/>
          <a:p>
            <a:pPr>
              <a:buFont typeface="Symbol" pitchFamily="18" charset="2"/>
              <a:buNone/>
            </a:pPr>
            <a:r>
              <a:rPr lang="zh-CN" altLang="en-US" b="1" smtClean="0">
                <a:solidFill>
                  <a:schemeClr val="tx2"/>
                </a:solidFill>
                <a:latin typeface="黑体" pitchFamily="49" charset="-122"/>
                <a:ea typeface="黑体" pitchFamily="49" charset="-122"/>
              </a:rPr>
              <a:t>（一）氨基酸分类      </a:t>
            </a:r>
            <a:endParaRPr lang="en-US" altLang="zh-CN" b="1" smtClean="0">
              <a:solidFill>
                <a:schemeClr val="tx2"/>
              </a:solidFill>
              <a:latin typeface="黑体" pitchFamily="49" charset="-122"/>
              <a:ea typeface="黑体" pitchFamily="49" charset="-122"/>
            </a:endParaRPr>
          </a:p>
          <a:p>
            <a:pPr>
              <a:buFont typeface="Symbol" pitchFamily="18" charset="2"/>
              <a:buNone/>
            </a:pPr>
            <a:r>
              <a:rPr lang="en-US" altLang="zh-CN" b="1" smtClean="0">
                <a:solidFill>
                  <a:schemeClr val="tx2"/>
                </a:solidFill>
                <a:latin typeface="黑体" pitchFamily="49" charset="-122"/>
                <a:ea typeface="黑体" pitchFamily="49" charset="-122"/>
              </a:rPr>
              <a:t>      </a:t>
            </a:r>
            <a:r>
              <a:rPr lang="zh-CN" altLang="en-US" b="1" smtClean="0">
                <a:solidFill>
                  <a:schemeClr val="tx2"/>
                </a:solidFill>
                <a:latin typeface="黑体" pitchFamily="49" charset="-122"/>
                <a:ea typeface="黑体" pitchFamily="49" charset="-122"/>
              </a:rPr>
              <a:t>根据营养功能分为：必需氨基酸、条件必需氨基酸和非必需氨基酸。</a:t>
            </a:r>
          </a:p>
          <a:p>
            <a:pPr>
              <a:buFont typeface="Symbol" pitchFamily="18" charset="2"/>
              <a:buNone/>
            </a:pPr>
            <a:endParaRPr lang="en-US" altLang="zh-CN" b="1" smtClean="0">
              <a:solidFill>
                <a:schemeClr val="tx2"/>
              </a:solidFill>
              <a:latin typeface="黑体" pitchFamily="49" charset="-122"/>
              <a:ea typeface="黑体" pitchFamily="49" charset="-122"/>
            </a:endParaRPr>
          </a:p>
          <a:p>
            <a:pPr lvl="1">
              <a:buFont typeface="Symbol" pitchFamily="18" charset="2"/>
              <a:buNone/>
            </a:pPr>
            <a:r>
              <a:rPr lang="en-US" altLang="zh-CN" b="1" smtClean="0">
                <a:solidFill>
                  <a:schemeClr val="tx2"/>
                </a:solidFill>
                <a:latin typeface="黑体" pitchFamily="49" charset="-122"/>
                <a:ea typeface="黑体" pitchFamily="49" charset="-122"/>
              </a:rPr>
              <a:t>1.</a:t>
            </a:r>
            <a:r>
              <a:rPr lang="zh-CN" altLang="en-US" b="1" smtClean="0">
                <a:solidFill>
                  <a:schemeClr val="tx2"/>
                </a:solidFill>
                <a:latin typeface="黑体" pitchFamily="49" charset="-122"/>
                <a:ea typeface="黑体" pitchFamily="49" charset="-122"/>
              </a:rPr>
              <a:t>必需氨基酸（</a:t>
            </a:r>
            <a:r>
              <a:rPr lang="en-US" altLang="zh-CN" b="1" smtClean="0">
                <a:solidFill>
                  <a:schemeClr val="tx2"/>
                </a:solidFill>
                <a:latin typeface="黑体" pitchFamily="49" charset="-122"/>
                <a:ea typeface="黑体" pitchFamily="49" charset="-122"/>
              </a:rPr>
              <a:t>essential amino acid</a:t>
            </a:r>
            <a:r>
              <a:rPr lang="zh-CN" altLang="en-US" b="1" smtClean="0">
                <a:solidFill>
                  <a:schemeClr val="tx2"/>
                </a:solidFill>
                <a:latin typeface="黑体" pitchFamily="49" charset="-122"/>
                <a:ea typeface="黑体" pitchFamily="49" charset="-122"/>
              </a:rPr>
              <a:t>）   </a:t>
            </a:r>
          </a:p>
          <a:p>
            <a:pPr>
              <a:buFont typeface="Symbol" pitchFamily="18" charset="2"/>
              <a:buNone/>
            </a:pPr>
            <a:r>
              <a:rPr lang="zh-CN" altLang="en-US" b="1" smtClean="0">
                <a:solidFill>
                  <a:schemeClr val="tx2"/>
                </a:solidFill>
                <a:latin typeface="黑体" pitchFamily="49" charset="-122"/>
                <a:ea typeface="黑体" pitchFamily="49" charset="-122"/>
              </a:rPr>
              <a:t>     </a:t>
            </a:r>
            <a:r>
              <a:rPr lang="zh-CN" altLang="en-US" sz="2800" b="1" smtClean="0">
                <a:solidFill>
                  <a:schemeClr val="tx2"/>
                </a:solidFill>
                <a:latin typeface="黑体" pitchFamily="49" charset="-122"/>
                <a:ea typeface="黑体" pitchFamily="49" charset="-122"/>
              </a:rPr>
              <a:t>指人体不能合成或合成数量不能满足机体需要，必须从食物中直接获得的氨基酸。</a:t>
            </a:r>
            <a:endParaRPr lang="zh-CN" altLang="en-US" b="1" smtClean="0">
              <a:solidFill>
                <a:schemeClr val="tx2"/>
              </a:solidFill>
              <a:latin typeface="黑体" pitchFamily="49" charset="-122"/>
              <a:ea typeface="黑体" pitchFamily="49" charset="-122"/>
            </a:endParaRPr>
          </a:p>
          <a:p>
            <a:endParaRPr lang="zh-CN" alt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304800" y="1196975"/>
            <a:ext cx="8393113" cy="4114800"/>
          </a:xfrm>
        </p:spPr>
        <p:txBody>
          <a:bodyPr/>
          <a:lstStyle/>
          <a:p>
            <a:pPr>
              <a:lnSpc>
                <a:spcPct val="80000"/>
              </a:lnSpc>
              <a:buFont typeface="Wingdings" pitchFamily="2" charset="2"/>
              <a:buNone/>
              <a:defRPr/>
            </a:pPr>
            <a:endParaRPr lang="zh-CN" altLang="en-US" sz="3600" b="1" dirty="0" smtClean="0">
              <a:latin typeface="仿宋_GB2312" pitchFamily="49" charset="-122"/>
              <a:ea typeface="仿宋_GB2312" pitchFamily="49" charset="-122"/>
              <a:sym typeface="Symbol" pitchFamily="18" charset="2"/>
            </a:endParaRPr>
          </a:p>
          <a:p>
            <a:pPr marL="0">
              <a:lnSpc>
                <a:spcPct val="80000"/>
              </a:lnSpc>
              <a:buFont typeface="Wingdings" pitchFamily="2" charset="2"/>
              <a:buNone/>
              <a:defRPr/>
            </a:pPr>
            <a:r>
              <a:rPr lang="zh-CN" altLang="en-US" sz="2800" b="1" dirty="0" smtClean="0">
                <a:latin typeface="仿宋_GB2312" pitchFamily="49" charset="-122"/>
                <a:ea typeface="仿宋_GB2312" pitchFamily="49" charset="-122"/>
                <a:sym typeface="Symbol" pitchFamily="18" charset="2"/>
              </a:rPr>
              <a:t> </a:t>
            </a:r>
            <a:r>
              <a:rPr lang="en-US" altLang="zh-CN" b="1" dirty="0" smtClean="0">
                <a:latin typeface="黑体" pitchFamily="2" charset="-122"/>
                <a:ea typeface="黑体" pitchFamily="2" charset="-122"/>
                <a:sym typeface="Symbol" pitchFamily="18" charset="2"/>
              </a:rPr>
              <a:t>1.</a:t>
            </a:r>
            <a:r>
              <a:rPr lang="zh-CN" altLang="en-US" b="1" dirty="0" smtClean="0">
                <a:latin typeface="黑体" pitchFamily="2" charset="-122"/>
                <a:ea typeface="黑体" pitchFamily="2" charset="-122"/>
                <a:sym typeface="Symbol" pitchFamily="18" charset="2"/>
              </a:rPr>
              <a:t>肥胖、心血管疾病；</a:t>
            </a:r>
          </a:p>
          <a:p>
            <a:pPr marL="0">
              <a:lnSpc>
                <a:spcPct val="80000"/>
              </a:lnSpc>
              <a:buFont typeface="Wingdings" pitchFamily="2" charset="2"/>
              <a:buNone/>
              <a:defRPr/>
            </a:pPr>
            <a:endParaRPr lang="zh-CN" altLang="en-US" sz="1100" b="1" dirty="0" smtClean="0">
              <a:latin typeface="黑体" pitchFamily="2" charset="-122"/>
              <a:ea typeface="黑体" pitchFamily="2" charset="-122"/>
              <a:sym typeface="Symbol" pitchFamily="18" charset="2"/>
            </a:endParaRPr>
          </a:p>
          <a:p>
            <a:pPr marL="0">
              <a:lnSpc>
                <a:spcPct val="80000"/>
              </a:lnSpc>
              <a:buFont typeface="Wingdings" pitchFamily="2" charset="2"/>
              <a:buNone/>
              <a:defRPr/>
            </a:pPr>
            <a:r>
              <a:rPr lang="zh-CN" altLang="en-US" b="1" dirty="0" smtClean="0">
                <a:latin typeface="黑体" pitchFamily="2" charset="-122"/>
                <a:ea typeface="黑体" pitchFamily="2" charset="-122"/>
                <a:sym typeface="Symbol" pitchFamily="18" charset="2"/>
              </a:rPr>
              <a:t> </a:t>
            </a:r>
            <a:r>
              <a:rPr lang="en-US" altLang="zh-CN" b="1" dirty="0" smtClean="0">
                <a:latin typeface="黑体" pitchFamily="2" charset="-122"/>
                <a:ea typeface="黑体" pitchFamily="2" charset="-122"/>
                <a:sym typeface="Symbol" pitchFamily="18" charset="2"/>
              </a:rPr>
              <a:t>2.</a:t>
            </a:r>
            <a:r>
              <a:rPr lang="zh-CN" altLang="en-US" b="1" dirty="0" smtClean="0">
                <a:latin typeface="黑体" pitchFamily="2" charset="-122"/>
                <a:ea typeface="黑体" pitchFamily="2" charset="-122"/>
                <a:sym typeface="Symbol" pitchFamily="18" charset="2"/>
              </a:rPr>
              <a:t>加重肾脏负荷，疾病状态下造成器官的 </a:t>
            </a:r>
            <a:endParaRPr lang="en-US" altLang="zh-CN" b="1" dirty="0" smtClean="0">
              <a:latin typeface="黑体" pitchFamily="2" charset="-122"/>
              <a:ea typeface="黑体" pitchFamily="2" charset="-122"/>
              <a:sym typeface="Symbol" pitchFamily="18" charset="2"/>
            </a:endParaRPr>
          </a:p>
          <a:p>
            <a:pPr marL="0">
              <a:lnSpc>
                <a:spcPct val="80000"/>
              </a:lnSpc>
              <a:buFont typeface="Wingdings" pitchFamily="2" charset="2"/>
              <a:buNone/>
              <a:defRPr/>
            </a:pPr>
            <a:r>
              <a:rPr lang="en-US" altLang="zh-CN" b="1" dirty="0" smtClean="0">
                <a:latin typeface="黑体" pitchFamily="2" charset="-122"/>
                <a:ea typeface="黑体" pitchFamily="2" charset="-122"/>
                <a:sym typeface="Symbol" pitchFamily="18" charset="2"/>
              </a:rPr>
              <a:t>   </a:t>
            </a:r>
            <a:r>
              <a:rPr lang="zh-CN" altLang="en-US" b="1" dirty="0" smtClean="0">
                <a:latin typeface="黑体" pitchFamily="2" charset="-122"/>
                <a:ea typeface="黑体" pitchFamily="2" charset="-122"/>
                <a:sym typeface="Symbol" pitchFamily="18" charset="2"/>
              </a:rPr>
              <a:t>器质性损伤；</a:t>
            </a:r>
          </a:p>
          <a:p>
            <a:pPr marL="0">
              <a:lnSpc>
                <a:spcPct val="80000"/>
              </a:lnSpc>
              <a:buFont typeface="Wingdings" pitchFamily="2" charset="2"/>
              <a:buNone/>
              <a:defRPr/>
            </a:pPr>
            <a:endParaRPr lang="zh-CN" altLang="en-US" sz="1400" b="1" dirty="0" smtClean="0">
              <a:latin typeface="黑体" pitchFamily="2" charset="-122"/>
              <a:ea typeface="黑体" pitchFamily="2" charset="-122"/>
              <a:sym typeface="Symbol" pitchFamily="18" charset="2"/>
            </a:endParaRPr>
          </a:p>
          <a:p>
            <a:pPr marL="0">
              <a:lnSpc>
                <a:spcPct val="80000"/>
              </a:lnSpc>
              <a:buFont typeface="Wingdings" pitchFamily="2" charset="2"/>
              <a:buNone/>
              <a:defRPr/>
            </a:pPr>
            <a:r>
              <a:rPr lang="zh-CN" altLang="en-US" b="1" dirty="0" smtClean="0">
                <a:latin typeface="黑体" pitchFamily="2" charset="-122"/>
                <a:ea typeface="黑体" pitchFamily="2" charset="-122"/>
                <a:sym typeface="Symbol" pitchFamily="18" charset="2"/>
              </a:rPr>
              <a:t> </a:t>
            </a:r>
            <a:r>
              <a:rPr lang="en-US" altLang="zh-CN" b="1" dirty="0" smtClean="0">
                <a:latin typeface="黑体" pitchFamily="2" charset="-122"/>
                <a:ea typeface="黑体" pitchFamily="2" charset="-122"/>
                <a:sym typeface="Symbol" pitchFamily="18" charset="2"/>
              </a:rPr>
              <a:t>3.</a:t>
            </a:r>
            <a:r>
              <a:rPr lang="zh-CN" altLang="en-US" b="1" dirty="0" smtClean="0">
                <a:latin typeface="黑体" pitchFamily="2" charset="-122"/>
                <a:ea typeface="黑体" pitchFamily="2" charset="-122"/>
                <a:sym typeface="Symbol" pitchFamily="18" charset="2"/>
              </a:rPr>
              <a:t>增加尿钙排出，</a:t>
            </a:r>
            <a:r>
              <a:rPr lang="en-US" altLang="zh-CN" b="1" dirty="0" smtClean="0">
                <a:latin typeface="黑体" pitchFamily="2" charset="-122"/>
                <a:ea typeface="黑体" pitchFamily="2" charset="-122"/>
                <a:sym typeface="Symbol" pitchFamily="18" charset="2"/>
              </a:rPr>
              <a:t> </a:t>
            </a:r>
            <a:r>
              <a:rPr lang="zh-CN" altLang="en-US" b="1" dirty="0" smtClean="0">
                <a:latin typeface="黑体" pitchFamily="2" charset="-122"/>
                <a:ea typeface="黑体" pitchFamily="2" charset="-122"/>
                <a:sym typeface="Symbol" pitchFamily="18" charset="2"/>
              </a:rPr>
              <a:t>加速骨骼中钙的丢失易产   </a:t>
            </a:r>
            <a:endParaRPr lang="en-US" altLang="zh-CN" b="1" dirty="0" smtClean="0">
              <a:latin typeface="黑体" pitchFamily="2" charset="-122"/>
              <a:ea typeface="黑体" pitchFamily="2" charset="-122"/>
              <a:sym typeface="Symbol" pitchFamily="18" charset="2"/>
            </a:endParaRPr>
          </a:p>
          <a:p>
            <a:pPr marL="0">
              <a:lnSpc>
                <a:spcPct val="80000"/>
              </a:lnSpc>
              <a:buFont typeface="Wingdings" pitchFamily="2" charset="2"/>
              <a:buNone/>
              <a:defRPr/>
            </a:pPr>
            <a:r>
              <a:rPr lang="en-US" altLang="zh-CN" b="1" dirty="0" smtClean="0">
                <a:latin typeface="黑体" pitchFamily="2" charset="-122"/>
                <a:ea typeface="黑体" pitchFamily="2" charset="-122"/>
                <a:sym typeface="Symbol" pitchFamily="18" charset="2"/>
              </a:rPr>
              <a:t>   </a:t>
            </a:r>
            <a:r>
              <a:rPr lang="zh-CN" altLang="en-US" b="1" dirty="0" smtClean="0">
                <a:latin typeface="黑体" pitchFamily="2" charset="-122"/>
                <a:ea typeface="黑体" pitchFamily="2" charset="-122"/>
                <a:sym typeface="Symbol" pitchFamily="18" charset="2"/>
              </a:rPr>
              <a:t>生骨质疏松。</a:t>
            </a:r>
          </a:p>
          <a:p>
            <a:pPr>
              <a:lnSpc>
                <a:spcPct val="80000"/>
              </a:lnSpc>
              <a:buFont typeface="Wingdings" pitchFamily="2" charset="2"/>
              <a:buNone/>
              <a:defRPr/>
            </a:pPr>
            <a:endParaRPr lang="en-US" altLang="zh-CN" sz="2800" b="1" dirty="0" smtClean="0">
              <a:sym typeface="Symbol" pitchFamily="18" charset="2"/>
            </a:endParaRPr>
          </a:p>
        </p:txBody>
      </p:sp>
      <p:sp>
        <p:nvSpPr>
          <p:cNvPr id="38915" name="TextBox 2"/>
          <p:cNvSpPr txBox="1">
            <a:spLocks noChangeArrowheads="1"/>
          </p:cNvSpPr>
          <p:nvPr/>
        </p:nvSpPr>
        <p:spPr bwMode="auto">
          <a:xfrm>
            <a:off x="3124200" y="609600"/>
            <a:ext cx="3775075" cy="984250"/>
          </a:xfrm>
          <a:prstGeom prst="rect">
            <a:avLst/>
          </a:prstGeom>
          <a:noFill/>
          <a:ln w="9525">
            <a:noFill/>
            <a:miter lim="800000"/>
            <a:headEnd/>
            <a:tailEnd/>
          </a:ln>
        </p:spPr>
        <p:txBody>
          <a:bodyPr wrap="none">
            <a:spAutoFit/>
          </a:bodyPr>
          <a:lstStyle/>
          <a:p>
            <a:r>
              <a:rPr lang="zh-CN" altLang="en-US" sz="4000">
                <a:solidFill>
                  <a:srgbClr val="0000FF"/>
                </a:solidFill>
                <a:latin typeface="黑体" pitchFamily="49" charset="-122"/>
                <a:ea typeface="黑体" pitchFamily="49" charset="-122"/>
                <a:sym typeface="Symbol" pitchFamily="18" charset="2"/>
              </a:rPr>
              <a:t>蛋白质摄入过多</a:t>
            </a:r>
          </a:p>
          <a:p>
            <a:endParaRPr lang="zh-CN" alt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l"/>
            <a:r>
              <a:rPr lang="zh-CN" altLang="en-US" sz="3600" b="1" smtClean="0">
                <a:solidFill>
                  <a:srgbClr val="0000FF"/>
                </a:solidFill>
                <a:latin typeface="黑体" pitchFamily="49" charset="-122"/>
                <a:ea typeface="黑体" pitchFamily="49" charset="-122"/>
              </a:rPr>
              <a:t>（二）</a:t>
            </a:r>
            <a:r>
              <a:rPr lang="zh-CN" sz="3600" b="1" smtClean="0">
                <a:solidFill>
                  <a:srgbClr val="0000FF"/>
                </a:solidFill>
                <a:latin typeface="黑体" pitchFamily="49" charset="-122"/>
                <a:ea typeface="黑体" pitchFamily="49" charset="-122"/>
              </a:rPr>
              <a:t>评价</a:t>
            </a:r>
            <a:r>
              <a:rPr lang="zh-CN" altLang="en-US" sz="3600" b="1" smtClean="0">
                <a:solidFill>
                  <a:srgbClr val="0000FF"/>
                </a:solidFill>
                <a:latin typeface="黑体" pitchFamily="49" charset="-122"/>
                <a:ea typeface="黑体" pitchFamily="49" charset="-122"/>
              </a:rPr>
              <a:t>人体</a:t>
            </a:r>
            <a:r>
              <a:rPr lang="zh-CN" sz="3600" b="1" smtClean="0">
                <a:solidFill>
                  <a:srgbClr val="0000FF"/>
                </a:solidFill>
                <a:latin typeface="黑体" pitchFamily="49" charset="-122"/>
                <a:ea typeface="黑体" pitchFamily="49" charset="-122"/>
              </a:rPr>
              <a:t>蛋白质营养状况的指标</a:t>
            </a:r>
            <a:endParaRPr lang="zh-CN" altLang="en-US" sz="3600" b="1" smtClean="0">
              <a:solidFill>
                <a:srgbClr val="0000FF"/>
              </a:solidFill>
              <a:latin typeface="黑体" pitchFamily="49" charset="-122"/>
              <a:ea typeface="黑体" pitchFamily="49" charset="-122"/>
            </a:endParaRPr>
          </a:p>
        </p:txBody>
      </p:sp>
      <p:sp>
        <p:nvSpPr>
          <p:cNvPr id="39939" name="Rectangle 3"/>
          <p:cNvSpPr>
            <a:spLocks noGrp="1" noChangeArrowheads="1"/>
          </p:cNvSpPr>
          <p:nvPr>
            <p:ph type="body" idx="1"/>
          </p:nvPr>
        </p:nvSpPr>
        <p:spPr/>
        <p:txBody>
          <a:bodyPr/>
          <a:lstStyle/>
          <a:p>
            <a:pPr>
              <a:lnSpc>
                <a:spcPct val="90000"/>
              </a:lnSpc>
              <a:buFont typeface="Symbol" pitchFamily="18" charset="2"/>
              <a:buNone/>
            </a:pPr>
            <a:r>
              <a:rPr lang="en-US" altLang="zh-CN" sz="2800" b="1" smtClean="0">
                <a:latin typeface="黑体" pitchFamily="49" charset="-122"/>
                <a:ea typeface="黑体" pitchFamily="49" charset="-122"/>
              </a:rPr>
              <a:t>1.</a:t>
            </a:r>
            <a:r>
              <a:rPr lang="zh-CN" altLang="en-US" sz="2800" b="1" smtClean="0">
                <a:latin typeface="黑体" pitchFamily="49" charset="-122"/>
                <a:ea typeface="黑体" pitchFamily="49" charset="-122"/>
              </a:rPr>
              <a:t>血清蛋白质：测定血清白蛋白、运铁蛋白、前白蛋白、视黄醇结合蛋白等。</a:t>
            </a:r>
            <a:endParaRPr lang="en-US" altLang="zh-CN" sz="2800" b="1" smtClean="0">
              <a:latin typeface="黑体" pitchFamily="49" charset="-122"/>
              <a:ea typeface="黑体" pitchFamily="49" charset="-122"/>
            </a:endParaRPr>
          </a:p>
          <a:p>
            <a:pPr>
              <a:lnSpc>
                <a:spcPct val="90000"/>
              </a:lnSpc>
              <a:buFont typeface="Symbol" pitchFamily="18" charset="2"/>
              <a:buNone/>
            </a:pPr>
            <a:endParaRPr lang="en-US" altLang="zh-CN" sz="1400" b="1" smtClean="0">
              <a:latin typeface="黑体" pitchFamily="49" charset="-122"/>
              <a:ea typeface="黑体" pitchFamily="49" charset="-122"/>
            </a:endParaRPr>
          </a:p>
          <a:p>
            <a:pPr>
              <a:lnSpc>
                <a:spcPct val="90000"/>
              </a:lnSpc>
              <a:buFont typeface="Symbol" pitchFamily="18" charset="2"/>
              <a:buNone/>
            </a:pPr>
            <a:r>
              <a:rPr lang="en-US" altLang="zh-CN" sz="2800" b="1" smtClean="0">
                <a:latin typeface="黑体" pitchFamily="49" charset="-122"/>
                <a:ea typeface="黑体" pitchFamily="49" charset="-122"/>
              </a:rPr>
              <a:t>2.</a:t>
            </a:r>
            <a:r>
              <a:rPr lang="zh-CN" altLang="en-US" sz="2800" b="1" smtClean="0">
                <a:latin typeface="黑体" pitchFamily="49" charset="-122"/>
                <a:ea typeface="黑体" pitchFamily="49" charset="-122"/>
              </a:rPr>
              <a:t>上臂肌围（</a:t>
            </a:r>
            <a:r>
              <a:rPr lang="en-US" altLang="zh-CN" sz="2800" b="1" smtClean="0">
                <a:ea typeface="黑体" pitchFamily="49" charset="-122"/>
              </a:rPr>
              <a:t>arm muscle circumference,AMC</a:t>
            </a:r>
            <a:r>
              <a:rPr lang="zh-CN" altLang="en-US" sz="2800" b="1" smtClean="0">
                <a:latin typeface="黑体" pitchFamily="49" charset="-122"/>
                <a:ea typeface="黑体" pitchFamily="49" charset="-122"/>
              </a:rPr>
              <a:t>）和上臂肌区（</a:t>
            </a:r>
            <a:r>
              <a:rPr lang="en-US" altLang="zh-CN" sz="2800" b="1" smtClean="0">
                <a:ea typeface="黑体" pitchFamily="49" charset="-122"/>
              </a:rPr>
              <a:t>arm muscle area,AMA</a:t>
            </a:r>
            <a:r>
              <a:rPr lang="zh-CN" altLang="en-US" sz="2800" b="1" smtClean="0">
                <a:latin typeface="黑体" pitchFamily="49" charset="-122"/>
                <a:ea typeface="黑体" pitchFamily="49" charset="-122"/>
              </a:rPr>
              <a:t>）等。</a:t>
            </a:r>
          </a:p>
          <a:p>
            <a:pPr lvl="1">
              <a:lnSpc>
                <a:spcPct val="90000"/>
              </a:lnSpc>
            </a:pPr>
            <a:r>
              <a:rPr lang="en-US" altLang="zh-CN" sz="2400" b="1" smtClean="0">
                <a:latin typeface="黑体" pitchFamily="49" charset="-122"/>
                <a:ea typeface="黑体" pitchFamily="49" charset="-122"/>
              </a:rPr>
              <a:t>AMC</a:t>
            </a:r>
            <a:r>
              <a:rPr lang="zh-CN" altLang="en-US" sz="2400" b="1" smtClean="0">
                <a:latin typeface="黑体" pitchFamily="49" charset="-122"/>
                <a:ea typeface="黑体" pitchFamily="49" charset="-122"/>
              </a:rPr>
              <a:t>和</a:t>
            </a:r>
            <a:r>
              <a:rPr lang="en-US" altLang="zh-CN" sz="2400" b="1" smtClean="0">
                <a:latin typeface="黑体" pitchFamily="49" charset="-122"/>
                <a:ea typeface="黑体" pitchFamily="49" charset="-122"/>
              </a:rPr>
              <a:t>AMA </a:t>
            </a:r>
            <a:r>
              <a:rPr lang="zh-CN" altLang="en-US" sz="2400" b="1" smtClean="0">
                <a:latin typeface="黑体" pitchFamily="49" charset="-122"/>
                <a:ea typeface="黑体" pitchFamily="49" charset="-122"/>
              </a:rPr>
              <a:t>是评价总体蛋白质储存的较可靠的指标。</a:t>
            </a:r>
            <a:endParaRPr lang="en-US" altLang="zh-CN" sz="2400" b="1" smtClean="0">
              <a:latin typeface="黑体" pitchFamily="49" charset="-122"/>
              <a:ea typeface="黑体" pitchFamily="49" charset="-122"/>
            </a:endParaRPr>
          </a:p>
          <a:p>
            <a:pPr lvl="1"/>
            <a:r>
              <a:rPr lang="en-US" altLang="zh-CN" sz="2400" b="1" smtClean="0">
                <a:latin typeface="黑体" pitchFamily="49" charset="-122"/>
                <a:ea typeface="黑体" pitchFamily="49" charset="-122"/>
              </a:rPr>
              <a:t>AMC</a:t>
            </a:r>
            <a:r>
              <a:rPr lang="zh-CN" altLang="en-US" sz="2400" b="1" smtClean="0">
                <a:latin typeface="黑体" pitchFamily="49" charset="-122"/>
                <a:ea typeface="黑体" pitchFamily="49" charset="-122"/>
              </a:rPr>
              <a:t>国际标准：</a:t>
            </a:r>
          </a:p>
          <a:p>
            <a:pPr lvl="1">
              <a:buFontTx/>
              <a:buNone/>
            </a:pPr>
            <a:r>
              <a:rPr lang="zh-CN" altLang="en-US" sz="2400" b="1" smtClean="0">
                <a:latin typeface="黑体" pitchFamily="49" charset="-122"/>
                <a:ea typeface="黑体" pitchFamily="49" charset="-122"/>
              </a:rPr>
              <a:t>   男：</a:t>
            </a:r>
            <a:r>
              <a:rPr lang="en-US" altLang="zh-CN" sz="2400" b="1" smtClean="0">
                <a:latin typeface="黑体" pitchFamily="49" charset="-122"/>
                <a:ea typeface="黑体" pitchFamily="49" charset="-122"/>
              </a:rPr>
              <a:t>25.3cm</a:t>
            </a:r>
            <a:r>
              <a:rPr lang="zh-CN" altLang="en-US" sz="2400" b="1" smtClean="0">
                <a:latin typeface="黑体" pitchFamily="49" charset="-122"/>
                <a:ea typeface="黑体" pitchFamily="49" charset="-122"/>
              </a:rPr>
              <a:t>；女：</a:t>
            </a:r>
            <a:r>
              <a:rPr lang="en-US" altLang="zh-CN" sz="2400" b="1" smtClean="0">
                <a:latin typeface="黑体" pitchFamily="49" charset="-122"/>
                <a:ea typeface="黑体" pitchFamily="49" charset="-122"/>
              </a:rPr>
              <a:t>23.2cm</a:t>
            </a:r>
            <a:r>
              <a:rPr lang="zh-CN" altLang="en-US" sz="2400" b="1" smtClean="0">
                <a:latin typeface="黑体" pitchFamily="49" charset="-122"/>
                <a:ea typeface="黑体" pitchFamily="49" charset="-122"/>
              </a:rPr>
              <a:t>。测定值＞标准值的</a:t>
            </a:r>
            <a:r>
              <a:rPr lang="en-US" altLang="zh-CN" sz="2400" b="1" smtClean="0">
                <a:latin typeface="黑体" pitchFamily="49" charset="-122"/>
                <a:ea typeface="黑体" pitchFamily="49" charset="-122"/>
              </a:rPr>
              <a:t>90%</a:t>
            </a:r>
            <a:r>
              <a:rPr lang="zh-CN" altLang="en-US" sz="2400" b="1" smtClean="0">
                <a:latin typeface="黑体" pitchFamily="49" charset="-122"/>
                <a:ea typeface="黑体" pitchFamily="49" charset="-122"/>
              </a:rPr>
              <a:t>为正常。</a:t>
            </a:r>
          </a:p>
          <a:p>
            <a:pPr>
              <a:lnSpc>
                <a:spcPct val="90000"/>
              </a:lnSpc>
              <a:buFont typeface="Symbol" pitchFamily="18" charset="2"/>
              <a:buNone/>
            </a:pPr>
            <a:endParaRPr lang="zh-CN" altLang="en-US" sz="28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zh-CN" altLang="en-US" sz="4000" b="1" smtClean="0">
                <a:solidFill>
                  <a:srgbClr val="0000FF"/>
                </a:solidFill>
                <a:latin typeface="黑体" pitchFamily="49" charset="-122"/>
                <a:ea typeface="黑体" pitchFamily="49" charset="-122"/>
              </a:rPr>
              <a:t>六、蛋白质参考摄入量及食物来源</a:t>
            </a:r>
          </a:p>
        </p:txBody>
      </p:sp>
      <p:sp>
        <p:nvSpPr>
          <p:cNvPr id="40963" name="Rectangle 3"/>
          <p:cNvSpPr>
            <a:spLocks noGrp="1" noChangeArrowheads="1"/>
          </p:cNvSpPr>
          <p:nvPr>
            <p:ph type="body" idx="1"/>
          </p:nvPr>
        </p:nvSpPr>
        <p:spPr>
          <a:xfrm>
            <a:off x="304800" y="1600200"/>
            <a:ext cx="8382000" cy="4525963"/>
          </a:xfrm>
        </p:spPr>
        <p:txBody>
          <a:bodyPr>
            <a:normAutofit lnSpcReduction="10000"/>
          </a:bodyPr>
          <a:lstStyle/>
          <a:p>
            <a:pPr>
              <a:lnSpc>
                <a:spcPct val="90000"/>
              </a:lnSpc>
              <a:buFontTx/>
              <a:buNone/>
            </a:pPr>
            <a:r>
              <a:rPr lang="zh-CN" altLang="en-US" sz="2400" b="1" dirty="0" smtClean="0">
                <a:latin typeface="宋体" pitchFamily="2" charset="-122"/>
                <a:sym typeface="Symbol" pitchFamily="18" charset="2"/>
              </a:rPr>
              <a:t>  </a:t>
            </a:r>
            <a:r>
              <a:rPr lang="zh-CN" altLang="en-US" sz="2800" b="1" dirty="0" smtClean="0">
                <a:latin typeface="黑体" pitchFamily="49" charset="-122"/>
                <a:ea typeface="黑体" pitchFamily="49" charset="-122"/>
                <a:sym typeface="Symbol" pitchFamily="18" charset="2"/>
              </a:rPr>
              <a:t>１</a:t>
            </a:r>
            <a:r>
              <a:rPr lang="en-US" altLang="zh-CN" sz="2800" b="1" dirty="0" smtClean="0">
                <a:latin typeface="黑体" pitchFamily="49" charset="-122"/>
                <a:ea typeface="黑体" pitchFamily="49" charset="-122"/>
                <a:sym typeface="Symbol" pitchFamily="18" charset="2"/>
              </a:rPr>
              <a:t>.</a:t>
            </a:r>
            <a:r>
              <a:rPr lang="zh-CN" altLang="en-US" sz="2800" b="1" dirty="0" smtClean="0">
                <a:latin typeface="黑体" pitchFamily="49" charset="-122"/>
                <a:ea typeface="黑体" pitchFamily="49" charset="-122"/>
              </a:rPr>
              <a:t>蛋白质产热宜占总热能的</a:t>
            </a:r>
            <a:r>
              <a:rPr lang="en-US" altLang="zh-CN" sz="2800" b="1" dirty="0" smtClean="0">
                <a:latin typeface="黑体" pitchFamily="49" charset="-122"/>
                <a:ea typeface="黑体" pitchFamily="49" charset="-122"/>
              </a:rPr>
              <a:t>10%</a:t>
            </a: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14%,</a:t>
            </a:r>
            <a:r>
              <a:rPr lang="zh-CN" altLang="en-US" sz="2800" b="1" dirty="0" smtClean="0">
                <a:latin typeface="黑体" pitchFamily="49" charset="-122"/>
                <a:ea typeface="黑体" pitchFamily="49" charset="-122"/>
              </a:rPr>
              <a:t>其中成人为</a:t>
            </a:r>
            <a:r>
              <a:rPr lang="en-US" altLang="zh-CN" sz="2800" b="1" dirty="0" smtClean="0">
                <a:latin typeface="黑体" pitchFamily="49" charset="-122"/>
                <a:ea typeface="黑体" pitchFamily="49" charset="-122"/>
              </a:rPr>
              <a:t>10%</a:t>
            </a: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12%,</a:t>
            </a:r>
            <a:r>
              <a:rPr lang="zh-CN" altLang="en-US" sz="2800" b="1" dirty="0" smtClean="0">
                <a:latin typeface="黑体" pitchFamily="49" charset="-122"/>
                <a:ea typeface="黑体" pitchFamily="49" charset="-122"/>
              </a:rPr>
              <a:t>儿童青少年应为</a:t>
            </a:r>
            <a:r>
              <a:rPr lang="en-US" altLang="zh-CN" sz="2800" b="1" dirty="0" smtClean="0">
                <a:latin typeface="黑体" pitchFamily="49" charset="-122"/>
                <a:ea typeface="黑体" pitchFamily="49" charset="-122"/>
              </a:rPr>
              <a:t>12%</a:t>
            </a: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14%</a:t>
            </a:r>
            <a:r>
              <a:rPr lang="zh-CN" altLang="en-US" sz="2800" b="1" dirty="0" smtClean="0">
                <a:latin typeface="黑体" pitchFamily="49" charset="-122"/>
                <a:ea typeface="黑体" pitchFamily="49" charset="-122"/>
              </a:rPr>
              <a:t>；</a:t>
            </a:r>
            <a:br>
              <a:rPr lang="zh-CN" altLang="en-US" sz="2800" b="1" dirty="0" smtClean="0">
                <a:latin typeface="黑体" pitchFamily="49" charset="-122"/>
                <a:ea typeface="黑体" pitchFamily="49" charset="-122"/>
              </a:rPr>
            </a:br>
            <a:endParaRPr lang="en-US" altLang="zh-CN" sz="2800" b="1" dirty="0" smtClean="0">
              <a:latin typeface="黑体" pitchFamily="49" charset="-122"/>
              <a:ea typeface="黑体" pitchFamily="49" charset="-122"/>
            </a:endParaRPr>
          </a:p>
          <a:p>
            <a:pPr>
              <a:lnSpc>
                <a:spcPct val="90000"/>
              </a:lnSpc>
              <a:buFontTx/>
              <a:buNone/>
            </a:pPr>
            <a:r>
              <a:rPr lang="zh-CN" altLang="en-US" sz="2800" b="1" dirty="0" smtClean="0">
                <a:latin typeface="黑体" pitchFamily="49" charset="-122"/>
                <a:ea typeface="黑体" pitchFamily="49" charset="-122"/>
                <a:sym typeface="Symbol" pitchFamily="18" charset="2"/>
              </a:rPr>
              <a:t>  ２</a:t>
            </a:r>
            <a:r>
              <a:rPr lang="en-US" altLang="zh-CN" sz="2800" b="1" dirty="0" smtClean="0">
                <a:latin typeface="黑体" pitchFamily="49" charset="-122"/>
                <a:ea typeface="黑体" pitchFamily="49" charset="-122"/>
                <a:sym typeface="Symbol" pitchFamily="18" charset="2"/>
              </a:rPr>
              <a:t>.</a:t>
            </a:r>
            <a:r>
              <a:rPr lang="zh-CN" altLang="en-US" sz="2800" b="1" dirty="0" smtClean="0">
                <a:latin typeface="黑体" pitchFamily="49" charset="-122"/>
                <a:ea typeface="黑体" pitchFamily="49" charset="-122"/>
                <a:sym typeface="Symbol" pitchFamily="18" charset="2"/>
              </a:rPr>
              <a:t>成人　</a:t>
            </a:r>
            <a:r>
              <a:rPr lang="en-US" altLang="zh-CN" sz="2800" b="1" dirty="0" smtClean="0">
                <a:latin typeface="黑体" pitchFamily="49" charset="-122"/>
                <a:ea typeface="黑体" pitchFamily="49" charset="-122"/>
              </a:rPr>
              <a:t>1.16g/</a:t>
            </a:r>
            <a:r>
              <a:rPr lang="en-US" altLang="zh-CN" sz="2800" b="1" dirty="0" err="1" smtClean="0">
                <a:latin typeface="黑体" pitchFamily="49" charset="-122"/>
                <a:ea typeface="黑体" pitchFamily="49" charset="-122"/>
              </a:rPr>
              <a:t>kg·d</a:t>
            </a:r>
            <a:r>
              <a:rPr lang="zh-CN" altLang="en-US" sz="2800" b="1" dirty="0" smtClean="0">
                <a:latin typeface="黑体" pitchFamily="49" charset="-122"/>
                <a:ea typeface="黑体" pitchFamily="49" charset="-122"/>
              </a:rPr>
              <a:t>（</a:t>
            </a:r>
            <a:r>
              <a:rPr lang="zh-CN" sz="2800" b="1" dirty="0" smtClean="0">
                <a:latin typeface="黑体" pitchFamily="49" charset="-122"/>
                <a:ea typeface="黑体" pitchFamily="49" charset="-122"/>
              </a:rPr>
              <a:t>孕妇和乳母另外加</a:t>
            </a:r>
            <a:r>
              <a:rPr lang="en-US" altLang="zh-CN" sz="2800" b="1" dirty="0" smtClean="0">
                <a:latin typeface="黑体" pitchFamily="49" charset="-122"/>
                <a:ea typeface="黑体" pitchFamily="49" charset="-122"/>
              </a:rPr>
              <a:t>5</a:t>
            </a:r>
            <a:r>
              <a:rPr lang="zh-CN"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20g/d</a:t>
            </a:r>
            <a:r>
              <a:rPr lang="zh-CN" altLang="en-US" sz="2800" b="1" dirty="0" smtClean="0">
                <a:latin typeface="黑体" pitchFamily="49" charset="-122"/>
                <a:ea typeface="黑体" pitchFamily="49" charset="-122"/>
              </a:rPr>
              <a:t>）；</a:t>
            </a:r>
            <a:br>
              <a:rPr lang="zh-CN" altLang="en-US" sz="2800" b="1" dirty="0" smtClean="0">
                <a:latin typeface="黑体" pitchFamily="49" charset="-122"/>
                <a:ea typeface="黑体" pitchFamily="49" charset="-122"/>
              </a:rPr>
            </a:br>
            <a:r>
              <a:rPr lang="zh-CN" altLang="en-US" sz="2800" b="1" dirty="0" smtClean="0">
                <a:latin typeface="黑体" pitchFamily="49" charset="-122"/>
                <a:ea typeface="黑体" pitchFamily="49" charset="-122"/>
              </a:rPr>
              <a:t/>
            </a:r>
            <a:br>
              <a:rPr lang="zh-CN" altLang="en-US" sz="2800" b="1" dirty="0" smtClean="0">
                <a:latin typeface="黑体" pitchFamily="49" charset="-122"/>
                <a:ea typeface="黑体" pitchFamily="49" charset="-122"/>
              </a:rPr>
            </a:br>
            <a:r>
              <a:rPr lang="zh-CN" altLang="en-US" sz="2800" b="1" dirty="0" smtClean="0">
                <a:latin typeface="黑体" pitchFamily="49" charset="-122"/>
                <a:ea typeface="黑体" pitchFamily="49" charset="-122"/>
                <a:sym typeface="Symbol" pitchFamily="18" charset="2"/>
              </a:rPr>
              <a:t>３</a:t>
            </a:r>
            <a:r>
              <a:rPr lang="en-US" altLang="zh-CN" sz="2800" b="1" dirty="0" smtClean="0">
                <a:latin typeface="黑体" pitchFamily="49" charset="-122"/>
                <a:ea typeface="黑体" pitchFamily="49" charset="-122"/>
                <a:sym typeface="Symbol" pitchFamily="18" charset="2"/>
              </a:rPr>
              <a:t>.</a:t>
            </a:r>
            <a:r>
              <a:rPr lang="zh-CN" altLang="en-US" sz="2800" b="1" dirty="0" smtClean="0">
                <a:latin typeface="黑体" pitchFamily="49" charset="-122"/>
                <a:ea typeface="黑体" pitchFamily="49" charset="-122"/>
                <a:sym typeface="Symbol" pitchFamily="18" charset="2"/>
              </a:rPr>
              <a:t>优质蛋白质占 </a:t>
            </a:r>
            <a:r>
              <a:rPr lang="en-US" altLang="zh-CN" sz="2800" b="1" dirty="0" smtClean="0">
                <a:latin typeface="黑体" pitchFamily="49" charset="-122"/>
                <a:ea typeface="黑体" pitchFamily="49" charset="-122"/>
                <a:sym typeface="Symbol" pitchFamily="18" charset="2"/>
              </a:rPr>
              <a:t>30</a:t>
            </a:r>
            <a:r>
              <a:rPr lang="zh-CN" altLang="en-US" sz="2800" b="1" dirty="0" smtClean="0">
                <a:latin typeface="黑体" pitchFamily="49" charset="-122"/>
                <a:ea typeface="黑体" pitchFamily="49" charset="-122"/>
                <a:sym typeface="Symbol" pitchFamily="18" charset="2"/>
              </a:rPr>
              <a:t>％</a:t>
            </a: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sym typeface="Symbol" pitchFamily="18" charset="2"/>
              </a:rPr>
              <a:t>50</a:t>
            </a:r>
            <a:r>
              <a:rPr lang="zh-CN" altLang="en-US" sz="2800" b="1" dirty="0" smtClean="0">
                <a:latin typeface="黑体" pitchFamily="49" charset="-122"/>
                <a:ea typeface="黑体" pitchFamily="49" charset="-122"/>
                <a:sym typeface="Symbol" pitchFamily="18" charset="2"/>
              </a:rPr>
              <a:t>％；</a:t>
            </a:r>
            <a:br>
              <a:rPr lang="zh-CN" altLang="en-US" sz="2800" b="1" dirty="0" smtClean="0">
                <a:latin typeface="黑体" pitchFamily="49" charset="-122"/>
                <a:ea typeface="黑体" pitchFamily="49" charset="-122"/>
                <a:sym typeface="Symbol" pitchFamily="18" charset="2"/>
              </a:rPr>
            </a:br>
            <a:r>
              <a:rPr lang="zh-CN" altLang="en-US" sz="2800" b="1" dirty="0" smtClean="0">
                <a:latin typeface="黑体" pitchFamily="49" charset="-122"/>
                <a:ea typeface="黑体" pitchFamily="49" charset="-122"/>
                <a:sym typeface="Symbol" pitchFamily="18" charset="2"/>
              </a:rPr>
              <a:t/>
            </a:r>
            <a:br>
              <a:rPr lang="zh-CN" altLang="en-US" sz="2800" b="1" dirty="0" smtClean="0">
                <a:latin typeface="黑体" pitchFamily="49" charset="-122"/>
                <a:ea typeface="黑体" pitchFamily="49" charset="-122"/>
                <a:sym typeface="Symbol" pitchFamily="18" charset="2"/>
              </a:rPr>
            </a:br>
            <a:r>
              <a:rPr lang="zh-CN" altLang="en-US" sz="2800" b="1" dirty="0" smtClean="0">
                <a:latin typeface="黑体" pitchFamily="49" charset="-122"/>
                <a:ea typeface="黑体" pitchFamily="49" charset="-122"/>
                <a:sym typeface="Symbol" pitchFamily="18" charset="2"/>
              </a:rPr>
              <a:t>４</a:t>
            </a:r>
            <a:r>
              <a:rPr lang="en-US" altLang="zh-CN" sz="2800" b="1" dirty="0" smtClean="0">
                <a:latin typeface="黑体" pitchFamily="49" charset="-122"/>
                <a:ea typeface="黑体" pitchFamily="49" charset="-122"/>
                <a:sym typeface="Symbol" pitchFamily="18" charset="2"/>
              </a:rPr>
              <a:t>.</a:t>
            </a:r>
            <a:r>
              <a:rPr lang="zh-CN" altLang="en-US" sz="2800" b="1" dirty="0" smtClean="0">
                <a:latin typeface="黑体" pitchFamily="49" charset="-122"/>
                <a:ea typeface="黑体" pitchFamily="49" charset="-122"/>
              </a:rPr>
              <a:t>注意利用蛋白质互补作用；</a:t>
            </a:r>
            <a:br>
              <a:rPr lang="zh-CN" altLang="en-US" sz="2800" b="1" dirty="0" smtClean="0">
                <a:latin typeface="黑体" pitchFamily="49" charset="-122"/>
                <a:ea typeface="黑体" pitchFamily="49" charset="-122"/>
              </a:rPr>
            </a:br>
            <a:r>
              <a:rPr lang="zh-CN" altLang="en-US" sz="2800" b="1" dirty="0" smtClean="0">
                <a:latin typeface="黑体" pitchFamily="49" charset="-122"/>
                <a:ea typeface="黑体" pitchFamily="49" charset="-122"/>
              </a:rPr>
              <a:t/>
            </a:r>
            <a:br>
              <a:rPr lang="zh-CN" altLang="en-US" sz="2800" b="1" dirty="0" smtClean="0">
                <a:latin typeface="黑体" pitchFamily="49" charset="-122"/>
                <a:ea typeface="黑体" pitchFamily="49" charset="-122"/>
              </a:rPr>
            </a:br>
            <a:r>
              <a:rPr lang="zh-CN" altLang="en-US" sz="2800" b="1" dirty="0" smtClean="0">
                <a:latin typeface="黑体" pitchFamily="49" charset="-122"/>
                <a:ea typeface="黑体" pitchFamily="49" charset="-122"/>
              </a:rPr>
              <a:t>５</a:t>
            </a:r>
            <a:r>
              <a:rPr lang="en-US" altLang="zh-CN" sz="2800" b="1" dirty="0" smtClean="0">
                <a:latin typeface="黑体" pitchFamily="49" charset="-122"/>
                <a:ea typeface="黑体" pitchFamily="49" charset="-122"/>
              </a:rPr>
              <a:t>.</a:t>
            </a:r>
            <a:r>
              <a:rPr lang="zh-CN" altLang="en-US" sz="2800" b="1" dirty="0" smtClean="0">
                <a:latin typeface="黑体" pitchFamily="49" charset="-122"/>
                <a:ea typeface="黑体" pitchFamily="49" charset="-122"/>
              </a:rPr>
              <a:t>大力提倡我国各类人群增加牛奶和大豆及其制品的消费。 </a:t>
            </a:r>
            <a:endParaRPr lang="zh-CN" altLang="zh-CN" sz="2800" b="1" dirty="0" smtClean="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a:xfrm>
            <a:off x="762000" y="304800"/>
            <a:ext cx="8229600" cy="1206500"/>
          </a:xfrm>
        </p:spPr>
        <p:txBody>
          <a:bodyPr/>
          <a:lstStyle/>
          <a:p>
            <a:r>
              <a:rPr lang="zh-CN" altLang="en-US" sz="3200" b="1" smtClean="0">
                <a:solidFill>
                  <a:srgbClr val="0000FF"/>
                </a:solidFill>
                <a:latin typeface="黑体" pitchFamily="49" charset="-122"/>
                <a:ea typeface="黑体" pitchFamily="49" charset="-122"/>
              </a:rPr>
              <a:t>表</a:t>
            </a:r>
            <a:r>
              <a:rPr lang="en-US" altLang="zh-CN" sz="3200" b="1" smtClean="0">
                <a:solidFill>
                  <a:srgbClr val="0000FF"/>
                </a:solidFill>
                <a:latin typeface="黑体" pitchFamily="49" charset="-122"/>
                <a:ea typeface="黑体" pitchFamily="49" charset="-122"/>
              </a:rPr>
              <a:t>3 </a:t>
            </a:r>
            <a:r>
              <a:rPr lang="zh-CN" altLang="en-US" sz="3200" b="1" smtClean="0">
                <a:solidFill>
                  <a:srgbClr val="0000FF"/>
                </a:solidFill>
                <a:latin typeface="黑体" pitchFamily="49" charset="-122"/>
                <a:ea typeface="黑体" pitchFamily="49" charset="-122"/>
              </a:rPr>
              <a:t>中国居民膳食蛋白质推荐摄入量（</a:t>
            </a:r>
            <a:r>
              <a:rPr lang="en-US" altLang="zh-CN" sz="3200" b="1" smtClean="0">
                <a:solidFill>
                  <a:srgbClr val="0000FF"/>
                </a:solidFill>
                <a:latin typeface="黑体" pitchFamily="49" charset="-122"/>
                <a:ea typeface="黑体" pitchFamily="49" charset="-122"/>
              </a:rPr>
              <a:t>RNI</a:t>
            </a:r>
            <a:r>
              <a:rPr lang="zh-CN" altLang="en-US" sz="3200" b="1" smtClean="0">
                <a:solidFill>
                  <a:srgbClr val="0000FF"/>
                </a:solidFill>
                <a:latin typeface="黑体" pitchFamily="49" charset="-122"/>
                <a:ea typeface="黑体" pitchFamily="49" charset="-122"/>
              </a:rPr>
              <a:t>）</a:t>
            </a:r>
          </a:p>
        </p:txBody>
      </p:sp>
      <p:graphicFrame>
        <p:nvGraphicFramePr>
          <p:cNvPr id="272409" name="Group 25"/>
          <p:cNvGraphicFramePr>
            <a:graphicFrameLocks noGrp="1"/>
          </p:cNvGraphicFramePr>
          <p:nvPr>
            <p:ph type="tbl" idx="1"/>
          </p:nvPr>
        </p:nvGraphicFramePr>
        <p:xfrm>
          <a:off x="1219200" y="1600200"/>
          <a:ext cx="7772400" cy="5257800"/>
        </p:xfrm>
        <a:graphic>
          <a:graphicData uri="http://schemas.openxmlformats.org/drawingml/2006/table">
            <a:tbl>
              <a:tblPr/>
              <a:tblGrid>
                <a:gridCol w="7772400"/>
              </a:tblGrid>
              <a:tr h="577850">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2800" b="1" i="0" u="none" strike="noStrike" cap="none" normalizeH="0" baseline="0" dirty="0" smtClean="0">
                          <a:ln>
                            <a:noFill/>
                          </a:ln>
                          <a:solidFill>
                            <a:schemeClr val="tx1"/>
                          </a:solidFill>
                          <a:effectLst/>
                          <a:latin typeface="Times New Roman" pitchFamily="18" charset="0"/>
                          <a:ea typeface="宋体" pitchFamily="2" charset="-122"/>
                        </a:rPr>
                        <a:t>  </a:t>
                      </a:r>
                      <a:r>
                        <a:rPr kumimoji="1" lang="zh-CN" altLang="en-US" sz="2800" b="1" i="0" u="none" strike="noStrike" cap="none" normalizeH="0" baseline="0" dirty="0" smtClean="0">
                          <a:ln>
                            <a:noFill/>
                          </a:ln>
                          <a:solidFill>
                            <a:schemeClr val="tx1"/>
                          </a:solidFill>
                          <a:effectLst/>
                          <a:latin typeface="Times New Roman" pitchFamily="18" charset="0"/>
                          <a:ea typeface="宋体" pitchFamily="2" charset="-122"/>
                        </a:rPr>
                        <a:t>年龄（岁）                  </a:t>
                      </a:r>
                      <a:r>
                        <a:rPr kumimoji="1" lang="en-US" altLang="zh-CN" sz="2800" b="1" i="0" u="none" strike="noStrike" cap="none" normalizeH="0" baseline="0" dirty="0" smtClean="0">
                          <a:ln>
                            <a:noFill/>
                          </a:ln>
                          <a:solidFill>
                            <a:schemeClr val="tx1"/>
                          </a:solidFill>
                          <a:effectLst/>
                          <a:latin typeface="Times New Roman" pitchFamily="18" charset="0"/>
                          <a:ea typeface="宋体" pitchFamily="2" charset="-122"/>
                        </a:rPr>
                        <a:t>RNI</a:t>
                      </a:r>
                      <a:r>
                        <a:rPr kumimoji="1" lang="zh-CN" altLang="en-US" sz="2800" b="1" i="0" u="none" strike="noStrike" cap="none" normalizeH="0" baseline="0" dirty="0" smtClean="0">
                          <a:ln>
                            <a:noFill/>
                          </a:ln>
                          <a:solidFill>
                            <a:schemeClr val="tx1"/>
                          </a:solidFill>
                          <a:effectLst/>
                          <a:latin typeface="Times New Roman" pitchFamily="18" charset="0"/>
                          <a:ea typeface="宋体" pitchFamily="2" charset="-122"/>
                        </a:rPr>
                        <a:t>（</a:t>
                      </a:r>
                      <a:r>
                        <a:rPr kumimoji="1" lang="en-US" altLang="zh-CN" sz="2800" b="1" i="0" u="none" strike="noStrike" cap="none" normalizeH="0" baseline="0" dirty="0" smtClean="0">
                          <a:ln>
                            <a:noFill/>
                          </a:ln>
                          <a:solidFill>
                            <a:schemeClr val="tx1"/>
                          </a:solidFill>
                          <a:effectLst/>
                          <a:latin typeface="Times New Roman" pitchFamily="18" charset="0"/>
                          <a:ea typeface="宋体" pitchFamily="2" charset="-122"/>
                        </a:rPr>
                        <a:t>g/d</a:t>
                      </a:r>
                      <a:r>
                        <a:rPr kumimoji="1" lang="zh-CN" altLang="en-US" sz="2800" b="1" i="0" u="none" strike="noStrike" cap="none" normalizeH="0" baseline="0" dirty="0" smtClean="0">
                          <a:ln>
                            <a:noFill/>
                          </a:ln>
                          <a:solidFill>
                            <a:schemeClr val="tx1"/>
                          </a:solidFill>
                          <a:effectLst/>
                          <a:latin typeface="Times New Roman" pitchFamily="18" charset="0"/>
                          <a:ea typeface="宋体" pitchFamily="2" charset="-122"/>
                        </a:rPr>
                        <a:t>）</a:t>
                      </a:r>
                    </a:p>
                  </a:txBody>
                  <a:tcPr horzOverflow="overflow">
                    <a:lnL cap="flat">
                      <a:noFill/>
                    </a:lnL>
                    <a:lnR cap="flat">
                      <a:noFill/>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679950">
                <a:tc>
                  <a:txBody>
                    <a:bodyPr/>
                    <a:lstStyle/>
                    <a:p>
                      <a:pPr marL="0" marR="0" lvl="0" indent="0" algn="just"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2800" b="1" i="0" u="none" strike="noStrike" cap="none" normalizeH="0" baseline="0" dirty="0" smtClean="0">
                          <a:ln>
                            <a:noFill/>
                          </a:ln>
                          <a:solidFill>
                            <a:schemeClr val="tx1"/>
                          </a:solidFill>
                          <a:effectLst/>
                          <a:latin typeface="Times New Roman" pitchFamily="18" charset="0"/>
                          <a:ea typeface="宋体" pitchFamily="2" charset="-122"/>
                        </a:rPr>
                        <a:t>    </a:t>
                      </a: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0~                                      1.5~3g/(</a:t>
                      </a:r>
                      <a:r>
                        <a:rPr kumimoji="1" lang="en-US" altLang="zh-CN" sz="2400" b="1" i="0" u="none" strike="noStrike" cap="none" normalizeH="0" baseline="0" dirty="0" err="1" smtClean="0">
                          <a:ln>
                            <a:noFill/>
                          </a:ln>
                          <a:solidFill>
                            <a:schemeClr val="tx1"/>
                          </a:solidFill>
                          <a:effectLst/>
                          <a:latin typeface="Times New Roman" pitchFamily="18" charset="0"/>
                          <a:ea typeface="宋体" pitchFamily="2" charset="-122"/>
                        </a:rPr>
                        <a:t>kg.d</a:t>
                      </a: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a:t>
                      </a:r>
                    </a:p>
                    <a:p>
                      <a:pPr marL="0" marR="0" lvl="0" indent="0" algn="just"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                                               </a:t>
                      </a:r>
                      <a:r>
                        <a:rPr kumimoji="1" lang="zh-CN" altLang="en-US" sz="2400" b="1" i="0" u="none" strike="noStrike" cap="none" normalizeH="0" baseline="0" dirty="0" smtClean="0">
                          <a:ln>
                            <a:noFill/>
                          </a:ln>
                          <a:solidFill>
                            <a:schemeClr val="tx1"/>
                          </a:solidFill>
                          <a:effectLst/>
                          <a:latin typeface="Times New Roman" pitchFamily="18" charset="0"/>
                          <a:ea typeface="宋体" pitchFamily="2" charset="-122"/>
                        </a:rPr>
                        <a:t>男          女</a:t>
                      </a:r>
                    </a:p>
                    <a:p>
                      <a:pPr marL="0" marR="0" lvl="0" indent="0" algn="just"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2400" b="1" i="0" u="none" strike="noStrike" cap="none" normalizeH="0" baseline="0" dirty="0" smtClean="0">
                          <a:ln>
                            <a:noFill/>
                          </a:ln>
                          <a:solidFill>
                            <a:schemeClr val="tx1"/>
                          </a:solidFill>
                          <a:effectLst/>
                          <a:latin typeface="Times New Roman" pitchFamily="18" charset="0"/>
                          <a:ea typeface="宋体" pitchFamily="2" charset="-122"/>
                        </a:rPr>
                        <a:t>     </a:t>
                      </a: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1~                                      35          35</a:t>
                      </a:r>
                    </a:p>
                    <a:p>
                      <a:pPr marL="0" marR="0" lvl="0" indent="0" algn="just"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     2~                                      40          40</a:t>
                      </a:r>
                    </a:p>
                    <a:p>
                      <a:pPr marL="0" marR="0" lvl="0" indent="0" algn="just"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     3~                                      45          45</a:t>
                      </a:r>
                    </a:p>
                    <a:p>
                      <a:pPr marL="0" marR="0" lvl="0" indent="0" algn="just"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     4~                                      50          50</a:t>
                      </a:r>
                    </a:p>
                    <a:p>
                      <a:pPr marL="0" marR="0" lvl="0" indent="0" algn="just"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     5~                                      55          55</a:t>
                      </a:r>
                    </a:p>
                    <a:p>
                      <a:pPr marL="0" marR="0" lvl="0" indent="0" algn="just"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     6~                                      55          55</a:t>
                      </a:r>
                    </a:p>
                    <a:p>
                      <a:pPr marL="0" marR="0" lvl="0" indent="0" algn="just"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     7~                                      60          60</a:t>
                      </a:r>
                    </a:p>
                    <a:p>
                      <a:pPr marL="0" marR="0" lvl="0" indent="0" algn="just"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     8~                                      65          65</a:t>
                      </a:r>
                    </a:p>
                  </a:txBody>
                  <a:tcPr horzOverflow="overflow">
                    <a:lnL cap="flat">
                      <a:noFill/>
                    </a:lnL>
                    <a:lnR cap="flat">
                      <a:noFill/>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5475" name="Group 19"/>
          <p:cNvGraphicFramePr>
            <a:graphicFrameLocks noGrp="1"/>
          </p:cNvGraphicFramePr>
          <p:nvPr>
            <p:ph type="tbl" idx="1"/>
          </p:nvPr>
        </p:nvGraphicFramePr>
        <p:xfrm>
          <a:off x="990600" y="1066800"/>
          <a:ext cx="7772400" cy="4968240"/>
        </p:xfrm>
        <a:graphic>
          <a:graphicData uri="http://schemas.openxmlformats.org/drawingml/2006/table">
            <a:tbl>
              <a:tblPr/>
              <a:tblGrid>
                <a:gridCol w="7772400"/>
              </a:tblGrid>
              <a:tr h="44958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3200" b="1" i="0" u="none" strike="noStrike" cap="none" normalizeH="0" baseline="0" dirty="0" smtClean="0">
                          <a:ln>
                            <a:noFill/>
                          </a:ln>
                          <a:solidFill>
                            <a:schemeClr val="tx1"/>
                          </a:solidFill>
                          <a:effectLst/>
                          <a:latin typeface="Times New Roman" pitchFamily="18" charset="0"/>
                          <a:ea typeface="宋体" pitchFamily="2" charset="-122"/>
                        </a:rPr>
                        <a:t>        </a:t>
                      </a:r>
                      <a:r>
                        <a:rPr kumimoji="1" lang="zh-CN" altLang="en-US" sz="2400" b="1" i="0" u="none" strike="noStrike" cap="none" normalizeH="0" baseline="0" dirty="0" smtClean="0">
                          <a:ln>
                            <a:noFill/>
                          </a:ln>
                          <a:solidFill>
                            <a:schemeClr val="tx1"/>
                          </a:solidFill>
                          <a:effectLst/>
                          <a:latin typeface="Times New Roman" pitchFamily="18" charset="0"/>
                          <a:ea typeface="宋体" pitchFamily="2" charset="-122"/>
                        </a:rPr>
                        <a:t>男             女                </a:t>
                      </a:r>
                    </a:p>
                    <a:p>
                      <a:pPr marL="0" marR="0" lvl="0" indent="0" algn="just"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2400" b="1" i="0" u="none" strike="noStrike" cap="none" normalizeH="0" baseline="0" dirty="0" smtClean="0">
                          <a:ln>
                            <a:noFill/>
                          </a:ln>
                          <a:solidFill>
                            <a:schemeClr val="tx1"/>
                          </a:solidFill>
                          <a:effectLst/>
                          <a:latin typeface="Times New Roman" pitchFamily="18" charset="0"/>
                          <a:ea typeface="宋体" pitchFamily="2" charset="-122"/>
                        </a:rPr>
                        <a:t>     </a:t>
                      </a: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10~                                 70              65</a:t>
                      </a:r>
                    </a:p>
                    <a:p>
                      <a:pPr marL="0" marR="0" lvl="0" indent="0" algn="just"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     11~                                 75              75</a:t>
                      </a:r>
                    </a:p>
                    <a:p>
                      <a:pPr marL="0" marR="0" lvl="0" indent="0" algn="just"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     14~                                 85              80</a:t>
                      </a:r>
                    </a:p>
                    <a:p>
                      <a:pPr marL="0" marR="0" lvl="0" indent="0" algn="just"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     18~          </a:t>
                      </a:r>
                    </a:p>
                    <a:p>
                      <a:pPr marL="0" marR="0" lvl="0" indent="0" algn="just"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        </a:t>
                      </a:r>
                      <a:r>
                        <a:rPr kumimoji="1" lang="zh-CN" altLang="en-US" sz="2400" b="1" i="0" u="none" strike="noStrike" cap="none" normalizeH="0" baseline="0" dirty="0" smtClean="0">
                          <a:ln>
                            <a:noFill/>
                          </a:ln>
                          <a:solidFill>
                            <a:schemeClr val="tx1"/>
                          </a:solidFill>
                          <a:effectLst/>
                          <a:latin typeface="Times New Roman" pitchFamily="18" charset="0"/>
                          <a:ea typeface="宋体" pitchFamily="2" charset="-122"/>
                        </a:rPr>
                        <a:t>轻体力劳动                </a:t>
                      </a: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75              65</a:t>
                      </a:r>
                    </a:p>
                    <a:p>
                      <a:pPr marL="0" marR="0" lvl="0" indent="0" algn="just"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        </a:t>
                      </a:r>
                      <a:r>
                        <a:rPr kumimoji="1" lang="zh-CN" altLang="en-US" sz="2400" b="1" i="0" u="none" strike="noStrike" cap="none" normalizeH="0" baseline="0" dirty="0" smtClean="0">
                          <a:ln>
                            <a:noFill/>
                          </a:ln>
                          <a:solidFill>
                            <a:schemeClr val="tx1"/>
                          </a:solidFill>
                          <a:effectLst/>
                          <a:latin typeface="Times New Roman" pitchFamily="18" charset="0"/>
                          <a:ea typeface="宋体" pitchFamily="2" charset="-122"/>
                        </a:rPr>
                        <a:t>中体力劳动                </a:t>
                      </a: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80              70</a:t>
                      </a:r>
                    </a:p>
                    <a:p>
                      <a:pPr marL="0" marR="0" lvl="0" indent="0" algn="just"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        </a:t>
                      </a:r>
                      <a:r>
                        <a:rPr kumimoji="1" lang="zh-CN" altLang="en-US" sz="2400" b="1" i="0" u="none" strike="noStrike" cap="none" normalizeH="0" baseline="0" dirty="0" smtClean="0">
                          <a:ln>
                            <a:noFill/>
                          </a:ln>
                          <a:solidFill>
                            <a:schemeClr val="tx1"/>
                          </a:solidFill>
                          <a:effectLst/>
                          <a:latin typeface="Times New Roman" pitchFamily="18" charset="0"/>
                          <a:ea typeface="宋体" pitchFamily="2" charset="-122"/>
                        </a:rPr>
                        <a:t>重体力劳动                </a:t>
                      </a: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90              80</a:t>
                      </a:r>
                    </a:p>
                    <a:p>
                      <a:pPr marL="0" marR="0" lvl="0" indent="0" algn="just"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     </a:t>
                      </a:r>
                      <a:r>
                        <a:rPr kumimoji="1" lang="zh-CN" altLang="en-US" sz="2400" b="1" i="0" u="none" strike="noStrike" cap="none" normalizeH="0" baseline="0" dirty="0" smtClean="0">
                          <a:ln>
                            <a:noFill/>
                          </a:ln>
                          <a:solidFill>
                            <a:schemeClr val="tx1"/>
                          </a:solidFill>
                          <a:effectLst/>
                          <a:latin typeface="Times New Roman" pitchFamily="18" charset="0"/>
                          <a:ea typeface="宋体" pitchFamily="2" charset="-122"/>
                        </a:rPr>
                        <a:t>孕妇 第一孕期</a:t>
                      </a: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+5  </a:t>
                      </a:r>
                      <a:r>
                        <a:rPr kumimoji="1" lang="zh-CN" altLang="en-US" sz="2400" b="1" i="0" u="none" strike="noStrike" cap="none" normalizeH="0" baseline="0" dirty="0" smtClean="0">
                          <a:ln>
                            <a:noFill/>
                          </a:ln>
                          <a:solidFill>
                            <a:schemeClr val="tx1"/>
                          </a:solidFill>
                          <a:effectLst/>
                          <a:latin typeface="Times New Roman" pitchFamily="18" charset="0"/>
                          <a:ea typeface="宋体" pitchFamily="2" charset="-122"/>
                        </a:rPr>
                        <a:t>第二孕期</a:t>
                      </a: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+15  </a:t>
                      </a:r>
                      <a:r>
                        <a:rPr kumimoji="1" lang="zh-CN" altLang="en-US" sz="2400" b="1" i="0" u="none" strike="noStrike" cap="none" normalizeH="0" baseline="0" dirty="0" smtClean="0">
                          <a:ln>
                            <a:noFill/>
                          </a:ln>
                          <a:solidFill>
                            <a:schemeClr val="tx1"/>
                          </a:solidFill>
                          <a:effectLst/>
                          <a:latin typeface="Times New Roman" pitchFamily="18" charset="0"/>
                          <a:ea typeface="宋体" pitchFamily="2" charset="-122"/>
                        </a:rPr>
                        <a:t>第三孕期</a:t>
                      </a: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+20</a:t>
                      </a:r>
                    </a:p>
                    <a:p>
                      <a:pPr marL="0" marR="0" lvl="0" indent="0" algn="just"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     </a:t>
                      </a:r>
                      <a:r>
                        <a:rPr kumimoji="1" lang="zh-CN" altLang="en-US" sz="2400" b="1" i="0" u="none" strike="noStrike" cap="none" normalizeH="0" baseline="0" dirty="0" smtClean="0">
                          <a:ln>
                            <a:noFill/>
                          </a:ln>
                          <a:solidFill>
                            <a:schemeClr val="tx1"/>
                          </a:solidFill>
                          <a:effectLst/>
                          <a:latin typeface="Times New Roman" pitchFamily="18" charset="0"/>
                          <a:ea typeface="宋体" pitchFamily="2" charset="-122"/>
                        </a:rPr>
                        <a:t>乳母                                               </a:t>
                      </a: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+20</a:t>
                      </a:r>
                    </a:p>
                    <a:p>
                      <a:pPr marL="0" marR="0" lvl="0" indent="0" algn="just"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     60~                                75               65</a:t>
                      </a:r>
                    </a:p>
                  </a:txBody>
                  <a:tcPr horzOverflow="overflow">
                    <a:lnL cap="flat">
                      <a:noFill/>
                    </a:lnL>
                    <a:lnR cap="flat">
                      <a:noFill/>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内容占位符 2"/>
          <p:cNvSpPr>
            <a:spLocks noGrp="1"/>
          </p:cNvSpPr>
          <p:nvPr>
            <p:ph idx="1"/>
          </p:nvPr>
        </p:nvSpPr>
        <p:spPr/>
        <p:txBody>
          <a:bodyPr/>
          <a:lstStyle/>
          <a:p>
            <a:pPr>
              <a:buFont typeface="Symbol" pitchFamily="18" charset="2"/>
              <a:buNone/>
            </a:pPr>
            <a:r>
              <a:rPr lang="zh-CN" altLang="en-US" b="1" dirty="0" smtClean="0">
                <a:latin typeface="黑体" pitchFamily="49" charset="-122"/>
                <a:ea typeface="黑体" pitchFamily="49" charset="-122"/>
              </a:rPr>
              <a:t>蛋白质的食物来源主要有以下</a:t>
            </a:r>
            <a:r>
              <a:rPr lang="en-US" altLang="zh-CN" b="1" dirty="0" smtClean="0">
                <a:latin typeface="黑体" pitchFamily="49" charset="-122"/>
                <a:ea typeface="黑体" pitchFamily="49" charset="-122"/>
              </a:rPr>
              <a:t>3</a:t>
            </a:r>
            <a:r>
              <a:rPr lang="zh-CN" altLang="en-US" b="1" dirty="0" smtClean="0">
                <a:latin typeface="黑体" pitchFamily="49" charset="-122"/>
                <a:ea typeface="黑体" pitchFamily="49" charset="-122"/>
              </a:rPr>
              <a:t>类</a:t>
            </a:r>
            <a:r>
              <a:rPr lang="zh-CN" altLang="en-US" b="1" dirty="0" smtClean="0">
                <a:latin typeface="黑体" pitchFamily="49" charset="-122"/>
                <a:ea typeface="黑体" pitchFamily="49" charset="-122"/>
                <a:sym typeface="Wingdings" pitchFamily="2" charset="2"/>
              </a:rPr>
              <a:t>：</a:t>
            </a:r>
          </a:p>
          <a:p>
            <a:pPr>
              <a:buFont typeface="Symbol" pitchFamily="18" charset="2"/>
              <a:buNone/>
            </a:pPr>
            <a:r>
              <a:rPr lang="zh-CN" altLang="en-US" b="1" dirty="0" smtClean="0">
                <a:latin typeface="黑体" pitchFamily="49" charset="-122"/>
                <a:ea typeface="黑体" pitchFamily="49" charset="-122"/>
              </a:rPr>
              <a:t>（</a:t>
            </a:r>
            <a:r>
              <a:rPr lang="en-US" altLang="zh-CN" b="1" dirty="0" smtClean="0">
                <a:latin typeface="黑体" pitchFamily="49" charset="-122"/>
                <a:ea typeface="黑体" pitchFamily="49" charset="-122"/>
              </a:rPr>
              <a:t>1</a:t>
            </a:r>
            <a:r>
              <a:rPr lang="zh-CN" altLang="en-US" b="1" dirty="0" smtClean="0">
                <a:latin typeface="黑体" pitchFamily="49" charset="-122"/>
                <a:ea typeface="黑体" pitchFamily="49" charset="-122"/>
              </a:rPr>
              <a:t>）动物性食品</a:t>
            </a:r>
          </a:p>
          <a:p>
            <a:pPr>
              <a:buFont typeface="Symbol" pitchFamily="18" charset="2"/>
              <a:buNone/>
            </a:pPr>
            <a:r>
              <a:rPr lang="zh-CN" altLang="en-US" b="1" dirty="0" smtClean="0">
                <a:latin typeface="黑体" pitchFamily="49" charset="-122"/>
                <a:ea typeface="黑体" pitchFamily="49" charset="-122"/>
              </a:rPr>
              <a:t>（</a:t>
            </a:r>
            <a:r>
              <a:rPr lang="en-US" altLang="zh-CN" b="1" dirty="0" smtClean="0">
                <a:latin typeface="黑体" pitchFamily="49" charset="-122"/>
                <a:ea typeface="黑体" pitchFamily="49" charset="-122"/>
              </a:rPr>
              <a:t>2</a:t>
            </a:r>
            <a:r>
              <a:rPr lang="zh-CN" altLang="en-US" b="1" dirty="0" smtClean="0">
                <a:latin typeface="黑体" pitchFamily="49" charset="-122"/>
                <a:ea typeface="黑体" pitchFamily="49" charset="-122"/>
              </a:rPr>
              <a:t>）豆类蛋白质</a:t>
            </a:r>
          </a:p>
          <a:p>
            <a:pPr>
              <a:buFont typeface="Symbol" pitchFamily="18" charset="2"/>
              <a:buNone/>
            </a:pPr>
            <a:r>
              <a:rPr lang="zh-CN" altLang="en-US" b="1" dirty="0" smtClean="0">
                <a:latin typeface="黑体" pitchFamily="49" charset="-122"/>
                <a:ea typeface="黑体" pitchFamily="49" charset="-122"/>
              </a:rPr>
              <a:t>（</a:t>
            </a:r>
            <a:r>
              <a:rPr lang="en-US" altLang="zh-CN" b="1" dirty="0" smtClean="0">
                <a:latin typeface="黑体" pitchFamily="49" charset="-122"/>
                <a:ea typeface="黑体" pitchFamily="49" charset="-122"/>
              </a:rPr>
              <a:t>3</a:t>
            </a:r>
            <a:r>
              <a:rPr lang="zh-CN" altLang="en-US" b="1" dirty="0" smtClean="0">
                <a:latin typeface="黑体" pitchFamily="49" charset="-122"/>
                <a:ea typeface="黑体" pitchFamily="49" charset="-122"/>
              </a:rPr>
              <a:t>）粮谷类蛋白质</a:t>
            </a:r>
          </a:p>
          <a:p>
            <a:endParaRPr lang="zh-CN" altLang="en-US" dirty="0" smtClean="0"/>
          </a:p>
        </p:txBody>
      </p:sp>
      <p:sp>
        <p:nvSpPr>
          <p:cNvPr id="44035" name="Rectangle 2"/>
          <p:cNvSpPr>
            <a:spLocks noGrp="1" noChangeArrowheads="1"/>
          </p:cNvSpPr>
          <p:nvPr>
            <p:ph type="title"/>
          </p:nvPr>
        </p:nvSpPr>
        <p:spPr/>
        <p:txBody>
          <a:bodyPr/>
          <a:lstStyle/>
          <a:p>
            <a:r>
              <a:rPr lang="zh-CN" altLang="en-US" sz="4000" b="1" smtClean="0">
                <a:solidFill>
                  <a:srgbClr val="0000FF"/>
                </a:solidFill>
                <a:latin typeface="黑体" pitchFamily="49" charset="-122"/>
                <a:ea typeface="黑体" pitchFamily="49" charset="-122"/>
              </a:rPr>
              <a:t>六、蛋白质参考摄入量及食物来源</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39750" y="3357563"/>
            <a:ext cx="8229600" cy="1143000"/>
          </a:xfrm>
        </p:spPr>
        <p:txBody>
          <a:bodyPr>
            <a:normAutofit fontScale="90000"/>
          </a:bodyPr>
          <a:lstStyle/>
          <a:p>
            <a:pPr algn="l"/>
            <a:r>
              <a:rPr lang="en-US" altLang="zh-CN" sz="2800" b="1" dirty="0" smtClean="0">
                <a:solidFill>
                  <a:schemeClr val="tx1"/>
                </a:solidFill>
                <a:latin typeface="仿宋_GB2312" pitchFamily="49" charset="-122"/>
                <a:ea typeface="仿宋_GB2312" pitchFamily="49" charset="-122"/>
              </a:rPr>
              <a:t>          </a:t>
            </a:r>
            <a:br>
              <a:rPr lang="en-US" altLang="zh-CN" sz="2800" b="1" dirty="0" smtClean="0">
                <a:solidFill>
                  <a:schemeClr val="tx1"/>
                </a:solidFill>
                <a:latin typeface="仿宋_GB2312" pitchFamily="49" charset="-122"/>
                <a:ea typeface="仿宋_GB2312" pitchFamily="49" charset="-122"/>
              </a:rPr>
            </a:br>
            <a:r>
              <a:rPr lang="en-US" altLang="zh-CN" sz="2800" b="1" dirty="0" smtClean="0">
                <a:solidFill>
                  <a:schemeClr val="tx1"/>
                </a:solidFill>
                <a:latin typeface="仿宋_GB2312" pitchFamily="49" charset="-122"/>
                <a:ea typeface="仿宋_GB2312" pitchFamily="49" charset="-122"/>
              </a:rPr>
              <a:t/>
            </a:r>
            <a:br>
              <a:rPr lang="en-US" altLang="zh-CN" sz="2800" b="1" dirty="0" smtClean="0">
                <a:solidFill>
                  <a:schemeClr val="tx1"/>
                </a:solidFill>
                <a:latin typeface="仿宋_GB2312" pitchFamily="49" charset="-122"/>
                <a:ea typeface="仿宋_GB2312" pitchFamily="49" charset="-122"/>
              </a:rPr>
            </a:br>
            <a:r>
              <a:rPr lang="en-US" altLang="zh-CN" sz="3200" b="1" dirty="0" smtClean="0">
                <a:solidFill>
                  <a:srgbClr val="0000FF"/>
                </a:solidFill>
                <a:latin typeface="黑体" pitchFamily="49" charset="-122"/>
                <a:ea typeface="黑体" pitchFamily="49" charset="-122"/>
              </a:rPr>
              <a:t>   </a:t>
            </a:r>
            <a:br>
              <a:rPr lang="en-US" altLang="zh-CN" sz="3200" b="1" dirty="0" smtClean="0">
                <a:solidFill>
                  <a:srgbClr val="0000FF"/>
                </a:solidFill>
                <a:latin typeface="黑体" pitchFamily="49" charset="-122"/>
                <a:ea typeface="黑体" pitchFamily="49" charset="-122"/>
              </a:rPr>
            </a:br>
            <a:r>
              <a:rPr lang="zh-CN" altLang="en-US" sz="2800" b="1" dirty="0" smtClean="0">
                <a:solidFill>
                  <a:schemeClr val="tx1"/>
                </a:solidFill>
                <a:latin typeface="黑体" pitchFamily="49" charset="-122"/>
                <a:ea typeface="黑体" pitchFamily="49" charset="-122"/>
              </a:rPr>
              <a:t>食物种类    含量</a:t>
            </a:r>
            <a:r>
              <a:rPr lang="en-US" altLang="zh-CN" sz="2800" b="1" dirty="0" smtClean="0">
                <a:solidFill>
                  <a:schemeClr val="tx1"/>
                </a:solidFill>
                <a:latin typeface="黑体" pitchFamily="49" charset="-122"/>
                <a:ea typeface="黑体" pitchFamily="49" charset="-122"/>
              </a:rPr>
              <a:t>(%)</a:t>
            </a:r>
            <a:r>
              <a:rPr lang="zh-CN" altLang="en-US" sz="2800" b="1" dirty="0" smtClean="0">
                <a:solidFill>
                  <a:schemeClr val="tx1"/>
                </a:solidFill>
                <a:latin typeface="黑体" pitchFamily="49" charset="-122"/>
                <a:ea typeface="黑体" pitchFamily="49" charset="-122"/>
              </a:rPr>
              <a:t>      消化率</a:t>
            </a:r>
            <a:r>
              <a:rPr lang="en-US" altLang="zh-CN" sz="2800" b="1" dirty="0" smtClean="0">
                <a:latin typeface="黑体" pitchFamily="49" charset="-122"/>
                <a:ea typeface="黑体" pitchFamily="49" charset="-122"/>
              </a:rPr>
              <a:t>(%)</a:t>
            </a:r>
            <a:r>
              <a:rPr lang="zh-CN" altLang="en-US" sz="2800" b="1" dirty="0" smtClean="0">
                <a:solidFill>
                  <a:schemeClr val="tx1"/>
                </a:solidFill>
                <a:latin typeface="黑体" pitchFamily="49" charset="-122"/>
                <a:ea typeface="黑体" pitchFamily="49" charset="-122"/>
              </a:rPr>
              <a:t>     生物价</a:t>
            </a:r>
            <a:r>
              <a:rPr lang="en-US" altLang="zh-CN" sz="2800" b="1" dirty="0" smtClean="0">
                <a:latin typeface="黑体" pitchFamily="49" charset="-122"/>
                <a:ea typeface="黑体" pitchFamily="49" charset="-122"/>
              </a:rPr>
              <a:t>(%) </a:t>
            </a:r>
            <a:r>
              <a:rPr lang="zh-CN" altLang="en-US" sz="2800" b="1" dirty="0" smtClean="0">
                <a:solidFill>
                  <a:schemeClr val="tx1"/>
                </a:solidFill>
                <a:latin typeface="黑体" pitchFamily="49" charset="-122"/>
                <a:ea typeface="黑体" pitchFamily="49" charset="-122"/>
              </a:rPr>
              <a:t/>
            </a:r>
            <a:br>
              <a:rPr lang="zh-CN" altLang="en-US" sz="2800" b="1" dirty="0" smtClean="0">
                <a:solidFill>
                  <a:schemeClr val="tx1"/>
                </a:solidFill>
                <a:latin typeface="黑体" pitchFamily="49" charset="-122"/>
                <a:ea typeface="黑体" pitchFamily="49" charset="-122"/>
              </a:rPr>
            </a:br>
            <a:r>
              <a:rPr lang="en-US" altLang="zh-CN" sz="2800" b="1" dirty="0" smtClean="0">
                <a:solidFill>
                  <a:schemeClr val="tx1"/>
                </a:solidFill>
                <a:latin typeface="黑体" pitchFamily="49" charset="-122"/>
                <a:ea typeface="黑体" pitchFamily="49" charset="-122"/>
              </a:rPr>
              <a:t/>
            </a:r>
            <a:br>
              <a:rPr lang="en-US" altLang="zh-CN" sz="2800" b="1" dirty="0" smtClean="0">
                <a:solidFill>
                  <a:schemeClr val="tx1"/>
                </a:solidFill>
                <a:latin typeface="黑体" pitchFamily="49" charset="-122"/>
                <a:ea typeface="黑体" pitchFamily="49" charset="-122"/>
              </a:rPr>
            </a:br>
            <a:r>
              <a:rPr lang="zh-CN" altLang="en-US" sz="2800" b="1" dirty="0" smtClean="0">
                <a:solidFill>
                  <a:schemeClr val="tx1"/>
                </a:solidFill>
                <a:latin typeface="黑体" pitchFamily="49" charset="-122"/>
                <a:ea typeface="黑体" pitchFamily="49" charset="-122"/>
              </a:rPr>
              <a:t>蛋类         </a:t>
            </a:r>
            <a:r>
              <a:rPr lang="en-US" altLang="zh-CN" sz="2800" b="1" dirty="0" smtClean="0">
                <a:solidFill>
                  <a:schemeClr val="tx1"/>
                </a:solidFill>
                <a:latin typeface="黑体" pitchFamily="49" charset="-122"/>
                <a:ea typeface="黑体" pitchFamily="49" charset="-122"/>
              </a:rPr>
              <a:t>12            98           94</a:t>
            </a:r>
            <a:br>
              <a:rPr lang="en-US" altLang="zh-CN" sz="2800" b="1" dirty="0" smtClean="0">
                <a:solidFill>
                  <a:schemeClr val="tx1"/>
                </a:solidFill>
                <a:latin typeface="黑体" pitchFamily="49" charset="-122"/>
                <a:ea typeface="黑体" pitchFamily="49" charset="-122"/>
              </a:rPr>
            </a:br>
            <a:r>
              <a:rPr lang="zh-CN" altLang="en-US" sz="2800" b="1" dirty="0" smtClean="0">
                <a:solidFill>
                  <a:schemeClr val="tx1"/>
                </a:solidFill>
                <a:latin typeface="黑体" pitchFamily="49" charset="-122"/>
                <a:ea typeface="黑体" pitchFamily="49" charset="-122"/>
              </a:rPr>
              <a:t>奶类          </a:t>
            </a:r>
            <a:r>
              <a:rPr lang="en-US" altLang="zh-CN" sz="2800" b="1" dirty="0" smtClean="0">
                <a:solidFill>
                  <a:schemeClr val="tx1"/>
                </a:solidFill>
                <a:latin typeface="黑体" pitchFamily="49" charset="-122"/>
                <a:ea typeface="黑体" pitchFamily="49" charset="-122"/>
              </a:rPr>
              <a:t>3           97</a:t>
            </a:r>
            <a:r>
              <a:rPr lang="en-US" altLang="zh-CN" sz="2800" b="1" dirty="0" smtClean="0">
                <a:solidFill>
                  <a:schemeClr val="tx1"/>
                </a:solidFill>
                <a:latin typeface="黑体" pitchFamily="49" charset="-122"/>
                <a:ea typeface="黑体" pitchFamily="49" charset="-122"/>
                <a:sym typeface="Symbol" pitchFamily="18" charset="2"/>
              </a:rPr>
              <a:t></a:t>
            </a:r>
            <a:r>
              <a:rPr lang="en-US" altLang="zh-CN" sz="2800" b="1" dirty="0" smtClean="0">
                <a:solidFill>
                  <a:schemeClr val="tx1"/>
                </a:solidFill>
                <a:latin typeface="黑体" pitchFamily="49" charset="-122"/>
                <a:ea typeface="黑体" pitchFamily="49" charset="-122"/>
              </a:rPr>
              <a:t>98         85</a:t>
            </a:r>
            <a:br>
              <a:rPr lang="en-US" altLang="zh-CN" sz="2800" b="1" dirty="0" smtClean="0">
                <a:solidFill>
                  <a:schemeClr val="tx1"/>
                </a:solidFill>
                <a:latin typeface="黑体" pitchFamily="49" charset="-122"/>
                <a:ea typeface="黑体" pitchFamily="49" charset="-122"/>
              </a:rPr>
            </a:br>
            <a:r>
              <a:rPr lang="zh-CN" altLang="en-US" sz="2800" b="1" dirty="0" smtClean="0">
                <a:solidFill>
                  <a:schemeClr val="tx1"/>
                </a:solidFill>
                <a:latin typeface="黑体" pitchFamily="49" charset="-122"/>
                <a:ea typeface="黑体" pitchFamily="49" charset="-122"/>
              </a:rPr>
              <a:t>肉类         </a:t>
            </a:r>
            <a:r>
              <a:rPr lang="en-US" altLang="zh-CN" sz="2800" b="1" dirty="0" smtClean="0">
                <a:solidFill>
                  <a:schemeClr val="tx1"/>
                </a:solidFill>
                <a:latin typeface="黑体" pitchFamily="49" charset="-122"/>
                <a:ea typeface="黑体" pitchFamily="49" charset="-122"/>
              </a:rPr>
              <a:t>16          92</a:t>
            </a:r>
            <a:r>
              <a:rPr lang="en-US" altLang="zh-CN" sz="2800" b="1" dirty="0" smtClean="0">
                <a:solidFill>
                  <a:schemeClr val="tx1"/>
                </a:solidFill>
                <a:latin typeface="黑体" pitchFamily="49" charset="-122"/>
                <a:ea typeface="黑体" pitchFamily="49" charset="-122"/>
                <a:sym typeface="Symbol" pitchFamily="18" charset="2"/>
              </a:rPr>
              <a:t></a:t>
            </a:r>
            <a:r>
              <a:rPr lang="en-US" altLang="zh-CN" sz="2800" b="1" dirty="0" smtClean="0">
                <a:solidFill>
                  <a:schemeClr val="tx1"/>
                </a:solidFill>
                <a:latin typeface="黑体" pitchFamily="49" charset="-122"/>
                <a:ea typeface="黑体" pitchFamily="49" charset="-122"/>
              </a:rPr>
              <a:t>94          76</a:t>
            </a:r>
            <a:br>
              <a:rPr lang="en-US" altLang="zh-CN" sz="2800" b="1" dirty="0" smtClean="0">
                <a:solidFill>
                  <a:schemeClr val="tx1"/>
                </a:solidFill>
                <a:latin typeface="黑体" pitchFamily="49" charset="-122"/>
                <a:ea typeface="黑体" pitchFamily="49" charset="-122"/>
              </a:rPr>
            </a:br>
            <a:r>
              <a:rPr lang="zh-CN" altLang="en-US" sz="2800" b="1" dirty="0" smtClean="0">
                <a:solidFill>
                  <a:schemeClr val="tx1"/>
                </a:solidFill>
                <a:latin typeface="黑体" pitchFamily="49" charset="-122"/>
                <a:ea typeface="黑体" pitchFamily="49" charset="-122"/>
              </a:rPr>
              <a:t>鱼类        </a:t>
            </a:r>
            <a:r>
              <a:rPr lang="en-US" altLang="zh-CN" sz="2800" b="1" dirty="0" smtClean="0">
                <a:solidFill>
                  <a:schemeClr val="tx1"/>
                </a:solidFill>
                <a:latin typeface="黑体" pitchFamily="49" charset="-122"/>
                <a:ea typeface="黑体" pitchFamily="49" charset="-122"/>
              </a:rPr>
              <a:t>10</a:t>
            </a:r>
            <a:r>
              <a:rPr lang="en-US" altLang="zh-CN" sz="2800" b="1" dirty="0" smtClean="0">
                <a:solidFill>
                  <a:schemeClr val="tx1"/>
                </a:solidFill>
                <a:latin typeface="黑体" pitchFamily="49" charset="-122"/>
                <a:ea typeface="黑体" pitchFamily="49" charset="-122"/>
                <a:sym typeface="Symbol" pitchFamily="18" charset="2"/>
              </a:rPr>
              <a:t></a:t>
            </a:r>
            <a:r>
              <a:rPr lang="en-US" altLang="zh-CN" sz="2800" b="1" dirty="0" smtClean="0">
                <a:solidFill>
                  <a:schemeClr val="tx1"/>
                </a:solidFill>
                <a:latin typeface="黑体" pitchFamily="49" charset="-122"/>
                <a:ea typeface="黑体" pitchFamily="49" charset="-122"/>
              </a:rPr>
              <a:t>12          95</a:t>
            </a:r>
            <a:r>
              <a:rPr lang="zh-CN" altLang="en-US" sz="2800" b="1" dirty="0" smtClean="0">
                <a:solidFill>
                  <a:schemeClr val="tx1"/>
                </a:solidFill>
                <a:latin typeface="黑体" pitchFamily="49" charset="-122"/>
                <a:ea typeface="黑体" pitchFamily="49" charset="-122"/>
              </a:rPr>
              <a:t>           </a:t>
            </a:r>
            <a:r>
              <a:rPr lang="en-US" altLang="zh-CN" sz="2800" b="1" dirty="0" smtClean="0">
                <a:solidFill>
                  <a:schemeClr val="tx1"/>
                </a:solidFill>
                <a:latin typeface="黑体" pitchFamily="49" charset="-122"/>
                <a:ea typeface="黑体" pitchFamily="49" charset="-122"/>
              </a:rPr>
              <a:t>76</a:t>
            </a:r>
            <a:br>
              <a:rPr lang="en-US" altLang="zh-CN" sz="2800" b="1" dirty="0" smtClean="0">
                <a:solidFill>
                  <a:schemeClr val="tx1"/>
                </a:solidFill>
                <a:latin typeface="黑体" pitchFamily="49" charset="-122"/>
                <a:ea typeface="黑体" pitchFamily="49" charset="-122"/>
              </a:rPr>
            </a:br>
            <a:r>
              <a:rPr lang="zh-CN" altLang="en-US" sz="2800" b="1" dirty="0" smtClean="0">
                <a:solidFill>
                  <a:schemeClr val="tx1"/>
                </a:solidFill>
                <a:latin typeface="黑体" pitchFamily="49" charset="-122"/>
                <a:ea typeface="黑体" pitchFamily="49" charset="-122"/>
              </a:rPr>
              <a:t>豆类         </a:t>
            </a:r>
            <a:r>
              <a:rPr lang="en-US" altLang="zh-CN" sz="2800" b="1" dirty="0" smtClean="0">
                <a:solidFill>
                  <a:schemeClr val="tx1"/>
                </a:solidFill>
                <a:latin typeface="黑体" pitchFamily="49" charset="-122"/>
                <a:ea typeface="黑体" pitchFamily="49" charset="-122"/>
              </a:rPr>
              <a:t>30</a:t>
            </a:r>
            <a:r>
              <a:rPr lang="zh-CN" altLang="en-US" sz="2800" b="1" dirty="0" smtClean="0">
                <a:solidFill>
                  <a:schemeClr val="tx1"/>
                </a:solidFill>
                <a:latin typeface="黑体" pitchFamily="49" charset="-122"/>
                <a:ea typeface="黑体" pitchFamily="49" charset="-122"/>
              </a:rPr>
              <a:t>          </a:t>
            </a:r>
            <a:r>
              <a:rPr lang="en-US" altLang="zh-CN" sz="2800" b="1" dirty="0" smtClean="0">
                <a:solidFill>
                  <a:schemeClr val="tx1"/>
                </a:solidFill>
                <a:latin typeface="黑体" pitchFamily="49" charset="-122"/>
                <a:ea typeface="黑体" pitchFamily="49" charset="-122"/>
              </a:rPr>
              <a:t>65</a:t>
            </a:r>
            <a:r>
              <a:rPr lang="en-US" altLang="zh-CN" sz="2800" b="1" dirty="0" smtClean="0">
                <a:solidFill>
                  <a:schemeClr val="tx1"/>
                </a:solidFill>
                <a:latin typeface="黑体" pitchFamily="49" charset="-122"/>
                <a:ea typeface="黑体" pitchFamily="49" charset="-122"/>
                <a:sym typeface="Symbol" pitchFamily="18" charset="2"/>
              </a:rPr>
              <a:t></a:t>
            </a:r>
            <a:r>
              <a:rPr lang="en-US" altLang="zh-CN" sz="2800" b="1" dirty="0" smtClean="0">
                <a:solidFill>
                  <a:schemeClr val="tx1"/>
                </a:solidFill>
                <a:latin typeface="黑体" pitchFamily="49" charset="-122"/>
                <a:ea typeface="黑体" pitchFamily="49" charset="-122"/>
              </a:rPr>
              <a:t>92          64</a:t>
            </a:r>
            <a:br>
              <a:rPr lang="en-US" altLang="zh-CN" sz="2800" b="1" dirty="0" smtClean="0">
                <a:solidFill>
                  <a:schemeClr val="tx1"/>
                </a:solidFill>
                <a:latin typeface="黑体" pitchFamily="49" charset="-122"/>
                <a:ea typeface="黑体" pitchFamily="49" charset="-122"/>
              </a:rPr>
            </a:br>
            <a:r>
              <a:rPr lang="zh-CN" altLang="en-US" sz="2800" b="1" dirty="0" smtClean="0">
                <a:solidFill>
                  <a:schemeClr val="tx1"/>
                </a:solidFill>
                <a:latin typeface="黑体" pitchFamily="49" charset="-122"/>
                <a:ea typeface="黑体" pitchFamily="49" charset="-122"/>
              </a:rPr>
              <a:t>谷类          </a:t>
            </a:r>
            <a:r>
              <a:rPr lang="en-US" altLang="zh-CN" sz="2800" b="1" dirty="0" smtClean="0">
                <a:solidFill>
                  <a:schemeClr val="tx1"/>
                </a:solidFill>
                <a:latin typeface="黑体" pitchFamily="49" charset="-122"/>
                <a:ea typeface="黑体" pitchFamily="49" charset="-122"/>
              </a:rPr>
              <a:t>8</a:t>
            </a:r>
            <a:r>
              <a:rPr lang="zh-CN" altLang="en-US" sz="2800" b="1" dirty="0" smtClean="0">
                <a:solidFill>
                  <a:schemeClr val="tx1"/>
                </a:solidFill>
                <a:latin typeface="黑体" pitchFamily="49" charset="-122"/>
                <a:ea typeface="黑体" pitchFamily="49" charset="-122"/>
              </a:rPr>
              <a:t>          </a:t>
            </a:r>
            <a:r>
              <a:rPr lang="en-US" altLang="zh-CN" sz="2800" b="1" dirty="0" smtClean="0">
                <a:solidFill>
                  <a:schemeClr val="tx1"/>
                </a:solidFill>
                <a:latin typeface="黑体" pitchFamily="49" charset="-122"/>
                <a:ea typeface="黑体" pitchFamily="49" charset="-122"/>
              </a:rPr>
              <a:t>70</a:t>
            </a:r>
            <a:r>
              <a:rPr lang="en-US" altLang="zh-CN" sz="2800" b="1" dirty="0" smtClean="0">
                <a:solidFill>
                  <a:schemeClr val="tx1"/>
                </a:solidFill>
                <a:latin typeface="黑体" pitchFamily="49" charset="-122"/>
                <a:ea typeface="黑体" pitchFamily="49" charset="-122"/>
                <a:sym typeface="Symbol" pitchFamily="18" charset="2"/>
              </a:rPr>
              <a:t></a:t>
            </a:r>
            <a:r>
              <a:rPr lang="en-US" altLang="zh-CN" sz="2800" b="1" dirty="0" smtClean="0">
                <a:solidFill>
                  <a:schemeClr val="tx1"/>
                </a:solidFill>
                <a:latin typeface="黑体" pitchFamily="49" charset="-122"/>
                <a:ea typeface="黑体" pitchFamily="49" charset="-122"/>
              </a:rPr>
              <a:t>80        67</a:t>
            </a:r>
            <a:r>
              <a:rPr lang="en-US" altLang="zh-CN" sz="2800" b="1" dirty="0" smtClean="0">
                <a:solidFill>
                  <a:schemeClr val="tx1"/>
                </a:solidFill>
                <a:latin typeface="黑体" pitchFamily="49" charset="-122"/>
                <a:ea typeface="黑体" pitchFamily="49" charset="-122"/>
                <a:sym typeface="Symbol" pitchFamily="18" charset="2"/>
              </a:rPr>
              <a:t></a:t>
            </a:r>
            <a:r>
              <a:rPr lang="en-US" altLang="zh-CN" sz="2800" b="1" dirty="0" smtClean="0">
                <a:solidFill>
                  <a:schemeClr val="tx1"/>
                </a:solidFill>
                <a:latin typeface="黑体" pitchFamily="49" charset="-122"/>
                <a:ea typeface="黑体" pitchFamily="49" charset="-122"/>
              </a:rPr>
              <a:t>77</a:t>
            </a:r>
            <a:r>
              <a:rPr lang="en-US" altLang="zh-CN" b="1" dirty="0" smtClean="0">
                <a:solidFill>
                  <a:schemeClr val="tx1"/>
                </a:solidFill>
                <a:latin typeface="黑体" pitchFamily="49" charset="-122"/>
                <a:ea typeface="黑体" pitchFamily="49" charset="-122"/>
              </a:rPr>
              <a:t/>
            </a:r>
            <a:br>
              <a:rPr lang="en-US" altLang="zh-CN" b="1" dirty="0" smtClean="0">
                <a:solidFill>
                  <a:schemeClr val="tx1"/>
                </a:solidFill>
                <a:latin typeface="黑体" pitchFamily="49" charset="-122"/>
                <a:ea typeface="黑体" pitchFamily="49" charset="-122"/>
              </a:rPr>
            </a:br>
            <a:r>
              <a:rPr lang="en-US" altLang="zh-CN" b="1" dirty="0" smtClean="0">
                <a:solidFill>
                  <a:schemeClr val="tx1"/>
                </a:solidFill>
                <a:latin typeface="Times New Roman" pitchFamily="18" charset="0"/>
              </a:rPr>
              <a:t/>
            </a:r>
            <a:br>
              <a:rPr lang="en-US" altLang="zh-CN" b="1" dirty="0" smtClean="0">
                <a:solidFill>
                  <a:schemeClr val="tx1"/>
                </a:solidFill>
                <a:latin typeface="Times New Roman" pitchFamily="18" charset="0"/>
              </a:rPr>
            </a:br>
            <a:r>
              <a:rPr lang="en-US" altLang="zh-CN" b="1" dirty="0" smtClean="0">
                <a:solidFill>
                  <a:schemeClr val="tx1"/>
                </a:solidFill>
                <a:latin typeface="Times New Roman" pitchFamily="18" charset="0"/>
              </a:rPr>
              <a:t/>
            </a:r>
            <a:br>
              <a:rPr lang="en-US" altLang="zh-CN" b="1" dirty="0" smtClean="0">
                <a:solidFill>
                  <a:schemeClr val="tx1"/>
                </a:solidFill>
                <a:latin typeface="Times New Roman" pitchFamily="18" charset="0"/>
              </a:rPr>
            </a:br>
            <a:endParaRPr lang="en-US" altLang="zh-CN" b="1" dirty="0" smtClean="0">
              <a:solidFill>
                <a:schemeClr val="tx1"/>
              </a:solidFill>
              <a:latin typeface="Times New Roman" pitchFamily="18" charset="0"/>
            </a:endParaRPr>
          </a:p>
        </p:txBody>
      </p:sp>
      <p:sp>
        <p:nvSpPr>
          <p:cNvPr id="45059" name="Line 3"/>
          <p:cNvSpPr>
            <a:spLocks noChangeShapeType="1"/>
          </p:cNvSpPr>
          <p:nvPr/>
        </p:nvSpPr>
        <p:spPr bwMode="auto">
          <a:xfrm>
            <a:off x="684213" y="1844675"/>
            <a:ext cx="7991475" cy="0"/>
          </a:xfrm>
          <a:prstGeom prst="line">
            <a:avLst/>
          </a:prstGeom>
          <a:noFill/>
          <a:ln w="9525">
            <a:solidFill>
              <a:schemeClr val="tx1"/>
            </a:solidFill>
            <a:round/>
            <a:headEnd/>
            <a:tailEnd/>
          </a:ln>
        </p:spPr>
        <p:txBody>
          <a:bodyPr anchor="ctr">
            <a:spAutoFit/>
          </a:bodyPr>
          <a:lstStyle/>
          <a:p>
            <a:endParaRPr lang="zh-CN" altLang="en-US"/>
          </a:p>
        </p:txBody>
      </p:sp>
      <p:sp>
        <p:nvSpPr>
          <p:cNvPr id="45060" name="Line 4"/>
          <p:cNvSpPr>
            <a:spLocks noChangeShapeType="1"/>
          </p:cNvSpPr>
          <p:nvPr/>
        </p:nvSpPr>
        <p:spPr bwMode="auto">
          <a:xfrm>
            <a:off x="611188" y="2708275"/>
            <a:ext cx="8137525" cy="0"/>
          </a:xfrm>
          <a:prstGeom prst="line">
            <a:avLst/>
          </a:prstGeom>
          <a:noFill/>
          <a:ln w="9525">
            <a:solidFill>
              <a:schemeClr val="tx1"/>
            </a:solidFill>
            <a:round/>
            <a:headEnd/>
            <a:tailEnd/>
          </a:ln>
        </p:spPr>
        <p:txBody>
          <a:bodyPr anchor="ctr">
            <a:spAutoFit/>
          </a:bodyPr>
          <a:lstStyle/>
          <a:p>
            <a:endParaRPr lang="zh-CN" altLang="en-US"/>
          </a:p>
        </p:txBody>
      </p:sp>
      <p:sp>
        <p:nvSpPr>
          <p:cNvPr id="45061" name="Line 5"/>
          <p:cNvSpPr>
            <a:spLocks noChangeShapeType="1"/>
          </p:cNvSpPr>
          <p:nvPr/>
        </p:nvSpPr>
        <p:spPr bwMode="auto">
          <a:xfrm>
            <a:off x="539750" y="5661025"/>
            <a:ext cx="8135938" cy="0"/>
          </a:xfrm>
          <a:prstGeom prst="line">
            <a:avLst/>
          </a:prstGeom>
          <a:noFill/>
          <a:ln w="9525">
            <a:solidFill>
              <a:schemeClr val="tx1"/>
            </a:solidFill>
            <a:round/>
            <a:headEnd/>
            <a:tailEnd/>
          </a:ln>
        </p:spPr>
        <p:txBody>
          <a:bodyPr anchor="ctr">
            <a:spAutoFit/>
          </a:bodyPr>
          <a:lstStyle/>
          <a:p>
            <a:endParaRPr lang="zh-CN" altLang="en-US"/>
          </a:p>
        </p:txBody>
      </p:sp>
      <p:sp>
        <p:nvSpPr>
          <p:cNvPr id="45062" name="TextBox 5"/>
          <p:cNvSpPr txBox="1">
            <a:spLocks noChangeArrowheads="1"/>
          </p:cNvSpPr>
          <p:nvPr/>
        </p:nvSpPr>
        <p:spPr bwMode="auto">
          <a:xfrm>
            <a:off x="762000" y="990600"/>
            <a:ext cx="7696200" cy="523875"/>
          </a:xfrm>
          <a:prstGeom prst="rect">
            <a:avLst/>
          </a:prstGeom>
          <a:noFill/>
          <a:ln w="9525">
            <a:noFill/>
            <a:miter lim="800000"/>
            <a:headEnd/>
            <a:tailEnd/>
          </a:ln>
        </p:spPr>
        <p:txBody>
          <a:bodyPr>
            <a:spAutoFit/>
          </a:bodyPr>
          <a:lstStyle/>
          <a:p>
            <a:pPr algn="ctr"/>
            <a:r>
              <a:rPr lang="zh-CN" altLang="en-US" sz="2800" b="1">
                <a:solidFill>
                  <a:srgbClr val="0000FF"/>
                </a:solidFill>
                <a:latin typeface="黑体" pitchFamily="49" charset="-122"/>
                <a:ea typeface="黑体" pitchFamily="49" charset="-122"/>
              </a:rPr>
              <a:t>表</a:t>
            </a:r>
            <a:r>
              <a:rPr lang="en-US" altLang="zh-CN" sz="2800" b="1">
                <a:solidFill>
                  <a:srgbClr val="0000FF"/>
                </a:solidFill>
                <a:latin typeface="黑体" pitchFamily="49" charset="-122"/>
                <a:ea typeface="黑体" pitchFamily="49" charset="-122"/>
              </a:rPr>
              <a:t>4</a:t>
            </a:r>
            <a:r>
              <a:rPr lang="zh-CN" altLang="en-US" sz="2800" b="1">
                <a:solidFill>
                  <a:srgbClr val="0000FF"/>
                </a:solidFill>
                <a:latin typeface="黑体" pitchFamily="49" charset="-122"/>
                <a:ea typeface="黑体" pitchFamily="49" charset="-122"/>
              </a:rPr>
              <a:t>   常用食物的蛋白质含量、消化率和生物价</a:t>
            </a:r>
            <a:endParaRPr lang="zh-CN" altLang="en-US" sz="280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714375" y="500063"/>
            <a:ext cx="7772400" cy="1616075"/>
          </a:xfrm>
        </p:spPr>
        <p:txBody>
          <a:bodyPr>
            <a:normAutofit fontScale="90000"/>
          </a:bodyPr>
          <a:lstStyle/>
          <a:p>
            <a:pPr eaLnBrk="1" hangingPunct="1"/>
            <a:r>
              <a:rPr lang="zh-CN" altLang="en-US" sz="4800" b="1" smtClean="0">
                <a:solidFill>
                  <a:srgbClr val="0000FF"/>
                </a:solidFill>
                <a:ea typeface="黑体" pitchFamily="49" charset="-122"/>
              </a:rPr>
              <a:t>第二节 </a:t>
            </a:r>
            <a:r>
              <a:rPr lang="en-US" altLang="zh-CN" sz="4800" b="1" smtClean="0">
                <a:solidFill>
                  <a:srgbClr val="0000FF"/>
                </a:solidFill>
                <a:ea typeface="黑体" pitchFamily="49" charset="-122"/>
              </a:rPr>
              <a:t> </a:t>
            </a:r>
            <a:r>
              <a:rPr lang="zh-CN" altLang="en-US" sz="4800" b="1" smtClean="0">
                <a:solidFill>
                  <a:srgbClr val="0000FF"/>
                </a:solidFill>
                <a:ea typeface="黑体" pitchFamily="49" charset="-122"/>
              </a:rPr>
              <a:t>脂 类 </a:t>
            </a:r>
            <a:r>
              <a:rPr lang="zh-CN" altLang="en-US" sz="2800" smtClean="0">
                <a:latin typeface="仿宋_GB2312" pitchFamily="49" charset="-122"/>
                <a:ea typeface="仿宋_GB2312" pitchFamily="49" charset="-122"/>
              </a:rPr>
              <a:t/>
            </a:r>
            <a:br>
              <a:rPr lang="zh-CN" altLang="en-US" sz="2800" smtClean="0">
                <a:latin typeface="仿宋_GB2312" pitchFamily="49" charset="-122"/>
                <a:ea typeface="仿宋_GB2312" pitchFamily="49" charset="-122"/>
              </a:rPr>
            </a:br>
            <a:r>
              <a:rPr lang="zh-CN" altLang="en-US" sz="2800" smtClean="0">
                <a:latin typeface="仿宋_GB2312" pitchFamily="49" charset="-122"/>
                <a:ea typeface="仿宋_GB2312" pitchFamily="49" charset="-122"/>
              </a:rPr>
              <a:t/>
            </a:r>
            <a:br>
              <a:rPr lang="zh-CN" altLang="en-US" sz="2800" smtClean="0">
                <a:latin typeface="仿宋_GB2312" pitchFamily="49" charset="-122"/>
                <a:ea typeface="仿宋_GB2312" pitchFamily="49" charset="-122"/>
              </a:rPr>
            </a:br>
            <a:endParaRPr lang="zh-MO" altLang="en-US" sz="2800" b="1" smtClean="0">
              <a:latin typeface="仿宋_GB2312" pitchFamily="49" charset="-122"/>
              <a:ea typeface="仿宋_GB2312" pitchFamily="49" charset="-122"/>
            </a:endParaRPr>
          </a:p>
        </p:txBody>
      </p:sp>
      <p:sp>
        <p:nvSpPr>
          <p:cNvPr id="46083" name="Rectangle 3"/>
          <p:cNvSpPr>
            <a:spLocks noGrp="1" noChangeArrowheads="1"/>
          </p:cNvSpPr>
          <p:nvPr>
            <p:ph type="body" idx="1"/>
          </p:nvPr>
        </p:nvSpPr>
        <p:spPr>
          <a:xfrm>
            <a:off x="539750" y="1700213"/>
            <a:ext cx="8032750" cy="4619625"/>
          </a:xfrm>
        </p:spPr>
        <p:txBody>
          <a:bodyPr/>
          <a:lstStyle/>
          <a:p>
            <a:pPr eaLnBrk="1" hangingPunct="1">
              <a:lnSpc>
                <a:spcPct val="80000"/>
              </a:lnSpc>
              <a:buFontTx/>
              <a:buNone/>
            </a:pPr>
            <a:r>
              <a:rPr lang="en-US" altLang="zh-CN" sz="2800" b="1" dirty="0" smtClean="0">
                <a:latin typeface="黑体" pitchFamily="49" charset="-122"/>
                <a:ea typeface="黑体" pitchFamily="49" charset="-122"/>
                <a:sym typeface="Symbol" pitchFamily="18" charset="2"/>
              </a:rPr>
              <a:t>1.</a:t>
            </a:r>
            <a:r>
              <a:rPr lang="zh-CN" altLang="en-US" sz="2800" b="1" dirty="0" smtClean="0">
                <a:latin typeface="黑体" pitchFamily="49" charset="-122"/>
                <a:ea typeface="黑体" pitchFamily="49" charset="-122"/>
                <a:sym typeface="Symbol" pitchFamily="18" charset="2"/>
              </a:rPr>
              <a:t>分类</a:t>
            </a:r>
            <a:endParaRPr lang="zh-MO" altLang="zh-CN" sz="2800" b="1" dirty="0" smtClean="0">
              <a:latin typeface="黑体" pitchFamily="49" charset="-122"/>
              <a:ea typeface="黑体" pitchFamily="49" charset="-122"/>
              <a:sym typeface="Symbol" pitchFamily="18" charset="2"/>
            </a:endParaRPr>
          </a:p>
          <a:p>
            <a:pPr eaLnBrk="1" hangingPunct="1">
              <a:lnSpc>
                <a:spcPct val="80000"/>
              </a:lnSpc>
              <a:buFontTx/>
              <a:buNone/>
            </a:pPr>
            <a:endParaRPr lang="zh-MO" altLang="zh-CN" sz="2400" b="1" dirty="0" smtClean="0">
              <a:latin typeface="仿宋_GB2312" pitchFamily="49" charset="-122"/>
              <a:ea typeface="黑体" pitchFamily="49" charset="-122"/>
            </a:endParaRPr>
          </a:p>
          <a:p>
            <a:pPr eaLnBrk="1" hangingPunct="1">
              <a:lnSpc>
                <a:spcPct val="80000"/>
              </a:lnSpc>
              <a:buFontTx/>
              <a:buNone/>
            </a:pPr>
            <a:r>
              <a:rPr lang="zh-MO" altLang="en-US" sz="2400" b="1" dirty="0" smtClean="0">
                <a:latin typeface="黑体" pitchFamily="49" charset="-122"/>
                <a:ea typeface="黑体" pitchFamily="49" charset="-122"/>
                <a:sym typeface="Symbol" pitchFamily="18" charset="2"/>
              </a:rPr>
              <a:t></a:t>
            </a:r>
            <a:r>
              <a:rPr lang="zh-MO" altLang="zh-CN" sz="2400" b="1" dirty="0" smtClean="0">
                <a:latin typeface="黑体" pitchFamily="49" charset="-122"/>
                <a:ea typeface="黑体" pitchFamily="49" charset="-122"/>
                <a:sym typeface="Symbol" pitchFamily="18" charset="2"/>
              </a:rPr>
              <a:t> </a:t>
            </a:r>
            <a:r>
              <a:rPr lang="zh-MO" altLang="en-US" sz="2400" b="1" dirty="0" smtClean="0">
                <a:latin typeface="黑体" pitchFamily="49" charset="-122"/>
                <a:ea typeface="黑体" pitchFamily="49" charset="-122"/>
              </a:rPr>
              <a:t>中性脂肪</a:t>
            </a:r>
            <a:r>
              <a:rPr lang="en-US" altLang="zh-CN" sz="2400" b="1" dirty="0" smtClean="0">
                <a:latin typeface="黑体" pitchFamily="49" charset="-122"/>
                <a:ea typeface="黑体" pitchFamily="49" charset="-122"/>
              </a:rPr>
              <a:t>: </a:t>
            </a:r>
            <a:r>
              <a:rPr lang="zh-CN" altLang="en-US" sz="2400" b="1" dirty="0" smtClean="0">
                <a:latin typeface="黑体" pitchFamily="49" charset="-122"/>
                <a:ea typeface="黑体" pitchFamily="49" charset="-122"/>
              </a:rPr>
              <a:t>甘油三</a:t>
            </a:r>
            <a:r>
              <a:rPr lang="zh-CN" altLang="en-US" sz="2400" b="1" dirty="0" smtClean="0">
                <a:latin typeface="黑体" pitchFamily="49" charset="-122"/>
                <a:ea typeface="黑体" pitchFamily="49" charset="-122"/>
                <a:sym typeface="Symbol" pitchFamily="18" charset="2"/>
              </a:rPr>
              <a:t>酯（可变脂）</a:t>
            </a:r>
          </a:p>
          <a:p>
            <a:pPr eaLnBrk="1" hangingPunct="1">
              <a:lnSpc>
                <a:spcPct val="80000"/>
              </a:lnSpc>
              <a:buFontTx/>
              <a:buNone/>
            </a:pPr>
            <a:endParaRPr lang="zh-MO" altLang="en-US" sz="2400" b="1" dirty="0" smtClean="0">
              <a:latin typeface="黑体" pitchFamily="49" charset="-122"/>
              <a:ea typeface="黑体" pitchFamily="49" charset="-122"/>
            </a:endParaRPr>
          </a:p>
          <a:p>
            <a:pPr eaLnBrk="1" hangingPunct="1">
              <a:lnSpc>
                <a:spcPct val="80000"/>
              </a:lnSpc>
              <a:buFontTx/>
              <a:buNone/>
            </a:pPr>
            <a:r>
              <a:rPr lang="zh-MO" altLang="en-US" sz="2400" b="1" dirty="0" smtClean="0">
                <a:latin typeface="黑体" pitchFamily="49" charset="-122"/>
                <a:ea typeface="黑体" pitchFamily="49" charset="-122"/>
                <a:sym typeface="Symbol" pitchFamily="18" charset="2"/>
              </a:rPr>
              <a:t></a:t>
            </a:r>
            <a:r>
              <a:rPr lang="zh-MO" altLang="zh-CN" sz="2400" b="1" dirty="0" smtClean="0">
                <a:latin typeface="黑体" pitchFamily="49" charset="-122"/>
                <a:ea typeface="黑体" pitchFamily="49" charset="-122"/>
                <a:sym typeface="Symbol" pitchFamily="18" charset="2"/>
              </a:rPr>
              <a:t> </a:t>
            </a:r>
            <a:r>
              <a:rPr lang="zh-MO" altLang="en-US" sz="2400" b="1" dirty="0" smtClean="0">
                <a:latin typeface="黑体" pitchFamily="49" charset="-122"/>
                <a:ea typeface="黑体" pitchFamily="49" charset="-122"/>
              </a:rPr>
              <a:t>类脂：</a:t>
            </a:r>
            <a:r>
              <a:rPr lang="zh-CN" altLang="en-US" sz="2400" b="1" dirty="0" smtClean="0">
                <a:latin typeface="黑体" pitchFamily="49" charset="-122"/>
                <a:ea typeface="黑体" pitchFamily="49" charset="-122"/>
                <a:sym typeface="Symbol" pitchFamily="18" charset="2"/>
              </a:rPr>
              <a:t>（固定脂）</a:t>
            </a:r>
            <a:endParaRPr lang="zh-MO" altLang="en-US" sz="2400" b="1" dirty="0" smtClean="0">
              <a:latin typeface="黑体" pitchFamily="49" charset="-122"/>
              <a:ea typeface="黑体" pitchFamily="49" charset="-122"/>
            </a:endParaRPr>
          </a:p>
          <a:p>
            <a:pPr eaLnBrk="1" hangingPunct="1">
              <a:lnSpc>
                <a:spcPct val="80000"/>
              </a:lnSpc>
              <a:buFontTx/>
              <a:buNone/>
            </a:pPr>
            <a:endParaRPr lang="zh-MO" altLang="en-US" sz="2400" b="1" dirty="0" smtClean="0">
              <a:latin typeface="黑体" pitchFamily="49" charset="-122"/>
              <a:ea typeface="黑体" pitchFamily="49" charset="-122"/>
            </a:endParaRPr>
          </a:p>
          <a:p>
            <a:pPr eaLnBrk="1" hangingPunct="1">
              <a:lnSpc>
                <a:spcPct val="80000"/>
              </a:lnSpc>
              <a:buFontTx/>
              <a:buNone/>
            </a:pPr>
            <a:r>
              <a:rPr lang="zh-CN" altLang="en-US" sz="2400" b="1" dirty="0" smtClean="0">
                <a:solidFill>
                  <a:schemeClr val="tx2"/>
                </a:solidFill>
                <a:latin typeface="黑体" pitchFamily="49" charset="-122"/>
                <a:ea typeface="黑体" pitchFamily="49" charset="-122"/>
                <a:sym typeface="Symbol" pitchFamily="18" charset="2"/>
              </a:rPr>
              <a:t>    </a:t>
            </a:r>
            <a:r>
              <a:rPr lang="zh-MO" altLang="en-US" sz="2400" b="1" dirty="0" smtClean="0">
                <a:latin typeface="黑体" pitchFamily="49" charset="-122"/>
                <a:ea typeface="黑体" pitchFamily="49" charset="-122"/>
              </a:rPr>
              <a:t>磷脂：含有磷酸、脂肪酸、甘油和氮的化合物，例</a:t>
            </a:r>
            <a:endParaRPr lang="zh-MO" altLang="zh-CN" sz="2400" b="1" dirty="0" smtClean="0">
              <a:latin typeface="黑体" pitchFamily="49" charset="-122"/>
              <a:ea typeface="黑体" pitchFamily="49" charset="-122"/>
            </a:endParaRPr>
          </a:p>
          <a:p>
            <a:pPr eaLnBrk="1" hangingPunct="1">
              <a:lnSpc>
                <a:spcPct val="80000"/>
              </a:lnSpc>
              <a:buFontTx/>
              <a:buNone/>
            </a:pPr>
            <a:r>
              <a:rPr lang="zh-MO" altLang="zh-CN" sz="2400" b="1" dirty="0" smtClean="0">
                <a:latin typeface="黑体" pitchFamily="49" charset="-122"/>
                <a:ea typeface="黑体" pitchFamily="49" charset="-122"/>
              </a:rPr>
              <a:t> </a:t>
            </a:r>
            <a:r>
              <a:rPr lang="zh-MO" altLang="en-US" sz="2400" b="1" dirty="0" smtClean="0">
                <a:latin typeface="黑体" pitchFamily="49" charset="-122"/>
                <a:ea typeface="黑体" pitchFamily="49" charset="-122"/>
              </a:rPr>
              <a:t> </a:t>
            </a:r>
            <a:r>
              <a:rPr lang="zh-MO" altLang="zh-CN" sz="2400" b="1" dirty="0" smtClean="0">
                <a:latin typeface="黑体" pitchFamily="49" charset="-122"/>
                <a:ea typeface="黑体" pitchFamily="49" charset="-122"/>
              </a:rPr>
              <a:t> </a:t>
            </a:r>
            <a:r>
              <a:rPr lang="zh-MO" altLang="en-US" sz="2400" b="1" dirty="0" smtClean="0">
                <a:latin typeface="黑体" pitchFamily="49" charset="-122"/>
                <a:ea typeface="黑体" pitchFamily="49" charset="-122"/>
              </a:rPr>
              <a:t> </a:t>
            </a:r>
            <a:r>
              <a:rPr lang="zh-MO" altLang="zh-CN" sz="2400" b="1" dirty="0" smtClean="0">
                <a:latin typeface="黑体" pitchFamily="49" charset="-122"/>
                <a:ea typeface="黑体" pitchFamily="49" charset="-122"/>
              </a:rPr>
              <a:t> </a:t>
            </a:r>
            <a:r>
              <a:rPr lang="zh-MO" altLang="en-US" sz="2400" b="1" dirty="0" smtClean="0">
                <a:latin typeface="黑体" pitchFamily="49" charset="-122"/>
                <a:ea typeface="黑体" pitchFamily="49" charset="-122"/>
              </a:rPr>
              <a:t> </a:t>
            </a:r>
            <a:r>
              <a:rPr lang="zh-MO" altLang="zh-CN" sz="2400" b="1" dirty="0" smtClean="0">
                <a:latin typeface="黑体" pitchFamily="49" charset="-122"/>
                <a:ea typeface="黑体" pitchFamily="49" charset="-122"/>
              </a:rPr>
              <a:t> </a:t>
            </a:r>
            <a:r>
              <a:rPr lang="zh-MO" altLang="en-US" sz="2400" b="1" dirty="0" smtClean="0">
                <a:latin typeface="黑体" pitchFamily="49" charset="-122"/>
                <a:ea typeface="黑体" pitchFamily="49" charset="-122"/>
              </a:rPr>
              <a:t> </a:t>
            </a:r>
            <a:r>
              <a:rPr lang="zh-MO" altLang="zh-CN" sz="2400" b="1" dirty="0" smtClean="0">
                <a:latin typeface="黑体" pitchFamily="49" charset="-122"/>
                <a:ea typeface="黑体" pitchFamily="49" charset="-122"/>
              </a:rPr>
              <a:t> </a:t>
            </a:r>
            <a:r>
              <a:rPr lang="zh-MO" altLang="en-US" sz="2400" b="1" dirty="0" smtClean="0">
                <a:latin typeface="黑体" pitchFamily="49" charset="-122"/>
                <a:ea typeface="黑体" pitchFamily="49" charset="-122"/>
              </a:rPr>
              <a:t> </a:t>
            </a:r>
            <a:r>
              <a:rPr lang="zh-MO" altLang="zh-CN" sz="2400" b="1" dirty="0" smtClean="0">
                <a:latin typeface="黑体" pitchFamily="49" charset="-122"/>
                <a:ea typeface="黑体" pitchFamily="49" charset="-122"/>
              </a:rPr>
              <a:t> </a:t>
            </a:r>
            <a:r>
              <a:rPr lang="zh-MO" altLang="en-US" sz="2400" b="1" dirty="0" smtClean="0">
                <a:latin typeface="黑体" pitchFamily="49" charset="-122"/>
                <a:ea typeface="黑体" pitchFamily="49" charset="-122"/>
              </a:rPr>
              <a:t> </a:t>
            </a:r>
            <a:r>
              <a:rPr lang="zh-MO" altLang="zh-CN" sz="2400" b="1" dirty="0" smtClean="0">
                <a:latin typeface="黑体" pitchFamily="49" charset="-122"/>
                <a:ea typeface="黑体" pitchFamily="49" charset="-122"/>
              </a:rPr>
              <a:t> </a:t>
            </a:r>
            <a:r>
              <a:rPr lang="zh-MO" altLang="en-US" sz="2400" b="1" dirty="0" smtClean="0">
                <a:latin typeface="黑体" pitchFamily="49" charset="-122"/>
                <a:ea typeface="黑体" pitchFamily="49" charset="-122"/>
              </a:rPr>
              <a:t>如卵磷脂。</a:t>
            </a:r>
          </a:p>
          <a:p>
            <a:pPr eaLnBrk="1" hangingPunct="1">
              <a:lnSpc>
                <a:spcPct val="80000"/>
              </a:lnSpc>
              <a:buFontTx/>
              <a:buNone/>
            </a:pPr>
            <a:r>
              <a:rPr lang="zh-CN" altLang="en-US" sz="2400" b="1" dirty="0" smtClean="0">
                <a:solidFill>
                  <a:schemeClr val="tx2"/>
                </a:solidFill>
                <a:latin typeface="黑体" pitchFamily="49" charset="-122"/>
                <a:ea typeface="黑体" pitchFamily="49" charset="-122"/>
                <a:sym typeface="Symbol" pitchFamily="18" charset="2"/>
              </a:rPr>
              <a:t>    </a:t>
            </a:r>
            <a:r>
              <a:rPr lang="zh-MO" altLang="en-US" sz="2400" b="1" dirty="0" smtClean="0">
                <a:latin typeface="黑体" pitchFamily="49" charset="-122"/>
                <a:ea typeface="黑体" pitchFamily="49" charset="-122"/>
              </a:rPr>
              <a:t>固醇类：含有环戊烷多氢菲环的化合物。常见的固</a:t>
            </a:r>
            <a:endParaRPr lang="zh-MO" altLang="zh-CN" sz="2400" b="1" dirty="0" smtClean="0">
              <a:latin typeface="黑体" pitchFamily="49" charset="-122"/>
              <a:ea typeface="黑体" pitchFamily="49" charset="-122"/>
            </a:endParaRPr>
          </a:p>
          <a:p>
            <a:pPr eaLnBrk="1" hangingPunct="1">
              <a:lnSpc>
                <a:spcPct val="80000"/>
              </a:lnSpc>
              <a:buFontTx/>
              <a:buNone/>
            </a:pPr>
            <a:r>
              <a:rPr lang="zh-MO" altLang="zh-CN" sz="2400" b="1" dirty="0" smtClean="0">
                <a:latin typeface="黑体" pitchFamily="49" charset="-122"/>
                <a:ea typeface="黑体" pitchFamily="49" charset="-122"/>
              </a:rPr>
              <a:t> </a:t>
            </a:r>
            <a:r>
              <a:rPr lang="zh-MO" altLang="en-US" sz="2400" b="1" dirty="0" smtClean="0">
                <a:latin typeface="黑体" pitchFamily="49" charset="-122"/>
                <a:ea typeface="黑体" pitchFamily="49" charset="-122"/>
              </a:rPr>
              <a:t> </a:t>
            </a:r>
            <a:r>
              <a:rPr lang="zh-MO" altLang="zh-CN" sz="2400" b="1" dirty="0" smtClean="0">
                <a:latin typeface="黑体" pitchFamily="49" charset="-122"/>
                <a:ea typeface="黑体" pitchFamily="49" charset="-122"/>
              </a:rPr>
              <a:t> </a:t>
            </a:r>
            <a:r>
              <a:rPr lang="zh-MO" altLang="en-US" sz="2400" b="1" dirty="0" smtClean="0">
                <a:latin typeface="黑体" pitchFamily="49" charset="-122"/>
                <a:ea typeface="黑体" pitchFamily="49" charset="-122"/>
              </a:rPr>
              <a:t> </a:t>
            </a:r>
            <a:r>
              <a:rPr lang="zh-MO" altLang="zh-CN" sz="2400" b="1" dirty="0" smtClean="0">
                <a:latin typeface="黑体" pitchFamily="49" charset="-122"/>
                <a:ea typeface="黑体" pitchFamily="49" charset="-122"/>
              </a:rPr>
              <a:t> </a:t>
            </a:r>
            <a:r>
              <a:rPr lang="zh-MO" altLang="en-US" sz="2400" b="1" dirty="0" smtClean="0">
                <a:latin typeface="黑体" pitchFamily="49" charset="-122"/>
                <a:ea typeface="黑体" pitchFamily="49" charset="-122"/>
              </a:rPr>
              <a:t> </a:t>
            </a:r>
            <a:r>
              <a:rPr lang="zh-MO" altLang="zh-CN" sz="2400" b="1" dirty="0" smtClean="0">
                <a:latin typeface="黑体" pitchFamily="49" charset="-122"/>
                <a:ea typeface="黑体" pitchFamily="49" charset="-122"/>
              </a:rPr>
              <a:t> </a:t>
            </a:r>
            <a:r>
              <a:rPr lang="zh-MO" altLang="en-US" sz="2400" b="1" dirty="0" smtClean="0">
                <a:latin typeface="黑体" pitchFamily="49" charset="-122"/>
                <a:ea typeface="黑体" pitchFamily="49" charset="-122"/>
              </a:rPr>
              <a:t> </a:t>
            </a:r>
            <a:r>
              <a:rPr lang="zh-MO" altLang="zh-CN" sz="2400" b="1" dirty="0" smtClean="0">
                <a:latin typeface="黑体" pitchFamily="49" charset="-122"/>
                <a:ea typeface="黑体" pitchFamily="49" charset="-122"/>
              </a:rPr>
              <a:t> </a:t>
            </a:r>
            <a:r>
              <a:rPr lang="zh-MO" altLang="en-US" sz="2400" b="1" dirty="0" smtClean="0">
                <a:latin typeface="黑体" pitchFamily="49" charset="-122"/>
                <a:ea typeface="黑体" pitchFamily="49" charset="-122"/>
              </a:rPr>
              <a:t> </a:t>
            </a:r>
            <a:r>
              <a:rPr lang="zh-MO" altLang="zh-CN" sz="2400" b="1" dirty="0" smtClean="0">
                <a:latin typeface="黑体" pitchFamily="49" charset="-122"/>
                <a:ea typeface="黑体" pitchFamily="49" charset="-122"/>
              </a:rPr>
              <a:t> </a:t>
            </a:r>
            <a:r>
              <a:rPr lang="zh-MO" altLang="en-US" sz="2400" b="1" dirty="0" smtClean="0">
                <a:latin typeface="黑体" pitchFamily="49" charset="-122"/>
                <a:ea typeface="黑体" pitchFamily="49" charset="-122"/>
              </a:rPr>
              <a:t> </a:t>
            </a:r>
            <a:r>
              <a:rPr lang="zh-MO" altLang="zh-CN" sz="2400" b="1" dirty="0" smtClean="0">
                <a:latin typeface="黑体" pitchFamily="49" charset="-122"/>
                <a:ea typeface="黑体" pitchFamily="49" charset="-122"/>
              </a:rPr>
              <a:t> </a:t>
            </a:r>
            <a:r>
              <a:rPr lang="zh-MO" altLang="en-US" sz="2400" b="1" dirty="0" smtClean="0">
                <a:latin typeface="黑体" pitchFamily="49" charset="-122"/>
                <a:ea typeface="黑体" pitchFamily="49" charset="-122"/>
              </a:rPr>
              <a:t>醇有动物组织中的胆固醇</a:t>
            </a:r>
            <a:r>
              <a:rPr lang="zh-MO" altLang="en-US" sz="2400" b="1" dirty="0" smtClean="0">
                <a:latin typeface="Times New Roman" pitchFamily="18" charset="0"/>
                <a:ea typeface="黑体" pitchFamily="49" charset="-122"/>
              </a:rPr>
              <a:t>（</a:t>
            </a:r>
            <a:r>
              <a:rPr lang="en-US" altLang="zh-MO" sz="2400" b="1" dirty="0" smtClean="0">
                <a:ea typeface="黑体" pitchFamily="49" charset="-122"/>
              </a:rPr>
              <a:t>cholesterol</a:t>
            </a:r>
            <a:r>
              <a:rPr lang="zh-MO" altLang="en-US" sz="2400" b="1" dirty="0" smtClean="0">
                <a:latin typeface="Times New Roman" pitchFamily="18" charset="0"/>
                <a:ea typeface="黑体" pitchFamily="49" charset="-122"/>
              </a:rPr>
              <a:t>）</a:t>
            </a:r>
            <a:endParaRPr lang="zh-MO" altLang="zh-CN" sz="2400" b="1" dirty="0" smtClean="0">
              <a:latin typeface="Times New Roman" pitchFamily="18" charset="0"/>
              <a:ea typeface="黑体" pitchFamily="49" charset="-122"/>
            </a:endParaRPr>
          </a:p>
          <a:p>
            <a:pPr eaLnBrk="1" hangingPunct="1">
              <a:lnSpc>
                <a:spcPct val="80000"/>
              </a:lnSpc>
              <a:buFontTx/>
              <a:buNone/>
            </a:pPr>
            <a:r>
              <a:rPr lang="zh-MO" altLang="en-US" sz="2400" b="1" dirty="0" smtClean="0">
                <a:latin typeface="仿宋_GB2312" pitchFamily="49" charset="-122"/>
                <a:ea typeface="黑体" pitchFamily="49" charset="-122"/>
              </a:rPr>
              <a:t> </a:t>
            </a:r>
            <a:r>
              <a:rPr lang="zh-MO" altLang="zh-CN" sz="2400" b="1" dirty="0" smtClean="0">
                <a:latin typeface="仿宋_GB2312" pitchFamily="49" charset="-122"/>
                <a:ea typeface="黑体" pitchFamily="49" charset="-122"/>
              </a:rPr>
              <a:t> </a:t>
            </a:r>
            <a:r>
              <a:rPr lang="zh-MO" altLang="en-US" sz="2400" b="1" dirty="0" smtClean="0">
                <a:latin typeface="仿宋_GB2312" pitchFamily="49" charset="-122"/>
                <a:ea typeface="黑体" pitchFamily="49" charset="-122"/>
              </a:rPr>
              <a:t> </a:t>
            </a:r>
            <a:r>
              <a:rPr lang="zh-MO" altLang="zh-CN" sz="2400" b="1" dirty="0" smtClean="0">
                <a:latin typeface="仿宋_GB2312" pitchFamily="49" charset="-122"/>
                <a:ea typeface="黑体" pitchFamily="49" charset="-122"/>
              </a:rPr>
              <a:t> </a:t>
            </a:r>
            <a:r>
              <a:rPr lang="zh-MO" altLang="en-US" sz="2400" b="1" dirty="0" smtClean="0">
                <a:latin typeface="仿宋_GB2312" pitchFamily="49" charset="-122"/>
                <a:ea typeface="黑体" pitchFamily="49" charset="-122"/>
              </a:rPr>
              <a:t> </a:t>
            </a:r>
            <a:r>
              <a:rPr lang="zh-MO" altLang="zh-CN" sz="2400" b="1" dirty="0" smtClean="0">
                <a:latin typeface="仿宋_GB2312" pitchFamily="49" charset="-122"/>
                <a:ea typeface="黑体" pitchFamily="49" charset="-122"/>
              </a:rPr>
              <a:t> </a:t>
            </a:r>
            <a:r>
              <a:rPr lang="zh-MO" altLang="en-US" sz="2400" b="1" dirty="0" smtClean="0">
                <a:latin typeface="仿宋_GB2312" pitchFamily="49" charset="-122"/>
                <a:ea typeface="黑体" pitchFamily="49" charset="-122"/>
              </a:rPr>
              <a:t>  </a:t>
            </a:r>
            <a:r>
              <a:rPr lang="zh-MO" altLang="zh-CN" sz="2400" b="1" dirty="0" smtClean="0">
                <a:latin typeface="仿宋_GB2312" pitchFamily="49" charset="-122"/>
                <a:ea typeface="黑体" pitchFamily="49" charset="-122"/>
              </a:rPr>
              <a:t> </a:t>
            </a:r>
            <a:r>
              <a:rPr lang="zh-MO" altLang="en-US" sz="2400" b="1" dirty="0" smtClean="0">
                <a:latin typeface="仿宋_GB2312" pitchFamily="49" charset="-122"/>
                <a:ea typeface="黑体" pitchFamily="49" charset="-122"/>
              </a:rPr>
              <a:t> </a:t>
            </a:r>
            <a:r>
              <a:rPr lang="zh-MO" altLang="zh-CN" sz="2400" b="1" dirty="0" smtClean="0">
                <a:latin typeface="仿宋_GB2312" pitchFamily="49" charset="-122"/>
                <a:ea typeface="黑体" pitchFamily="49" charset="-122"/>
              </a:rPr>
              <a:t> </a:t>
            </a:r>
            <a:r>
              <a:rPr lang="zh-MO" altLang="en-US" sz="2400" b="1" dirty="0" smtClean="0">
                <a:latin typeface="仿宋_GB2312" pitchFamily="49" charset="-122"/>
                <a:ea typeface="黑体" pitchFamily="49" charset="-122"/>
              </a:rPr>
              <a:t> </a:t>
            </a:r>
            <a:r>
              <a:rPr lang="zh-MO" altLang="zh-CN" sz="2400" b="1" dirty="0" smtClean="0">
                <a:latin typeface="仿宋_GB2312" pitchFamily="49" charset="-122"/>
                <a:ea typeface="黑体" pitchFamily="49" charset="-122"/>
              </a:rPr>
              <a:t> </a:t>
            </a:r>
            <a:r>
              <a:rPr lang="zh-MO" altLang="en-US" sz="2400" b="1" dirty="0" smtClean="0">
                <a:latin typeface="黑体" pitchFamily="49" charset="-122"/>
                <a:ea typeface="黑体" pitchFamily="49" charset="-122"/>
                <a:sym typeface="Symbol" pitchFamily="18" charset="2"/>
              </a:rPr>
              <a:t>和植物组织中的谷固醇</a:t>
            </a:r>
            <a:r>
              <a:rPr lang="zh-CN" altLang="en-US" sz="2400" b="1" dirty="0" smtClean="0">
                <a:latin typeface="黑体" pitchFamily="49" charset="-122"/>
                <a:ea typeface="黑体" pitchFamily="49" charset="-122"/>
                <a:sym typeface="Symbol" pitchFamily="18" charset="2"/>
              </a:rPr>
              <a:t>、豆</a:t>
            </a:r>
            <a:r>
              <a:rPr lang="zh-MO" altLang="en-US" sz="2400" b="1" dirty="0" smtClean="0">
                <a:latin typeface="黑体" pitchFamily="49" charset="-122"/>
                <a:ea typeface="黑体" pitchFamily="49" charset="-122"/>
                <a:sym typeface="Symbol" pitchFamily="18" charset="2"/>
              </a:rPr>
              <a:t>固醇</a:t>
            </a:r>
            <a:r>
              <a:rPr lang="zh-CN" altLang="en-US" sz="2400" b="1" dirty="0" smtClean="0">
                <a:latin typeface="黑体" pitchFamily="49" charset="-122"/>
                <a:ea typeface="黑体" pitchFamily="49" charset="-122"/>
                <a:sym typeface="Symbol" pitchFamily="18" charset="2"/>
              </a:rPr>
              <a:t>等</a:t>
            </a:r>
            <a:r>
              <a:rPr lang="zh-MO" altLang="en-US" sz="2400" b="1" dirty="0" smtClean="0">
                <a:latin typeface="黑体" pitchFamily="49" charset="-122"/>
                <a:ea typeface="黑体" pitchFamily="49" charset="-122"/>
                <a:sym typeface="Symbol" pitchFamily="18" charset="2"/>
              </a:rPr>
              <a:t>。</a:t>
            </a:r>
          </a:p>
          <a:p>
            <a:pPr eaLnBrk="1" hangingPunct="1">
              <a:lnSpc>
                <a:spcPct val="80000"/>
              </a:lnSpc>
              <a:buFontTx/>
              <a:buNone/>
            </a:pPr>
            <a:endParaRPr lang="zh-MO" altLang="en-US" sz="2400" b="1" dirty="0" smtClean="0">
              <a:latin typeface="仿宋_GB2312" pitchFamily="49" charset="-122"/>
              <a:ea typeface="黑体" pitchFamily="49" charset="-122"/>
            </a:endParaRPr>
          </a:p>
        </p:txBody>
      </p:sp>
    </p:spTree>
  </p:cSld>
  <p:clrMapOvr>
    <a:masterClrMapping/>
  </p:clrMapOvr>
  <p:transition spd="med">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533400" y="304800"/>
            <a:ext cx="8382000" cy="7356475"/>
          </a:xfrm>
          <a:prstGeom prst="rect">
            <a:avLst/>
          </a:prstGeom>
          <a:noFill/>
          <a:ln w="9525">
            <a:noFill/>
            <a:miter lim="800000"/>
            <a:headEnd/>
            <a:tailEnd/>
          </a:ln>
        </p:spPr>
        <p:txBody>
          <a:bodyPr>
            <a:spAutoFit/>
          </a:bodyPr>
          <a:lstStyle/>
          <a:p>
            <a:endParaRPr kumimoji="1" lang="zh-MO" altLang="zh-CN" sz="2400" b="1">
              <a:solidFill>
                <a:schemeClr val="tx2"/>
              </a:solidFill>
              <a:latin typeface="仿宋_GB2312" pitchFamily="49" charset="-122"/>
              <a:ea typeface="仿宋_GB2312" pitchFamily="49" charset="-122"/>
              <a:sym typeface="Symbol" pitchFamily="18" charset="2"/>
            </a:endParaRPr>
          </a:p>
          <a:p>
            <a:pPr algn="ctr"/>
            <a:r>
              <a:rPr lang="zh-CN" altLang="en-US" sz="3600" b="1">
                <a:solidFill>
                  <a:srgbClr val="3333FF"/>
                </a:solidFill>
                <a:latin typeface="仿宋_GB2312" pitchFamily="49" charset="-122"/>
                <a:ea typeface="黑体" pitchFamily="49" charset="-122"/>
                <a:sym typeface="Symbol" pitchFamily="18" charset="2"/>
              </a:rPr>
              <a:t>脂肪酸</a:t>
            </a:r>
          </a:p>
          <a:p>
            <a:pPr>
              <a:buFont typeface="Symbol" pitchFamily="18" charset="2"/>
              <a:buChar char="·"/>
            </a:pPr>
            <a:endParaRPr lang="zh-CN" altLang="en-US" sz="2400" b="1">
              <a:latin typeface="仿宋_GB2312" pitchFamily="49" charset="-122"/>
              <a:ea typeface="黑体" pitchFamily="49" charset="-122"/>
              <a:sym typeface="Symbol" pitchFamily="18" charset="2"/>
            </a:endParaRPr>
          </a:p>
          <a:p>
            <a:pPr>
              <a:buFont typeface="Symbol" pitchFamily="18" charset="2"/>
              <a:buNone/>
            </a:pPr>
            <a:r>
              <a:rPr kumimoji="1" lang="zh-CN" altLang="en-US" sz="2400" b="1">
                <a:solidFill>
                  <a:schemeClr val="tx2"/>
                </a:solidFill>
                <a:latin typeface="仿宋_GB2312" pitchFamily="49" charset="-122"/>
                <a:ea typeface="仿宋_GB2312" pitchFamily="49" charset="-122"/>
                <a:sym typeface="Symbol" pitchFamily="18" charset="2"/>
              </a:rPr>
              <a:t> </a:t>
            </a:r>
            <a:r>
              <a:rPr lang="zh-CN" altLang="en-US" sz="2400" b="1">
                <a:latin typeface="仿宋_GB2312" pitchFamily="49" charset="-122"/>
                <a:ea typeface="黑体" pitchFamily="49" charset="-122"/>
                <a:sym typeface="Symbol" pitchFamily="18" charset="2"/>
              </a:rPr>
              <a:t> </a:t>
            </a:r>
            <a:r>
              <a:rPr lang="zh-CN" altLang="en-US" sz="2400" b="1">
                <a:latin typeface="黑体" pitchFamily="49" charset="-122"/>
                <a:ea typeface="黑体" pitchFamily="49" charset="-122"/>
                <a:sym typeface="Symbol" pitchFamily="18" charset="2"/>
              </a:rPr>
              <a:t>短链</a:t>
            </a:r>
            <a:r>
              <a:rPr lang="en-US" altLang="zh-CN" sz="2400" b="1">
                <a:latin typeface="黑体" pitchFamily="49" charset="-122"/>
                <a:ea typeface="黑体" pitchFamily="49" charset="-122"/>
                <a:sym typeface="Symbol" pitchFamily="18" charset="2"/>
              </a:rPr>
              <a:t>(≤6C); </a:t>
            </a:r>
            <a:r>
              <a:rPr lang="zh-CN" altLang="en-US" sz="2400" b="1">
                <a:latin typeface="黑体" pitchFamily="49" charset="-122"/>
                <a:ea typeface="黑体" pitchFamily="49" charset="-122"/>
                <a:sym typeface="Symbol" pitchFamily="18" charset="2"/>
              </a:rPr>
              <a:t>中链</a:t>
            </a:r>
            <a:r>
              <a:rPr lang="en-US" altLang="zh-CN" sz="2400" b="1">
                <a:latin typeface="黑体" pitchFamily="49" charset="-122"/>
                <a:ea typeface="黑体" pitchFamily="49" charset="-122"/>
                <a:sym typeface="Symbol" pitchFamily="18" charset="2"/>
              </a:rPr>
              <a:t>(8C12C); </a:t>
            </a:r>
            <a:r>
              <a:rPr lang="zh-CN" altLang="en-US" sz="2400" b="1">
                <a:latin typeface="黑体" pitchFamily="49" charset="-122"/>
                <a:ea typeface="黑体" pitchFamily="49" charset="-122"/>
                <a:sym typeface="Symbol" pitchFamily="18" charset="2"/>
              </a:rPr>
              <a:t>长链</a:t>
            </a:r>
            <a:r>
              <a:rPr lang="en-US" altLang="zh-CN" sz="2400" b="1">
                <a:latin typeface="黑体" pitchFamily="49" charset="-122"/>
                <a:ea typeface="黑体" pitchFamily="49" charset="-122"/>
                <a:sym typeface="Symbol" pitchFamily="18" charset="2"/>
              </a:rPr>
              <a:t>(≥14C)</a:t>
            </a:r>
          </a:p>
          <a:p>
            <a:pPr algn="ctr"/>
            <a:endParaRPr lang="en-US" altLang="zh-CN" sz="2400" b="1">
              <a:latin typeface="黑体" pitchFamily="49" charset="-122"/>
              <a:ea typeface="黑体" pitchFamily="49" charset="-122"/>
              <a:sym typeface="Symbol" pitchFamily="18" charset="2"/>
            </a:endParaRPr>
          </a:p>
          <a:p>
            <a:pPr>
              <a:buFont typeface="Symbol" pitchFamily="18" charset="2"/>
              <a:buNone/>
            </a:pPr>
            <a:r>
              <a:rPr lang="en-US" altLang="zh-CN" sz="2400" b="1">
                <a:latin typeface="黑体" pitchFamily="49" charset="-122"/>
                <a:ea typeface="黑体" pitchFamily="49" charset="-122"/>
                <a:sym typeface="Symbol" pitchFamily="18" charset="2"/>
              </a:rPr>
              <a:t>  SFA  </a:t>
            </a:r>
            <a:r>
              <a:rPr lang="zh-CN" altLang="en-US" sz="2400" b="1">
                <a:latin typeface="黑体" pitchFamily="49" charset="-122"/>
                <a:ea typeface="黑体" pitchFamily="49" charset="-122"/>
                <a:sym typeface="Symbol" pitchFamily="18" charset="2"/>
              </a:rPr>
              <a:t>饱和脂肪酸</a:t>
            </a:r>
            <a:r>
              <a:rPr lang="en-US" altLang="zh-CN" sz="2400" b="1">
                <a:latin typeface="黑体" pitchFamily="49" charset="-122"/>
                <a:ea typeface="黑体" pitchFamily="49" charset="-122"/>
                <a:sym typeface="Symbol" pitchFamily="18" charset="2"/>
              </a:rPr>
              <a:t>(</a:t>
            </a:r>
            <a:r>
              <a:rPr lang="zh-CN" altLang="en-US" sz="2400" b="1">
                <a:latin typeface="黑体" pitchFamily="49" charset="-122"/>
                <a:ea typeface="黑体" pitchFamily="49" charset="-122"/>
                <a:sym typeface="Symbol" pitchFamily="18" charset="2"/>
              </a:rPr>
              <a:t>无双键</a:t>
            </a:r>
            <a:r>
              <a:rPr lang="en-US" altLang="zh-CN" sz="2400" b="1">
                <a:latin typeface="黑体" pitchFamily="49" charset="-122"/>
                <a:ea typeface="黑体" pitchFamily="49" charset="-122"/>
                <a:sym typeface="Symbol" pitchFamily="18" charset="2"/>
              </a:rPr>
              <a:t>) ; </a:t>
            </a:r>
          </a:p>
          <a:p>
            <a:pPr>
              <a:buFont typeface="Symbol" pitchFamily="18" charset="2"/>
              <a:buNone/>
            </a:pPr>
            <a:r>
              <a:rPr lang="en-US" altLang="zh-CN" sz="2400" b="1">
                <a:latin typeface="黑体" pitchFamily="49" charset="-122"/>
                <a:ea typeface="黑体" pitchFamily="49" charset="-122"/>
                <a:sym typeface="Symbol" pitchFamily="18" charset="2"/>
              </a:rPr>
              <a:t>   MUFA </a:t>
            </a:r>
            <a:r>
              <a:rPr lang="zh-CN" altLang="en-US" sz="2400" b="1">
                <a:latin typeface="黑体" pitchFamily="49" charset="-122"/>
                <a:ea typeface="黑体" pitchFamily="49" charset="-122"/>
                <a:sym typeface="Symbol" pitchFamily="18" charset="2"/>
              </a:rPr>
              <a:t>单不饱和脂肪酸</a:t>
            </a:r>
            <a:r>
              <a:rPr lang="en-US" altLang="zh-CN" sz="2400" b="1">
                <a:latin typeface="黑体" pitchFamily="49" charset="-122"/>
                <a:ea typeface="黑体" pitchFamily="49" charset="-122"/>
                <a:sym typeface="Symbol" pitchFamily="18" charset="2"/>
              </a:rPr>
              <a:t>(1</a:t>
            </a:r>
            <a:r>
              <a:rPr lang="zh-CN" altLang="en-US" sz="2400" b="1">
                <a:latin typeface="黑体" pitchFamily="49" charset="-122"/>
                <a:ea typeface="黑体" pitchFamily="49" charset="-122"/>
                <a:sym typeface="Symbol" pitchFamily="18" charset="2"/>
              </a:rPr>
              <a:t>个双键</a:t>
            </a:r>
            <a:r>
              <a:rPr lang="en-US" altLang="zh-CN" sz="2400" b="1">
                <a:latin typeface="黑体" pitchFamily="49" charset="-122"/>
                <a:ea typeface="黑体" pitchFamily="49" charset="-122"/>
                <a:sym typeface="Symbol" pitchFamily="18" charset="2"/>
              </a:rPr>
              <a:t>); </a:t>
            </a:r>
          </a:p>
          <a:p>
            <a:pPr>
              <a:buFont typeface="Symbol" pitchFamily="18" charset="2"/>
              <a:buNone/>
            </a:pPr>
            <a:r>
              <a:rPr lang="en-US" altLang="zh-CN" sz="2400" b="1">
                <a:latin typeface="黑体" pitchFamily="49" charset="-122"/>
                <a:ea typeface="黑体" pitchFamily="49" charset="-122"/>
                <a:sym typeface="Symbol" pitchFamily="18" charset="2"/>
              </a:rPr>
              <a:t>   PUFA </a:t>
            </a:r>
            <a:r>
              <a:rPr lang="zh-CN" altLang="en-US" sz="2400" b="1">
                <a:latin typeface="黑体" pitchFamily="49" charset="-122"/>
                <a:ea typeface="黑体" pitchFamily="49" charset="-122"/>
                <a:sym typeface="Symbol" pitchFamily="18" charset="2"/>
              </a:rPr>
              <a:t>多不饱和脂肪酸</a:t>
            </a:r>
            <a:r>
              <a:rPr lang="en-US" altLang="zh-CN" sz="2400" b="1">
                <a:latin typeface="黑体" pitchFamily="49" charset="-122"/>
                <a:ea typeface="黑体" pitchFamily="49" charset="-122"/>
                <a:sym typeface="Symbol" pitchFamily="18" charset="2"/>
              </a:rPr>
              <a:t>(26</a:t>
            </a:r>
            <a:r>
              <a:rPr lang="zh-CN" altLang="en-US" sz="2400" b="1">
                <a:latin typeface="黑体" pitchFamily="49" charset="-122"/>
                <a:ea typeface="黑体" pitchFamily="49" charset="-122"/>
                <a:sym typeface="Symbol" pitchFamily="18" charset="2"/>
              </a:rPr>
              <a:t>个双键</a:t>
            </a:r>
            <a:r>
              <a:rPr lang="en-US" altLang="zh-CN" sz="2400" b="1">
                <a:latin typeface="黑体" pitchFamily="49" charset="-122"/>
                <a:ea typeface="黑体" pitchFamily="49" charset="-122"/>
                <a:sym typeface="Symbol" pitchFamily="18" charset="2"/>
              </a:rPr>
              <a:t>)</a:t>
            </a:r>
          </a:p>
          <a:p>
            <a:pPr>
              <a:buFont typeface="Symbol" pitchFamily="18" charset="2"/>
              <a:buNone/>
            </a:pPr>
            <a:endParaRPr lang="en-US" altLang="zh-CN" sz="2400" b="1">
              <a:latin typeface="黑体" pitchFamily="49" charset="-122"/>
              <a:ea typeface="黑体" pitchFamily="49" charset="-122"/>
              <a:sym typeface="Symbol" pitchFamily="18" charset="2"/>
            </a:endParaRPr>
          </a:p>
          <a:p>
            <a:pPr>
              <a:buFont typeface="Symbol" pitchFamily="18" charset="2"/>
              <a:buNone/>
            </a:pPr>
            <a:r>
              <a:rPr lang="en-US" altLang="zh-CN" sz="2400" b="1">
                <a:latin typeface="黑体" pitchFamily="49" charset="-122"/>
                <a:ea typeface="黑体" pitchFamily="49" charset="-122"/>
                <a:sym typeface="Symbol" pitchFamily="18" charset="2"/>
              </a:rPr>
              <a:t>  n-3; n-6; n-9</a:t>
            </a:r>
          </a:p>
          <a:p>
            <a:endParaRPr lang="en-US" altLang="zh-CN" sz="2400" b="1">
              <a:latin typeface="黑体" pitchFamily="49" charset="-122"/>
              <a:ea typeface="黑体" pitchFamily="49" charset="-122"/>
              <a:sym typeface="Symbol" pitchFamily="18" charset="2"/>
            </a:endParaRPr>
          </a:p>
          <a:p>
            <a:r>
              <a:rPr lang="en-US" altLang="zh-CN" sz="2400" b="1">
                <a:latin typeface="黑体" pitchFamily="49" charset="-122"/>
                <a:ea typeface="黑体" pitchFamily="49" charset="-122"/>
                <a:sym typeface="Symbol" pitchFamily="18" charset="2"/>
              </a:rPr>
              <a:t>    CH</a:t>
            </a:r>
            <a:r>
              <a:rPr lang="en-US" altLang="zh-CN" sz="2400" b="1" baseline="-25000">
                <a:latin typeface="黑体" pitchFamily="49" charset="-122"/>
                <a:ea typeface="黑体" pitchFamily="49" charset="-122"/>
                <a:sym typeface="Symbol" pitchFamily="18" charset="2"/>
              </a:rPr>
              <a:t>3</a:t>
            </a:r>
            <a:r>
              <a:rPr lang="en-US" altLang="zh-CN" sz="2400" b="1">
                <a:latin typeface="黑体" pitchFamily="49" charset="-122"/>
                <a:ea typeface="黑体" pitchFamily="49" charset="-122"/>
                <a:sym typeface="Symbol" pitchFamily="18" charset="2"/>
              </a:rPr>
              <a:t>-CH</a:t>
            </a:r>
            <a:r>
              <a:rPr lang="en-US" altLang="zh-CN" sz="2400" b="1" baseline="-25000">
                <a:latin typeface="黑体" pitchFamily="49" charset="-122"/>
                <a:ea typeface="黑体" pitchFamily="49" charset="-122"/>
                <a:sym typeface="Symbol" pitchFamily="18" charset="2"/>
              </a:rPr>
              <a:t>2</a:t>
            </a:r>
            <a:r>
              <a:rPr lang="en-US" altLang="zh-CN" sz="2400" b="1">
                <a:latin typeface="黑体" pitchFamily="49" charset="-122"/>
                <a:ea typeface="黑体" pitchFamily="49" charset="-122"/>
                <a:sym typeface="Symbol" pitchFamily="18" charset="2"/>
              </a:rPr>
              <a:t>-CH</a:t>
            </a:r>
            <a:r>
              <a:rPr lang="en-US" altLang="zh-CN" sz="2400" b="1" baseline="-25000">
                <a:latin typeface="黑体" pitchFamily="49" charset="-122"/>
                <a:ea typeface="黑体" pitchFamily="49" charset="-122"/>
                <a:sym typeface="Symbol" pitchFamily="18" charset="2"/>
              </a:rPr>
              <a:t>2</a:t>
            </a:r>
            <a:r>
              <a:rPr lang="en-US" altLang="zh-CN" sz="2400" b="1">
                <a:latin typeface="黑体" pitchFamily="49" charset="-122"/>
                <a:ea typeface="黑体" pitchFamily="49" charset="-122"/>
                <a:sym typeface="Symbol" pitchFamily="18" charset="2"/>
              </a:rPr>
              <a:t>-CH</a:t>
            </a:r>
            <a:r>
              <a:rPr lang="en-US" altLang="zh-CN" sz="2400" b="1" baseline="-25000">
                <a:latin typeface="黑体" pitchFamily="49" charset="-122"/>
                <a:ea typeface="黑体" pitchFamily="49" charset="-122"/>
                <a:sym typeface="Symbol" pitchFamily="18" charset="2"/>
              </a:rPr>
              <a:t>2</a:t>
            </a:r>
            <a:r>
              <a:rPr lang="en-US" altLang="zh-CN" sz="2400" b="1">
                <a:latin typeface="黑体" pitchFamily="49" charset="-122"/>
                <a:ea typeface="黑体" pitchFamily="49" charset="-122"/>
                <a:sym typeface="Symbol" pitchFamily="18" charset="2"/>
              </a:rPr>
              <a:t>-C</a:t>
            </a:r>
            <a:r>
              <a:rPr lang="en-US" altLang="zh-CN" sz="2400" b="1" baseline="-25000">
                <a:latin typeface="黑体" pitchFamily="49" charset="-122"/>
                <a:ea typeface="黑体" pitchFamily="49" charset="-122"/>
                <a:sym typeface="Symbol" pitchFamily="18" charset="2"/>
              </a:rPr>
              <a:t>8</a:t>
            </a:r>
            <a:r>
              <a:rPr lang="en-US" altLang="zh-CN" sz="2400" b="1">
                <a:latin typeface="黑体" pitchFamily="49" charset="-122"/>
                <a:ea typeface="黑体" pitchFamily="49" charset="-122"/>
                <a:sym typeface="Symbol" pitchFamily="18" charset="2"/>
              </a:rPr>
              <a:t>H</a:t>
            </a:r>
            <a:r>
              <a:rPr lang="en-US" altLang="zh-CN" sz="2400" b="1" baseline="-25000">
                <a:latin typeface="黑体" pitchFamily="49" charset="-122"/>
                <a:ea typeface="黑体" pitchFamily="49" charset="-122"/>
                <a:sym typeface="Symbol" pitchFamily="18" charset="2"/>
              </a:rPr>
              <a:t>16</a:t>
            </a:r>
            <a:r>
              <a:rPr lang="en-US" altLang="zh-CN" sz="2400" b="1">
                <a:latin typeface="黑体" pitchFamily="49" charset="-122"/>
                <a:ea typeface="黑体" pitchFamily="49" charset="-122"/>
                <a:sym typeface="Symbol" pitchFamily="18" charset="2"/>
              </a:rPr>
              <a:t>-CH</a:t>
            </a:r>
            <a:r>
              <a:rPr lang="en-US" altLang="zh-CN" sz="2400" b="1" baseline="-25000">
                <a:latin typeface="黑体" pitchFamily="49" charset="-122"/>
                <a:ea typeface="黑体" pitchFamily="49" charset="-122"/>
                <a:sym typeface="Symbol" pitchFamily="18" charset="2"/>
              </a:rPr>
              <a:t>2</a:t>
            </a:r>
            <a:r>
              <a:rPr lang="en-US" altLang="zh-CN" sz="2400" b="1">
                <a:latin typeface="黑体" pitchFamily="49" charset="-122"/>
                <a:ea typeface="黑体" pitchFamily="49" charset="-122"/>
                <a:sym typeface="Symbol" pitchFamily="18" charset="2"/>
              </a:rPr>
              <a:t>-COOH   ( C</a:t>
            </a:r>
            <a:r>
              <a:rPr lang="en-US" altLang="zh-CN" sz="2400" b="1" baseline="-25000">
                <a:latin typeface="黑体" pitchFamily="49" charset="-122"/>
                <a:ea typeface="黑体" pitchFamily="49" charset="-122"/>
                <a:sym typeface="Symbol" pitchFamily="18" charset="2"/>
              </a:rPr>
              <a:t>14:0 </a:t>
            </a:r>
            <a:r>
              <a:rPr lang="en-US" altLang="zh-CN" sz="2400" b="1">
                <a:latin typeface="黑体" pitchFamily="49" charset="-122"/>
                <a:ea typeface="黑体" pitchFamily="49" charset="-122"/>
                <a:sym typeface="Symbol" pitchFamily="18" charset="2"/>
              </a:rPr>
              <a:t>)</a:t>
            </a:r>
          </a:p>
          <a:p>
            <a:r>
              <a:rPr lang="en-US" altLang="zh-CN" sz="2400" b="1">
                <a:latin typeface="黑体" pitchFamily="49" charset="-122"/>
                <a:ea typeface="黑体" pitchFamily="49" charset="-122"/>
                <a:sym typeface="Symbol" pitchFamily="18" charset="2"/>
              </a:rPr>
              <a:t> </a:t>
            </a:r>
          </a:p>
          <a:p>
            <a:r>
              <a:rPr lang="en-US" altLang="zh-CN" sz="2400" b="1">
                <a:latin typeface="黑体" pitchFamily="49" charset="-122"/>
                <a:ea typeface="黑体" pitchFamily="49" charset="-122"/>
                <a:sym typeface="Symbol" pitchFamily="18" charset="2"/>
              </a:rPr>
              <a:t>    CH</a:t>
            </a:r>
            <a:r>
              <a:rPr lang="en-US" altLang="zh-CN" sz="2400" b="1" baseline="-25000">
                <a:latin typeface="黑体" pitchFamily="49" charset="-122"/>
                <a:ea typeface="黑体" pitchFamily="49" charset="-122"/>
                <a:sym typeface="Symbol" pitchFamily="18" charset="2"/>
              </a:rPr>
              <a:t>3</a:t>
            </a:r>
            <a:r>
              <a:rPr lang="en-US" altLang="zh-CN" sz="2400" b="1">
                <a:latin typeface="黑体" pitchFamily="49" charset="-122"/>
                <a:ea typeface="黑体" pitchFamily="49" charset="-122"/>
                <a:sym typeface="Symbol" pitchFamily="18" charset="2"/>
              </a:rPr>
              <a:t>-CH</a:t>
            </a:r>
            <a:r>
              <a:rPr lang="en-US" altLang="zh-CN" sz="2400" b="1" baseline="-25000">
                <a:latin typeface="黑体" pitchFamily="49" charset="-122"/>
                <a:ea typeface="黑体" pitchFamily="49" charset="-122"/>
                <a:sym typeface="Symbol" pitchFamily="18" charset="2"/>
              </a:rPr>
              <a:t>2</a:t>
            </a:r>
            <a:r>
              <a:rPr lang="en-US" altLang="zh-CN" sz="2400" b="1">
                <a:latin typeface="黑体" pitchFamily="49" charset="-122"/>
                <a:ea typeface="黑体" pitchFamily="49" charset="-122"/>
                <a:sym typeface="Symbol" pitchFamily="18" charset="2"/>
              </a:rPr>
              <a:t>-C</a:t>
            </a:r>
            <a:r>
              <a:rPr lang="en-US" altLang="zh-CN" sz="2400" b="1" baseline="-25000">
                <a:latin typeface="黑体" pitchFamily="49" charset="-122"/>
                <a:ea typeface="黑体" pitchFamily="49" charset="-122"/>
                <a:sym typeface="Symbol" pitchFamily="18" charset="2"/>
              </a:rPr>
              <a:t>6</a:t>
            </a:r>
            <a:r>
              <a:rPr lang="en-US" altLang="zh-CN" sz="2400" b="1">
                <a:latin typeface="黑体" pitchFamily="49" charset="-122"/>
                <a:ea typeface="黑体" pitchFamily="49" charset="-122"/>
                <a:sym typeface="Symbol" pitchFamily="18" charset="2"/>
              </a:rPr>
              <a:t>H</a:t>
            </a:r>
            <a:r>
              <a:rPr lang="en-US" altLang="zh-CN" sz="2400" b="1" baseline="-25000">
                <a:latin typeface="黑体" pitchFamily="49" charset="-122"/>
                <a:ea typeface="黑体" pitchFamily="49" charset="-122"/>
                <a:sym typeface="Symbol" pitchFamily="18" charset="2"/>
              </a:rPr>
              <a:t>12</a:t>
            </a:r>
            <a:r>
              <a:rPr lang="en-US" altLang="zh-CN" sz="2400" b="1">
                <a:latin typeface="黑体" pitchFamily="49" charset="-122"/>
                <a:ea typeface="黑体" pitchFamily="49" charset="-122"/>
                <a:sym typeface="Symbol" pitchFamily="18" charset="2"/>
              </a:rPr>
              <a:t>-CH=CH-C</a:t>
            </a:r>
            <a:r>
              <a:rPr lang="en-US" altLang="zh-CN" sz="2400" b="1" baseline="-25000">
                <a:latin typeface="黑体" pitchFamily="49" charset="-122"/>
                <a:ea typeface="黑体" pitchFamily="49" charset="-122"/>
                <a:sym typeface="Symbol" pitchFamily="18" charset="2"/>
              </a:rPr>
              <a:t>7</a:t>
            </a:r>
            <a:r>
              <a:rPr lang="en-US" altLang="zh-CN" sz="2400" b="1">
                <a:latin typeface="黑体" pitchFamily="49" charset="-122"/>
                <a:ea typeface="黑体" pitchFamily="49" charset="-122"/>
                <a:sym typeface="Symbol" pitchFamily="18" charset="2"/>
              </a:rPr>
              <a:t>H</a:t>
            </a:r>
            <a:r>
              <a:rPr lang="en-US" altLang="zh-CN" sz="2400" b="1" baseline="-25000">
                <a:latin typeface="黑体" pitchFamily="49" charset="-122"/>
                <a:ea typeface="黑体" pitchFamily="49" charset="-122"/>
                <a:sym typeface="Symbol" pitchFamily="18" charset="2"/>
              </a:rPr>
              <a:t>14</a:t>
            </a:r>
            <a:r>
              <a:rPr lang="en-US" altLang="zh-CN" sz="2400" b="1">
                <a:latin typeface="黑体" pitchFamily="49" charset="-122"/>
                <a:ea typeface="黑体" pitchFamily="49" charset="-122"/>
                <a:sym typeface="Symbol" pitchFamily="18" charset="2"/>
              </a:rPr>
              <a:t>-COOH   ( C</a:t>
            </a:r>
            <a:r>
              <a:rPr lang="en-US" altLang="zh-CN" sz="2400" b="1" baseline="-25000">
                <a:latin typeface="黑体" pitchFamily="49" charset="-122"/>
                <a:ea typeface="黑体" pitchFamily="49" charset="-122"/>
                <a:sym typeface="Symbol" pitchFamily="18" charset="2"/>
              </a:rPr>
              <a:t>18:1 n-9 </a:t>
            </a:r>
            <a:r>
              <a:rPr lang="en-US" altLang="zh-CN" sz="2400" b="1">
                <a:latin typeface="黑体" pitchFamily="49" charset="-122"/>
                <a:ea typeface="黑体" pitchFamily="49" charset="-122"/>
                <a:sym typeface="Symbol" pitchFamily="18" charset="2"/>
              </a:rPr>
              <a:t>)</a:t>
            </a:r>
          </a:p>
          <a:p>
            <a:endParaRPr lang="en-US" altLang="zh-CN" sz="2400" b="1">
              <a:latin typeface="黑体" pitchFamily="49" charset="-122"/>
              <a:ea typeface="黑体" pitchFamily="49" charset="-122"/>
              <a:sym typeface="Symbol" pitchFamily="18" charset="2"/>
            </a:endParaRPr>
          </a:p>
          <a:p>
            <a:r>
              <a:rPr lang="en-US" altLang="zh-CN" sz="2400" b="1">
                <a:latin typeface="黑体" pitchFamily="49" charset="-122"/>
                <a:ea typeface="黑体" pitchFamily="49" charset="-122"/>
                <a:sym typeface="Symbol" pitchFamily="18" charset="2"/>
              </a:rPr>
              <a:t>    CH</a:t>
            </a:r>
            <a:r>
              <a:rPr lang="en-US" altLang="zh-CN" sz="2400" b="1" baseline="-25000">
                <a:latin typeface="黑体" pitchFamily="49" charset="-122"/>
                <a:ea typeface="黑体" pitchFamily="49" charset="-122"/>
                <a:sym typeface="Symbol" pitchFamily="18" charset="2"/>
              </a:rPr>
              <a:t>3</a:t>
            </a:r>
            <a:r>
              <a:rPr lang="en-US" altLang="zh-CN" sz="2400" b="1">
                <a:latin typeface="黑体" pitchFamily="49" charset="-122"/>
                <a:ea typeface="黑体" pitchFamily="49" charset="-122"/>
                <a:sym typeface="Symbol" pitchFamily="18" charset="2"/>
              </a:rPr>
              <a:t>-C</a:t>
            </a:r>
            <a:r>
              <a:rPr lang="en-US" altLang="zh-CN" sz="2400" b="1" baseline="-25000">
                <a:latin typeface="黑体" pitchFamily="49" charset="-122"/>
                <a:ea typeface="黑体" pitchFamily="49" charset="-122"/>
                <a:sym typeface="Symbol" pitchFamily="18" charset="2"/>
              </a:rPr>
              <a:t>4</a:t>
            </a:r>
            <a:r>
              <a:rPr lang="en-US" altLang="zh-CN" sz="2400" b="1">
                <a:latin typeface="黑体" pitchFamily="49" charset="-122"/>
                <a:ea typeface="黑体" pitchFamily="49" charset="-122"/>
                <a:sym typeface="Symbol" pitchFamily="18" charset="2"/>
              </a:rPr>
              <a:t>H</a:t>
            </a:r>
            <a:r>
              <a:rPr lang="en-US" altLang="zh-CN" sz="2400" b="1" baseline="-25000">
                <a:latin typeface="黑体" pitchFamily="49" charset="-122"/>
                <a:ea typeface="黑体" pitchFamily="49" charset="-122"/>
                <a:sym typeface="Symbol" pitchFamily="18" charset="2"/>
              </a:rPr>
              <a:t>8</a:t>
            </a:r>
            <a:r>
              <a:rPr lang="en-US" altLang="zh-CN" sz="2400" b="1">
                <a:latin typeface="黑体" pitchFamily="49" charset="-122"/>
                <a:ea typeface="黑体" pitchFamily="49" charset="-122"/>
                <a:sym typeface="Symbol" pitchFamily="18" charset="2"/>
              </a:rPr>
              <a:t>-CH=CH-CH</a:t>
            </a:r>
            <a:r>
              <a:rPr lang="en-US" altLang="zh-CN" sz="2400" b="1" baseline="-25000">
                <a:latin typeface="黑体" pitchFamily="49" charset="-122"/>
                <a:ea typeface="黑体" pitchFamily="49" charset="-122"/>
                <a:sym typeface="Symbol" pitchFamily="18" charset="2"/>
              </a:rPr>
              <a:t>2</a:t>
            </a:r>
            <a:r>
              <a:rPr lang="en-US" altLang="zh-CN" sz="2400" b="1">
                <a:latin typeface="黑体" pitchFamily="49" charset="-122"/>
                <a:ea typeface="黑体" pitchFamily="49" charset="-122"/>
                <a:sym typeface="Symbol" pitchFamily="18" charset="2"/>
              </a:rPr>
              <a:t>-CH=C</a:t>
            </a:r>
            <a:r>
              <a:rPr lang="en-US" altLang="zh-CN" sz="2400" b="1" baseline="-25000">
                <a:latin typeface="黑体" pitchFamily="49" charset="-122"/>
                <a:ea typeface="黑体" pitchFamily="49" charset="-122"/>
                <a:sym typeface="Symbol" pitchFamily="18" charset="2"/>
              </a:rPr>
              <a:t>8</a:t>
            </a:r>
            <a:r>
              <a:rPr lang="en-US" altLang="zh-CN" sz="2400" b="1">
                <a:latin typeface="黑体" pitchFamily="49" charset="-122"/>
                <a:ea typeface="黑体" pitchFamily="49" charset="-122"/>
                <a:sym typeface="Symbol" pitchFamily="18" charset="2"/>
              </a:rPr>
              <a:t>H</a:t>
            </a:r>
            <a:r>
              <a:rPr lang="en-US" altLang="zh-CN" sz="2400" b="1" baseline="-25000">
                <a:latin typeface="黑体" pitchFamily="49" charset="-122"/>
                <a:ea typeface="黑体" pitchFamily="49" charset="-122"/>
                <a:sym typeface="Symbol" pitchFamily="18" charset="2"/>
              </a:rPr>
              <a:t>15</a:t>
            </a:r>
            <a:r>
              <a:rPr lang="en-US" altLang="zh-CN" sz="2400" b="1">
                <a:latin typeface="黑体" pitchFamily="49" charset="-122"/>
                <a:ea typeface="黑体" pitchFamily="49" charset="-122"/>
                <a:sym typeface="Symbol" pitchFamily="18" charset="2"/>
              </a:rPr>
              <a:t>-COOH </a:t>
            </a:r>
            <a:r>
              <a:rPr lang="zh-CN" altLang="en-US" sz="2400" b="1">
                <a:latin typeface="黑体" pitchFamily="49" charset="-122"/>
                <a:ea typeface="黑体" pitchFamily="49" charset="-122"/>
                <a:sym typeface="Symbol" pitchFamily="18" charset="2"/>
              </a:rPr>
              <a:t>（</a:t>
            </a:r>
            <a:r>
              <a:rPr lang="en-US" altLang="zh-CN" sz="2400" b="1">
                <a:latin typeface="黑体" pitchFamily="49" charset="-122"/>
                <a:ea typeface="黑体" pitchFamily="49" charset="-122"/>
                <a:sym typeface="Symbol" pitchFamily="18" charset="2"/>
              </a:rPr>
              <a:t>C</a:t>
            </a:r>
            <a:r>
              <a:rPr lang="en-US" altLang="zh-CN" sz="2400" b="1" baseline="-25000">
                <a:latin typeface="黑体" pitchFamily="49" charset="-122"/>
                <a:ea typeface="黑体" pitchFamily="49" charset="-122"/>
                <a:sym typeface="Symbol" pitchFamily="18" charset="2"/>
              </a:rPr>
              <a:t>18:2</a:t>
            </a:r>
            <a:r>
              <a:rPr lang="zh-CN" altLang="en-US" sz="2400" b="1" baseline="-25000">
                <a:latin typeface="黑体" pitchFamily="49" charset="-122"/>
                <a:ea typeface="黑体" pitchFamily="49" charset="-122"/>
                <a:sym typeface="Symbol" pitchFamily="18" charset="2"/>
              </a:rPr>
              <a:t>，</a:t>
            </a:r>
            <a:r>
              <a:rPr lang="en-US" altLang="zh-CN" sz="2400" b="1" baseline="-25000">
                <a:latin typeface="黑体" pitchFamily="49" charset="-122"/>
                <a:ea typeface="黑体" pitchFamily="49" charset="-122"/>
                <a:sym typeface="Symbol" pitchFamily="18" charset="2"/>
              </a:rPr>
              <a:t>n-6 </a:t>
            </a:r>
            <a:r>
              <a:rPr lang="en-US" altLang="zh-CN" sz="2400" b="1">
                <a:latin typeface="黑体" pitchFamily="49" charset="-122"/>
                <a:ea typeface="黑体" pitchFamily="49" charset="-122"/>
                <a:sym typeface="Symbol" pitchFamily="18" charset="2"/>
              </a:rPr>
              <a:t>)</a:t>
            </a:r>
          </a:p>
          <a:p>
            <a:endParaRPr lang="en-US" altLang="zh-CN" sz="2400" b="1">
              <a:latin typeface="仿宋_GB2312" pitchFamily="49" charset="-122"/>
              <a:ea typeface="黑体" pitchFamily="49" charset="-122"/>
              <a:sym typeface="Symbol" pitchFamily="18" charset="2"/>
            </a:endParaRPr>
          </a:p>
          <a:p>
            <a:r>
              <a:rPr kumimoji="1" lang="en-US" altLang="zh-CN" sz="2400" b="1">
                <a:solidFill>
                  <a:schemeClr val="tx2"/>
                </a:solidFill>
                <a:latin typeface="仿宋_GB2312" pitchFamily="49" charset="-122"/>
                <a:ea typeface="仿宋_GB2312" pitchFamily="49" charset="-122"/>
                <a:sym typeface="Symbol" pitchFamily="18" charset="2"/>
              </a:rPr>
              <a:t>                                    </a:t>
            </a:r>
            <a:endParaRPr kumimoji="1" lang="en-US" altLang="zh-CN" sz="2800" b="1">
              <a:solidFill>
                <a:schemeClr val="tx2"/>
              </a:solidFill>
              <a:latin typeface="仿宋_GB2312" pitchFamily="49" charset="-122"/>
              <a:ea typeface="仿宋_GB2312" pitchFamily="49" charset="-122"/>
              <a:sym typeface="Symbol" pitchFamily="18" charset="2"/>
            </a:endParaRPr>
          </a:p>
          <a:p>
            <a:endParaRPr kumimoji="1" lang="en-US" altLang="zh-CN" sz="2800" b="1">
              <a:solidFill>
                <a:schemeClr val="tx2"/>
              </a:solidFill>
              <a:latin typeface="仿宋_GB2312" pitchFamily="49" charset="-122"/>
              <a:ea typeface="仿宋_GB2312" pitchFamily="49" charset="-122"/>
              <a:sym typeface="Symbol" pitchFamily="18" charset="2"/>
            </a:endParaRPr>
          </a:p>
        </p:txBody>
      </p:sp>
    </p:spTree>
  </p:cSld>
  <p:clrMapOvr>
    <a:masterClrMapping/>
  </p:clrMapOvr>
  <p:transition spd="med">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928688" y="571500"/>
            <a:ext cx="7862887" cy="7540625"/>
          </a:xfrm>
          <a:prstGeom prst="rect">
            <a:avLst/>
          </a:prstGeom>
          <a:noFill/>
          <a:ln w="9525">
            <a:noFill/>
            <a:miter lim="800000"/>
            <a:headEnd/>
            <a:tailEnd/>
          </a:ln>
        </p:spPr>
        <p:txBody>
          <a:bodyPr>
            <a:spAutoFit/>
          </a:bodyPr>
          <a:lstStyle/>
          <a:p>
            <a:pPr algn="ctr"/>
            <a:r>
              <a:rPr lang="zh-CN" altLang="en-US" sz="4000" b="1">
                <a:solidFill>
                  <a:srgbClr val="3333FF"/>
                </a:solidFill>
                <a:latin typeface="仿宋_GB2312" pitchFamily="49" charset="-122"/>
                <a:ea typeface="黑体" pitchFamily="49" charset="-122"/>
                <a:sym typeface="Symbol" pitchFamily="18" charset="2"/>
              </a:rPr>
              <a:t>脂肪酸</a:t>
            </a:r>
          </a:p>
          <a:p>
            <a:r>
              <a:rPr lang="en-US" altLang="zh-CN" sz="2400" b="1">
                <a:latin typeface="仿宋_GB2312" pitchFamily="49" charset="-122"/>
                <a:ea typeface="黑体" pitchFamily="49" charset="-122"/>
                <a:sym typeface="Symbol" pitchFamily="18" charset="2"/>
              </a:rPr>
              <a:t> </a:t>
            </a:r>
            <a:r>
              <a:rPr lang="zh-CN" altLang="en-US" sz="2400" b="1">
                <a:latin typeface="仿宋_GB2312" pitchFamily="49" charset="-122"/>
                <a:ea typeface="黑体" pitchFamily="49" charset="-122"/>
              </a:rPr>
              <a:t>顺式、反式</a:t>
            </a:r>
          </a:p>
          <a:p>
            <a:endParaRPr lang="zh-CN" altLang="en-US" sz="2400" b="1">
              <a:latin typeface="仿宋_GB2312" pitchFamily="49" charset="-122"/>
              <a:ea typeface="黑体" pitchFamily="49" charset="-122"/>
              <a:sym typeface="Symbol" pitchFamily="18" charset="2"/>
            </a:endParaRPr>
          </a:p>
          <a:p>
            <a:r>
              <a:rPr lang="zh-CN" altLang="en-US" sz="2400" b="1">
                <a:latin typeface="仿宋_GB2312" pitchFamily="49" charset="-122"/>
                <a:ea typeface="黑体" pitchFamily="49" charset="-122"/>
                <a:sym typeface="Symbol" pitchFamily="18" charset="2"/>
              </a:rPr>
              <a:t>                </a:t>
            </a:r>
            <a:r>
              <a:rPr lang="en-US" altLang="zh-CN" sz="2400" b="1">
                <a:latin typeface="仿宋_GB2312" pitchFamily="49" charset="-122"/>
                <a:ea typeface="黑体" pitchFamily="49" charset="-122"/>
                <a:sym typeface="Symbol" pitchFamily="18" charset="2"/>
              </a:rPr>
              <a:t>H         H</a:t>
            </a:r>
          </a:p>
          <a:p>
            <a:r>
              <a:rPr lang="en-US" altLang="zh-CN" sz="2400" b="1">
                <a:latin typeface="仿宋_GB2312" pitchFamily="49" charset="-122"/>
                <a:ea typeface="黑体" pitchFamily="49" charset="-122"/>
                <a:sym typeface="Symbol" pitchFamily="18" charset="2"/>
              </a:rPr>
              <a:t>                    C=C</a:t>
            </a:r>
          </a:p>
          <a:p>
            <a:r>
              <a:rPr lang="en-US" altLang="zh-CN" sz="2400" b="1">
                <a:latin typeface="仿宋_GB2312" pitchFamily="49" charset="-122"/>
                <a:ea typeface="黑体" pitchFamily="49" charset="-122"/>
                <a:sym typeface="Symbol" pitchFamily="18" charset="2"/>
              </a:rPr>
              <a:t>  CH</a:t>
            </a:r>
            <a:r>
              <a:rPr lang="en-US" altLang="zh-CN" sz="2400" b="1" baseline="-25000">
                <a:latin typeface="仿宋_GB2312" pitchFamily="49" charset="-122"/>
                <a:ea typeface="黑体" pitchFamily="49" charset="-122"/>
                <a:sym typeface="Symbol" pitchFamily="18" charset="2"/>
              </a:rPr>
              <a:t>3</a:t>
            </a:r>
            <a:r>
              <a:rPr lang="en-US" altLang="zh-CN" sz="2400" b="1">
                <a:latin typeface="仿宋_GB2312" pitchFamily="49" charset="-122"/>
                <a:ea typeface="黑体" pitchFamily="49" charset="-122"/>
                <a:sym typeface="Symbol" pitchFamily="18" charset="2"/>
              </a:rPr>
              <a:t>-CH</a:t>
            </a:r>
            <a:r>
              <a:rPr lang="en-US" altLang="zh-CN" sz="2400" b="1" baseline="-25000">
                <a:latin typeface="仿宋_GB2312" pitchFamily="49" charset="-122"/>
                <a:ea typeface="黑体" pitchFamily="49" charset="-122"/>
                <a:sym typeface="Symbol" pitchFamily="18" charset="2"/>
              </a:rPr>
              <a:t>2</a:t>
            </a:r>
            <a:r>
              <a:rPr lang="en-US" altLang="zh-CN" sz="2400" b="1">
                <a:latin typeface="仿宋_GB2312" pitchFamily="49" charset="-122"/>
                <a:ea typeface="黑体" pitchFamily="49" charset="-122"/>
                <a:sym typeface="Symbol" pitchFamily="18" charset="2"/>
              </a:rPr>
              <a:t>-C</a:t>
            </a:r>
            <a:r>
              <a:rPr lang="en-US" altLang="zh-CN" sz="2400" b="1" baseline="-25000">
                <a:latin typeface="仿宋_GB2312" pitchFamily="49" charset="-122"/>
                <a:ea typeface="黑体" pitchFamily="49" charset="-122"/>
                <a:sym typeface="Symbol" pitchFamily="18" charset="2"/>
              </a:rPr>
              <a:t>5</a:t>
            </a:r>
            <a:r>
              <a:rPr lang="en-US" altLang="zh-CN" sz="2400" b="1">
                <a:latin typeface="仿宋_GB2312" pitchFamily="49" charset="-122"/>
                <a:ea typeface="黑体" pitchFamily="49" charset="-122"/>
                <a:sym typeface="Symbol" pitchFamily="18" charset="2"/>
              </a:rPr>
              <a:t>H</a:t>
            </a:r>
            <a:r>
              <a:rPr lang="en-US" altLang="zh-CN" sz="2400" b="1" baseline="-25000">
                <a:latin typeface="仿宋_GB2312" pitchFamily="49" charset="-122"/>
                <a:ea typeface="黑体" pitchFamily="49" charset="-122"/>
                <a:sym typeface="Symbol" pitchFamily="18" charset="2"/>
              </a:rPr>
              <a:t>10</a:t>
            </a:r>
            <a:r>
              <a:rPr lang="en-US" altLang="zh-CN" sz="2400" b="1">
                <a:latin typeface="仿宋_GB2312" pitchFamily="49" charset="-122"/>
                <a:ea typeface="黑体" pitchFamily="49" charset="-122"/>
                <a:sym typeface="Symbol" pitchFamily="18" charset="2"/>
              </a:rPr>
              <a:t>-CH</a:t>
            </a:r>
            <a:r>
              <a:rPr lang="en-US" altLang="zh-CN" sz="2400" b="1" baseline="-25000">
                <a:latin typeface="仿宋_GB2312" pitchFamily="49" charset="-122"/>
                <a:ea typeface="黑体" pitchFamily="49" charset="-122"/>
                <a:sym typeface="Symbol" pitchFamily="18" charset="2"/>
              </a:rPr>
              <a:t>2</a:t>
            </a:r>
            <a:r>
              <a:rPr lang="en-US" altLang="zh-CN" sz="2400" b="1">
                <a:latin typeface="仿宋_GB2312" pitchFamily="49" charset="-122"/>
                <a:ea typeface="黑体" pitchFamily="49" charset="-122"/>
                <a:sym typeface="Symbol" pitchFamily="18" charset="2"/>
              </a:rPr>
              <a:t>         CH</a:t>
            </a:r>
            <a:r>
              <a:rPr lang="en-US" altLang="zh-CN" sz="2400" b="1" baseline="-25000">
                <a:latin typeface="仿宋_GB2312" pitchFamily="49" charset="-122"/>
                <a:ea typeface="黑体" pitchFamily="49" charset="-122"/>
                <a:sym typeface="Symbol" pitchFamily="18" charset="2"/>
              </a:rPr>
              <a:t>2</a:t>
            </a:r>
            <a:r>
              <a:rPr lang="en-US" altLang="zh-CN" sz="2400" b="1">
                <a:latin typeface="仿宋_GB2312" pitchFamily="49" charset="-122"/>
                <a:ea typeface="黑体" pitchFamily="49" charset="-122"/>
                <a:sym typeface="Symbol" pitchFamily="18" charset="2"/>
              </a:rPr>
              <a:t>-CH</a:t>
            </a:r>
            <a:r>
              <a:rPr lang="en-US" altLang="zh-CN" sz="2400" b="1" baseline="-25000">
                <a:latin typeface="仿宋_GB2312" pitchFamily="49" charset="-122"/>
                <a:ea typeface="黑体" pitchFamily="49" charset="-122"/>
                <a:sym typeface="Symbol" pitchFamily="18" charset="2"/>
              </a:rPr>
              <a:t>2</a:t>
            </a:r>
            <a:r>
              <a:rPr lang="en-US" altLang="zh-CN" sz="2400" b="1">
                <a:latin typeface="仿宋_GB2312" pitchFamily="49" charset="-122"/>
                <a:ea typeface="黑体" pitchFamily="49" charset="-122"/>
                <a:sym typeface="Symbol" pitchFamily="18" charset="2"/>
              </a:rPr>
              <a:t>-C</a:t>
            </a:r>
            <a:r>
              <a:rPr lang="en-US" altLang="zh-CN" sz="2400" b="1" baseline="-25000">
                <a:latin typeface="仿宋_GB2312" pitchFamily="49" charset="-122"/>
                <a:ea typeface="黑体" pitchFamily="49" charset="-122"/>
                <a:sym typeface="Symbol" pitchFamily="18" charset="2"/>
              </a:rPr>
              <a:t>5</a:t>
            </a:r>
            <a:r>
              <a:rPr lang="en-US" altLang="zh-CN" sz="2400" b="1">
                <a:latin typeface="仿宋_GB2312" pitchFamily="49" charset="-122"/>
                <a:ea typeface="黑体" pitchFamily="49" charset="-122"/>
                <a:sym typeface="Symbol" pitchFamily="18" charset="2"/>
              </a:rPr>
              <a:t>H</a:t>
            </a:r>
            <a:r>
              <a:rPr lang="en-US" altLang="zh-CN" sz="2400" b="1" baseline="-25000">
                <a:latin typeface="仿宋_GB2312" pitchFamily="49" charset="-122"/>
                <a:ea typeface="黑体" pitchFamily="49" charset="-122"/>
                <a:sym typeface="Symbol" pitchFamily="18" charset="2"/>
              </a:rPr>
              <a:t>10</a:t>
            </a:r>
            <a:r>
              <a:rPr lang="en-US" altLang="zh-CN" sz="2400" b="1">
                <a:latin typeface="仿宋_GB2312" pitchFamily="49" charset="-122"/>
                <a:ea typeface="黑体" pitchFamily="49" charset="-122"/>
                <a:sym typeface="Symbol" pitchFamily="18" charset="2"/>
              </a:rPr>
              <a:t>-COOH</a:t>
            </a:r>
          </a:p>
          <a:p>
            <a:r>
              <a:rPr lang="en-US" altLang="zh-CN" sz="2400" b="1">
                <a:latin typeface="仿宋_GB2312" pitchFamily="49" charset="-122"/>
                <a:ea typeface="黑体" pitchFamily="49" charset="-122"/>
                <a:sym typeface="Symbol" pitchFamily="18" charset="2"/>
              </a:rPr>
              <a:t>  </a:t>
            </a:r>
          </a:p>
          <a:p>
            <a:r>
              <a:rPr lang="en-US" altLang="zh-CN" sz="2400" b="1">
                <a:latin typeface="仿宋_GB2312" pitchFamily="49" charset="-122"/>
                <a:ea typeface="黑体" pitchFamily="49" charset="-122"/>
              </a:rPr>
              <a:t>              </a:t>
            </a:r>
            <a:r>
              <a:rPr lang="zh-CN" altLang="en-US" sz="2400" b="1">
                <a:latin typeface="仿宋_GB2312" pitchFamily="49" charset="-122"/>
                <a:ea typeface="黑体" pitchFamily="49" charset="-122"/>
              </a:rPr>
              <a:t>（顺式脂肪酸）</a:t>
            </a:r>
            <a:endParaRPr lang="zh-CN" altLang="en-US" sz="2400" b="1">
              <a:latin typeface="仿宋_GB2312" pitchFamily="49" charset="-122"/>
              <a:ea typeface="黑体" pitchFamily="49" charset="-122"/>
              <a:sym typeface="Symbol" pitchFamily="18" charset="2"/>
            </a:endParaRPr>
          </a:p>
          <a:p>
            <a:endParaRPr lang="zh-CN" altLang="en-US" sz="2400" b="1">
              <a:latin typeface="仿宋_GB2312" pitchFamily="49" charset="-122"/>
              <a:ea typeface="黑体" pitchFamily="49" charset="-122"/>
              <a:sym typeface="Symbol" pitchFamily="18" charset="2"/>
            </a:endParaRPr>
          </a:p>
          <a:p>
            <a:r>
              <a:rPr lang="zh-CN" altLang="en-US" sz="2400" b="1">
                <a:latin typeface="仿宋_GB2312" pitchFamily="49" charset="-122"/>
                <a:ea typeface="黑体" pitchFamily="49" charset="-122"/>
                <a:sym typeface="Symbol" pitchFamily="18" charset="2"/>
              </a:rPr>
              <a:t>               </a:t>
            </a:r>
            <a:r>
              <a:rPr lang="en-US" altLang="zh-CN" sz="2400" b="1">
                <a:latin typeface="仿宋_GB2312" pitchFamily="49" charset="-122"/>
                <a:ea typeface="黑体" pitchFamily="49" charset="-122"/>
                <a:sym typeface="Symbol" pitchFamily="18" charset="2"/>
              </a:rPr>
              <a:t>H           CH</a:t>
            </a:r>
            <a:r>
              <a:rPr lang="en-US" altLang="zh-CN" sz="2400" b="1" baseline="-25000">
                <a:latin typeface="仿宋_GB2312" pitchFamily="49" charset="-122"/>
                <a:ea typeface="黑体" pitchFamily="49" charset="-122"/>
                <a:sym typeface="Symbol" pitchFamily="18" charset="2"/>
              </a:rPr>
              <a:t>2</a:t>
            </a:r>
            <a:r>
              <a:rPr lang="en-US" altLang="zh-CN" sz="2400" b="1">
                <a:latin typeface="仿宋_GB2312" pitchFamily="49" charset="-122"/>
                <a:ea typeface="黑体" pitchFamily="49" charset="-122"/>
                <a:sym typeface="Symbol" pitchFamily="18" charset="2"/>
              </a:rPr>
              <a:t>-CH</a:t>
            </a:r>
            <a:r>
              <a:rPr lang="en-US" altLang="zh-CN" sz="2400" b="1" baseline="-25000">
                <a:latin typeface="仿宋_GB2312" pitchFamily="49" charset="-122"/>
                <a:ea typeface="黑体" pitchFamily="49" charset="-122"/>
                <a:sym typeface="Symbol" pitchFamily="18" charset="2"/>
              </a:rPr>
              <a:t>2</a:t>
            </a:r>
            <a:r>
              <a:rPr lang="en-US" altLang="zh-CN" sz="2400" b="1">
                <a:latin typeface="仿宋_GB2312" pitchFamily="49" charset="-122"/>
                <a:ea typeface="黑体" pitchFamily="49" charset="-122"/>
                <a:sym typeface="Symbol" pitchFamily="18" charset="2"/>
              </a:rPr>
              <a:t>-C</a:t>
            </a:r>
            <a:r>
              <a:rPr lang="en-US" altLang="zh-CN" sz="2400" b="1" baseline="-25000">
                <a:latin typeface="仿宋_GB2312" pitchFamily="49" charset="-122"/>
                <a:ea typeface="黑体" pitchFamily="49" charset="-122"/>
                <a:sym typeface="Symbol" pitchFamily="18" charset="2"/>
              </a:rPr>
              <a:t>5</a:t>
            </a:r>
            <a:r>
              <a:rPr lang="en-US" altLang="zh-CN" sz="2400" b="1">
                <a:latin typeface="仿宋_GB2312" pitchFamily="49" charset="-122"/>
                <a:ea typeface="黑体" pitchFamily="49" charset="-122"/>
                <a:sym typeface="Symbol" pitchFamily="18" charset="2"/>
              </a:rPr>
              <a:t>H</a:t>
            </a:r>
            <a:r>
              <a:rPr lang="en-US" altLang="zh-CN" sz="2400" b="1" baseline="-25000">
                <a:latin typeface="仿宋_GB2312" pitchFamily="49" charset="-122"/>
                <a:ea typeface="黑体" pitchFamily="49" charset="-122"/>
                <a:sym typeface="Symbol" pitchFamily="18" charset="2"/>
              </a:rPr>
              <a:t>10</a:t>
            </a:r>
            <a:r>
              <a:rPr lang="en-US" altLang="zh-CN" sz="2400" b="1">
                <a:latin typeface="仿宋_GB2312" pitchFamily="49" charset="-122"/>
                <a:ea typeface="黑体" pitchFamily="49" charset="-122"/>
                <a:sym typeface="Symbol" pitchFamily="18" charset="2"/>
              </a:rPr>
              <a:t>-COOH</a:t>
            </a:r>
          </a:p>
          <a:p>
            <a:r>
              <a:rPr lang="en-US" altLang="zh-CN" sz="2400" b="1">
                <a:latin typeface="仿宋_GB2312" pitchFamily="49" charset="-122"/>
                <a:ea typeface="黑体" pitchFamily="49" charset="-122"/>
                <a:sym typeface="Symbol" pitchFamily="18" charset="2"/>
              </a:rPr>
              <a:t>                    C=C</a:t>
            </a:r>
          </a:p>
          <a:p>
            <a:r>
              <a:rPr lang="en-US" altLang="zh-CN" sz="2400" b="1">
                <a:latin typeface="仿宋_GB2312" pitchFamily="49" charset="-122"/>
                <a:ea typeface="黑体" pitchFamily="49" charset="-122"/>
                <a:sym typeface="Symbol" pitchFamily="18" charset="2"/>
              </a:rPr>
              <a:t>  CH</a:t>
            </a:r>
            <a:r>
              <a:rPr lang="en-US" altLang="zh-CN" sz="2400" b="1" baseline="-25000">
                <a:latin typeface="仿宋_GB2312" pitchFamily="49" charset="-122"/>
                <a:ea typeface="黑体" pitchFamily="49" charset="-122"/>
                <a:sym typeface="Symbol" pitchFamily="18" charset="2"/>
              </a:rPr>
              <a:t>3</a:t>
            </a:r>
            <a:r>
              <a:rPr lang="en-US" altLang="zh-CN" sz="2400" b="1">
                <a:latin typeface="仿宋_GB2312" pitchFamily="49" charset="-122"/>
                <a:ea typeface="黑体" pitchFamily="49" charset="-122"/>
                <a:sym typeface="Symbol" pitchFamily="18" charset="2"/>
              </a:rPr>
              <a:t>-CH</a:t>
            </a:r>
            <a:r>
              <a:rPr lang="en-US" altLang="zh-CN" sz="2400" b="1" baseline="-25000">
                <a:latin typeface="仿宋_GB2312" pitchFamily="49" charset="-122"/>
                <a:ea typeface="黑体" pitchFamily="49" charset="-122"/>
                <a:sym typeface="Symbol" pitchFamily="18" charset="2"/>
              </a:rPr>
              <a:t>2</a:t>
            </a:r>
            <a:r>
              <a:rPr lang="en-US" altLang="zh-CN" sz="2400" b="1">
                <a:latin typeface="仿宋_GB2312" pitchFamily="49" charset="-122"/>
                <a:ea typeface="黑体" pitchFamily="49" charset="-122"/>
                <a:sym typeface="Symbol" pitchFamily="18" charset="2"/>
              </a:rPr>
              <a:t>-C</a:t>
            </a:r>
            <a:r>
              <a:rPr lang="en-US" altLang="zh-CN" sz="2400" b="1" baseline="-25000">
                <a:latin typeface="仿宋_GB2312" pitchFamily="49" charset="-122"/>
                <a:ea typeface="黑体" pitchFamily="49" charset="-122"/>
                <a:sym typeface="Symbol" pitchFamily="18" charset="2"/>
              </a:rPr>
              <a:t>5</a:t>
            </a:r>
            <a:r>
              <a:rPr lang="en-US" altLang="zh-CN" sz="2400" b="1">
                <a:latin typeface="仿宋_GB2312" pitchFamily="49" charset="-122"/>
                <a:ea typeface="黑体" pitchFamily="49" charset="-122"/>
                <a:sym typeface="Symbol" pitchFamily="18" charset="2"/>
              </a:rPr>
              <a:t>H</a:t>
            </a:r>
            <a:r>
              <a:rPr lang="en-US" altLang="zh-CN" sz="2400" b="1" baseline="-25000">
                <a:latin typeface="仿宋_GB2312" pitchFamily="49" charset="-122"/>
                <a:ea typeface="黑体" pitchFamily="49" charset="-122"/>
                <a:sym typeface="Symbol" pitchFamily="18" charset="2"/>
              </a:rPr>
              <a:t>10</a:t>
            </a:r>
            <a:r>
              <a:rPr lang="en-US" altLang="zh-CN" sz="2400" b="1">
                <a:latin typeface="仿宋_GB2312" pitchFamily="49" charset="-122"/>
                <a:ea typeface="黑体" pitchFamily="49" charset="-122"/>
                <a:sym typeface="Symbol" pitchFamily="18" charset="2"/>
              </a:rPr>
              <a:t>-CH</a:t>
            </a:r>
            <a:r>
              <a:rPr lang="en-US" altLang="zh-CN" sz="2400" b="1" baseline="-25000">
                <a:latin typeface="仿宋_GB2312" pitchFamily="49" charset="-122"/>
                <a:ea typeface="黑体" pitchFamily="49" charset="-122"/>
                <a:sym typeface="Symbol" pitchFamily="18" charset="2"/>
              </a:rPr>
              <a:t>2</a:t>
            </a:r>
            <a:r>
              <a:rPr lang="en-US" altLang="zh-CN" sz="2400" b="1">
                <a:latin typeface="仿宋_GB2312" pitchFamily="49" charset="-122"/>
                <a:ea typeface="黑体" pitchFamily="49" charset="-122"/>
                <a:sym typeface="Symbol" pitchFamily="18" charset="2"/>
              </a:rPr>
              <a:t>         H</a:t>
            </a:r>
          </a:p>
          <a:p>
            <a:endParaRPr lang="en-US" altLang="zh-CN" sz="2400" b="1">
              <a:latin typeface="仿宋_GB2312" pitchFamily="49" charset="-122"/>
              <a:ea typeface="黑体" pitchFamily="49" charset="-122"/>
              <a:sym typeface="Symbol" pitchFamily="18" charset="2"/>
            </a:endParaRPr>
          </a:p>
          <a:p>
            <a:r>
              <a:rPr lang="en-US" altLang="zh-CN" sz="2400" b="1">
                <a:latin typeface="仿宋_GB2312" pitchFamily="49" charset="-122"/>
                <a:ea typeface="黑体" pitchFamily="49" charset="-122"/>
              </a:rPr>
              <a:t>              </a:t>
            </a:r>
            <a:r>
              <a:rPr lang="zh-CN" altLang="en-US" sz="2400" b="1">
                <a:latin typeface="仿宋_GB2312" pitchFamily="49" charset="-122"/>
                <a:ea typeface="黑体" pitchFamily="49" charset="-122"/>
              </a:rPr>
              <a:t>（反式脂肪酸）</a:t>
            </a:r>
            <a:endParaRPr lang="zh-CN" altLang="en-US" sz="2400" b="1">
              <a:latin typeface="仿宋_GB2312" pitchFamily="49" charset="-122"/>
              <a:ea typeface="黑体" pitchFamily="49" charset="-122"/>
              <a:sym typeface="Symbol" pitchFamily="18" charset="2"/>
            </a:endParaRPr>
          </a:p>
          <a:p>
            <a:r>
              <a:rPr kumimoji="1" lang="zh-CN" altLang="en-US" sz="2800" b="1">
                <a:solidFill>
                  <a:schemeClr val="tx2"/>
                </a:solidFill>
                <a:latin typeface="仿宋_GB2312" pitchFamily="49" charset="-122"/>
                <a:ea typeface="仿宋_GB2312" pitchFamily="49" charset="-122"/>
                <a:sym typeface="Symbol" pitchFamily="18" charset="2"/>
              </a:rPr>
              <a:t>             </a:t>
            </a:r>
          </a:p>
          <a:p>
            <a:endParaRPr kumimoji="1" lang="zh-CN" altLang="en-US" sz="2800" b="1">
              <a:solidFill>
                <a:schemeClr val="tx2"/>
              </a:solidFill>
              <a:latin typeface="仿宋_GB2312" pitchFamily="49" charset="-122"/>
              <a:ea typeface="仿宋_GB2312" pitchFamily="49" charset="-122"/>
              <a:sym typeface="Symbol" pitchFamily="18" charset="2"/>
            </a:endParaRPr>
          </a:p>
          <a:p>
            <a:endParaRPr kumimoji="1" lang="zh-CN" altLang="en-US" sz="2800" b="1">
              <a:solidFill>
                <a:schemeClr val="tx2"/>
              </a:solidFill>
              <a:latin typeface="仿宋_GB2312" pitchFamily="49" charset="-122"/>
              <a:ea typeface="仿宋_GB2312" pitchFamily="49" charset="-122"/>
              <a:sym typeface="Symbol" pitchFamily="18" charset="2"/>
            </a:endParaRPr>
          </a:p>
          <a:p>
            <a:endParaRPr kumimoji="1" lang="zh-CN" altLang="en-US" sz="2400" b="1">
              <a:solidFill>
                <a:schemeClr val="tx2"/>
              </a:solidFill>
              <a:latin typeface="仿宋_GB2312" pitchFamily="49" charset="-122"/>
              <a:ea typeface="仿宋_GB2312" pitchFamily="49" charset="-122"/>
              <a:sym typeface="Symbol" pitchFamily="18" charset="2"/>
            </a:endParaRPr>
          </a:p>
          <a:p>
            <a:endParaRPr kumimoji="1" lang="en-US" altLang="zh-CN" sz="2400" b="1">
              <a:solidFill>
                <a:schemeClr val="tx2"/>
              </a:solidFill>
              <a:latin typeface="仿宋_GB2312" pitchFamily="49" charset="-122"/>
              <a:ea typeface="仿宋_GB2312" pitchFamily="49" charset="-122"/>
              <a:sym typeface="Symbol" pitchFamily="18" charset="2"/>
            </a:endParaRPr>
          </a:p>
        </p:txBody>
      </p:sp>
      <p:sp>
        <p:nvSpPr>
          <p:cNvPr id="48131" name="Line 3"/>
          <p:cNvSpPr>
            <a:spLocks noChangeShapeType="1"/>
          </p:cNvSpPr>
          <p:nvPr/>
        </p:nvSpPr>
        <p:spPr bwMode="auto">
          <a:xfrm flipV="1">
            <a:off x="3779838" y="2636838"/>
            <a:ext cx="152400" cy="152400"/>
          </a:xfrm>
          <a:prstGeom prst="line">
            <a:avLst/>
          </a:prstGeom>
          <a:noFill/>
          <a:ln w="9525">
            <a:solidFill>
              <a:schemeClr val="tx1"/>
            </a:solidFill>
            <a:round/>
            <a:headEnd/>
            <a:tailEnd/>
          </a:ln>
        </p:spPr>
        <p:txBody>
          <a:bodyPr wrap="none"/>
          <a:lstStyle/>
          <a:p>
            <a:endParaRPr lang="zh-CN" altLang="en-US"/>
          </a:p>
        </p:txBody>
      </p:sp>
      <p:sp>
        <p:nvSpPr>
          <p:cNvPr id="48132" name="Line 4"/>
          <p:cNvSpPr>
            <a:spLocks noChangeShapeType="1"/>
          </p:cNvSpPr>
          <p:nvPr/>
        </p:nvSpPr>
        <p:spPr bwMode="auto">
          <a:xfrm>
            <a:off x="3635375" y="2276475"/>
            <a:ext cx="304800" cy="152400"/>
          </a:xfrm>
          <a:prstGeom prst="line">
            <a:avLst/>
          </a:prstGeom>
          <a:noFill/>
          <a:ln w="9525">
            <a:solidFill>
              <a:schemeClr val="tx1"/>
            </a:solidFill>
            <a:round/>
            <a:headEnd/>
            <a:tailEnd/>
          </a:ln>
        </p:spPr>
        <p:txBody>
          <a:bodyPr wrap="none"/>
          <a:lstStyle/>
          <a:p>
            <a:endParaRPr lang="zh-CN" altLang="en-US"/>
          </a:p>
        </p:txBody>
      </p:sp>
      <p:sp>
        <p:nvSpPr>
          <p:cNvPr id="48133" name="Line 5"/>
          <p:cNvSpPr>
            <a:spLocks noChangeShapeType="1"/>
          </p:cNvSpPr>
          <p:nvPr/>
        </p:nvSpPr>
        <p:spPr bwMode="auto">
          <a:xfrm flipV="1">
            <a:off x="4572000" y="2276475"/>
            <a:ext cx="228600" cy="152400"/>
          </a:xfrm>
          <a:prstGeom prst="line">
            <a:avLst/>
          </a:prstGeom>
          <a:noFill/>
          <a:ln w="9525">
            <a:solidFill>
              <a:schemeClr val="tx1"/>
            </a:solidFill>
            <a:round/>
            <a:headEnd/>
            <a:tailEnd/>
          </a:ln>
        </p:spPr>
        <p:txBody>
          <a:bodyPr wrap="none"/>
          <a:lstStyle/>
          <a:p>
            <a:endParaRPr lang="zh-CN" altLang="en-US"/>
          </a:p>
        </p:txBody>
      </p:sp>
      <p:sp>
        <p:nvSpPr>
          <p:cNvPr id="48134" name="Line 6"/>
          <p:cNvSpPr>
            <a:spLocks noChangeShapeType="1"/>
          </p:cNvSpPr>
          <p:nvPr/>
        </p:nvSpPr>
        <p:spPr bwMode="auto">
          <a:xfrm>
            <a:off x="4572000" y="2636838"/>
            <a:ext cx="228600" cy="228600"/>
          </a:xfrm>
          <a:prstGeom prst="line">
            <a:avLst/>
          </a:prstGeom>
          <a:noFill/>
          <a:ln w="9525">
            <a:solidFill>
              <a:schemeClr val="tx1"/>
            </a:solidFill>
            <a:round/>
            <a:headEnd/>
            <a:tailEnd/>
          </a:ln>
        </p:spPr>
        <p:txBody>
          <a:bodyPr wrap="none"/>
          <a:lstStyle/>
          <a:p>
            <a:endParaRPr lang="zh-CN" altLang="en-US"/>
          </a:p>
        </p:txBody>
      </p:sp>
      <p:sp>
        <p:nvSpPr>
          <p:cNvPr id="48135" name="Line 7"/>
          <p:cNvSpPr>
            <a:spLocks noChangeShapeType="1"/>
          </p:cNvSpPr>
          <p:nvPr/>
        </p:nvSpPr>
        <p:spPr bwMode="auto">
          <a:xfrm>
            <a:off x="3635375" y="4365625"/>
            <a:ext cx="304800" cy="228600"/>
          </a:xfrm>
          <a:prstGeom prst="line">
            <a:avLst/>
          </a:prstGeom>
          <a:noFill/>
          <a:ln w="9525">
            <a:solidFill>
              <a:schemeClr val="tx1"/>
            </a:solidFill>
            <a:round/>
            <a:headEnd/>
            <a:tailEnd/>
          </a:ln>
        </p:spPr>
        <p:txBody>
          <a:bodyPr wrap="none"/>
          <a:lstStyle/>
          <a:p>
            <a:endParaRPr lang="zh-CN" altLang="en-US"/>
          </a:p>
        </p:txBody>
      </p:sp>
      <p:sp>
        <p:nvSpPr>
          <p:cNvPr id="48136" name="Line 8"/>
          <p:cNvSpPr>
            <a:spLocks noChangeShapeType="1"/>
          </p:cNvSpPr>
          <p:nvPr/>
        </p:nvSpPr>
        <p:spPr bwMode="auto">
          <a:xfrm flipV="1">
            <a:off x="3779838" y="4868863"/>
            <a:ext cx="152400" cy="152400"/>
          </a:xfrm>
          <a:prstGeom prst="line">
            <a:avLst/>
          </a:prstGeom>
          <a:noFill/>
          <a:ln w="9525">
            <a:solidFill>
              <a:schemeClr val="tx1"/>
            </a:solidFill>
            <a:round/>
            <a:headEnd/>
            <a:tailEnd/>
          </a:ln>
        </p:spPr>
        <p:txBody>
          <a:bodyPr wrap="none"/>
          <a:lstStyle/>
          <a:p>
            <a:endParaRPr lang="zh-CN" altLang="en-US"/>
          </a:p>
        </p:txBody>
      </p:sp>
      <p:sp>
        <p:nvSpPr>
          <p:cNvPr id="48137" name="Line 9"/>
          <p:cNvSpPr>
            <a:spLocks noChangeShapeType="1"/>
          </p:cNvSpPr>
          <p:nvPr/>
        </p:nvSpPr>
        <p:spPr bwMode="auto">
          <a:xfrm>
            <a:off x="4643438" y="4797425"/>
            <a:ext cx="228600" cy="228600"/>
          </a:xfrm>
          <a:prstGeom prst="line">
            <a:avLst/>
          </a:prstGeom>
          <a:noFill/>
          <a:ln w="9525">
            <a:solidFill>
              <a:schemeClr val="tx1"/>
            </a:solidFill>
            <a:round/>
            <a:headEnd/>
            <a:tailEnd/>
          </a:ln>
        </p:spPr>
        <p:txBody>
          <a:bodyPr wrap="none"/>
          <a:lstStyle/>
          <a:p>
            <a:endParaRPr lang="zh-CN" altLang="en-US"/>
          </a:p>
        </p:txBody>
      </p:sp>
      <p:sp>
        <p:nvSpPr>
          <p:cNvPr id="48138" name="Line 10"/>
          <p:cNvSpPr>
            <a:spLocks noChangeShapeType="1"/>
          </p:cNvSpPr>
          <p:nvPr/>
        </p:nvSpPr>
        <p:spPr bwMode="auto">
          <a:xfrm flipV="1">
            <a:off x="4716463" y="4365625"/>
            <a:ext cx="228600" cy="152400"/>
          </a:xfrm>
          <a:prstGeom prst="line">
            <a:avLst/>
          </a:prstGeom>
          <a:noFill/>
          <a:ln w="9525">
            <a:solidFill>
              <a:schemeClr val="tx1"/>
            </a:solidFill>
            <a:round/>
            <a:headEnd/>
            <a:tailEnd/>
          </a:ln>
        </p:spPr>
        <p:txBody>
          <a:bodyPr wrap="none"/>
          <a:lstStyle/>
          <a:p>
            <a:endParaRPr lang="zh-CN" altLang="en-US"/>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pPr algn="l"/>
            <a:r>
              <a:rPr lang="zh-CN" altLang="en-US" sz="4000" b="1" smtClean="0">
                <a:solidFill>
                  <a:srgbClr val="0000FF"/>
                </a:solidFill>
                <a:latin typeface="黑体" pitchFamily="49" charset="-122"/>
                <a:ea typeface="黑体" pitchFamily="49" charset="-122"/>
              </a:rPr>
              <a:t>（一）氨基酸分类      </a:t>
            </a:r>
            <a:endParaRPr lang="zh-CN" altLang="en-US" sz="4000" smtClean="0">
              <a:solidFill>
                <a:srgbClr val="0000FF"/>
              </a:solidFill>
              <a:latin typeface="黑体" pitchFamily="49" charset="-122"/>
              <a:ea typeface="黑体" pitchFamily="49" charset="-122"/>
            </a:endParaRPr>
          </a:p>
        </p:txBody>
      </p:sp>
      <p:sp>
        <p:nvSpPr>
          <p:cNvPr id="12291" name="内容占位符 2"/>
          <p:cNvSpPr>
            <a:spLocks noGrp="1"/>
          </p:cNvSpPr>
          <p:nvPr>
            <p:ph idx="1"/>
          </p:nvPr>
        </p:nvSpPr>
        <p:spPr/>
        <p:txBody>
          <a:bodyPr/>
          <a:lstStyle/>
          <a:p>
            <a:pPr eaLnBrk="1" hangingPunct="1">
              <a:lnSpc>
                <a:spcPct val="130000"/>
              </a:lnSpc>
              <a:buFontTx/>
              <a:buNone/>
            </a:pPr>
            <a:r>
              <a:rPr lang="en-US" altLang="zh-CN" b="1" smtClean="0">
                <a:solidFill>
                  <a:schemeClr val="tx2"/>
                </a:solidFill>
                <a:latin typeface="黑体" pitchFamily="49" charset="-122"/>
                <a:ea typeface="黑体" pitchFamily="49" charset="-122"/>
              </a:rPr>
              <a:t>9</a:t>
            </a:r>
            <a:r>
              <a:rPr lang="zh-CN" altLang="en-US" b="1" smtClean="0">
                <a:solidFill>
                  <a:schemeClr val="tx2"/>
                </a:solidFill>
                <a:latin typeface="黑体" pitchFamily="49" charset="-122"/>
                <a:ea typeface="黑体" pitchFamily="49" charset="-122"/>
              </a:rPr>
              <a:t>种必需氨基酸</a:t>
            </a:r>
            <a:endParaRPr lang="en-US" altLang="zh-CN" b="1" smtClean="0">
              <a:latin typeface="黑体" pitchFamily="49" charset="-122"/>
              <a:ea typeface="黑体" pitchFamily="49" charset="-122"/>
            </a:endParaRPr>
          </a:p>
          <a:p>
            <a:pPr eaLnBrk="1" hangingPunct="1">
              <a:lnSpc>
                <a:spcPct val="130000"/>
              </a:lnSpc>
            </a:pPr>
            <a:r>
              <a:rPr lang="zh-CN" altLang="en-US" b="1" smtClean="0">
                <a:solidFill>
                  <a:srgbClr val="FF0000"/>
                </a:solidFill>
                <a:latin typeface="黑体" pitchFamily="49" charset="-122"/>
                <a:ea typeface="黑体" pitchFamily="49" charset="-122"/>
              </a:rPr>
              <a:t>成年人</a:t>
            </a:r>
            <a:r>
              <a:rPr lang="zh-CN" altLang="en-US" b="1" smtClean="0">
                <a:latin typeface="黑体" pitchFamily="49" charset="-122"/>
                <a:ea typeface="黑体" pitchFamily="49" charset="-122"/>
              </a:rPr>
              <a:t>：异亮氨酸、亮氨酸、赖氨酸、蛋氨酸、苯丙氨酸、苏氨酸、色氨酸、缬氨酸</a:t>
            </a:r>
          </a:p>
          <a:p>
            <a:pPr eaLnBrk="1" hangingPunct="1">
              <a:lnSpc>
                <a:spcPct val="130000"/>
              </a:lnSpc>
            </a:pPr>
            <a:r>
              <a:rPr lang="zh-CN" altLang="en-US" b="1" smtClean="0">
                <a:solidFill>
                  <a:srgbClr val="FF0000"/>
                </a:solidFill>
                <a:latin typeface="黑体" pitchFamily="49" charset="-122"/>
                <a:ea typeface="黑体" pitchFamily="49" charset="-122"/>
              </a:rPr>
              <a:t>儿童</a:t>
            </a:r>
            <a:r>
              <a:rPr lang="zh-CN" altLang="en-US" b="1" smtClean="0">
                <a:latin typeface="黑体" pitchFamily="49" charset="-122"/>
                <a:ea typeface="黑体" pitchFamily="49" charset="-122"/>
              </a:rPr>
              <a:t>：组氨酸</a:t>
            </a:r>
            <a:r>
              <a:rPr lang="zh-CN" altLang="en-US" b="1" smtClean="0">
                <a:solidFill>
                  <a:srgbClr val="FFFF99"/>
                </a:solidFill>
                <a:latin typeface="黑体" pitchFamily="49" charset="-122"/>
                <a:ea typeface="黑体" pitchFamily="49" charset="-122"/>
              </a:rPr>
              <a:t>。 </a:t>
            </a:r>
          </a:p>
          <a:p>
            <a:endParaRPr lang="zh-CN" altLang="en-US"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482600"/>
            <a:ext cx="8382000" cy="5816600"/>
          </a:xfrm>
        </p:spPr>
        <p:txBody>
          <a:bodyPr>
            <a:normAutofit fontScale="90000"/>
          </a:bodyPr>
          <a:lstStyle/>
          <a:p>
            <a:pPr algn="l" eaLnBrk="1" hangingPunct="1">
              <a:lnSpc>
                <a:spcPts val="3000"/>
              </a:lnSpc>
              <a:defRPr/>
            </a:pPr>
            <a:r>
              <a:rPr lang="en-US" altLang="zh-CN" sz="2800" b="1" dirty="0" smtClean="0">
                <a:latin typeface="仿宋_GB2312" pitchFamily="49" charset="-122"/>
                <a:ea typeface="仿宋_GB2312" pitchFamily="49" charset="-122"/>
              </a:rPr>
              <a:t/>
            </a:r>
            <a:br>
              <a:rPr lang="en-US" altLang="zh-CN" sz="2800" b="1" dirty="0" smtClean="0">
                <a:latin typeface="仿宋_GB2312" pitchFamily="49" charset="-122"/>
                <a:ea typeface="仿宋_GB2312" pitchFamily="49" charset="-122"/>
              </a:rPr>
            </a:br>
            <a:r>
              <a:rPr lang="en-US" altLang="zh-CN" sz="3600" b="1" dirty="0" smtClean="0">
                <a:solidFill>
                  <a:srgbClr val="3333FF"/>
                </a:solidFill>
                <a:latin typeface="黑体" pitchFamily="2" charset="-122"/>
                <a:ea typeface="黑体" pitchFamily="2" charset="-122"/>
              </a:rPr>
              <a:t>2. </a:t>
            </a:r>
            <a:r>
              <a:rPr lang="zh-CN" altLang="en-US" sz="3600" b="1" dirty="0" smtClean="0">
                <a:solidFill>
                  <a:srgbClr val="3333FF"/>
                </a:solidFill>
                <a:latin typeface="黑体" pitchFamily="2" charset="-122"/>
                <a:ea typeface="黑体" pitchFamily="2" charset="-122"/>
              </a:rPr>
              <a:t>生理功能</a:t>
            </a:r>
            <a:r>
              <a:rPr lang="zh-CN" altLang="en-US" sz="2800" b="1" dirty="0" smtClean="0">
                <a:solidFill>
                  <a:schemeClr val="tx1"/>
                </a:solidFill>
                <a:latin typeface="黑体" pitchFamily="2" charset="-122"/>
                <a:ea typeface="黑体" pitchFamily="2" charset="-122"/>
              </a:rPr>
              <a:t/>
            </a:r>
            <a:br>
              <a:rPr lang="zh-CN" altLang="en-US" sz="2800" b="1" dirty="0" smtClean="0">
                <a:solidFill>
                  <a:schemeClr val="tx1"/>
                </a:solidFill>
                <a:latin typeface="黑体" pitchFamily="2" charset="-122"/>
                <a:ea typeface="黑体" pitchFamily="2" charset="-122"/>
              </a:rPr>
            </a:br>
            <a:r>
              <a:rPr lang="zh-CN" altLang="en-US" sz="2400" b="1" dirty="0" smtClean="0">
                <a:solidFill>
                  <a:schemeClr val="tx1"/>
                </a:solidFill>
                <a:latin typeface="黑体" pitchFamily="2" charset="-122"/>
                <a:ea typeface="黑体" pitchFamily="2" charset="-122"/>
              </a:rPr>
              <a:t> </a:t>
            </a:r>
            <a:r>
              <a:rPr lang="zh-CN" altLang="en-US" sz="2800" b="1" dirty="0" smtClean="0">
                <a:solidFill>
                  <a:schemeClr val="tx1"/>
                </a:solidFill>
                <a:latin typeface="黑体" pitchFamily="2" charset="-122"/>
                <a:ea typeface="黑体" pitchFamily="2" charset="-122"/>
              </a:rPr>
              <a:t/>
            </a:r>
            <a:br>
              <a:rPr lang="zh-CN" altLang="en-US" sz="2800" b="1" dirty="0" smtClean="0">
                <a:solidFill>
                  <a:schemeClr val="tx1"/>
                </a:solidFill>
                <a:latin typeface="黑体" pitchFamily="2" charset="-122"/>
                <a:ea typeface="黑体" pitchFamily="2" charset="-122"/>
              </a:rPr>
            </a:br>
            <a:r>
              <a:rPr lang="zh-CN" altLang="en-US" sz="2800" b="1" dirty="0" smtClean="0">
                <a:solidFill>
                  <a:schemeClr val="tx1"/>
                </a:solidFill>
                <a:latin typeface="黑体" pitchFamily="2" charset="-122"/>
                <a:ea typeface="黑体" pitchFamily="2" charset="-122"/>
                <a:sym typeface="Symbol" pitchFamily="18" charset="2"/>
              </a:rPr>
              <a:t> </a:t>
            </a:r>
            <a:r>
              <a:rPr lang="zh-CN" altLang="en-US" sz="2800" b="1" dirty="0" smtClean="0">
                <a:latin typeface="黑体" pitchFamily="2" charset="-122"/>
                <a:ea typeface="黑体" pitchFamily="2" charset="-122"/>
                <a:sym typeface="Symbol" pitchFamily="18" charset="2"/>
              </a:rPr>
              <a:t>三酰甘油（</a:t>
            </a:r>
            <a:r>
              <a:rPr lang="zh-CN" altLang="en-US" sz="2800" b="1" dirty="0" smtClean="0">
                <a:solidFill>
                  <a:schemeClr val="tx1"/>
                </a:solidFill>
                <a:latin typeface="黑体" pitchFamily="2" charset="-122"/>
                <a:ea typeface="黑体" pitchFamily="2" charset="-122"/>
              </a:rPr>
              <a:t>甘油三酯）   </a:t>
            </a:r>
            <a:br>
              <a:rPr lang="zh-CN" altLang="en-US" sz="2800" b="1" dirty="0" smtClean="0">
                <a:solidFill>
                  <a:schemeClr val="tx1"/>
                </a:solidFill>
                <a:latin typeface="黑体" pitchFamily="2" charset="-122"/>
                <a:ea typeface="黑体" pitchFamily="2" charset="-122"/>
              </a:rPr>
            </a:br>
            <a:r>
              <a:rPr lang="zh-CN" altLang="en-US" sz="2800" b="1" dirty="0" smtClean="0">
                <a:solidFill>
                  <a:schemeClr val="tx1"/>
                </a:solidFill>
                <a:latin typeface="黑体" pitchFamily="2" charset="-122"/>
                <a:ea typeface="黑体" pitchFamily="2" charset="-122"/>
              </a:rPr>
              <a:t/>
            </a:r>
            <a:br>
              <a:rPr lang="zh-CN" altLang="en-US" sz="2800" b="1" dirty="0" smtClean="0">
                <a:solidFill>
                  <a:schemeClr val="tx1"/>
                </a:solidFill>
                <a:latin typeface="黑体" pitchFamily="2" charset="-122"/>
                <a:ea typeface="黑体" pitchFamily="2" charset="-122"/>
              </a:rPr>
            </a:br>
            <a:r>
              <a:rPr lang="zh-CN" altLang="en-US" sz="2800" b="1" dirty="0" smtClean="0">
                <a:solidFill>
                  <a:schemeClr val="tx1"/>
                </a:solidFill>
                <a:latin typeface="黑体" pitchFamily="2" charset="-122"/>
                <a:ea typeface="黑体" pitchFamily="2" charset="-122"/>
              </a:rPr>
              <a:t> </a:t>
            </a:r>
            <a:r>
              <a:rPr lang="zh-CN" altLang="en-US" sz="2800" b="1" dirty="0" smtClean="0">
                <a:solidFill>
                  <a:schemeClr val="tx1"/>
                </a:solidFill>
                <a:latin typeface="黑体" pitchFamily="2" charset="-122"/>
                <a:ea typeface="黑体" pitchFamily="2" charset="-122"/>
                <a:sym typeface="Symbol" pitchFamily="18" charset="2"/>
              </a:rPr>
              <a:t> </a:t>
            </a:r>
            <a:r>
              <a:rPr lang="zh-CN" altLang="en-US" sz="2800" b="1" dirty="0" smtClean="0">
                <a:solidFill>
                  <a:schemeClr val="tx1"/>
                </a:solidFill>
                <a:latin typeface="黑体" pitchFamily="2" charset="-122"/>
                <a:ea typeface="黑体" pitchFamily="2" charset="-122"/>
              </a:rPr>
              <a:t>供给能量（</a:t>
            </a:r>
            <a:r>
              <a:rPr lang="en-US" altLang="zh-CN" sz="2800" b="1" dirty="0" smtClean="0">
                <a:solidFill>
                  <a:schemeClr val="tx1"/>
                </a:solidFill>
                <a:latin typeface="黑体" pitchFamily="2" charset="-122"/>
                <a:ea typeface="黑体" pitchFamily="2" charset="-122"/>
              </a:rPr>
              <a:t>9 </a:t>
            </a:r>
            <a:r>
              <a:rPr lang="en-US" altLang="zh-CN" sz="2800" b="1" dirty="0" smtClean="0">
                <a:solidFill>
                  <a:schemeClr val="tx1"/>
                </a:solidFill>
                <a:latin typeface="+mn-lt"/>
                <a:ea typeface="黑体" pitchFamily="2" charset="-122"/>
              </a:rPr>
              <a:t>kcal/g</a:t>
            </a:r>
            <a:r>
              <a:rPr lang="zh-CN" altLang="en-US" sz="2800" b="1" dirty="0" smtClean="0">
                <a:solidFill>
                  <a:schemeClr val="tx1"/>
                </a:solidFill>
                <a:latin typeface="黑体" pitchFamily="2" charset="-122"/>
                <a:ea typeface="黑体" pitchFamily="2" charset="-122"/>
              </a:rPr>
              <a:t>）</a:t>
            </a:r>
            <a:br>
              <a:rPr lang="zh-CN" altLang="en-US" sz="2800" b="1" dirty="0" smtClean="0">
                <a:solidFill>
                  <a:schemeClr val="tx1"/>
                </a:solidFill>
                <a:latin typeface="黑体" pitchFamily="2" charset="-122"/>
                <a:ea typeface="黑体" pitchFamily="2" charset="-122"/>
              </a:rPr>
            </a:br>
            <a:r>
              <a:rPr lang="zh-CN" altLang="en-US" sz="2800" b="1" dirty="0" smtClean="0">
                <a:solidFill>
                  <a:schemeClr val="tx1"/>
                </a:solidFill>
                <a:latin typeface="黑体" pitchFamily="2" charset="-122"/>
                <a:ea typeface="黑体" pitchFamily="2" charset="-122"/>
              </a:rPr>
              <a:t/>
            </a:r>
            <a:br>
              <a:rPr lang="zh-CN" altLang="en-US" sz="2800" b="1" dirty="0" smtClean="0">
                <a:solidFill>
                  <a:schemeClr val="tx1"/>
                </a:solidFill>
                <a:latin typeface="黑体" pitchFamily="2" charset="-122"/>
                <a:ea typeface="黑体" pitchFamily="2" charset="-122"/>
              </a:rPr>
            </a:br>
            <a:r>
              <a:rPr lang="zh-CN" altLang="en-US" sz="2800" b="1" dirty="0" smtClean="0">
                <a:solidFill>
                  <a:schemeClr val="tx1"/>
                </a:solidFill>
                <a:latin typeface="黑体" pitchFamily="2" charset="-122"/>
                <a:ea typeface="黑体" pitchFamily="2" charset="-122"/>
              </a:rPr>
              <a:t> </a:t>
            </a:r>
            <a:r>
              <a:rPr lang="zh-CN" altLang="en-US" sz="2800" b="1" dirty="0" smtClean="0">
                <a:solidFill>
                  <a:schemeClr val="tx1"/>
                </a:solidFill>
                <a:latin typeface="黑体" pitchFamily="2" charset="-122"/>
                <a:ea typeface="黑体" pitchFamily="2" charset="-122"/>
                <a:sym typeface="Symbol" pitchFamily="18" charset="2"/>
              </a:rPr>
              <a:t> </a:t>
            </a:r>
            <a:r>
              <a:rPr lang="zh-CN" altLang="en-US" sz="2800" b="1" dirty="0" smtClean="0">
                <a:solidFill>
                  <a:schemeClr val="tx1"/>
                </a:solidFill>
                <a:latin typeface="黑体" pitchFamily="2" charset="-122"/>
                <a:ea typeface="黑体" pitchFamily="2" charset="-122"/>
              </a:rPr>
              <a:t>提供必需脂肪酸 </a:t>
            </a:r>
            <a:r>
              <a:rPr lang="en-US" altLang="zh-CN" sz="2800" b="1" dirty="0" smtClean="0">
                <a:solidFill>
                  <a:schemeClr val="tx1"/>
                </a:solidFill>
                <a:latin typeface="黑体" pitchFamily="2" charset="-122"/>
                <a:ea typeface="黑体" pitchFamily="2" charset="-122"/>
              </a:rPr>
              <a:t>(</a:t>
            </a:r>
            <a:r>
              <a:rPr lang="en-US" altLang="zh-CN" sz="2800" b="1" dirty="0" smtClean="0">
                <a:solidFill>
                  <a:schemeClr val="tx1"/>
                </a:solidFill>
                <a:latin typeface="+mn-lt"/>
                <a:ea typeface="黑体" pitchFamily="2" charset="-122"/>
              </a:rPr>
              <a:t>essential fatty acid, EFA</a:t>
            </a:r>
            <a:r>
              <a:rPr lang="en-US" altLang="zh-CN" sz="2800" b="1" dirty="0" smtClean="0">
                <a:solidFill>
                  <a:schemeClr val="tx1"/>
                </a:solidFill>
                <a:latin typeface="黑体" pitchFamily="2" charset="-122"/>
                <a:ea typeface="黑体" pitchFamily="2" charset="-122"/>
              </a:rPr>
              <a:t>)</a:t>
            </a:r>
            <a:br>
              <a:rPr lang="en-US" altLang="zh-CN" sz="2800" b="1" dirty="0" smtClean="0">
                <a:solidFill>
                  <a:schemeClr val="tx1"/>
                </a:solidFill>
                <a:latin typeface="黑体" pitchFamily="2" charset="-122"/>
                <a:ea typeface="黑体" pitchFamily="2" charset="-122"/>
              </a:rPr>
            </a:br>
            <a:r>
              <a:rPr lang="en-US" altLang="zh-CN" sz="2800" b="1" dirty="0" smtClean="0">
                <a:solidFill>
                  <a:schemeClr val="tx1"/>
                </a:solidFill>
                <a:latin typeface="黑体" pitchFamily="2" charset="-122"/>
                <a:ea typeface="黑体" pitchFamily="2" charset="-122"/>
              </a:rPr>
              <a:t>    </a:t>
            </a:r>
            <a:r>
              <a:rPr lang="zh-CN" altLang="en-US" sz="2800" b="1" dirty="0" smtClean="0">
                <a:solidFill>
                  <a:schemeClr val="tx1"/>
                </a:solidFill>
                <a:latin typeface="黑体" pitchFamily="2" charset="-122"/>
                <a:ea typeface="黑体" pitchFamily="2" charset="-122"/>
              </a:rPr>
              <a:t>人体不可缺少而自身又不能合成，必需由食物提供的脂肪酸。（</a:t>
            </a:r>
            <a:r>
              <a:rPr lang="en-US" altLang="zh-CN" sz="2800" b="1" dirty="0" smtClean="0">
                <a:solidFill>
                  <a:schemeClr val="tx1"/>
                </a:solidFill>
                <a:latin typeface="黑体" pitchFamily="2" charset="-122"/>
                <a:ea typeface="黑体" pitchFamily="2" charset="-122"/>
                <a:sym typeface="Symbol" pitchFamily="18" charset="2"/>
              </a:rPr>
              <a:t>n</a:t>
            </a:r>
            <a:r>
              <a:rPr lang="en-US" altLang="zh-CN" sz="2800" b="1" dirty="0" smtClean="0">
                <a:solidFill>
                  <a:schemeClr val="tx1"/>
                </a:solidFill>
                <a:latin typeface="黑体" pitchFamily="2" charset="-122"/>
                <a:ea typeface="黑体" pitchFamily="2" charset="-122"/>
              </a:rPr>
              <a:t>-6</a:t>
            </a:r>
            <a:r>
              <a:rPr lang="zh-CN" altLang="en-US" sz="2800" b="1" dirty="0" smtClean="0">
                <a:solidFill>
                  <a:schemeClr val="tx1"/>
                </a:solidFill>
                <a:latin typeface="黑体" pitchFamily="2" charset="-122"/>
                <a:ea typeface="黑体" pitchFamily="2" charset="-122"/>
              </a:rPr>
              <a:t>脂肪酸：亚油酸；</a:t>
            </a:r>
            <a:r>
              <a:rPr lang="en-US" altLang="zh-CN" sz="2800" b="1" dirty="0" smtClean="0">
                <a:solidFill>
                  <a:schemeClr val="tx1"/>
                </a:solidFill>
                <a:latin typeface="黑体" pitchFamily="2" charset="-122"/>
                <a:ea typeface="黑体" pitchFamily="2" charset="-122"/>
                <a:sym typeface="Symbol" pitchFamily="18" charset="2"/>
              </a:rPr>
              <a:t>n</a:t>
            </a:r>
            <a:r>
              <a:rPr lang="en-US" altLang="zh-CN" sz="2800" b="1" dirty="0" smtClean="0">
                <a:solidFill>
                  <a:schemeClr val="tx1"/>
                </a:solidFill>
                <a:latin typeface="黑体" pitchFamily="2" charset="-122"/>
                <a:ea typeface="黑体" pitchFamily="2" charset="-122"/>
              </a:rPr>
              <a:t>-3</a:t>
            </a:r>
            <a:r>
              <a:rPr lang="zh-CN" altLang="en-US" sz="2800" b="1" dirty="0" smtClean="0">
                <a:solidFill>
                  <a:schemeClr val="tx1"/>
                </a:solidFill>
                <a:latin typeface="黑体" pitchFamily="2" charset="-122"/>
                <a:ea typeface="黑体" pitchFamily="2" charset="-122"/>
              </a:rPr>
              <a:t>脂肪酸：</a:t>
            </a:r>
            <a:r>
              <a:rPr lang="zh-CN" altLang="en-US" sz="2800" b="1" dirty="0" smtClean="0">
                <a:solidFill>
                  <a:schemeClr val="tx1"/>
                </a:solidFill>
                <a:latin typeface="黑体" pitchFamily="2" charset="-122"/>
                <a:ea typeface="黑体" pitchFamily="2" charset="-122"/>
                <a:sym typeface="Symbol" pitchFamily="18" charset="2"/>
              </a:rPr>
              <a:t></a:t>
            </a:r>
            <a:r>
              <a:rPr lang="en-US" altLang="zh-CN" sz="2800" b="1" dirty="0" smtClean="0">
                <a:solidFill>
                  <a:schemeClr val="tx1"/>
                </a:solidFill>
                <a:latin typeface="黑体" pitchFamily="2" charset="-122"/>
                <a:ea typeface="黑体" pitchFamily="2" charset="-122"/>
              </a:rPr>
              <a:t>-</a:t>
            </a:r>
            <a:r>
              <a:rPr lang="zh-CN" altLang="en-US" sz="2800" b="1" dirty="0" smtClean="0">
                <a:solidFill>
                  <a:schemeClr val="tx1"/>
                </a:solidFill>
                <a:latin typeface="黑体" pitchFamily="2" charset="-122"/>
                <a:ea typeface="黑体" pitchFamily="2" charset="-122"/>
              </a:rPr>
              <a:t>亚麻酸）</a:t>
            </a:r>
            <a:br>
              <a:rPr lang="zh-CN" altLang="en-US" sz="2800" b="1" dirty="0" smtClean="0">
                <a:solidFill>
                  <a:schemeClr val="tx1"/>
                </a:solidFill>
                <a:latin typeface="黑体" pitchFamily="2" charset="-122"/>
                <a:ea typeface="黑体" pitchFamily="2" charset="-122"/>
              </a:rPr>
            </a:br>
            <a:r>
              <a:rPr lang="zh-CN" altLang="en-US" sz="2800" b="1" dirty="0" smtClean="0">
                <a:solidFill>
                  <a:schemeClr val="tx1"/>
                </a:solidFill>
                <a:latin typeface="黑体" pitchFamily="2" charset="-122"/>
                <a:ea typeface="黑体" pitchFamily="2" charset="-122"/>
              </a:rPr>
              <a:t/>
            </a:r>
            <a:br>
              <a:rPr lang="zh-CN" altLang="en-US" sz="2800" b="1" dirty="0" smtClean="0">
                <a:solidFill>
                  <a:schemeClr val="tx1"/>
                </a:solidFill>
                <a:latin typeface="黑体" pitchFamily="2" charset="-122"/>
                <a:ea typeface="黑体" pitchFamily="2" charset="-122"/>
              </a:rPr>
            </a:br>
            <a:r>
              <a:rPr lang="zh-CN" altLang="en-US" sz="2800" b="1" dirty="0" smtClean="0">
                <a:solidFill>
                  <a:schemeClr val="tx1"/>
                </a:solidFill>
                <a:latin typeface="黑体" pitchFamily="2" charset="-122"/>
                <a:ea typeface="黑体" pitchFamily="2" charset="-122"/>
              </a:rPr>
              <a:t> </a:t>
            </a:r>
            <a:r>
              <a:rPr lang="zh-CN" altLang="en-US" sz="2800" b="1" dirty="0" smtClean="0">
                <a:solidFill>
                  <a:schemeClr val="tx1"/>
                </a:solidFill>
                <a:latin typeface="黑体" pitchFamily="2" charset="-122"/>
                <a:ea typeface="黑体" pitchFamily="2" charset="-122"/>
                <a:sym typeface="Symbol" pitchFamily="18" charset="2"/>
              </a:rPr>
              <a:t> </a:t>
            </a:r>
            <a:r>
              <a:rPr lang="zh-CN" altLang="en-US" sz="2800" b="1" dirty="0" smtClean="0">
                <a:solidFill>
                  <a:schemeClr val="tx1"/>
                </a:solidFill>
                <a:latin typeface="黑体" pitchFamily="2" charset="-122"/>
                <a:ea typeface="黑体" pitchFamily="2" charset="-122"/>
              </a:rPr>
              <a:t>促进脂溶性维生素的吸收</a:t>
            </a:r>
            <a:br>
              <a:rPr lang="zh-CN" altLang="en-US" sz="2800" b="1" dirty="0" smtClean="0">
                <a:solidFill>
                  <a:schemeClr val="tx1"/>
                </a:solidFill>
                <a:latin typeface="黑体" pitchFamily="2" charset="-122"/>
                <a:ea typeface="黑体" pitchFamily="2" charset="-122"/>
              </a:rPr>
            </a:br>
            <a:r>
              <a:rPr lang="zh-CN" altLang="en-US" sz="2800" b="1" dirty="0" smtClean="0">
                <a:solidFill>
                  <a:schemeClr val="tx1"/>
                </a:solidFill>
                <a:latin typeface="黑体" pitchFamily="2" charset="-122"/>
                <a:ea typeface="黑体" pitchFamily="2" charset="-122"/>
              </a:rPr>
              <a:t/>
            </a:r>
            <a:br>
              <a:rPr lang="zh-CN" altLang="en-US" sz="2800" b="1" dirty="0" smtClean="0">
                <a:solidFill>
                  <a:schemeClr val="tx1"/>
                </a:solidFill>
                <a:latin typeface="黑体" pitchFamily="2" charset="-122"/>
                <a:ea typeface="黑体" pitchFamily="2" charset="-122"/>
              </a:rPr>
            </a:br>
            <a:r>
              <a:rPr lang="zh-CN" altLang="en-US" sz="2800" b="1" dirty="0" smtClean="0">
                <a:solidFill>
                  <a:schemeClr val="tx1"/>
                </a:solidFill>
                <a:latin typeface="黑体" pitchFamily="2" charset="-122"/>
                <a:ea typeface="黑体" pitchFamily="2" charset="-122"/>
              </a:rPr>
              <a:t> </a:t>
            </a:r>
            <a:r>
              <a:rPr lang="zh-CN" altLang="en-US" sz="2800" b="1" dirty="0" smtClean="0">
                <a:solidFill>
                  <a:schemeClr val="tx1"/>
                </a:solidFill>
                <a:latin typeface="黑体" pitchFamily="2" charset="-122"/>
                <a:ea typeface="黑体" pitchFamily="2" charset="-122"/>
                <a:sym typeface="Symbol" pitchFamily="18" charset="2"/>
              </a:rPr>
              <a:t> </a:t>
            </a:r>
            <a:r>
              <a:rPr lang="zh-CN" altLang="en-US" sz="2800" b="1" dirty="0" smtClean="0">
                <a:solidFill>
                  <a:schemeClr val="tx1"/>
                </a:solidFill>
                <a:latin typeface="黑体" pitchFamily="2" charset="-122"/>
                <a:ea typeface="黑体" pitchFamily="2" charset="-122"/>
              </a:rPr>
              <a:t>增加食物的美味和饱腹感</a:t>
            </a:r>
            <a:r>
              <a:rPr lang="zh-CN" altLang="en-US" sz="2400" b="1" dirty="0" smtClean="0">
                <a:solidFill>
                  <a:schemeClr val="tx1"/>
                </a:solidFill>
                <a:latin typeface="仿宋_GB2312" pitchFamily="49" charset="-122"/>
                <a:ea typeface="仿宋_GB2312" pitchFamily="49" charset="-122"/>
              </a:rPr>
              <a:t/>
            </a:r>
            <a:br>
              <a:rPr lang="zh-CN" altLang="en-US" sz="2400" b="1" dirty="0" smtClean="0">
                <a:solidFill>
                  <a:schemeClr val="tx1"/>
                </a:solidFill>
                <a:latin typeface="仿宋_GB2312" pitchFamily="49" charset="-122"/>
                <a:ea typeface="仿宋_GB2312" pitchFamily="49" charset="-122"/>
              </a:rPr>
            </a:br>
            <a:r>
              <a:rPr lang="zh-CN" altLang="en-US" sz="2400" b="1" dirty="0" smtClean="0">
                <a:solidFill>
                  <a:schemeClr val="tx1"/>
                </a:solidFill>
                <a:latin typeface="仿宋_GB2312" pitchFamily="49" charset="-122"/>
                <a:ea typeface="仿宋_GB2312" pitchFamily="49" charset="-122"/>
              </a:rPr>
              <a:t/>
            </a:r>
            <a:br>
              <a:rPr lang="zh-CN" altLang="en-US" sz="2400" b="1" dirty="0" smtClean="0">
                <a:solidFill>
                  <a:schemeClr val="tx1"/>
                </a:solidFill>
                <a:latin typeface="仿宋_GB2312" pitchFamily="49" charset="-122"/>
                <a:ea typeface="仿宋_GB2312" pitchFamily="49" charset="-122"/>
              </a:rPr>
            </a:br>
            <a:r>
              <a:rPr lang="zh-CN" altLang="en-US" sz="2400" b="1" dirty="0" smtClean="0">
                <a:solidFill>
                  <a:schemeClr val="tx1"/>
                </a:solidFill>
                <a:latin typeface="Times New Roman" pitchFamily="18" charset="0"/>
              </a:rPr>
              <a:t>  </a:t>
            </a:r>
            <a:endParaRPr lang="zh-CN" altLang="en-US" sz="2400" b="1" dirty="0" smtClean="0">
              <a:solidFill>
                <a:schemeClr val="tx1"/>
              </a:solidFill>
              <a:latin typeface="仿宋_GB2312" pitchFamily="49" charset="-122"/>
              <a:ea typeface="仿宋_GB2312" pitchFamily="49" charset="-122"/>
              <a:sym typeface="Symbol" pitchFamily="18" charset="2"/>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714375" y="1928813"/>
            <a:ext cx="7842250" cy="3074987"/>
          </a:xfrm>
        </p:spPr>
        <p:txBody>
          <a:bodyPr>
            <a:normAutofit fontScale="90000"/>
          </a:bodyPr>
          <a:lstStyle/>
          <a:p>
            <a:pPr algn="l" eaLnBrk="1" hangingPunct="1"/>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sym typeface="Symbol" pitchFamily="18" charset="2"/>
              </a:rPr>
              <a:t> </a:t>
            </a:r>
            <a:r>
              <a:rPr lang="en-US" altLang="zh-MO" sz="2800" b="1" smtClean="0">
                <a:solidFill>
                  <a:schemeClr val="tx1"/>
                </a:solidFill>
                <a:latin typeface="黑体" pitchFamily="49" charset="-122"/>
                <a:ea typeface="黑体" pitchFamily="49" charset="-122"/>
              </a:rPr>
              <a:t>n</a:t>
            </a:r>
            <a:r>
              <a:rPr lang="en-US" altLang="zh-CN" sz="2800" b="1" smtClean="0">
                <a:solidFill>
                  <a:schemeClr val="tx1"/>
                </a:solidFill>
                <a:latin typeface="黑体" pitchFamily="49" charset="-122"/>
                <a:ea typeface="黑体" pitchFamily="49" charset="-122"/>
              </a:rPr>
              <a:t>-</a:t>
            </a:r>
            <a:r>
              <a:rPr lang="en-US" altLang="zh-MO" sz="2800" b="1" smtClean="0">
                <a:solidFill>
                  <a:schemeClr val="tx1"/>
                </a:solidFill>
                <a:latin typeface="黑体" pitchFamily="49" charset="-122"/>
                <a:ea typeface="黑体" pitchFamily="49" charset="-122"/>
              </a:rPr>
              <a:t>6</a:t>
            </a:r>
            <a:r>
              <a:rPr lang="en-US" altLang="zh-CN" sz="2800" b="1" smtClean="0">
                <a:solidFill>
                  <a:schemeClr val="tx1"/>
                </a:solidFill>
                <a:latin typeface="黑体" pitchFamily="49" charset="-122"/>
                <a:ea typeface="黑体" pitchFamily="49" charset="-122"/>
              </a:rPr>
              <a:t> </a:t>
            </a:r>
            <a:r>
              <a:rPr lang="zh-MO" altLang="en-US" sz="2800" b="1" smtClean="0">
                <a:solidFill>
                  <a:schemeClr val="tx1"/>
                </a:solidFill>
                <a:latin typeface="黑体" pitchFamily="49" charset="-122"/>
                <a:ea typeface="黑体" pitchFamily="49" charset="-122"/>
              </a:rPr>
              <a:t>必需脂肪酸是组织细胞的组成成分，对线粒体和细胞膜的结构特别重要。膳食中缺乏亚油酸可影响细胞膜的功能，如红细胞的脆性增加易于溶血，线粒体也可因渗透性改变而发生肿胀现象。</a:t>
            </a:r>
            <a:br>
              <a:rPr lang="zh-MO" altLang="en-US" sz="2800" b="1" smtClean="0">
                <a:solidFill>
                  <a:schemeClr val="tx1"/>
                </a:solidFill>
                <a:latin typeface="黑体" pitchFamily="49" charset="-122"/>
                <a:ea typeface="黑体" pitchFamily="49" charset="-122"/>
              </a:rPr>
            </a:br>
            <a:r>
              <a:rPr lang="zh-MO" altLang="zh-CN" sz="2800" b="1" smtClean="0">
                <a:solidFill>
                  <a:schemeClr val="tx1"/>
                </a:solidFill>
                <a:latin typeface="黑体" pitchFamily="49" charset="-122"/>
                <a:ea typeface="黑体" pitchFamily="49" charset="-122"/>
              </a:rPr>
              <a:t/>
            </a:r>
            <a:br>
              <a:rPr lang="zh-MO" altLang="zh-CN"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sym typeface="Symbol" pitchFamily="18" charset="2"/>
              </a:rPr>
              <a:t></a:t>
            </a:r>
            <a:r>
              <a:rPr lang="zh-CN" altLang="en-US" sz="2800" b="1" smtClean="0">
                <a:solidFill>
                  <a:schemeClr val="tx1"/>
                </a:solidFill>
                <a:latin typeface="黑体" pitchFamily="49" charset="-122"/>
                <a:ea typeface="黑体" pitchFamily="49" charset="-122"/>
              </a:rPr>
              <a:t> </a:t>
            </a:r>
            <a:r>
              <a:rPr lang="en-US" altLang="zh-MO" sz="2800" b="1" smtClean="0">
                <a:solidFill>
                  <a:schemeClr val="tx1"/>
                </a:solidFill>
                <a:latin typeface="黑体" pitchFamily="49" charset="-122"/>
                <a:ea typeface="黑体" pitchFamily="49" charset="-122"/>
              </a:rPr>
              <a:t>n</a:t>
            </a:r>
            <a:r>
              <a:rPr lang="en-US" altLang="zh-CN" sz="2800" b="1" smtClean="0">
                <a:solidFill>
                  <a:schemeClr val="tx1"/>
                </a:solidFill>
                <a:latin typeface="黑体" pitchFamily="49" charset="-122"/>
                <a:ea typeface="黑体" pitchFamily="49" charset="-122"/>
              </a:rPr>
              <a:t>-</a:t>
            </a:r>
            <a:r>
              <a:rPr lang="en-US" altLang="zh-MO" sz="2800" b="1" smtClean="0">
                <a:solidFill>
                  <a:schemeClr val="tx1"/>
                </a:solidFill>
                <a:latin typeface="黑体" pitchFamily="49" charset="-122"/>
                <a:ea typeface="黑体" pitchFamily="49" charset="-122"/>
              </a:rPr>
              <a:t>3 </a:t>
            </a:r>
            <a:r>
              <a:rPr lang="zh-MO" altLang="en-US" sz="2800" b="1" smtClean="0">
                <a:solidFill>
                  <a:schemeClr val="tx1"/>
                </a:solidFill>
                <a:latin typeface="黑体" pitchFamily="49" charset="-122"/>
                <a:ea typeface="黑体" pitchFamily="49" charset="-122"/>
              </a:rPr>
              <a:t>必需脂肪酸与中枢神经系统</a:t>
            </a:r>
            <a:r>
              <a:rPr lang="zh-CN" altLang="en-US" sz="2800" b="1" smtClean="0">
                <a:solidFill>
                  <a:schemeClr val="tx1"/>
                </a:solidFill>
                <a:latin typeface="黑体" pitchFamily="49" charset="-122"/>
                <a:ea typeface="黑体" pitchFamily="49" charset="-122"/>
              </a:rPr>
              <a:t>功能包括</a:t>
            </a:r>
            <a:r>
              <a:rPr lang="zh-MO" altLang="en-US" sz="2800" b="1" smtClean="0">
                <a:solidFill>
                  <a:schemeClr val="tx1"/>
                </a:solidFill>
                <a:latin typeface="黑体" pitchFamily="49" charset="-122"/>
                <a:ea typeface="黑体" pitchFamily="49" charset="-122"/>
              </a:rPr>
              <a:t>行为发育</a:t>
            </a:r>
            <a:r>
              <a:rPr lang="en-US" altLang="zh-CN" sz="2800" b="1" smtClean="0">
                <a:solidFill>
                  <a:schemeClr val="tx1"/>
                </a:solidFill>
                <a:latin typeface="黑体" pitchFamily="49" charset="-122"/>
                <a:ea typeface="黑体" pitchFamily="49" charset="-122"/>
              </a:rPr>
              <a:t>,</a:t>
            </a:r>
            <a:r>
              <a:rPr lang="zh-CN" altLang="en-US" sz="2800" b="1" smtClean="0">
                <a:solidFill>
                  <a:schemeClr val="tx1"/>
                </a:solidFill>
                <a:latin typeface="黑体" pitchFamily="49" charset="-122"/>
                <a:ea typeface="黑体" pitchFamily="49" charset="-122"/>
              </a:rPr>
              <a:t>以及</a:t>
            </a:r>
            <a:r>
              <a:rPr lang="zh-MO" altLang="en-US" sz="2800" b="1" smtClean="0">
                <a:solidFill>
                  <a:schemeClr val="tx1"/>
                </a:solidFill>
                <a:latin typeface="黑体" pitchFamily="49" charset="-122"/>
                <a:ea typeface="黑体" pitchFamily="49" charset="-122"/>
              </a:rPr>
              <a:t>脂类代谢有一定关系。</a:t>
            </a:r>
            <a:r>
              <a:rPr lang="zh-CN" altLang="en-US" sz="2800" b="1" smtClean="0">
                <a:solidFill>
                  <a:schemeClr val="tx1"/>
                </a:solidFill>
                <a:latin typeface="黑体" pitchFamily="49" charset="-122"/>
                <a:ea typeface="黑体" pitchFamily="49" charset="-122"/>
              </a:rPr>
              <a:t> </a:t>
            </a:r>
            <a:r>
              <a:rPr lang="zh-MO" altLang="en-US" sz="2800" b="1" smtClean="0">
                <a:solidFill>
                  <a:schemeClr val="tx1"/>
                </a:solidFill>
                <a:latin typeface="黑体" pitchFamily="49" charset="-122"/>
                <a:ea typeface="黑体" pitchFamily="49" charset="-122"/>
              </a:rPr>
              <a:t>如给予生长期实验动物</a:t>
            </a:r>
            <a:r>
              <a:rPr lang="zh-CN" altLang="en-US" sz="2800" b="1" smtClean="0">
                <a:solidFill>
                  <a:schemeClr val="tx1"/>
                </a:solidFill>
                <a:latin typeface="黑体" pitchFamily="49" charset="-122"/>
                <a:ea typeface="黑体" pitchFamily="49" charset="-122"/>
                <a:sym typeface="Symbol" pitchFamily="18" charset="2"/>
              </a:rPr>
              <a:t></a:t>
            </a:r>
            <a:r>
              <a:rPr lang="en-US" altLang="zh-CN" sz="2800" b="1" smtClean="0">
                <a:solidFill>
                  <a:schemeClr val="tx1"/>
                </a:solidFill>
                <a:latin typeface="黑体" pitchFamily="49" charset="-122"/>
                <a:ea typeface="黑体" pitchFamily="49" charset="-122"/>
              </a:rPr>
              <a:t>-</a:t>
            </a:r>
            <a:r>
              <a:rPr lang="zh-MO" altLang="en-US" sz="2800" b="1" smtClean="0">
                <a:solidFill>
                  <a:schemeClr val="tx1"/>
                </a:solidFill>
                <a:latin typeface="黑体" pitchFamily="49" charset="-122"/>
                <a:ea typeface="黑体" pitchFamily="49" charset="-122"/>
              </a:rPr>
              <a:t>亚麻酸（</a:t>
            </a:r>
            <a:r>
              <a:rPr lang="en-US" altLang="zh-MO" sz="2800" b="1" smtClean="0">
                <a:solidFill>
                  <a:schemeClr val="tx1"/>
                </a:solidFill>
                <a:latin typeface="黑体" pitchFamily="49" charset="-122"/>
                <a:ea typeface="黑体" pitchFamily="49" charset="-122"/>
              </a:rPr>
              <a:t>C</a:t>
            </a:r>
            <a:r>
              <a:rPr lang="en-US" altLang="zh-MO" sz="2800" b="1" baseline="-25000" smtClean="0">
                <a:solidFill>
                  <a:schemeClr val="tx1"/>
                </a:solidFill>
                <a:latin typeface="黑体" pitchFamily="49" charset="-122"/>
                <a:ea typeface="黑体" pitchFamily="49" charset="-122"/>
              </a:rPr>
              <a:t>18∶3</a:t>
            </a:r>
            <a:r>
              <a:rPr lang="zh-MO" altLang="en-US" sz="2800" b="1" smtClean="0">
                <a:solidFill>
                  <a:schemeClr val="tx1"/>
                </a:solidFill>
                <a:latin typeface="黑体" pitchFamily="49" charset="-122"/>
                <a:ea typeface="黑体" pitchFamily="49" charset="-122"/>
              </a:rPr>
              <a:t> </a:t>
            </a:r>
            <a:r>
              <a:rPr lang="en-US" altLang="zh-MO" sz="2800" b="1" baseline="-25000" smtClean="0">
                <a:solidFill>
                  <a:schemeClr val="tx1"/>
                </a:solidFill>
                <a:latin typeface="黑体" pitchFamily="49" charset="-122"/>
                <a:ea typeface="黑体" pitchFamily="49" charset="-122"/>
              </a:rPr>
              <a:t>n</a:t>
            </a:r>
            <a:r>
              <a:rPr lang="en-US" altLang="zh-CN" sz="2800" b="1" baseline="-25000" smtClean="0">
                <a:solidFill>
                  <a:schemeClr val="tx1"/>
                </a:solidFill>
                <a:latin typeface="黑体" pitchFamily="49" charset="-122"/>
                <a:ea typeface="黑体" pitchFamily="49" charset="-122"/>
              </a:rPr>
              <a:t>-</a:t>
            </a:r>
            <a:r>
              <a:rPr lang="en-US" altLang="zh-MO" sz="2800" b="1" baseline="-25000" smtClean="0">
                <a:solidFill>
                  <a:schemeClr val="tx1"/>
                </a:solidFill>
                <a:latin typeface="黑体" pitchFamily="49" charset="-122"/>
                <a:ea typeface="黑体" pitchFamily="49" charset="-122"/>
              </a:rPr>
              <a:t>3</a:t>
            </a:r>
            <a:r>
              <a:rPr lang="zh-MO" altLang="en-US" sz="2800" b="1" smtClean="0">
                <a:solidFill>
                  <a:schemeClr val="tx1"/>
                </a:solidFill>
                <a:latin typeface="黑体" pitchFamily="49" charset="-122"/>
                <a:ea typeface="黑体" pitchFamily="49" charset="-122"/>
              </a:rPr>
              <a:t>）含量很低的饲料后，发现动物的视网膜和视觉功能受损。</a:t>
            </a:r>
            <a:r>
              <a:rPr lang="zh-MO" altLang="zh-CN" sz="2800" b="1" smtClean="0">
                <a:latin typeface="黑体" pitchFamily="49" charset="-122"/>
                <a:ea typeface="黑体" pitchFamily="49" charset="-122"/>
              </a:rPr>
              <a:t> </a:t>
            </a:r>
            <a:r>
              <a:rPr lang="zh-MO" altLang="en-US" sz="2400" b="1" smtClean="0">
                <a:latin typeface="仿宋_GB2312" pitchFamily="49" charset="-122"/>
                <a:ea typeface="仿宋_GB2312" pitchFamily="49" charset="-122"/>
              </a:rPr>
              <a:t/>
            </a:r>
            <a:br>
              <a:rPr lang="zh-MO" altLang="en-US" sz="2400" b="1" smtClean="0">
                <a:latin typeface="仿宋_GB2312" pitchFamily="49" charset="-122"/>
                <a:ea typeface="仿宋_GB2312" pitchFamily="49" charset="-122"/>
              </a:rPr>
            </a:br>
            <a:r>
              <a:rPr lang="zh-MO" altLang="en-US" sz="2400" b="1" smtClean="0">
                <a:latin typeface="仿宋_GB2312" pitchFamily="49" charset="-122"/>
                <a:ea typeface="仿宋_GB2312" pitchFamily="49" charset="-122"/>
              </a:rPr>
              <a:t/>
            </a:r>
            <a:br>
              <a:rPr lang="zh-MO" altLang="en-US" sz="2400" b="1" smtClean="0">
                <a:latin typeface="仿宋_GB2312" pitchFamily="49" charset="-122"/>
                <a:ea typeface="仿宋_GB2312" pitchFamily="49" charset="-122"/>
              </a:rPr>
            </a:br>
            <a:endParaRPr lang="zh-CN" altLang="en-US" sz="2400" b="1" smtClean="0">
              <a:latin typeface="仿宋_GB2312" pitchFamily="49" charset="-122"/>
              <a:ea typeface="仿宋_GB2312" pitchFamily="49" charset="-122"/>
            </a:endParaRPr>
          </a:p>
        </p:txBody>
      </p:sp>
      <p:sp>
        <p:nvSpPr>
          <p:cNvPr id="3" name="矩形 2"/>
          <p:cNvSpPr/>
          <p:nvPr/>
        </p:nvSpPr>
        <p:spPr>
          <a:xfrm>
            <a:off x="3286125" y="571500"/>
            <a:ext cx="3200400" cy="769938"/>
          </a:xfrm>
          <a:prstGeom prst="rect">
            <a:avLst/>
          </a:prstGeom>
        </p:spPr>
        <p:txBody>
          <a:bodyPr>
            <a:spAutoFit/>
          </a:bodyPr>
          <a:lstStyle/>
          <a:p>
            <a:pPr>
              <a:defRPr/>
            </a:pPr>
            <a:r>
              <a:rPr lang="zh-CN" altLang="en-US" sz="4400" b="1" kern="0" dirty="0">
                <a:solidFill>
                  <a:srgbClr val="3333FF"/>
                </a:solidFill>
                <a:latin typeface="仿宋_GB2312" pitchFamily="49" charset="-122"/>
                <a:ea typeface="黑体" pitchFamily="2" charset="-122"/>
                <a:cs typeface="+mj-cs"/>
              </a:rPr>
              <a:t>必需脂肪酸</a:t>
            </a:r>
            <a:r>
              <a:rPr lang="zh-CN" altLang="en-US" sz="2400" b="1" kern="0" dirty="0">
                <a:solidFill>
                  <a:srgbClr val="000000"/>
                </a:solidFill>
                <a:latin typeface="仿宋_GB2312" pitchFamily="49" charset="-122"/>
                <a:ea typeface="黑体" pitchFamily="2" charset="-122"/>
                <a:cs typeface="+mj-cs"/>
              </a:rPr>
              <a:t> </a:t>
            </a:r>
            <a:endParaRPr lang="zh-CN" altLang="en-US" dirty="0">
              <a:latin typeface="Arial" charset="0"/>
            </a:endParaRPr>
          </a:p>
        </p:txBody>
      </p:sp>
    </p:spTree>
  </p:cSld>
  <p:clrMapOvr>
    <a:masterClrMapping/>
  </p:clrMapOvr>
  <p:transition spd="med">
    <p:rand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body" idx="1"/>
          </p:nvPr>
        </p:nvSpPr>
        <p:spPr>
          <a:xfrm>
            <a:off x="539750" y="1484313"/>
            <a:ext cx="8064500" cy="4114800"/>
          </a:xfrm>
        </p:spPr>
        <p:txBody>
          <a:bodyPr/>
          <a:lstStyle/>
          <a:p>
            <a:pPr eaLnBrk="1" hangingPunct="1">
              <a:lnSpc>
                <a:spcPct val="90000"/>
              </a:lnSpc>
              <a:buFontTx/>
              <a:buNone/>
            </a:pPr>
            <a:endParaRPr lang="zh-MO" altLang="zh-CN" sz="2800" b="1" smtClean="0">
              <a:latin typeface="黑体" pitchFamily="49" charset="-122"/>
              <a:ea typeface="黑体" pitchFamily="49" charset="-122"/>
            </a:endParaRPr>
          </a:p>
          <a:p>
            <a:pPr eaLnBrk="1" hangingPunct="1">
              <a:lnSpc>
                <a:spcPct val="90000"/>
              </a:lnSpc>
              <a:buFontTx/>
              <a:buNone/>
            </a:pPr>
            <a:r>
              <a:rPr lang="zh-MO" altLang="zh-CN" sz="2800" b="1" smtClean="0">
                <a:latin typeface="黑体" pitchFamily="49" charset="-122"/>
                <a:ea typeface="黑体" pitchFamily="49" charset="-122"/>
              </a:rPr>
              <a:t> </a:t>
            </a:r>
            <a:r>
              <a:rPr lang="en-US" altLang="zh-CN"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sym typeface="Symbol" pitchFamily="18" charset="2"/>
              </a:rPr>
              <a:t>合成前列腺素（类二十烷酸）</a:t>
            </a:r>
          </a:p>
          <a:p>
            <a:pPr eaLnBrk="1" hangingPunct="1">
              <a:lnSpc>
                <a:spcPct val="90000"/>
              </a:lnSpc>
              <a:buFontTx/>
              <a:buNone/>
            </a:pPr>
            <a:endParaRPr lang="zh-CN" altLang="en-US" sz="1100" b="1" smtClean="0">
              <a:latin typeface="黑体" pitchFamily="49" charset="-122"/>
              <a:ea typeface="黑体" pitchFamily="49" charset="-122"/>
              <a:sym typeface="Symbol" pitchFamily="18" charset="2"/>
            </a:endParaRPr>
          </a:p>
          <a:p>
            <a:pPr eaLnBrk="1" hangingPunct="1">
              <a:lnSpc>
                <a:spcPct val="90000"/>
              </a:lnSpc>
              <a:buFontTx/>
              <a:buNone/>
            </a:pPr>
            <a:r>
              <a:rPr lang="zh-CN" altLang="en-US" sz="2800" b="1" smtClean="0">
                <a:latin typeface="黑体" pitchFamily="49" charset="-122"/>
                <a:ea typeface="黑体" pitchFamily="49" charset="-122"/>
                <a:sym typeface="Symbol" pitchFamily="18" charset="2"/>
              </a:rPr>
              <a:t>    调节血小板凝集、调节血管舒缩和心输出量、调节平滑肌收缩等。 </a:t>
            </a:r>
          </a:p>
          <a:p>
            <a:pPr eaLnBrk="1" hangingPunct="1">
              <a:lnSpc>
                <a:spcPct val="90000"/>
              </a:lnSpc>
              <a:buFontTx/>
              <a:buNone/>
            </a:pPr>
            <a:endParaRPr lang="zh-CN" altLang="en-US" sz="2800" b="1" smtClean="0">
              <a:latin typeface="黑体" pitchFamily="49" charset="-122"/>
              <a:ea typeface="黑体" pitchFamily="49" charset="-122"/>
              <a:sym typeface="Symbol" pitchFamily="18" charset="2"/>
            </a:endParaRPr>
          </a:p>
          <a:p>
            <a:pPr eaLnBrk="1" hangingPunct="1">
              <a:lnSpc>
                <a:spcPct val="90000"/>
              </a:lnSpc>
              <a:buFontTx/>
              <a:buNone/>
            </a:pPr>
            <a:r>
              <a:rPr lang="zh-CN" altLang="en-US" sz="2800" b="1" smtClean="0">
                <a:latin typeface="黑体" pitchFamily="49" charset="-122"/>
                <a:ea typeface="黑体" pitchFamily="49" charset="-122"/>
                <a:sym typeface="Symbol" pitchFamily="18" charset="2"/>
              </a:rPr>
              <a:t>  </a:t>
            </a:r>
            <a:r>
              <a:rPr lang="zh-CN" altLang="en-US" sz="2800" b="1" smtClean="0">
                <a:latin typeface="黑体" pitchFamily="49" charset="-122"/>
                <a:ea typeface="黑体" pitchFamily="49" charset="-122"/>
              </a:rPr>
              <a:t>参与胆固醇代谢</a:t>
            </a:r>
          </a:p>
          <a:p>
            <a:pPr eaLnBrk="1" hangingPunct="1">
              <a:lnSpc>
                <a:spcPct val="90000"/>
              </a:lnSpc>
              <a:buFontTx/>
              <a:buNone/>
            </a:pPr>
            <a:endParaRPr lang="zh-CN" altLang="en-US" sz="2400" b="1" smtClean="0">
              <a:latin typeface="仿宋_GB2312" pitchFamily="49" charset="-122"/>
              <a:ea typeface="仿宋_GB2312" pitchFamily="49" charset="-122"/>
            </a:endParaRPr>
          </a:p>
          <a:p>
            <a:pPr eaLnBrk="1" hangingPunct="1">
              <a:lnSpc>
                <a:spcPct val="90000"/>
              </a:lnSpc>
              <a:buFontTx/>
              <a:buNone/>
            </a:pPr>
            <a:r>
              <a:rPr lang="zh-CN" altLang="en-US" sz="2400" b="1" smtClean="0">
                <a:latin typeface="仿宋_GB2312" pitchFamily="49" charset="-122"/>
                <a:ea typeface="仿宋_GB2312" pitchFamily="49" charset="-122"/>
              </a:rPr>
              <a:t> </a:t>
            </a:r>
            <a:endParaRPr lang="zh-CN" altLang="en-US" sz="2400" b="1" smtClean="0">
              <a:latin typeface="仿宋_GB2312" pitchFamily="49" charset="-122"/>
              <a:ea typeface="仿宋_GB2312" pitchFamily="49" charset="-122"/>
              <a:sym typeface="Symbol" pitchFamily="18" charset="2"/>
            </a:endParaRPr>
          </a:p>
        </p:txBody>
      </p:sp>
      <p:sp>
        <p:nvSpPr>
          <p:cNvPr id="51203" name="标题 3"/>
          <p:cNvSpPr>
            <a:spLocks noGrp="1"/>
          </p:cNvSpPr>
          <p:nvPr>
            <p:ph type="title"/>
          </p:nvPr>
        </p:nvSpPr>
        <p:spPr/>
        <p:txBody>
          <a:bodyPr>
            <a:spAutoFit/>
          </a:bodyPr>
          <a:lstStyle/>
          <a:p>
            <a:r>
              <a:rPr lang="zh-CN" altLang="en-US" b="1" smtClean="0">
                <a:solidFill>
                  <a:srgbClr val="3333FF"/>
                </a:solidFill>
                <a:latin typeface="仿宋_GB2312" pitchFamily="49" charset="-122"/>
                <a:ea typeface="黑体" pitchFamily="49" charset="-122"/>
              </a:rPr>
              <a:t>必需脂肪酸</a:t>
            </a:r>
            <a:r>
              <a:rPr lang="zh-CN" altLang="en-US" sz="2400" b="1" smtClean="0">
                <a:solidFill>
                  <a:srgbClr val="000000"/>
                </a:solidFill>
                <a:latin typeface="仿宋_GB2312" pitchFamily="49" charset="-122"/>
                <a:ea typeface="黑体" pitchFamily="49" charset="-122"/>
              </a:rPr>
              <a:t> </a:t>
            </a:r>
            <a:endParaRPr lang="zh-CN" altLang="en-US"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116013" y="1557338"/>
            <a:ext cx="7467600" cy="3081337"/>
          </a:xfrm>
        </p:spPr>
        <p:txBody>
          <a:bodyPr/>
          <a:lstStyle/>
          <a:p>
            <a:pPr algn="l" eaLnBrk="1" hangingPunct="1"/>
            <a:r>
              <a:rPr lang="zh-CN" altLang="en-US" sz="2800" b="1" smtClean="0">
                <a:solidFill>
                  <a:schemeClr val="tx1"/>
                </a:solidFill>
                <a:latin typeface="仿宋_GB2312" pitchFamily="49" charset="-122"/>
                <a:ea typeface="黑体" pitchFamily="49" charset="-122"/>
              </a:rPr>
              <a:t/>
            </a:r>
            <a:br>
              <a:rPr lang="zh-CN" altLang="en-US" sz="2800" b="1" smtClean="0">
                <a:solidFill>
                  <a:schemeClr val="tx1"/>
                </a:solidFill>
                <a:latin typeface="仿宋_GB2312" pitchFamily="49" charset="-122"/>
                <a:ea typeface="黑体" pitchFamily="49" charset="-122"/>
              </a:rPr>
            </a:br>
            <a:r>
              <a:rPr lang="zh-CN" altLang="en-US" sz="2800" b="1" smtClean="0">
                <a:solidFill>
                  <a:schemeClr val="tx1"/>
                </a:solidFill>
                <a:latin typeface="仿宋_GB2312" pitchFamily="49" charset="-122"/>
                <a:ea typeface="黑体" pitchFamily="49" charset="-122"/>
              </a:rPr>
              <a:t/>
            </a:r>
            <a:br>
              <a:rPr lang="zh-CN" altLang="en-US" sz="2800" b="1" smtClean="0">
                <a:solidFill>
                  <a:schemeClr val="tx1"/>
                </a:solidFill>
                <a:latin typeface="仿宋_GB2312" pitchFamily="49" charset="-122"/>
                <a:ea typeface="黑体" pitchFamily="49" charset="-122"/>
              </a:rPr>
            </a:br>
            <a:r>
              <a:rPr lang="zh-CN" altLang="en-US" sz="2800" b="1" smtClean="0">
                <a:solidFill>
                  <a:schemeClr val="tx1"/>
                </a:solidFill>
                <a:latin typeface="仿宋_GB2312" pitchFamily="49" charset="-122"/>
                <a:ea typeface="黑体" pitchFamily="49" charset="-122"/>
              </a:rPr>
              <a:t> </a:t>
            </a:r>
            <a:r>
              <a:rPr lang="zh-CN" altLang="en-US" sz="2800" b="1" smtClean="0">
                <a:solidFill>
                  <a:schemeClr val="tx1"/>
                </a:solidFill>
                <a:latin typeface="黑体" pitchFamily="49" charset="-122"/>
                <a:ea typeface="黑体" pitchFamily="49" charset="-122"/>
                <a:sym typeface="Symbol" pitchFamily="18" charset="2"/>
              </a:rPr>
              <a:t></a:t>
            </a:r>
            <a:r>
              <a:rPr lang="zh-CN" altLang="en-US" sz="2800" b="1" smtClean="0">
                <a:solidFill>
                  <a:schemeClr val="tx1"/>
                </a:solidFill>
                <a:latin typeface="黑体" pitchFamily="49" charset="-122"/>
                <a:ea typeface="黑体" pitchFamily="49" charset="-122"/>
              </a:rPr>
              <a:t>构成细胞成分（神经组织）</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t>
            </a:r>
            <a:r>
              <a:rPr lang="zh-CN" altLang="en-US" sz="2800" b="1" smtClean="0">
                <a:solidFill>
                  <a:schemeClr val="tx1"/>
                </a:solidFill>
                <a:latin typeface="黑体" pitchFamily="49" charset="-122"/>
                <a:ea typeface="黑体" pitchFamily="49" charset="-122"/>
                <a:sym typeface="Symbol" pitchFamily="18" charset="2"/>
              </a:rPr>
              <a:t></a:t>
            </a:r>
            <a:r>
              <a:rPr lang="zh-CN" altLang="en-US" sz="2800" b="1" smtClean="0">
                <a:solidFill>
                  <a:schemeClr val="tx1"/>
                </a:solidFill>
                <a:latin typeface="黑体" pitchFamily="49" charset="-122"/>
                <a:ea typeface="黑体" pitchFamily="49" charset="-122"/>
              </a:rPr>
              <a:t>合成维生素</a:t>
            </a:r>
            <a:r>
              <a:rPr lang="en-US" altLang="zh-CN" sz="2800" b="1" smtClean="0">
                <a:solidFill>
                  <a:schemeClr val="tx1"/>
                </a:solidFill>
                <a:latin typeface="黑体" pitchFamily="49" charset="-122"/>
                <a:ea typeface="黑体" pitchFamily="49" charset="-122"/>
              </a:rPr>
              <a:t>D</a:t>
            </a:r>
            <a:r>
              <a:rPr lang="zh-CN" altLang="en-US" sz="2800" b="1" smtClean="0">
                <a:solidFill>
                  <a:schemeClr val="tx1"/>
                </a:solidFill>
                <a:latin typeface="黑体" pitchFamily="49" charset="-122"/>
                <a:ea typeface="黑体" pitchFamily="49" charset="-122"/>
              </a:rPr>
              <a:t>、肾上腺皮质激素、性激素</a:t>
            </a: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t>
            </a:r>
            <a:r>
              <a:rPr lang="zh-CN" altLang="en-US" sz="2800" b="1" smtClean="0">
                <a:solidFill>
                  <a:schemeClr val="tx1"/>
                </a:solidFill>
                <a:latin typeface="黑体" pitchFamily="49" charset="-122"/>
                <a:ea typeface="黑体" pitchFamily="49" charset="-122"/>
                <a:sym typeface="Symbol" pitchFamily="18" charset="2"/>
              </a:rPr>
              <a:t></a:t>
            </a:r>
            <a:r>
              <a:rPr lang="zh-CN" altLang="en-US" sz="2800" b="1" smtClean="0">
                <a:solidFill>
                  <a:schemeClr val="tx1"/>
                </a:solidFill>
                <a:latin typeface="黑体" pitchFamily="49" charset="-122"/>
                <a:ea typeface="黑体" pitchFamily="49" charset="-122"/>
              </a:rPr>
              <a:t>形成胆汁酸</a:t>
            </a:r>
            <a:r>
              <a:rPr lang="zh-CN" altLang="en-US" sz="2800" b="1" smtClean="0">
                <a:latin typeface="黑体" pitchFamily="49" charset="-122"/>
                <a:ea typeface="黑体" pitchFamily="49" charset="-122"/>
              </a:rPr>
              <a:t> </a:t>
            </a:r>
          </a:p>
        </p:txBody>
      </p:sp>
      <p:sp>
        <p:nvSpPr>
          <p:cNvPr id="52227" name="TextBox 2"/>
          <p:cNvSpPr txBox="1">
            <a:spLocks noChangeArrowheads="1"/>
          </p:cNvSpPr>
          <p:nvPr/>
        </p:nvSpPr>
        <p:spPr bwMode="auto">
          <a:xfrm>
            <a:off x="3929063" y="1000125"/>
            <a:ext cx="1728787" cy="708025"/>
          </a:xfrm>
          <a:prstGeom prst="rect">
            <a:avLst/>
          </a:prstGeom>
          <a:noFill/>
          <a:ln w="9525">
            <a:noFill/>
            <a:miter lim="800000"/>
            <a:headEnd/>
            <a:tailEnd/>
          </a:ln>
        </p:spPr>
        <p:txBody>
          <a:bodyPr wrap="none">
            <a:spAutoFit/>
          </a:bodyPr>
          <a:lstStyle/>
          <a:p>
            <a:r>
              <a:rPr lang="zh-MO" altLang="en-US" sz="4000" b="1">
                <a:solidFill>
                  <a:srgbClr val="3333FF"/>
                </a:solidFill>
                <a:latin typeface="仿宋_GB2312" pitchFamily="49" charset="-122"/>
                <a:ea typeface="黑体" pitchFamily="49" charset="-122"/>
              </a:rPr>
              <a:t>胆固醇</a:t>
            </a:r>
            <a:endParaRPr lang="zh-CN" altLang="en-US" sz="4000">
              <a:solidFill>
                <a:srgbClr val="3333FF"/>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755650" y="549275"/>
            <a:ext cx="7848600" cy="5702300"/>
          </a:xfrm>
        </p:spPr>
        <p:txBody>
          <a:bodyPr>
            <a:normAutofit fontScale="90000"/>
          </a:bodyPr>
          <a:lstStyle/>
          <a:p>
            <a:pPr algn="l" eaLnBrk="1" hangingPunct="1"/>
            <a:r>
              <a:rPr lang="en-US" altLang="zh-CN" sz="2400" b="1" smtClean="0">
                <a:latin typeface="仿宋_GB2312" pitchFamily="49" charset="-122"/>
                <a:ea typeface="仿宋_GB2312" pitchFamily="49" charset="-122"/>
              </a:rPr>
              <a:t> </a:t>
            </a:r>
            <a:r>
              <a:rPr lang="en-US" altLang="zh-CN" sz="2800" b="1" smtClean="0">
                <a:solidFill>
                  <a:schemeClr val="tx1"/>
                </a:solidFill>
                <a:latin typeface="仿宋_GB2312" pitchFamily="49" charset="-122"/>
                <a:ea typeface="黑体" pitchFamily="49" charset="-122"/>
              </a:rPr>
              <a:t/>
            </a:r>
            <a:br>
              <a:rPr lang="en-US" altLang="zh-CN" sz="2800" b="1" smtClean="0">
                <a:solidFill>
                  <a:schemeClr val="tx1"/>
                </a:solidFill>
                <a:latin typeface="仿宋_GB2312" pitchFamily="49" charset="-122"/>
                <a:ea typeface="黑体" pitchFamily="49" charset="-122"/>
              </a:rPr>
            </a:br>
            <a:r>
              <a:rPr lang="en-US" altLang="zh-CN" sz="2800" b="1" smtClean="0">
                <a:solidFill>
                  <a:schemeClr val="tx1"/>
                </a:solidFill>
                <a:latin typeface="仿宋_GB2312" pitchFamily="49" charset="-122"/>
                <a:ea typeface="黑体" pitchFamily="49" charset="-122"/>
              </a:rPr>
              <a:t> </a:t>
            </a:r>
            <a:r>
              <a:rPr lang="en-US" altLang="zh-CN" sz="3600" b="1" smtClean="0">
                <a:solidFill>
                  <a:srgbClr val="3333FF"/>
                </a:solidFill>
                <a:latin typeface="黑体" pitchFamily="49" charset="-122"/>
                <a:ea typeface="黑体" pitchFamily="49" charset="-122"/>
              </a:rPr>
              <a:t>3. </a:t>
            </a:r>
            <a:r>
              <a:rPr lang="zh-CN" altLang="en-US" sz="3600" b="1" smtClean="0">
                <a:solidFill>
                  <a:srgbClr val="3333FF"/>
                </a:solidFill>
                <a:latin typeface="黑体" pitchFamily="49" charset="-122"/>
                <a:ea typeface="黑体" pitchFamily="49" charset="-122"/>
              </a:rPr>
              <a:t>缺乏症（</a:t>
            </a:r>
            <a:r>
              <a:rPr lang="en-US" altLang="zh-CN" sz="3600" b="1" smtClean="0">
                <a:solidFill>
                  <a:srgbClr val="3333FF"/>
                </a:solidFill>
                <a:latin typeface="黑体" pitchFamily="49" charset="-122"/>
                <a:ea typeface="黑体" pitchFamily="49" charset="-122"/>
              </a:rPr>
              <a:t>EFA</a:t>
            </a:r>
            <a:r>
              <a:rPr lang="zh-CN" altLang="en-US" sz="3600" b="1" smtClean="0">
                <a:solidFill>
                  <a:srgbClr val="3333FF"/>
                </a:solidFill>
                <a:latin typeface="黑体" pitchFamily="49" charset="-122"/>
                <a:ea typeface="黑体" pitchFamily="49" charset="-122"/>
              </a:rPr>
              <a:t>）</a:t>
            </a:r>
            <a:r>
              <a:rPr lang="zh-CN" altLang="en-US" sz="2800" b="1" smtClean="0">
                <a:solidFill>
                  <a:schemeClr val="tx1"/>
                </a:solidFill>
                <a:latin typeface="仿宋_GB2312" pitchFamily="49" charset="-122"/>
                <a:ea typeface="黑体" pitchFamily="49" charset="-122"/>
              </a:rPr>
              <a:t/>
            </a:r>
            <a:br>
              <a:rPr lang="zh-CN" altLang="en-US" sz="2800" b="1" smtClean="0">
                <a:solidFill>
                  <a:schemeClr val="tx1"/>
                </a:solidFill>
                <a:latin typeface="仿宋_GB2312" pitchFamily="49" charset="-122"/>
                <a:ea typeface="黑体" pitchFamily="49" charset="-122"/>
              </a:rPr>
            </a:br>
            <a:r>
              <a:rPr lang="zh-CN" altLang="en-US" sz="2800" b="1" smtClean="0">
                <a:solidFill>
                  <a:schemeClr val="tx1"/>
                </a:solidFill>
                <a:latin typeface="仿宋_GB2312" pitchFamily="49" charset="-122"/>
                <a:ea typeface="黑体" pitchFamily="49" charset="-122"/>
              </a:rPr>
              <a:t>  </a:t>
            </a:r>
            <a:br>
              <a:rPr lang="zh-CN" altLang="en-US" sz="2800" b="1" smtClean="0">
                <a:solidFill>
                  <a:schemeClr val="tx1"/>
                </a:solidFill>
                <a:latin typeface="仿宋_GB2312" pitchFamily="49" charset="-122"/>
                <a:ea typeface="黑体" pitchFamily="49" charset="-122"/>
              </a:rPr>
            </a:br>
            <a:r>
              <a:rPr lang="zh-CN" altLang="en-US" sz="2800" b="1" smtClean="0">
                <a:solidFill>
                  <a:schemeClr val="tx1"/>
                </a:solidFill>
                <a:latin typeface="仿宋_GB2312" pitchFamily="49" charset="-122"/>
                <a:ea typeface="黑体" pitchFamily="49" charset="-122"/>
              </a:rPr>
              <a:t> </a:t>
            </a:r>
            <a:r>
              <a:rPr lang="zh-CN" altLang="en-US" sz="2800" b="1" smtClean="0">
                <a:solidFill>
                  <a:schemeClr val="tx1"/>
                </a:solidFill>
                <a:latin typeface="仿宋_GB2312" pitchFamily="49" charset="-122"/>
                <a:ea typeface="黑体" pitchFamily="49" charset="-122"/>
                <a:sym typeface="Symbol" pitchFamily="18" charset="2"/>
              </a:rPr>
              <a:t> </a:t>
            </a:r>
            <a:r>
              <a:rPr lang="zh-CN" altLang="en-US" sz="2800" b="1" smtClean="0">
                <a:solidFill>
                  <a:schemeClr val="tx1"/>
                </a:solidFill>
                <a:latin typeface="黑体" pitchFamily="49" charset="-122"/>
                <a:ea typeface="黑体" pitchFamily="49" charset="-122"/>
              </a:rPr>
              <a:t>生长迟缓、生殖障碍、皮疹（婴儿、病人）</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影响神经发育、视觉功能</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t>
            </a:r>
            <a:r>
              <a:rPr lang="zh-CN" altLang="en-US" sz="2800" b="1" smtClean="0">
                <a:solidFill>
                  <a:schemeClr val="tx1"/>
                </a:solidFill>
                <a:latin typeface="黑体" pitchFamily="49" charset="-122"/>
                <a:ea typeface="黑体" pitchFamily="49" charset="-122"/>
                <a:sym typeface="Symbol" pitchFamily="18" charset="2"/>
              </a:rPr>
              <a:t> </a:t>
            </a:r>
            <a:r>
              <a:rPr lang="zh-CN" altLang="en-US" sz="2800" b="1" smtClean="0">
                <a:solidFill>
                  <a:schemeClr val="tx1"/>
                </a:solidFill>
                <a:latin typeface="黑体" pitchFamily="49" charset="-122"/>
                <a:ea typeface="黑体" pitchFamily="49" charset="-122"/>
              </a:rPr>
              <a:t>血液中二十碳三烯酸与二十碳四烯酸的比值</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t>
            </a:r>
            <a:r>
              <a:rPr lang="en-US" altLang="zh-CN" sz="2800" b="1" smtClean="0">
                <a:solidFill>
                  <a:schemeClr val="tx1"/>
                </a:solidFill>
                <a:latin typeface="黑体" pitchFamily="49" charset="-122"/>
                <a:ea typeface="黑体" pitchFamily="49" charset="-122"/>
              </a:rPr>
              <a:t>&gt;0.2 </a:t>
            </a:r>
            <a:r>
              <a:rPr lang="zh-CN" altLang="en-US" sz="2800" b="1" smtClean="0">
                <a:solidFill>
                  <a:schemeClr val="tx1"/>
                </a:solidFill>
                <a:latin typeface="黑体" pitchFamily="49" charset="-122"/>
                <a:ea typeface="黑体" pitchFamily="49" charset="-122"/>
              </a:rPr>
              <a:t>可认为必需脂肪酸不足</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t>
            </a:r>
            <a:r>
              <a:rPr lang="en-US" altLang="zh-CN" sz="2800" b="1" smtClean="0">
                <a:solidFill>
                  <a:schemeClr val="tx1"/>
                </a:solidFill>
                <a:latin typeface="黑体" pitchFamily="49" charset="-122"/>
                <a:ea typeface="黑体" pitchFamily="49" charset="-122"/>
              </a:rPr>
              <a:t>&gt;0.4 </a:t>
            </a:r>
            <a:r>
              <a:rPr lang="zh-CN" altLang="en-US" sz="2800" b="1" smtClean="0">
                <a:solidFill>
                  <a:schemeClr val="tx1"/>
                </a:solidFill>
                <a:latin typeface="黑体" pitchFamily="49" charset="-122"/>
                <a:ea typeface="黑体" pitchFamily="49" charset="-122"/>
              </a:rPr>
              <a:t>为必需脂肪酸缺乏</a:t>
            </a:r>
            <a:r>
              <a:rPr lang="en-US" altLang="zh-MO" sz="2800" b="1" smtClean="0">
                <a:latin typeface="黑体" pitchFamily="49" charset="-122"/>
                <a:ea typeface="黑体" pitchFamily="49" charset="-122"/>
              </a:rPr>
              <a:t> </a:t>
            </a:r>
            <a:r>
              <a:rPr lang="zh-CN" altLang="en-US" sz="2800" b="1" smtClean="0">
                <a:latin typeface="仿宋_GB2312" pitchFamily="49" charset="-122"/>
                <a:ea typeface="仿宋_GB2312" pitchFamily="49" charset="-122"/>
              </a:rPr>
              <a:t/>
            </a:r>
            <a:br>
              <a:rPr lang="zh-CN" altLang="en-US" sz="2800" b="1" smtClean="0">
                <a:latin typeface="仿宋_GB2312" pitchFamily="49" charset="-122"/>
                <a:ea typeface="仿宋_GB2312" pitchFamily="49" charset="-122"/>
              </a:rPr>
            </a:br>
            <a:endParaRPr lang="zh-CN" altLang="en-US" sz="2800" b="1" smtClean="0">
              <a:latin typeface="仿宋_GB2312" pitchFamily="49" charset="-122"/>
              <a:ea typeface="仿宋_GB2312" pitchFamily="49" charset="-122"/>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body" idx="1"/>
          </p:nvPr>
        </p:nvSpPr>
        <p:spPr>
          <a:xfrm>
            <a:off x="571500" y="571500"/>
            <a:ext cx="8353425" cy="5572125"/>
          </a:xfrm>
        </p:spPr>
        <p:txBody>
          <a:bodyPr>
            <a:normAutofit fontScale="85000" lnSpcReduction="20000"/>
          </a:bodyPr>
          <a:lstStyle/>
          <a:p>
            <a:pPr eaLnBrk="1" hangingPunct="1">
              <a:lnSpc>
                <a:spcPct val="80000"/>
              </a:lnSpc>
              <a:buFontTx/>
              <a:buNone/>
            </a:pPr>
            <a:r>
              <a:rPr lang="en-US" altLang="zh-CN" sz="4000" b="1" smtClean="0">
                <a:solidFill>
                  <a:srgbClr val="3333FF"/>
                </a:solidFill>
                <a:latin typeface="黑体" pitchFamily="49" charset="-122"/>
                <a:ea typeface="黑体" pitchFamily="49" charset="-122"/>
              </a:rPr>
              <a:t> 4.</a:t>
            </a:r>
            <a:r>
              <a:rPr lang="zh-CN" altLang="en-US" sz="4000" b="1" smtClean="0">
                <a:solidFill>
                  <a:srgbClr val="3333FF"/>
                </a:solidFill>
                <a:latin typeface="仿宋_GB2312" pitchFamily="49" charset="-122"/>
                <a:ea typeface="黑体" pitchFamily="49" charset="-122"/>
              </a:rPr>
              <a:t>食物来源</a:t>
            </a:r>
            <a:r>
              <a:rPr lang="zh-CN" altLang="en-US" sz="3600" b="1" smtClean="0">
                <a:solidFill>
                  <a:srgbClr val="3333FF"/>
                </a:solidFill>
                <a:latin typeface="仿宋_GB2312" pitchFamily="49" charset="-122"/>
                <a:ea typeface="黑体" pitchFamily="49" charset="-122"/>
              </a:rPr>
              <a:t> </a:t>
            </a:r>
            <a:r>
              <a:rPr lang="zh-CN" altLang="en-US" sz="2400" b="1" smtClean="0">
                <a:latin typeface="仿宋_GB2312" pitchFamily="49" charset="-122"/>
                <a:ea typeface="黑体" pitchFamily="49" charset="-122"/>
              </a:rPr>
              <a:t/>
            </a:r>
            <a:br>
              <a:rPr lang="zh-CN" altLang="en-US" sz="2400" b="1" smtClean="0">
                <a:latin typeface="仿宋_GB2312"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sym typeface="Symbol" pitchFamily="18" charset="2"/>
              </a:rPr>
              <a:t> </a:t>
            </a:r>
            <a:r>
              <a:rPr lang="zh-MO" altLang="en-US" sz="2800" b="1" smtClean="0">
                <a:latin typeface="黑体" pitchFamily="49" charset="-122"/>
                <a:ea typeface="黑体" pitchFamily="49" charset="-122"/>
              </a:rPr>
              <a:t>动物油脂、植物油、肉类、</a:t>
            </a:r>
            <a:r>
              <a:rPr lang="zh-CN" altLang="en-US" sz="2800" b="1" smtClean="0">
                <a:latin typeface="黑体" pitchFamily="49" charset="-122"/>
                <a:ea typeface="黑体" pitchFamily="49" charset="-122"/>
              </a:rPr>
              <a:t>大豆</a:t>
            </a:r>
            <a:r>
              <a:rPr lang="zh-MO" altLang="en-US" sz="2800" b="1" smtClean="0">
                <a:latin typeface="黑体" pitchFamily="49" charset="-122"/>
                <a:ea typeface="黑体" pitchFamily="49" charset="-122"/>
              </a:rPr>
              <a:t>、</a:t>
            </a:r>
            <a:r>
              <a:rPr lang="zh-CN" altLang="en-US" sz="2800" b="1" smtClean="0">
                <a:latin typeface="黑体" pitchFamily="49" charset="-122"/>
                <a:ea typeface="黑体" pitchFamily="49" charset="-122"/>
              </a:rPr>
              <a:t>硬果类。</a:t>
            </a:r>
            <a:endParaRPr lang="zh-MO" altLang="en-US" sz="2800" b="1" smtClean="0">
              <a:latin typeface="黑体" pitchFamily="49" charset="-122"/>
              <a:ea typeface="黑体" pitchFamily="49" charset="-122"/>
            </a:endParaRPr>
          </a:p>
          <a:p>
            <a:pPr eaLnBrk="1" hangingPunct="1">
              <a:lnSpc>
                <a:spcPts val="3800"/>
              </a:lnSpc>
              <a:buFont typeface="Symbol" pitchFamily="18" charset="2"/>
              <a:buNone/>
            </a:pPr>
            <a:r>
              <a:rPr lang="zh-MO" altLang="zh-CN" sz="2800" b="1" smtClean="0">
                <a:latin typeface="黑体" pitchFamily="49" charset="-122"/>
                <a:ea typeface="黑体" pitchFamily="49" charset="-122"/>
              </a:rPr>
              <a:t> </a:t>
            </a:r>
            <a:r>
              <a:rPr lang="zh-MO" altLang="en-US" sz="2800" b="1" smtClean="0">
                <a:latin typeface="黑体" pitchFamily="49" charset="-122"/>
                <a:ea typeface="黑体" pitchFamily="49" charset="-122"/>
              </a:rPr>
              <a:t> </a:t>
            </a:r>
            <a:r>
              <a:rPr lang="zh-CN" altLang="en-US" sz="2800" b="1" smtClean="0">
                <a:latin typeface="黑体" pitchFamily="49" charset="-122"/>
                <a:ea typeface="黑体" pitchFamily="49" charset="-122"/>
                <a:sym typeface="Symbol" pitchFamily="18" charset="2"/>
              </a:rPr>
              <a:t> </a:t>
            </a:r>
            <a:r>
              <a:rPr lang="zh-MO" altLang="en-US" sz="2800" b="1" smtClean="0">
                <a:latin typeface="黑体" pitchFamily="49" charset="-122"/>
                <a:ea typeface="黑体" pitchFamily="49" charset="-122"/>
              </a:rPr>
              <a:t>猪油、奶油主要含饱和脂肪酸</a:t>
            </a:r>
            <a:r>
              <a:rPr lang="zh-CN" altLang="en-US" sz="2800" b="1" smtClean="0">
                <a:latin typeface="黑体" pitchFamily="49" charset="-122"/>
                <a:ea typeface="黑体" pitchFamily="49" charset="-122"/>
              </a:rPr>
              <a:t>。</a:t>
            </a:r>
            <a:endParaRPr lang="zh-MO" altLang="en-US" sz="2800" b="1" smtClean="0">
              <a:latin typeface="黑体" pitchFamily="49" charset="-122"/>
              <a:ea typeface="黑体" pitchFamily="49" charset="-122"/>
            </a:endParaRPr>
          </a:p>
          <a:p>
            <a:pPr eaLnBrk="1" hangingPunct="1">
              <a:lnSpc>
                <a:spcPts val="3800"/>
              </a:lnSpc>
              <a:buFontTx/>
              <a:buNone/>
            </a:pPr>
            <a:r>
              <a:rPr lang="zh-MO" altLang="zh-CN" sz="2800" b="1" smtClean="0">
                <a:latin typeface="黑体" pitchFamily="49" charset="-122"/>
                <a:ea typeface="黑体" pitchFamily="49" charset="-122"/>
              </a:rPr>
              <a:t> </a:t>
            </a:r>
            <a:r>
              <a:rPr lang="zh-MO" altLang="en-US" sz="2800" b="1" smtClean="0">
                <a:latin typeface="黑体" pitchFamily="49" charset="-122"/>
                <a:ea typeface="黑体" pitchFamily="49" charset="-122"/>
              </a:rPr>
              <a:t> </a:t>
            </a:r>
            <a:r>
              <a:rPr lang="zh-CN" altLang="en-US" sz="2800" b="1" smtClean="0">
                <a:latin typeface="黑体" pitchFamily="49" charset="-122"/>
                <a:ea typeface="黑体" pitchFamily="49" charset="-122"/>
                <a:sym typeface="Symbol" pitchFamily="18" charset="2"/>
              </a:rPr>
              <a:t> </a:t>
            </a:r>
            <a:r>
              <a:rPr lang="zh-MO" altLang="en-US" sz="2800" b="1" smtClean="0">
                <a:latin typeface="黑体" pitchFamily="49" charset="-122"/>
                <a:ea typeface="黑体" pitchFamily="49" charset="-122"/>
              </a:rPr>
              <a:t>大多数植物油中主要含不饱和脂肪酸（椰子油、棕榈油则主要含饱和脂肪酸）</a:t>
            </a:r>
            <a:r>
              <a:rPr lang="zh-CN" altLang="en-US" sz="2800" b="1" smtClean="0">
                <a:latin typeface="黑体" pitchFamily="49" charset="-122"/>
                <a:ea typeface="黑体" pitchFamily="49" charset="-122"/>
              </a:rPr>
              <a:t>。</a:t>
            </a:r>
            <a:endParaRPr lang="zh-MO" altLang="en-US" sz="2800" b="1" smtClean="0">
              <a:latin typeface="黑体" pitchFamily="49" charset="-122"/>
              <a:ea typeface="黑体" pitchFamily="49" charset="-122"/>
            </a:endParaRPr>
          </a:p>
          <a:p>
            <a:pPr eaLnBrk="1" hangingPunct="1">
              <a:lnSpc>
                <a:spcPts val="3800"/>
              </a:lnSpc>
              <a:buFontTx/>
              <a:buNone/>
            </a:pPr>
            <a:r>
              <a:rPr lang="zh-MO" altLang="zh-CN" sz="2800" b="1" smtClean="0">
                <a:latin typeface="黑体" pitchFamily="49" charset="-122"/>
                <a:ea typeface="黑体" pitchFamily="49" charset="-122"/>
              </a:rPr>
              <a:t> </a:t>
            </a:r>
            <a:r>
              <a:rPr lang="zh-MO" altLang="en-US" sz="2800" b="1" smtClean="0">
                <a:latin typeface="黑体" pitchFamily="49" charset="-122"/>
                <a:ea typeface="黑体" pitchFamily="49" charset="-122"/>
              </a:rPr>
              <a:t> </a:t>
            </a:r>
            <a:r>
              <a:rPr lang="zh-CN" altLang="en-US" sz="2800" b="1" smtClean="0">
                <a:latin typeface="黑体" pitchFamily="49" charset="-122"/>
                <a:ea typeface="黑体" pitchFamily="49" charset="-122"/>
                <a:sym typeface="Symbol" pitchFamily="18" charset="2"/>
              </a:rPr>
              <a:t> </a:t>
            </a:r>
            <a:r>
              <a:rPr lang="zh-MO" altLang="en-US" sz="2800" b="1" smtClean="0">
                <a:latin typeface="黑体" pitchFamily="49" charset="-122"/>
                <a:ea typeface="黑体" pitchFamily="49" charset="-122"/>
              </a:rPr>
              <a:t>鱼油中含</a:t>
            </a:r>
            <a:r>
              <a:rPr lang="en-US" altLang="zh-MO" sz="2800" b="1" smtClean="0">
                <a:latin typeface="黑体" pitchFamily="49" charset="-122"/>
                <a:ea typeface="黑体" pitchFamily="49" charset="-122"/>
              </a:rPr>
              <a:t>C</a:t>
            </a:r>
            <a:r>
              <a:rPr lang="en-US" altLang="zh-MO" sz="2800" b="1" baseline="-25000" smtClean="0">
                <a:latin typeface="黑体" pitchFamily="49" charset="-122"/>
                <a:ea typeface="黑体" pitchFamily="49" charset="-122"/>
              </a:rPr>
              <a:t>20:5 n-3</a:t>
            </a:r>
            <a:r>
              <a:rPr lang="zh-MO" altLang="en-US" sz="2800" b="1" smtClean="0">
                <a:latin typeface="黑体" pitchFamily="49" charset="-122"/>
                <a:ea typeface="黑体" pitchFamily="49" charset="-122"/>
              </a:rPr>
              <a:t>和</a:t>
            </a:r>
            <a:r>
              <a:rPr lang="en-US" altLang="zh-MO" sz="2800" b="1" smtClean="0">
                <a:latin typeface="黑体" pitchFamily="49" charset="-122"/>
                <a:ea typeface="黑体" pitchFamily="49" charset="-122"/>
              </a:rPr>
              <a:t>C</a:t>
            </a:r>
            <a:r>
              <a:rPr lang="en-US" altLang="zh-MO" sz="2800" b="1" baseline="-25000" smtClean="0">
                <a:latin typeface="黑体" pitchFamily="49" charset="-122"/>
                <a:ea typeface="黑体" pitchFamily="49" charset="-122"/>
              </a:rPr>
              <a:t>22:6 n-3</a:t>
            </a:r>
            <a:r>
              <a:rPr lang="zh-MO" altLang="en-US" sz="2800" b="1" smtClean="0">
                <a:latin typeface="黑体" pitchFamily="49" charset="-122"/>
                <a:ea typeface="黑体" pitchFamily="49" charset="-122"/>
              </a:rPr>
              <a:t>  </a:t>
            </a:r>
          </a:p>
          <a:p>
            <a:pPr eaLnBrk="1" hangingPunct="1">
              <a:lnSpc>
                <a:spcPts val="3800"/>
              </a:lnSpc>
              <a:buFontTx/>
              <a:buNone/>
            </a:pPr>
            <a:r>
              <a:rPr lang="zh-MO" altLang="zh-CN" sz="2800" b="1" smtClean="0">
                <a:latin typeface="黑体" pitchFamily="49" charset="-122"/>
                <a:ea typeface="黑体" pitchFamily="49" charset="-122"/>
              </a:rPr>
              <a:t> </a:t>
            </a:r>
            <a:r>
              <a:rPr lang="zh-MO" altLang="en-US" sz="2800" b="1" smtClean="0">
                <a:latin typeface="黑体" pitchFamily="49" charset="-122"/>
                <a:ea typeface="黑体" pitchFamily="49" charset="-122"/>
              </a:rPr>
              <a:t> </a:t>
            </a:r>
            <a:r>
              <a:rPr lang="en-US" altLang="zh-CN" sz="2800" b="1" smtClean="0">
                <a:latin typeface="黑体" pitchFamily="49" charset="-122"/>
                <a:ea typeface="黑体" pitchFamily="49" charset="-122"/>
                <a:sym typeface="Symbol" pitchFamily="18" charset="2"/>
              </a:rPr>
              <a:t> </a:t>
            </a:r>
            <a:r>
              <a:rPr lang="zh-MO" altLang="en-US" sz="2800" b="1" smtClean="0">
                <a:latin typeface="黑体" pitchFamily="49" charset="-122"/>
                <a:ea typeface="黑体" pitchFamily="49" charset="-122"/>
              </a:rPr>
              <a:t>胆固醇只存在于动物性食物中，肥肉比瘦肉高，内脏又比肥肉高，脑中含量最高</a:t>
            </a:r>
            <a:r>
              <a:rPr lang="zh-CN" altLang="en-US" sz="2800" b="1" smtClean="0">
                <a:latin typeface="黑体" pitchFamily="49" charset="-122"/>
                <a:ea typeface="黑体" pitchFamily="49" charset="-122"/>
              </a:rPr>
              <a:t>。</a:t>
            </a:r>
            <a:endParaRPr lang="zh-MO" altLang="zh-CN" sz="2800" b="1" smtClean="0">
              <a:latin typeface="黑体" pitchFamily="49" charset="-122"/>
              <a:ea typeface="黑体" pitchFamily="49" charset="-122"/>
            </a:endParaRPr>
          </a:p>
          <a:p>
            <a:pPr eaLnBrk="1" hangingPunct="1">
              <a:lnSpc>
                <a:spcPts val="3800"/>
              </a:lnSpc>
              <a:buFontTx/>
              <a:buNone/>
            </a:pPr>
            <a:r>
              <a:rPr lang="zh-CN" altLang="en-US" sz="2800" b="1" smtClean="0">
                <a:latin typeface="黑体" pitchFamily="49" charset="-122"/>
                <a:ea typeface="黑体" pitchFamily="49" charset="-122"/>
              </a:rPr>
              <a:t>  </a:t>
            </a:r>
            <a:r>
              <a:rPr lang="zh-CN" altLang="en-US" sz="2800" b="1" smtClean="0">
                <a:latin typeface="黑体" pitchFamily="49" charset="-122"/>
                <a:ea typeface="黑体" pitchFamily="49" charset="-122"/>
                <a:sym typeface="Symbol" pitchFamily="18" charset="2"/>
              </a:rPr>
              <a:t> </a:t>
            </a:r>
            <a:r>
              <a:rPr lang="en-US" altLang="zh-CN" sz="2800" b="1" smtClean="0">
                <a:latin typeface="黑体" pitchFamily="49" charset="-122"/>
                <a:ea typeface="黑体" pitchFamily="49" charset="-122"/>
              </a:rPr>
              <a:t>1</a:t>
            </a:r>
            <a:r>
              <a:rPr lang="zh-MO" altLang="en-US" sz="2800" b="1" smtClean="0">
                <a:latin typeface="黑体" pitchFamily="49" charset="-122"/>
                <a:ea typeface="黑体" pitchFamily="49" charset="-122"/>
              </a:rPr>
              <a:t>个鸡蛋约含</a:t>
            </a:r>
            <a:r>
              <a:rPr lang="en-US" altLang="zh-MO" sz="2800" b="1" smtClean="0">
                <a:latin typeface="黑体" pitchFamily="49" charset="-122"/>
                <a:ea typeface="黑体" pitchFamily="49" charset="-122"/>
              </a:rPr>
              <a:t>300mg</a:t>
            </a:r>
            <a:r>
              <a:rPr lang="zh-MO" altLang="en-US" sz="2800" b="1" smtClean="0">
                <a:latin typeface="黑体" pitchFamily="49" charset="-122"/>
                <a:ea typeface="黑体" pitchFamily="49" charset="-122"/>
              </a:rPr>
              <a:t>胆固醇。</a:t>
            </a:r>
            <a:r>
              <a:rPr lang="zh-CN" altLang="en-US" sz="2400" b="1" smtClean="0">
                <a:latin typeface="仿宋_GB2312" pitchFamily="49" charset="-122"/>
                <a:ea typeface="黑体" pitchFamily="49" charset="-122"/>
              </a:rPr>
              <a:t/>
            </a:r>
            <a:br>
              <a:rPr lang="zh-CN" altLang="en-US" sz="2400" b="1" smtClean="0">
                <a:latin typeface="仿宋_GB2312" pitchFamily="49" charset="-122"/>
                <a:ea typeface="黑体" pitchFamily="49" charset="-122"/>
              </a:rPr>
            </a:br>
            <a:r>
              <a:rPr lang="zh-CN" altLang="en-US" sz="2000" b="1" smtClean="0">
                <a:latin typeface="仿宋_GB2312" pitchFamily="49" charset="-122"/>
                <a:ea typeface="仿宋_GB2312" pitchFamily="49" charset="-122"/>
              </a:rPr>
              <a:t> </a:t>
            </a:r>
            <a:br>
              <a:rPr lang="zh-CN" altLang="en-US" sz="2000" b="1" smtClean="0">
                <a:latin typeface="仿宋_GB2312" pitchFamily="49" charset="-122"/>
                <a:ea typeface="仿宋_GB2312" pitchFamily="49" charset="-122"/>
              </a:rPr>
            </a:br>
            <a:endParaRPr lang="zh-MO" altLang="en-US" sz="2000" b="1" smtClean="0">
              <a:latin typeface="仿宋_GB2312" pitchFamily="49" charset="-122"/>
              <a:ea typeface="仿宋_GB2312" pitchFamily="49" charset="-122"/>
            </a:endParaRPr>
          </a:p>
        </p:txBody>
      </p:sp>
    </p:spTree>
  </p:cSld>
  <p:clrMapOvr>
    <a:masterClrMapping/>
  </p:clrMapOvr>
  <p:transition spd="med">
    <p:rand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body" idx="1"/>
          </p:nvPr>
        </p:nvSpPr>
        <p:spPr>
          <a:xfrm>
            <a:off x="357188" y="785813"/>
            <a:ext cx="8604250" cy="5445125"/>
          </a:xfrm>
        </p:spPr>
        <p:txBody>
          <a:bodyPr/>
          <a:lstStyle/>
          <a:p>
            <a:pPr eaLnBrk="1" hangingPunct="1">
              <a:lnSpc>
                <a:spcPct val="90000"/>
              </a:lnSpc>
              <a:buFontTx/>
              <a:buNone/>
            </a:pPr>
            <a:r>
              <a:rPr lang="en-US" altLang="zh-CN" sz="3600" b="1" smtClean="0">
                <a:solidFill>
                  <a:srgbClr val="3333FF"/>
                </a:solidFill>
                <a:latin typeface="黑体" pitchFamily="49" charset="-122"/>
                <a:ea typeface="黑体" pitchFamily="49" charset="-122"/>
              </a:rPr>
              <a:t> 5</a:t>
            </a:r>
            <a:r>
              <a:rPr lang="en-US" altLang="zh-CN" sz="3600" b="1" smtClean="0">
                <a:solidFill>
                  <a:srgbClr val="3333FF"/>
                </a:solidFill>
                <a:latin typeface="黑体" pitchFamily="49" charset="-122"/>
                <a:ea typeface="黑体" pitchFamily="49" charset="-122"/>
                <a:sym typeface="Symbol" pitchFamily="18" charset="2"/>
              </a:rPr>
              <a:t>.</a:t>
            </a:r>
            <a:r>
              <a:rPr lang="zh-CN" altLang="en-US" sz="3600" b="1" smtClean="0">
                <a:solidFill>
                  <a:srgbClr val="3333FF"/>
                </a:solidFill>
                <a:latin typeface="黑体" pitchFamily="49" charset="-122"/>
                <a:ea typeface="黑体" pitchFamily="49" charset="-122"/>
                <a:sym typeface="Symbol" pitchFamily="18" charset="2"/>
              </a:rPr>
              <a:t>参考摄入量</a:t>
            </a:r>
            <a:r>
              <a:rPr lang="zh-CN" altLang="en-US" sz="2400" b="1" smtClean="0">
                <a:latin typeface="仿宋_GB2312" pitchFamily="49" charset="-122"/>
                <a:ea typeface="黑体" pitchFamily="49" charset="-122"/>
              </a:rPr>
              <a:t/>
            </a:r>
            <a:br>
              <a:rPr lang="zh-CN" altLang="en-US" sz="2400" b="1" smtClean="0">
                <a:latin typeface="仿宋_GB2312"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脂肪占总能量</a:t>
            </a:r>
            <a:r>
              <a:rPr lang="en-US" altLang="zh-CN" sz="2800" b="1" smtClean="0">
                <a:latin typeface="黑体" pitchFamily="49" charset="-122"/>
                <a:ea typeface="黑体" pitchFamily="49" charset="-122"/>
              </a:rPr>
              <a:t>&lt;30</a:t>
            </a:r>
            <a:r>
              <a:rPr lang="zh-CN" altLang="en-US" sz="2800" b="1" smtClean="0">
                <a:latin typeface="黑体" pitchFamily="49" charset="-122"/>
                <a:ea typeface="黑体" pitchFamily="49" charset="-122"/>
              </a:rPr>
              <a:t>％ （婴儿 </a:t>
            </a:r>
            <a:r>
              <a:rPr lang="en-US" altLang="zh-CN" sz="2800" b="1" smtClean="0">
                <a:latin typeface="黑体" pitchFamily="49" charset="-122"/>
                <a:ea typeface="黑体" pitchFamily="49" charset="-122"/>
              </a:rPr>
              <a:t>35</a:t>
            </a:r>
            <a:r>
              <a:rPr lang="zh-CN" altLang="en-US" sz="2800" b="1" smtClean="0">
                <a:latin typeface="黑体" pitchFamily="49" charset="-122"/>
                <a:ea typeface="黑体" pitchFamily="49" charset="-122"/>
              </a:rPr>
              <a:t>％</a:t>
            </a:r>
            <a:r>
              <a:rPr lang="zh-CN" altLang="en-US" sz="2800" b="1" smtClean="0">
                <a:latin typeface="黑体" pitchFamily="49" charset="-122"/>
                <a:ea typeface="黑体" pitchFamily="49" charset="-122"/>
                <a:sym typeface="Symbol" pitchFamily="18" charset="2"/>
              </a:rPr>
              <a:t></a:t>
            </a:r>
            <a:r>
              <a:rPr lang="en-US" altLang="zh-CN" sz="2800" b="1" smtClean="0">
                <a:latin typeface="黑体" pitchFamily="49" charset="-122"/>
                <a:ea typeface="黑体" pitchFamily="49" charset="-122"/>
              </a:rPr>
              <a:t>50</a:t>
            </a:r>
            <a:r>
              <a:rPr lang="zh-CN" altLang="en-US" sz="2800" b="1" smtClean="0">
                <a:latin typeface="黑体" pitchFamily="49" charset="-122"/>
                <a:ea typeface="黑体" pitchFamily="49" charset="-122"/>
              </a:rPr>
              <a:t>％；儿童、青少年 </a:t>
            </a:r>
            <a:r>
              <a:rPr lang="en-US" altLang="zh-CN" sz="2800" b="1" smtClean="0">
                <a:latin typeface="黑体" pitchFamily="49" charset="-122"/>
                <a:ea typeface="黑体" pitchFamily="49" charset="-122"/>
              </a:rPr>
              <a:t>25</a:t>
            </a:r>
            <a:r>
              <a:rPr lang="zh-CN" altLang="en-US" sz="2800" b="1" smtClean="0">
                <a:latin typeface="黑体" pitchFamily="49" charset="-122"/>
                <a:ea typeface="黑体" pitchFamily="49" charset="-122"/>
              </a:rPr>
              <a:t>％</a:t>
            </a:r>
            <a:r>
              <a:rPr lang="zh-CN" altLang="en-US" sz="2800" b="1" smtClean="0">
                <a:latin typeface="黑体" pitchFamily="49" charset="-122"/>
                <a:ea typeface="黑体" pitchFamily="49" charset="-122"/>
                <a:sym typeface="Symbol" pitchFamily="18" charset="2"/>
              </a:rPr>
              <a:t></a:t>
            </a:r>
            <a:r>
              <a:rPr lang="en-US" altLang="zh-CN" sz="2800" b="1" smtClean="0">
                <a:latin typeface="黑体" pitchFamily="49" charset="-122"/>
                <a:ea typeface="黑体" pitchFamily="49" charset="-122"/>
              </a:rPr>
              <a:t>30</a:t>
            </a:r>
            <a:r>
              <a:rPr lang="zh-CN" altLang="en-US" sz="2800" b="1" smtClean="0">
                <a:latin typeface="黑体" pitchFamily="49" charset="-122"/>
                <a:ea typeface="黑体" pitchFamily="49" charset="-122"/>
              </a:rPr>
              <a:t>％；成年 </a:t>
            </a:r>
            <a:r>
              <a:rPr lang="en-US" altLang="zh-CN" sz="2800" b="1" smtClean="0">
                <a:latin typeface="黑体" pitchFamily="49" charset="-122"/>
                <a:ea typeface="黑体" pitchFamily="49" charset="-122"/>
              </a:rPr>
              <a:t>20</a:t>
            </a:r>
            <a:r>
              <a:rPr lang="zh-CN" altLang="en-US" sz="2800" b="1" smtClean="0">
                <a:latin typeface="黑体" pitchFamily="49" charset="-122"/>
                <a:ea typeface="黑体" pitchFamily="49" charset="-122"/>
              </a:rPr>
              <a:t>％</a:t>
            </a:r>
            <a:r>
              <a:rPr lang="zh-CN" altLang="en-US" sz="2800" b="1" smtClean="0">
                <a:latin typeface="黑体" pitchFamily="49" charset="-122"/>
                <a:ea typeface="黑体" pitchFamily="49" charset="-122"/>
                <a:sym typeface="Symbol" pitchFamily="18" charset="2"/>
              </a:rPr>
              <a:t></a:t>
            </a:r>
            <a:r>
              <a:rPr lang="en-US" altLang="zh-CN" sz="2800" b="1" smtClean="0">
                <a:latin typeface="黑体" pitchFamily="49" charset="-122"/>
                <a:ea typeface="黑体" pitchFamily="49" charset="-122"/>
              </a:rPr>
              <a:t>30</a:t>
            </a:r>
            <a:r>
              <a:rPr lang="zh-CN" altLang="en-US" sz="2800" b="1" smtClean="0">
                <a:latin typeface="黑体" pitchFamily="49" charset="-122"/>
                <a:ea typeface="黑体" pitchFamily="49" charset="-122"/>
              </a:rPr>
              <a:t>％）</a:t>
            </a:r>
          </a:p>
          <a:p>
            <a:pPr eaLnBrk="1" hangingPunct="1">
              <a:lnSpc>
                <a:spcPct val="150000"/>
              </a:lnSpc>
              <a:buFontTx/>
              <a:buNone/>
            </a:pPr>
            <a:r>
              <a:rPr lang="zh-CN" altLang="en-US" sz="2800" b="1" smtClean="0">
                <a:latin typeface="黑体" pitchFamily="49" charset="-122"/>
                <a:ea typeface="黑体" pitchFamily="49" charset="-122"/>
              </a:rPr>
              <a:t>  </a:t>
            </a:r>
            <a:r>
              <a:rPr lang="zh-CN" altLang="en-US" sz="2800" b="1" smtClean="0">
                <a:latin typeface="黑体" pitchFamily="49" charset="-122"/>
                <a:ea typeface="黑体" pitchFamily="49" charset="-122"/>
                <a:sym typeface="Symbol" pitchFamily="18" charset="2"/>
              </a:rPr>
              <a:t></a:t>
            </a:r>
            <a:r>
              <a:rPr lang="zh-CN" altLang="en-US" sz="2800" b="1" smtClean="0">
                <a:latin typeface="黑体" pitchFamily="49" charset="-122"/>
                <a:ea typeface="黑体" pitchFamily="49" charset="-122"/>
              </a:rPr>
              <a:t> </a:t>
            </a:r>
            <a:r>
              <a:rPr lang="en-US" altLang="zh-CN" sz="2800" b="1" smtClean="0">
                <a:latin typeface="黑体" pitchFamily="49" charset="-122"/>
                <a:ea typeface="黑体" pitchFamily="49" charset="-122"/>
              </a:rPr>
              <a:t>SFA:MUFA:PUFA = 1:1:1</a:t>
            </a:r>
            <a:endParaRPr lang="zh-CN" altLang="en-US" sz="2800" b="1" smtClean="0">
              <a:latin typeface="黑体" pitchFamily="49" charset="-122"/>
              <a:ea typeface="黑体" pitchFamily="49" charset="-122"/>
            </a:endParaRPr>
          </a:p>
          <a:p>
            <a:pPr eaLnBrk="1" hangingPunct="1">
              <a:lnSpc>
                <a:spcPct val="150000"/>
              </a:lnSpc>
              <a:buFontTx/>
              <a:buNone/>
            </a:pP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 </a:t>
            </a:r>
            <a:r>
              <a:rPr lang="en-US" altLang="zh-CN" sz="2800" b="1" smtClean="0">
                <a:latin typeface="黑体" pitchFamily="49" charset="-122"/>
                <a:ea typeface="黑体" pitchFamily="49" charset="-122"/>
              </a:rPr>
              <a:t>n-3 :n-6 = 1:4</a:t>
            </a:r>
            <a:r>
              <a:rPr lang="en-US" altLang="zh-CN" sz="2800" b="1" smtClean="0">
                <a:latin typeface="黑体" pitchFamily="49" charset="-122"/>
                <a:ea typeface="黑体" pitchFamily="49" charset="-122"/>
                <a:sym typeface="Symbol" pitchFamily="18" charset="2"/>
              </a:rPr>
              <a:t></a:t>
            </a:r>
            <a:r>
              <a:rPr lang="en-US" altLang="zh-CN" sz="2800" b="1" smtClean="0">
                <a:latin typeface="黑体" pitchFamily="49" charset="-122"/>
                <a:ea typeface="黑体" pitchFamily="49" charset="-122"/>
              </a:rPr>
              <a:t>6</a:t>
            </a:r>
          </a:p>
          <a:p>
            <a:pPr eaLnBrk="1" hangingPunct="1">
              <a:lnSpc>
                <a:spcPct val="150000"/>
              </a:lnSpc>
              <a:buFontTx/>
              <a:buNone/>
            </a:pPr>
            <a:r>
              <a:rPr lang="en-US" altLang="zh-CN" sz="2800" b="1" smtClean="0">
                <a:latin typeface="黑体" pitchFamily="49" charset="-122"/>
                <a:ea typeface="黑体" pitchFamily="49" charset="-122"/>
              </a:rPr>
              <a:t>  </a:t>
            </a:r>
            <a:r>
              <a:rPr lang="en-US" altLang="zh-CN"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胆固醇</a:t>
            </a:r>
            <a:r>
              <a:rPr lang="en-US" altLang="zh-CN" sz="2800" b="1" smtClean="0">
                <a:latin typeface="黑体" pitchFamily="49" charset="-122"/>
                <a:ea typeface="黑体" pitchFamily="49" charset="-122"/>
              </a:rPr>
              <a:t>&lt;300mg/d</a:t>
            </a:r>
            <a:br>
              <a:rPr lang="en-US" altLang="zh-CN" sz="2800" b="1" smtClean="0">
                <a:latin typeface="黑体" pitchFamily="49" charset="-122"/>
                <a:ea typeface="黑体" pitchFamily="49" charset="-122"/>
              </a:rPr>
            </a:br>
            <a:r>
              <a:rPr lang="en-US" altLang="zh-CN" sz="2400" smtClean="0">
                <a:latin typeface="仿宋_GB2312" pitchFamily="49" charset="-122"/>
                <a:ea typeface="仿宋_GB2312" pitchFamily="49" charset="-122"/>
              </a:rPr>
              <a:t/>
            </a:r>
            <a:br>
              <a:rPr lang="en-US" altLang="zh-CN" sz="2400" smtClean="0">
                <a:latin typeface="仿宋_GB2312" pitchFamily="49" charset="-122"/>
                <a:ea typeface="仿宋_GB2312" pitchFamily="49" charset="-122"/>
              </a:rPr>
            </a:br>
            <a:endParaRPr lang="zh-MO" altLang="en-US" sz="2400" smtClean="0">
              <a:latin typeface="仿宋_GB2312" pitchFamily="49" charset="-122"/>
              <a:ea typeface="仿宋_GB2312" pitchFamily="49" charset="-122"/>
            </a:endParaRPr>
          </a:p>
        </p:txBody>
      </p:sp>
    </p:spTree>
  </p:cSld>
  <p:clrMapOvr>
    <a:masterClrMapping/>
  </p:clrMapOvr>
  <p:transition spd="med">
    <p:rand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685800" y="736600"/>
            <a:ext cx="7772400" cy="2387600"/>
          </a:xfrm>
        </p:spPr>
        <p:txBody>
          <a:bodyPr/>
          <a:lstStyle/>
          <a:p>
            <a:r>
              <a:rPr lang="zh-CN" sz="4800" b="1" smtClean="0">
                <a:solidFill>
                  <a:srgbClr val="0000FF"/>
                </a:solidFill>
                <a:latin typeface="黑体" pitchFamily="49" charset="-122"/>
                <a:ea typeface="黑体" pitchFamily="49" charset="-122"/>
              </a:rPr>
              <a:t>第</a:t>
            </a:r>
            <a:r>
              <a:rPr lang="zh-CN" altLang="en-US" sz="4800" b="1" smtClean="0">
                <a:solidFill>
                  <a:srgbClr val="0000FF"/>
                </a:solidFill>
                <a:latin typeface="黑体" pitchFamily="49" charset="-122"/>
                <a:ea typeface="黑体" pitchFamily="49" charset="-122"/>
              </a:rPr>
              <a:t>三</a:t>
            </a:r>
            <a:r>
              <a:rPr lang="zh-CN" sz="4800" b="1" smtClean="0">
                <a:solidFill>
                  <a:srgbClr val="0000FF"/>
                </a:solidFill>
                <a:latin typeface="黑体" pitchFamily="49" charset="-122"/>
                <a:ea typeface="黑体" pitchFamily="49" charset="-122"/>
              </a:rPr>
              <a:t>节 碳水化合物</a:t>
            </a:r>
            <a:endParaRPr lang="zh-CN" altLang="en-US" sz="4800" b="1" smtClean="0">
              <a:solidFill>
                <a:srgbClr val="0000FF"/>
              </a:solidFill>
              <a:latin typeface="黑体" pitchFamily="49" charset="-122"/>
              <a:ea typeface="黑体" pitchFamily="49" charset="-122"/>
            </a:endParaRPr>
          </a:p>
        </p:txBody>
      </p:sp>
      <p:pic>
        <p:nvPicPr>
          <p:cNvPr id="56323" name="Picture 5" descr="final_logo"/>
          <p:cNvPicPr>
            <a:picLocks noChangeAspect="1" noChangeArrowheads="1"/>
          </p:cNvPicPr>
          <p:nvPr/>
        </p:nvPicPr>
        <p:blipFill>
          <a:blip r:embed="rId2" cstate="print"/>
          <a:srcRect/>
          <a:stretch>
            <a:fillRect/>
          </a:stretch>
        </p:blipFill>
        <p:spPr bwMode="auto">
          <a:xfrm>
            <a:off x="7848600" y="5638800"/>
            <a:ext cx="1219200" cy="1219200"/>
          </a:xfrm>
          <a:prstGeom prst="rect">
            <a:avLst/>
          </a:prstGeom>
          <a:noFill/>
          <a:ln w="9525">
            <a:noFill/>
            <a:miter lim="800000"/>
            <a:headEnd/>
            <a:tailEnd/>
          </a:ln>
        </p:spPr>
      </p:pic>
      <p:sp>
        <p:nvSpPr>
          <p:cNvPr id="56324" name="副标题 4"/>
          <p:cNvSpPr>
            <a:spLocks noGrp="1"/>
          </p:cNvSpPr>
          <p:nvPr>
            <p:ph type="subTitle" idx="1"/>
          </p:nvPr>
        </p:nvSpPr>
        <p:spPr/>
        <p:txBody>
          <a:bodyPr/>
          <a:lstStyle/>
          <a:p>
            <a:endParaRPr lang="zh-CN" altLang="en-US"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zh-CN" altLang="en-US" sz="4000" b="1" smtClean="0">
                <a:solidFill>
                  <a:srgbClr val="0000FF"/>
                </a:solidFill>
                <a:latin typeface="黑体" pitchFamily="49" charset="-122"/>
                <a:ea typeface="黑体" pitchFamily="49" charset="-122"/>
              </a:rPr>
              <a:t>一、碳水化合物的分类与食物来源</a:t>
            </a:r>
          </a:p>
        </p:txBody>
      </p:sp>
      <p:sp>
        <p:nvSpPr>
          <p:cNvPr id="57347" name="Rectangle 3"/>
          <p:cNvSpPr>
            <a:spLocks noGrp="1" noChangeArrowheads="1"/>
          </p:cNvSpPr>
          <p:nvPr>
            <p:ph type="body" idx="1"/>
          </p:nvPr>
        </p:nvSpPr>
        <p:spPr>
          <a:xfrm>
            <a:off x="1219200" y="1600200"/>
            <a:ext cx="7772400" cy="3484563"/>
          </a:xfrm>
        </p:spPr>
        <p:txBody>
          <a:bodyPr/>
          <a:lstStyle/>
          <a:p>
            <a:pPr>
              <a:lnSpc>
                <a:spcPct val="90000"/>
              </a:lnSpc>
              <a:buFont typeface="Symbol" pitchFamily="18" charset="2"/>
              <a:buNone/>
            </a:pPr>
            <a:r>
              <a:rPr lang="zh-CN" altLang="en-US" b="1" dirty="0" smtClean="0">
                <a:latin typeface="黑体" pitchFamily="49" charset="-122"/>
                <a:ea typeface="黑体" pitchFamily="49" charset="-122"/>
              </a:rPr>
              <a:t>营养学上分为</a:t>
            </a:r>
            <a:r>
              <a:rPr lang="en-US" altLang="zh-CN" b="1" dirty="0" smtClean="0">
                <a:latin typeface="黑体" pitchFamily="49" charset="-122"/>
                <a:ea typeface="黑体" pitchFamily="49" charset="-122"/>
              </a:rPr>
              <a:t>4</a:t>
            </a:r>
            <a:r>
              <a:rPr lang="zh-CN" altLang="en-US" b="1" dirty="0" smtClean="0">
                <a:latin typeface="黑体" pitchFamily="49" charset="-122"/>
                <a:ea typeface="黑体" pitchFamily="49" charset="-122"/>
              </a:rPr>
              <a:t>类：</a:t>
            </a:r>
          </a:p>
          <a:p>
            <a:pPr>
              <a:lnSpc>
                <a:spcPct val="90000"/>
              </a:lnSpc>
            </a:pPr>
            <a:r>
              <a:rPr lang="zh-CN" altLang="en-US" b="1" dirty="0" smtClean="0">
                <a:latin typeface="黑体" pitchFamily="49" charset="-122"/>
                <a:ea typeface="黑体" pitchFamily="49" charset="-122"/>
              </a:rPr>
              <a:t>单糖（</a:t>
            </a:r>
            <a:r>
              <a:rPr lang="en-US" altLang="zh-CN" b="1" dirty="0" smtClean="0">
                <a:ea typeface="黑体" pitchFamily="49" charset="-122"/>
              </a:rPr>
              <a:t>monosaccharide</a:t>
            </a:r>
            <a:r>
              <a:rPr lang="zh-CN" altLang="en-US" b="1" dirty="0" smtClean="0">
                <a:latin typeface="黑体" pitchFamily="49" charset="-122"/>
                <a:ea typeface="黑体" pitchFamily="49" charset="-122"/>
              </a:rPr>
              <a:t>）</a:t>
            </a:r>
          </a:p>
          <a:p>
            <a:pPr>
              <a:lnSpc>
                <a:spcPct val="90000"/>
              </a:lnSpc>
            </a:pPr>
            <a:r>
              <a:rPr lang="zh-CN" altLang="en-US" b="1" dirty="0" smtClean="0">
                <a:latin typeface="黑体" pitchFamily="49" charset="-122"/>
                <a:ea typeface="黑体" pitchFamily="49" charset="-122"/>
              </a:rPr>
              <a:t>双糖（</a:t>
            </a:r>
            <a:r>
              <a:rPr lang="en-US" altLang="zh-CN" b="1" dirty="0" smtClean="0">
                <a:ea typeface="黑体" pitchFamily="49" charset="-122"/>
              </a:rPr>
              <a:t>disaccharide</a:t>
            </a:r>
            <a:r>
              <a:rPr lang="zh-CN" altLang="en-US" b="1" dirty="0" smtClean="0">
                <a:ea typeface="黑体" pitchFamily="49" charset="-122"/>
              </a:rPr>
              <a:t>）</a:t>
            </a:r>
          </a:p>
          <a:p>
            <a:pPr>
              <a:lnSpc>
                <a:spcPct val="90000"/>
              </a:lnSpc>
            </a:pPr>
            <a:r>
              <a:rPr lang="zh-CN" altLang="en-US" b="1" dirty="0" smtClean="0">
                <a:ea typeface="黑体" pitchFamily="49" charset="-122"/>
              </a:rPr>
              <a:t>寡糖（</a:t>
            </a:r>
            <a:r>
              <a:rPr lang="en-US" altLang="zh-CN" b="1" dirty="0" smtClean="0">
                <a:ea typeface="黑体" pitchFamily="49" charset="-122"/>
              </a:rPr>
              <a:t>oligosaccharide</a:t>
            </a:r>
            <a:r>
              <a:rPr lang="zh-CN" altLang="en-US" b="1" dirty="0" smtClean="0">
                <a:latin typeface="黑体" pitchFamily="49" charset="-122"/>
                <a:ea typeface="黑体" pitchFamily="49" charset="-122"/>
              </a:rPr>
              <a:t>）</a:t>
            </a:r>
          </a:p>
          <a:p>
            <a:pPr>
              <a:lnSpc>
                <a:spcPct val="90000"/>
              </a:lnSpc>
            </a:pPr>
            <a:r>
              <a:rPr lang="zh-CN" altLang="en-US" b="1" dirty="0" smtClean="0">
                <a:latin typeface="黑体" pitchFamily="49" charset="-122"/>
                <a:ea typeface="黑体" pitchFamily="49" charset="-122"/>
              </a:rPr>
              <a:t>多糖（</a:t>
            </a:r>
            <a:r>
              <a:rPr lang="en-US" altLang="zh-CN" b="1" dirty="0" smtClean="0">
                <a:ea typeface="黑体" pitchFamily="49" charset="-122"/>
              </a:rPr>
              <a:t>polysaccharide</a:t>
            </a:r>
            <a:r>
              <a:rPr lang="zh-CN" altLang="en-US" b="1" dirty="0" smtClean="0">
                <a:latin typeface="黑体" pitchFamily="49" charset="-122"/>
                <a:ea typeface="黑体" pitchFamily="49" charset="-122"/>
              </a:rPr>
              <a:t>）</a:t>
            </a:r>
          </a:p>
          <a:p>
            <a:pPr>
              <a:lnSpc>
                <a:spcPct val="90000"/>
              </a:lnSpc>
              <a:buFont typeface="Symbol" pitchFamily="18" charset="2"/>
              <a:buNone/>
            </a:pPr>
            <a:endParaRPr lang="en-US" altLang="zh-CN" b="1"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body" idx="1"/>
          </p:nvPr>
        </p:nvSpPr>
        <p:spPr>
          <a:xfrm>
            <a:off x="228600" y="1371600"/>
            <a:ext cx="8610600" cy="5105400"/>
          </a:xfrm>
        </p:spPr>
        <p:txBody>
          <a:bodyPr/>
          <a:lstStyle/>
          <a:p>
            <a:pPr>
              <a:buFontTx/>
              <a:buNone/>
            </a:pPr>
            <a:r>
              <a:rPr lang="zh-CN" altLang="en-US" b="1" dirty="0" smtClean="0">
                <a:latin typeface="黑体" pitchFamily="49" charset="-122"/>
                <a:ea typeface="黑体" pitchFamily="49" charset="-122"/>
              </a:rPr>
              <a:t>　</a:t>
            </a:r>
            <a:r>
              <a:rPr lang="zh-CN" b="1" dirty="0" smtClean="0">
                <a:latin typeface="黑体" pitchFamily="49" charset="-122"/>
                <a:ea typeface="黑体" pitchFamily="49" charset="-122"/>
              </a:rPr>
              <a:t>是不能被水解的结构最简单的碳水化合物</a:t>
            </a:r>
            <a:r>
              <a:rPr lang="zh-CN" altLang="en-US" b="1" dirty="0" smtClean="0">
                <a:latin typeface="黑体" pitchFamily="49" charset="-122"/>
                <a:ea typeface="黑体" pitchFamily="49" charset="-122"/>
              </a:rPr>
              <a:t>。</a:t>
            </a:r>
            <a:endParaRPr lang="en-US" altLang="zh-CN" b="1" dirty="0" smtClean="0">
              <a:latin typeface="黑体" pitchFamily="49" charset="-122"/>
              <a:ea typeface="黑体" pitchFamily="49" charset="-122"/>
            </a:endParaRPr>
          </a:p>
          <a:p>
            <a:r>
              <a:rPr lang="zh-CN" altLang="en-US" b="1" dirty="0" smtClean="0">
                <a:latin typeface="黑体" pitchFamily="49" charset="-122"/>
                <a:ea typeface="黑体" pitchFamily="49" charset="-122"/>
              </a:rPr>
              <a:t>葡萄糖（</a:t>
            </a:r>
            <a:r>
              <a:rPr lang="en-US" altLang="zh-CN" b="1" dirty="0" smtClean="0">
                <a:ea typeface="黑体" pitchFamily="49" charset="-122"/>
              </a:rPr>
              <a:t>glucose</a:t>
            </a:r>
            <a:r>
              <a:rPr lang="zh-CN" altLang="en-US" b="1" dirty="0" smtClean="0">
                <a:latin typeface="黑体" pitchFamily="49" charset="-122"/>
                <a:ea typeface="黑体" pitchFamily="49" charset="-122"/>
              </a:rPr>
              <a:t>）：</a:t>
            </a:r>
            <a:r>
              <a:rPr lang="zh-CN" b="1" dirty="0" smtClean="0">
                <a:latin typeface="黑体" pitchFamily="49" charset="-122"/>
                <a:ea typeface="黑体" pitchFamily="49" charset="-122"/>
              </a:rPr>
              <a:t>是构成食物中各种糖类的最基本单位，也是人体组织和细胞可以直接利用的单糖。</a:t>
            </a:r>
            <a:endParaRPr lang="en-US" altLang="zh-CN" b="1" dirty="0" smtClean="0">
              <a:latin typeface="黑体" pitchFamily="49" charset="-122"/>
              <a:ea typeface="黑体" pitchFamily="49" charset="-122"/>
            </a:endParaRPr>
          </a:p>
          <a:p>
            <a:r>
              <a:rPr lang="zh-CN" altLang="en-US" b="1" dirty="0" smtClean="0">
                <a:latin typeface="黑体" pitchFamily="49" charset="-122"/>
                <a:ea typeface="黑体" pitchFamily="49" charset="-122"/>
              </a:rPr>
              <a:t>果糖（</a:t>
            </a:r>
            <a:r>
              <a:rPr lang="en-US" altLang="zh-CN" b="1" dirty="0" smtClean="0">
                <a:ea typeface="黑体" pitchFamily="49" charset="-122"/>
              </a:rPr>
              <a:t>fructose</a:t>
            </a:r>
            <a:r>
              <a:rPr lang="zh-CN" altLang="en-US" b="1" dirty="0" smtClean="0">
                <a:latin typeface="黑体" pitchFamily="49" charset="-122"/>
                <a:ea typeface="黑体" pitchFamily="49" charset="-122"/>
              </a:rPr>
              <a:t>）：</a:t>
            </a:r>
            <a:r>
              <a:rPr lang="zh-CN" b="1" dirty="0" smtClean="0">
                <a:latin typeface="黑体" pitchFamily="49" charset="-122"/>
                <a:ea typeface="黑体" pitchFamily="49" charset="-122"/>
              </a:rPr>
              <a:t>主要存在于水果和蜂蜜中</a:t>
            </a:r>
            <a:r>
              <a:rPr lang="zh-CN" altLang="en-US" b="1" dirty="0" smtClean="0">
                <a:latin typeface="黑体" pitchFamily="49" charset="-122"/>
                <a:ea typeface="黑体" pitchFamily="49" charset="-122"/>
              </a:rPr>
              <a:t>。</a:t>
            </a:r>
            <a:endParaRPr lang="en-US" altLang="zh-CN" b="1" dirty="0" smtClean="0">
              <a:latin typeface="黑体" pitchFamily="49" charset="-122"/>
              <a:ea typeface="黑体" pitchFamily="49" charset="-122"/>
            </a:endParaRPr>
          </a:p>
          <a:p>
            <a:r>
              <a:rPr lang="zh-CN" altLang="en-US" b="1" dirty="0" smtClean="0">
                <a:latin typeface="黑体" pitchFamily="49" charset="-122"/>
                <a:ea typeface="黑体" pitchFamily="49" charset="-122"/>
              </a:rPr>
              <a:t>半乳糖（</a:t>
            </a:r>
            <a:r>
              <a:rPr lang="en-US" altLang="zh-CN" b="1" dirty="0" err="1" smtClean="0">
                <a:ea typeface="黑体" pitchFamily="49" charset="-122"/>
              </a:rPr>
              <a:t>galactose</a:t>
            </a:r>
            <a:r>
              <a:rPr lang="zh-CN" altLang="en-US" b="1" dirty="0" smtClean="0">
                <a:latin typeface="黑体" pitchFamily="49" charset="-122"/>
                <a:ea typeface="黑体" pitchFamily="49" charset="-122"/>
              </a:rPr>
              <a:t>）：</a:t>
            </a:r>
            <a:r>
              <a:rPr lang="zh-CN" b="1" dirty="0" smtClean="0">
                <a:latin typeface="黑体" pitchFamily="49" charset="-122"/>
                <a:ea typeface="黑体" pitchFamily="49" charset="-122"/>
              </a:rPr>
              <a:t>半乳糖很少以单糖形式存在于食品之中，而是作为乳糖的重要组成成分。</a:t>
            </a:r>
            <a:endParaRPr lang="zh-CN" altLang="en-US" b="1" dirty="0" smtClean="0">
              <a:latin typeface="黑体" pitchFamily="49" charset="-122"/>
              <a:ea typeface="黑体" pitchFamily="49" charset="-122"/>
            </a:endParaRPr>
          </a:p>
        </p:txBody>
      </p:sp>
      <p:sp>
        <p:nvSpPr>
          <p:cNvPr id="58371" name="Rectangle 2"/>
          <p:cNvSpPr>
            <a:spLocks noGrp="1" noChangeArrowheads="1"/>
          </p:cNvSpPr>
          <p:nvPr>
            <p:ph type="title"/>
          </p:nvPr>
        </p:nvSpPr>
        <p:spPr/>
        <p:txBody>
          <a:bodyPr/>
          <a:lstStyle/>
          <a:p>
            <a:pPr algn="l"/>
            <a:r>
              <a:rPr lang="zh-CN" altLang="en-US" sz="4000" b="1" smtClean="0">
                <a:solidFill>
                  <a:srgbClr val="0000FF"/>
                </a:solidFill>
                <a:latin typeface="黑体" pitchFamily="49" charset="-122"/>
                <a:ea typeface="黑体" pitchFamily="49" charset="-122"/>
              </a:rPr>
              <a:t>（一）单糖</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p:nvPr>
        </p:nvSpPr>
        <p:spPr/>
        <p:txBody>
          <a:bodyPr/>
          <a:lstStyle/>
          <a:p>
            <a:pPr algn="l"/>
            <a:r>
              <a:rPr lang="zh-CN" altLang="en-US" sz="4000" b="1" smtClean="0">
                <a:solidFill>
                  <a:srgbClr val="0000FF"/>
                </a:solidFill>
                <a:latin typeface="黑体" pitchFamily="49" charset="-122"/>
                <a:ea typeface="黑体" pitchFamily="49" charset="-122"/>
              </a:rPr>
              <a:t>（一）氨基酸分类      </a:t>
            </a:r>
            <a:endParaRPr lang="zh-CN" altLang="en-US" sz="4000" smtClean="0">
              <a:solidFill>
                <a:srgbClr val="0000FF"/>
              </a:solidFill>
              <a:latin typeface="黑体" pitchFamily="49" charset="-122"/>
              <a:ea typeface="黑体" pitchFamily="49" charset="-122"/>
            </a:endParaRPr>
          </a:p>
        </p:txBody>
      </p:sp>
      <p:sp>
        <p:nvSpPr>
          <p:cNvPr id="7171" name="内容占位符 2"/>
          <p:cNvSpPr>
            <a:spLocks noGrp="1"/>
          </p:cNvSpPr>
          <p:nvPr>
            <p:ph idx="1"/>
          </p:nvPr>
        </p:nvSpPr>
        <p:spPr/>
        <p:txBody>
          <a:bodyPr/>
          <a:lstStyle/>
          <a:p>
            <a:pPr marL="0">
              <a:lnSpc>
                <a:spcPct val="135000"/>
              </a:lnSpc>
              <a:buFont typeface="Wingdings" pitchFamily="2" charset="2"/>
              <a:buNone/>
              <a:defRPr/>
            </a:pPr>
            <a:r>
              <a:rPr lang="en-US" altLang="zh-CN" b="1" dirty="0" smtClean="0">
                <a:latin typeface="黑体" pitchFamily="2" charset="-122"/>
                <a:ea typeface="黑体" pitchFamily="2" charset="-122"/>
              </a:rPr>
              <a:t>2</a:t>
            </a:r>
            <a:r>
              <a:rPr lang="zh-CN" altLang="en-US" b="1" dirty="0" smtClean="0">
                <a:latin typeface="黑体" pitchFamily="2" charset="-122"/>
                <a:ea typeface="黑体" pitchFamily="2" charset="-122"/>
              </a:rPr>
              <a:t>、条件必需氨基酸（</a:t>
            </a:r>
            <a:r>
              <a:rPr lang="en-US" altLang="zh-CN" sz="2800" b="1" dirty="0" smtClean="0">
                <a:latin typeface="黑体" pitchFamily="2" charset="-122"/>
                <a:ea typeface="黑体" pitchFamily="2" charset="-122"/>
              </a:rPr>
              <a:t>conditionally essential amino acid</a:t>
            </a:r>
            <a:r>
              <a:rPr lang="zh-CN" altLang="en-US" b="1" dirty="0" smtClean="0">
                <a:latin typeface="黑体" pitchFamily="2" charset="-122"/>
                <a:ea typeface="黑体" pitchFamily="2" charset="-122"/>
              </a:rPr>
              <a:t>）：可以在体内由必需氨基酸转变而成的氨基酸称为条件必需氨基酸。</a:t>
            </a:r>
          </a:p>
          <a:p>
            <a:pPr>
              <a:lnSpc>
                <a:spcPct val="135000"/>
              </a:lnSpc>
              <a:buFont typeface="Wingdings" pitchFamily="2" charset="2"/>
              <a:buNone/>
              <a:defRPr/>
            </a:pPr>
            <a:r>
              <a:rPr lang="zh-CN" altLang="en-US" b="1" dirty="0" smtClean="0">
                <a:latin typeface="黑体" pitchFamily="2" charset="-122"/>
                <a:ea typeface="黑体" pitchFamily="2" charset="-122"/>
              </a:rPr>
              <a:t>    半胱氨酸和酪氨酸</a:t>
            </a:r>
            <a:endParaRPr lang="en-US" altLang="zh-CN" b="1" dirty="0" smtClean="0">
              <a:latin typeface="黑体" pitchFamily="2" charset="-122"/>
              <a:ea typeface="黑体" pitchFamily="2" charset="-122"/>
            </a:endParaRPr>
          </a:p>
          <a:p>
            <a:pPr>
              <a:lnSpc>
                <a:spcPct val="135000"/>
              </a:lnSpc>
              <a:buFont typeface="Wingdings" pitchFamily="2" charset="2"/>
              <a:buNone/>
              <a:defRPr/>
            </a:pPr>
            <a:r>
              <a:rPr lang="zh-CN" altLang="en-US" b="1" dirty="0" smtClean="0">
                <a:latin typeface="黑体" pitchFamily="2" charset="-122"/>
                <a:ea typeface="黑体" pitchFamily="2" charset="-122"/>
              </a:rPr>
              <a:t>   </a:t>
            </a:r>
            <a:endParaRPr lang="en-US" altLang="zh-CN" b="1" dirty="0" smtClean="0">
              <a:latin typeface="黑体" pitchFamily="2" charset="-122"/>
              <a:ea typeface="黑体" pitchFamily="2" charset="-122"/>
            </a:endParaRPr>
          </a:p>
          <a:p>
            <a:pPr>
              <a:lnSpc>
                <a:spcPct val="135000"/>
              </a:lnSpc>
              <a:buFont typeface="Wingdings" pitchFamily="2" charset="2"/>
              <a:buNone/>
              <a:defRPr/>
            </a:pPr>
            <a:r>
              <a:rPr lang="zh-CN" altLang="en-US" b="1" dirty="0" smtClean="0">
                <a:latin typeface="黑体" pitchFamily="2" charset="-122"/>
                <a:ea typeface="黑体" pitchFamily="2" charset="-122"/>
              </a:rPr>
              <a:t>     蛋氨酸  苯丙氨酸</a:t>
            </a:r>
          </a:p>
        </p:txBody>
      </p:sp>
      <p:cxnSp>
        <p:nvCxnSpPr>
          <p:cNvPr id="5" name="直接箭头连接符 4"/>
          <p:cNvCxnSpPr/>
          <p:nvPr/>
        </p:nvCxnSpPr>
        <p:spPr>
          <a:xfrm rot="5400000" flipH="1" flipV="1">
            <a:off x="1791494" y="4837906"/>
            <a:ext cx="8382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 name="直接箭头连接符 5"/>
          <p:cNvCxnSpPr/>
          <p:nvPr/>
        </p:nvCxnSpPr>
        <p:spPr>
          <a:xfrm rot="5400000" flipH="1" flipV="1">
            <a:off x="3544094" y="4837906"/>
            <a:ext cx="8382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标题 1"/>
          <p:cNvSpPr>
            <a:spLocks noGrp="1"/>
          </p:cNvSpPr>
          <p:nvPr>
            <p:ph type="title"/>
          </p:nvPr>
        </p:nvSpPr>
        <p:spPr/>
        <p:txBody>
          <a:bodyPr/>
          <a:lstStyle/>
          <a:p>
            <a:pPr algn="l"/>
            <a:r>
              <a:rPr lang="zh-CN" altLang="en-US" sz="4000" b="1" smtClean="0">
                <a:solidFill>
                  <a:srgbClr val="0000FF"/>
                </a:solidFill>
                <a:latin typeface="黑体" pitchFamily="49" charset="-122"/>
                <a:ea typeface="黑体" pitchFamily="49" charset="-122"/>
              </a:rPr>
              <a:t>（二）双糖</a:t>
            </a:r>
          </a:p>
        </p:txBody>
      </p:sp>
      <p:sp>
        <p:nvSpPr>
          <p:cNvPr id="59395" name="内容占位符 2"/>
          <p:cNvSpPr>
            <a:spLocks noGrp="1"/>
          </p:cNvSpPr>
          <p:nvPr>
            <p:ph idx="1"/>
          </p:nvPr>
        </p:nvSpPr>
        <p:spPr/>
        <p:txBody>
          <a:bodyPr>
            <a:normAutofit lnSpcReduction="10000"/>
          </a:bodyPr>
          <a:lstStyle/>
          <a:p>
            <a:pPr>
              <a:buFontTx/>
              <a:buNone/>
            </a:pPr>
            <a:r>
              <a:rPr lang="zh-CN" altLang="en-US" b="1" smtClean="0">
                <a:latin typeface="黑体" pitchFamily="49" charset="-122"/>
                <a:ea typeface="黑体" pitchFamily="49" charset="-122"/>
              </a:rPr>
              <a:t>　</a:t>
            </a:r>
            <a:r>
              <a:rPr lang="zh-CN" b="1" smtClean="0">
                <a:latin typeface="黑体" pitchFamily="49" charset="-122"/>
                <a:ea typeface="黑体" pitchFamily="49" charset="-122"/>
              </a:rPr>
              <a:t>是由两分子单糖缩合而成。</a:t>
            </a:r>
            <a:endParaRPr lang="en-US" altLang="zh-CN" b="1" smtClean="0">
              <a:latin typeface="黑体" pitchFamily="49" charset="-122"/>
              <a:ea typeface="黑体" pitchFamily="49" charset="-122"/>
            </a:endParaRPr>
          </a:p>
          <a:p>
            <a:r>
              <a:rPr lang="zh-CN" altLang="en-US" b="1" smtClean="0">
                <a:latin typeface="黑体" pitchFamily="49" charset="-122"/>
                <a:ea typeface="黑体" pitchFamily="49" charset="-122"/>
              </a:rPr>
              <a:t>蔗糖（</a:t>
            </a:r>
            <a:r>
              <a:rPr lang="en-US" altLang="zh-CN" b="1" smtClean="0">
                <a:ea typeface="黑体" pitchFamily="49" charset="-122"/>
              </a:rPr>
              <a:t>sucrose</a:t>
            </a:r>
            <a:r>
              <a:rPr lang="zh-CN" altLang="en-US" b="1" smtClean="0">
                <a:latin typeface="黑体" pitchFamily="49" charset="-122"/>
                <a:ea typeface="黑体" pitchFamily="49" charset="-122"/>
              </a:rPr>
              <a:t>）：</a:t>
            </a:r>
            <a:r>
              <a:rPr lang="zh-CN" b="1" smtClean="0">
                <a:latin typeface="黑体" pitchFamily="49" charset="-122"/>
                <a:ea typeface="黑体" pitchFamily="49" charset="-122"/>
              </a:rPr>
              <a:t>俗称白糖、砂糖或红糖，是由一分子葡萄糖和一分子果糖以</a:t>
            </a:r>
            <a:r>
              <a:rPr lang="zh-CN" altLang="zh-CN" b="1" smtClean="0">
                <a:latin typeface="黑体" pitchFamily="49" charset="-122"/>
                <a:ea typeface="黑体" pitchFamily="49" charset="-122"/>
              </a:rPr>
              <a:t>α</a:t>
            </a:r>
            <a:r>
              <a:rPr lang="en-US" altLang="zh-CN" b="1" smtClean="0">
                <a:latin typeface="黑体" pitchFamily="49" charset="-122"/>
                <a:ea typeface="黑体" pitchFamily="49" charset="-122"/>
              </a:rPr>
              <a:t>-</a:t>
            </a:r>
            <a:r>
              <a:rPr lang="zh-CN" b="1" smtClean="0">
                <a:latin typeface="黑体" pitchFamily="49" charset="-122"/>
                <a:ea typeface="黑体" pitchFamily="49" charset="-122"/>
              </a:rPr>
              <a:t>键连接而成，甘蔗、甜菜和蜂蜜中含量较多</a:t>
            </a:r>
            <a:endParaRPr lang="en-US" altLang="zh-CN" b="1" smtClean="0">
              <a:latin typeface="黑体" pitchFamily="49" charset="-122"/>
              <a:ea typeface="黑体" pitchFamily="49" charset="-122"/>
            </a:endParaRPr>
          </a:p>
          <a:p>
            <a:r>
              <a:rPr lang="zh-CN" altLang="en-US" b="1" smtClean="0">
                <a:latin typeface="黑体" pitchFamily="49" charset="-122"/>
                <a:ea typeface="黑体" pitchFamily="49" charset="-122"/>
              </a:rPr>
              <a:t>乳糖（</a:t>
            </a:r>
            <a:r>
              <a:rPr lang="en-US" altLang="zh-CN" b="1" smtClean="0">
                <a:ea typeface="黑体" pitchFamily="49" charset="-122"/>
              </a:rPr>
              <a:t>lactose</a:t>
            </a:r>
            <a:r>
              <a:rPr lang="zh-CN" altLang="en-US" b="1" smtClean="0">
                <a:latin typeface="黑体" pitchFamily="49" charset="-122"/>
                <a:ea typeface="黑体" pitchFamily="49" charset="-122"/>
              </a:rPr>
              <a:t>）：</a:t>
            </a:r>
            <a:r>
              <a:rPr lang="zh-CN" b="1" smtClean="0">
                <a:latin typeface="黑体" pitchFamily="49" charset="-122"/>
                <a:ea typeface="黑体" pitchFamily="49" charset="-122"/>
              </a:rPr>
              <a:t>乳糖是由一分子葡萄糖和一分子半乳糖以</a:t>
            </a:r>
            <a:r>
              <a:rPr lang="zh-CN" altLang="zh-CN" b="1" smtClean="0">
                <a:latin typeface="黑体" pitchFamily="49" charset="-122"/>
                <a:ea typeface="黑体" pitchFamily="49" charset="-122"/>
              </a:rPr>
              <a:t>β</a:t>
            </a:r>
            <a:r>
              <a:rPr lang="en-US" altLang="zh-CN" b="1" smtClean="0">
                <a:latin typeface="黑体" pitchFamily="49" charset="-122"/>
                <a:ea typeface="黑体" pitchFamily="49" charset="-122"/>
              </a:rPr>
              <a:t>-</a:t>
            </a:r>
            <a:r>
              <a:rPr lang="zh-CN" b="1" smtClean="0">
                <a:latin typeface="黑体" pitchFamily="49" charset="-122"/>
                <a:ea typeface="黑体" pitchFamily="49" charset="-122"/>
              </a:rPr>
              <a:t>键连结而成，主要存在于奶及奶制品中。</a:t>
            </a:r>
            <a:endParaRPr lang="en-US" altLang="zh-CN" b="1" smtClean="0">
              <a:latin typeface="黑体" pitchFamily="49" charset="-122"/>
              <a:ea typeface="黑体" pitchFamily="49" charset="-122"/>
            </a:endParaRPr>
          </a:p>
          <a:p>
            <a:r>
              <a:rPr lang="zh-CN" altLang="en-US" b="1" smtClean="0">
                <a:latin typeface="黑体" pitchFamily="49" charset="-122"/>
                <a:ea typeface="黑体" pitchFamily="49" charset="-122"/>
              </a:rPr>
              <a:t>麦芽糖（</a:t>
            </a:r>
            <a:r>
              <a:rPr lang="en-US" altLang="zh-CN" b="1" smtClean="0">
                <a:ea typeface="黑体" pitchFamily="49" charset="-122"/>
              </a:rPr>
              <a:t>maltose</a:t>
            </a:r>
            <a:r>
              <a:rPr lang="zh-CN" altLang="en-US" b="1" smtClean="0">
                <a:latin typeface="黑体" pitchFamily="49" charset="-122"/>
                <a:ea typeface="黑体" pitchFamily="49" charset="-122"/>
              </a:rPr>
              <a:t>）：</a:t>
            </a:r>
            <a:r>
              <a:rPr lang="zh-CN" b="1" smtClean="0">
                <a:latin typeface="黑体" pitchFamily="49" charset="-122"/>
                <a:ea typeface="黑体" pitchFamily="49" charset="-122"/>
              </a:rPr>
              <a:t>麦芽糖是由两分子葡萄糖以</a:t>
            </a:r>
            <a:r>
              <a:rPr lang="zh-CN" altLang="zh-CN" b="1" smtClean="0">
                <a:latin typeface="黑体" pitchFamily="49" charset="-122"/>
                <a:ea typeface="黑体" pitchFamily="49" charset="-122"/>
              </a:rPr>
              <a:t>α</a:t>
            </a:r>
            <a:r>
              <a:rPr lang="en-US" altLang="zh-CN" b="1" smtClean="0">
                <a:latin typeface="黑体" pitchFamily="49" charset="-122"/>
                <a:ea typeface="黑体" pitchFamily="49" charset="-122"/>
              </a:rPr>
              <a:t>-</a:t>
            </a:r>
            <a:r>
              <a:rPr lang="zh-CN" b="1" smtClean="0">
                <a:latin typeface="黑体" pitchFamily="49" charset="-122"/>
                <a:ea typeface="黑体" pitchFamily="49" charset="-122"/>
              </a:rPr>
              <a:t>键连接而成</a:t>
            </a:r>
            <a:r>
              <a:rPr lang="zh-CN" altLang="en-US" smtClean="0"/>
              <a:t>。</a:t>
            </a:r>
            <a:endParaRPr lang="en-US" altLang="zh-CN" b="1"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body" idx="1"/>
          </p:nvPr>
        </p:nvSpPr>
        <p:spPr/>
        <p:txBody>
          <a:bodyPr>
            <a:normAutofit lnSpcReduction="10000"/>
          </a:bodyPr>
          <a:lstStyle/>
          <a:p>
            <a:r>
              <a:rPr lang="zh-CN" altLang="en-US" b="1" dirty="0" smtClean="0">
                <a:latin typeface="黑体" pitchFamily="49" charset="-122"/>
                <a:ea typeface="黑体" pitchFamily="49" charset="-122"/>
              </a:rPr>
              <a:t>由</a:t>
            </a:r>
            <a:r>
              <a:rPr lang="en-US" altLang="zh-CN" b="1" dirty="0" smtClean="0">
                <a:latin typeface="黑体" pitchFamily="49" charset="-122"/>
                <a:ea typeface="黑体" pitchFamily="49" charset="-122"/>
              </a:rPr>
              <a:t>3</a:t>
            </a:r>
            <a:r>
              <a:rPr lang="zh-CN" altLang="en-US" b="1" dirty="0" smtClean="0">
                <a:latin typeface="黑体" pitchFamily="49" charset="-122"/>
                <a:ea typeface="黑体" pitchFamily="49" charset="-122"/>
              </a:rPr>
              <a:t>～</a:t>
            </a:r>
            <a:r>
              <a:rPr lang="en-US" altLang="zh-CN" b="1" dirty="0" smtClean="0">
                <a:solidFill>
                  <a:srgbClr val="FF0000"/>
                </a:solidFill>
                <a:latin typeface="黑体" pitchFamily="49" charset="-122"/>
                <a:ea typeface="黑体" pitchFamily="49" charset="-122"/>
              </a:rPr>
              <a:t>9</a:t>
            </a:r>
            <a:r>
              <a:rPr lang="zh-CN" altLang="en-US" b="1" dirty="0" smtClean="0">
                <a:latin typeface="黑体" pitchFamily="49" charset="-122"/>
                <a:ea typeface="黑体" pitchFamily="49" charset="-122"/>
              </a:rPr>
              <a:t>个单糖分子而构成，</a:t>
            </a:r>
            <a:r>
              <a:rPr lang="zh-CN" b="1" dirty="0" smtClean="0">
                <a:latin typeface="黑体" pitchFamily="49" charset="-122"/>
                <a:ea typeface="黑体" pitchFamily="49" charset="-122"/>
              </a:rPr>
              <a:t>其中的化学键不能被人体消化酶所分解，通常不易在唾液及胃液中被消化分解，部分可被在结肠中的细菌分解。</a:t>
            </a:r>
            <a:endParaRPr lang="zh-CN" altLang="en-US" b="1" dirty="0" smtClean="0">
              <a:latin typeface="黑体" pitchFamily="49" charset="-122"/>
              <a:ea typeface="黑体" pitchFamily="49" charset="-122"/>
            </a:endParaRPr>
          </a:p>
          <a:p>
            <a:r>
              <a:rPr lang="zh-CN" altLang="en-US" b="1" dirty="0" smtClean="0">
                <a:latin typeface="黑体" pitchFamily="49" charset="-122"/>
                <a:ea typeface="黑体" pitchFamily="49" charset="-122"/>
              </a:rPr>
              <a:t>大豆低聚糖：是指存在于大豆中可溶性糖分的总称，主要指</a:t>
            </a:r>
            <a:r>
              <a:rPr lang="zh-CN" altLang="en-US" b="1" dirty="0" smtClean="0">
                <a:solidFill>
                  <a:schemeClr val="tx2"/>
                </a:solidFill>
                <a:latin typeface="黑体" pitchFamily="49" charset="-122"/>
                <a:ea typeface="黑体" pitchFamily="49" charset="-122"/>
              </a:rPr>
              <a:t>水苏糖和棉子糖</a:t>
            </a:r>
            <a:r>
              <a:rPr lang="en-US" altLang="zh-CN" b="1" dirty="0" smtClean="0">
                <a:solidFill>
                  <a:schemeClr val="tx2"/>
                </a:solidFill>
                <a:latin typeface="黑体" pitchFamily="49" charset="-122"/>
                <a:ea typeface="黑体" pitchFamily="49" charset="-122"/>
              </a:rPr>
              <a:t>—“</a:t>
            </a:r>
            <a:r>
              <a:rPr lang="zh-CN" altLang="en-US" b="1" dirty="0" smtClean="0">
                <a:solidFill>
                  <a:schemeClr val="tx2"/>
                </a:solidFill>
                <a:latin typeface="黑体" pitchFamily="49" charset="-122"/>
                <a:ea typeface="黑体" pitchFamily="49" charset="-122"/>
              </a:rPr>
              <a:t>大豆胀气因子”。</a:t>
            </a:r>
          </a:p>
          <a:p>
            <a:r>
              <a:rPr lang="zh-CN" altLang="en-US" b="1" dirty="0" smtClean="0">
                <a:latin typeface="黑体" pitchFamily="49" charset="-122"/>
                <a:ea typeface="黑体" pitchFamily="49" charset="-122"/>
              </a:rPr>
              <a:t>低聚果糖。</a:t>
            </a:r>
          </a:p>
          <a:p>
            <a:r>
              <a:rPr lang="zh-CN" altLang="en-US" b="1" dirty="0" smtClean="0">
                <a:latin typeface="黑体" pitchFamily="49" charset="-122"/>
                <a:ea typeface="黑体" pitchFamily="49" charset="-122"/>
              </a:rPr>
              <a:t>异麦芽低聚糖。</a:t>
            </a:r>
          </a:p>
        </p:txBody>
      </p:sp>
      <p:sp>
        <p:nvSpPr>
          <p:cNvPr id="60419" name="标题 1"/>
          <p:cNvSpPr>
            <a:spLocks noGrp="1"/>
          </p:cNvSpPr>
          <p:nvPr>
            <p:ph type="title"/>
          </p:nvPr>
        </p:nvSpPr>
        <p:spPr>
          <a:xfrm>
            <a:off x="609600" y="228600"/>
            <a:ext cx="8229600" cy="1143000"/>
          </a:xfrm>
        </p:spPr>
        <p:txBody>
          <a:bodyPr/>
          <a:lstStyle/>
          <a:p>
            <a:pPr algn="l"/>
            <a:r>
              <a:rPr lang="zh-CN" altLang="en-US" sz="4000" b="1" smtClean="0">
                <a:solidFill>
                  <a:srgbClr val="0000FF"/>
                </a:solidFill>
                <a:latin typeface="黑体" pitchFamily="49" charset="-122"/>
                <a:ea typeface="黑体" pitchFamily="49" charset="-122"/>
              </a:rPr>
              <a:t>（三）寡糖</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body" idx="1"/>
          </p:nvPr>
        </p:nvSpPr>
        <p:spPr/>
        <p:txBody>
          <a:bodyPr/>
          <a:lstStyle/>
          <a:p>
            <a:pPr>
              <a:buFont typeface="Symbol" pitchFamily="18" charset="2"/>
              <a:buNone/>
            </a:pPr>
            <a:r>
              <a:rPr lang="en-US" altLang="zh-CN" b="1" smtClean="0">
                <a:latin typeface="黑体" pitchFamily="49" charset="-122"/>
                <a:ea typeface="黑体" pitchFamily="49" charset="-122"/>
              </a:rPr>
              <a:t>1.</a:t>
            </a:r>
            <a:r>
              <a:rPr lang="zh-CN" altLang="en-US" b="1" smtClean="0">
                <a:latin typeface="黑体" pitchFamily="49" charset="-122"/>
                <a:ea typeface="黑体" pitchFamily="49" charset="-122"/>
              </a:rPr>
              <a:t>促进体内有益菌的生长繁殖；</a:t>
            </a:r>
          </a:p>
          <a:p>
            <a:pPr>
              <a:buFont typeface="Symbol" pitchFamily="18" charset="2"/>
              <a:buNone/>
            </a:pPr>
            <a:r>
              <a:rPr lang="en-US" altLang="zh-CN" b="1" smtClean="0">
                <a:latin typeface="黑体" pitchFamily="49" charset="-122"/>
                <a:ea typeface="黑体" pitchFamily="49" charset="-122"/>
              </a:rPr>
              <a:t>2.</a:t>
            </a:r>
            <a:r>
              <a:rPr lang="zh-CN" altLang="en-US" b="1" smtClean="0">
                <a:latin typeface="黑体" pitchFamily="49" charset="-122"/>
                <a:ea typeface="黑体" pitchFamily="49" charset="-122"/>
              </a:rPr>
              <a:t>具有与膳食纤维类似的功能，如降低血清胆固醇、吸附肠内有毒物质、预防结肠癌等；</a:t>
            </a:r>
          </a:p>
          <a:p>
            <a:pPr>
              <a:buFont typeface="Symbol" pitchFamily="18" charset="2"/>
              <a:buNone/>
            </a:pPr>
            <a:r>
              <a:rPr lang="en-US" altLang="zh-CN" b="1" smtClean="0">
                <a:latin typeface="黑体" pitchFamily="49" charset="-122"/>
                <a:ea typeface="黑体" pitchFamily="49" charset="-122"/>
              </a:rPr>
              <a:t>3.</a:t>
            </a:r>
            <a:r>
              <a:rPr lang="zh-CN" altLang="en-US" b="1" smtClean="0">
                <a:latin typeface="黑体" pitchFamily="49" charset="-122"/>
                <a:ea typeface="黑体" pitchFamily="49" charset="-122"/>
              </a:rPr>
              <a:t>抗龋齿作用；</a:t>
            </a:r>
          </a:p>
          <a:p>
            <a:pPr>
              <a:buFont typeface="Symbol" pitchFamily="18" charset="2"/>
              <a:buNone/>
            </a:pPr>
            <a:r>
              <a:rPr lang="en-US" altLang="zh-CN" b="1" smtClean="0">
                <a:latin typeface="黑体" pitchFamily="49" charset="-122"/>
                <a:ea typeface="黑体" pitchFamily="49" charset="-122"/>
              </a:rPr>
              <a:t>4.</a:t>
            </a:r>
            <a:r>
              <a:rPr lang="zh-CN" altLang="en-US" b="1" smtClean="0">
                <a:latin typeface="黑体" pitchFamily="49" charset="-122"/>
                <a:ea typeface="黑体" pitchFamily="49" charset="-122"/>
              </a:rPr>
              <a:t>用作特定人群（如肥胖、糖尿病患者）饮食的甜味剂。</a:t>
            </a:r>
          </a:p>
        </p:txBody>
      </p:sp>
      <p:sp>
        <p:nvSpPr>
          <p:cNvPr id="61443" name="TextBox 2"/>
          <p:cNvSpPr txBox="1">
            <a:spLocks noChangeArrowheads="1"/>
          </p:cNvSpPr>
          <p:nvPr/>
        </p:nvSpPr>
        <p:spPr bwMode="auto">
          <a:xfrm>
            <a:off x="685800" y="685800"/>
            <a:ext cx="4495800" cy="646113"/>
          </a:xfrm>
          <a:prstGeom prst="rect">
            <a:avLst/>
          </a:prstGeom>
          <a:noFill/>
          <a:ln w="9525">
            <a:noFill/>
            <a:miter lim="800000"/>
            <a:headEnd/>
            <a:tailEnd/>
          </a:ln>
        </p:spPr>
        <p:txBody>
          <a:bodyPr>
            <a:spAutoFit/>
          </a:bodyPr>
          <a:lstStyle/>
          <a:p>
            <a:r>
              <a:rPr lang="zh-CN" altLang="en-US" sz="3600" b="1">
                <a:solidFill>
                  <a:srgbClr val="0000FF"/>
                </a:solidFill>
                <a:latin typeface="黑体" pitchFamily="49" charset="-122"/>
                <a:ea typeface="黑体" pitchFamily="49" charset="-122"/>
              </a:rPr>
              <a:t>寡糖的生理功能：</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l"/>
            <a:r>
              <a:rPr lang="zh-CN" altLang="en-US" sz="4000" b="1" smtClean="0">
                <a:solidFill>
                  <a:srgbClr val="0000FF"/>
                </a:solidFill>
                <a:latin typeface="黑体" pitchFamily="49" charset="-122"/>
                <a:ea typeface="黑体" pitchFamily="49" charset="-122"/>
              </a:rPr>
              <a:t>（四）多糖</a:t>
            </a:r>
          </a:p>
        </p:txBody>
      </p:sp>
      <p:sp>
        <p:nvSpPr>
          <p:cNvPr id="62467" name="Rectangle 3"/>
          <p:cNvSpPr>
            <a:spLocks noGrp="1" noChangeArrowheads="1"/>
          </p:cNvSpPr>
          <p:nvPr>
            <p:ph type="body" idx="1"/>
          </p:nvPr>
        </p:nvSpPr>
        <p:spPr>
          <a:xfrm>
            <a:off x="457200" y="1600200"/>
            <a:ext cx="8382000" cy="4525963"/>
          </a:xfrm>
        </p:spPr>
        <p:txBody>
          <a:bodyPr>
            <a:normAutofit lnSpcReduction="10000"/>
          </a:bodyPr>
          <a:lstStyle/>
          <a:p>
            <a:pPr>
              <a:buFontTx/>
              <a:buNone/>
            </a:pPr>
            <a:r>
              <a:rPr lang="zh-CN" altLang="en-US" b="1" smtClean="0"/>
              <a:t>         </a:t>
            </a:r>
            <a:r>
              <a:rPr lang="zh-CN" altLang="en-US" b="1" smtClean="0">
                <a:latin typeface="黑体" pitchFamily="49" charset="-122"/>
                <a:ea typeface="黑体" pitchFamily="49" charset="-122"/>
              </a:rPr>
              <a:t>由</a:t>
            </a:r>
            <a:r>
              <a:rPr lang="en-US" altLang="zh-CN" b="1" smtClean="0">
                <a:latin typeface="黑体" pitchFamily="49" charset="-122"/>
                <a:ea typeface="黑体" pitchFamily="49" charset="-122"/>
              </a:rPr>
              <a:t>10</a:t>
            </a:r>
            <a:r>
              <a:rPr lang="zh-CN" altLang="en-US" b="1" smtClean="0">
                <a:latin typeface="黑体" pitchFamily="49" charset="-122"/>
                <a:ea typeface="黑体" pitchFamily="49" charset="-122"/>
              </a:rPr>
              <a:t>个及</a:t>
            </a:r>
            <a:r>
              <a:rPr lang="en-US" altLang="zh-CN" b="1" smtClean="0">
                <a:latin typeface="黑体" pitchFamily="49" charset="-122"/>
                <a:ea typeface="黑体" pitchFamily="49" charset="-122"/>
              </a:rPr>
              <a:t>10</a:t>
            </a:r>
            <a:r>
              <a:rPr lang="zh-CN" altLang="en-US" b="1" smtClean="0">
                <a:latin typeface="黑体" pitchFamily="49" charset="-122"/>
                <a:ea typeface="黑体" pitchFamily="49" charset="-122"/>
              </a:rPr>
              <a:t>个以上单糖组成</a:t>
            </a:r>
            <a:r>
              <a:rPr lang="zh-CN" b="1" smtClean="0">
                <a:latin typeface="黑体" pitchFamily="49" charset="-122"/>
                <a:ea typeface="黑体" pitchFamily="49" charset="-122"/>
              </a:rPr>
              <a:t>的一类大分子碳水化合物的总称。</a:t>
            </a:r>
            <a:endParaRPr lang="zh-CN" altLang="en-US" b="1" smtClean="0">
              <a:latin typeface="黑体" pitchFamily="49" charset="-122"/>
              <a:ea typeface="黑体" pitchFamily="49" charset="-122"/>
            </a:endParaRPr>
          </a:p>
          <a:p>
            <a:pPr>
              <a:lnSpc>
                <a:spcPct val="150000"/>
              </a:lnSpc>
              <a:spcBef>
                <a:spcPct val="0"/>
              </a:spcBef>
              <a:buFont typeface="Wingdings" pitchFamily="2" charset="2"/>
              <a:buNone/>
            </a:pPr>
            <a:r>
              <a:rPr lang="en-US" altLang="zh-CN" b="1" smtClean="0">
                <a:latin typeface="黑体" pitchFamily="49" charset="-122"/>
                <a:ea typeface="黑体" pitchFamily="49" charset="-122"/>
              </a:rPr>
              <a:t> 1.</a:t>
            </a:r>
            <a:r>
              <a:rPr lang="zh-CN" altLang="en-US" b="1" smtClean="0">
                <a:latin typeface="黑体" pitchFamily="49" charset="-122"/>
                <a:ea typeface="黑体" pitchFamily="49" charset="-122"/>
              </a:rPr>
              <a:t>糖原：也称动物淀粉，在肝脏和肌肉合成并贮存。可维持正常的血糖浓度和提供机体运动所需要的能量。</a:t>
            </a:r>
          </a:p>
          <a:p>
            <a:pPr>
              <a:lnSpc>
                <a:spcPct val="150000"/>
              </a:lnSpc>
              <a:spcBef>
                <a:spcPct val="0"/>
              </a:spcBef>
              <a:buFont typeface="Wingdings" pitchFamily="2" charset="2"/>
              <a:buNone/>
            </a:pPr>
            <a:r>
              <a:rPr lang="zh-CN" altLang="en-US" b="1" smtClean="0">
                <a:latin typeface="黑体" pitchFamily="49" charset="-122"/>
                <a:ea typeface="黑体" pitchFamily="49" charset="-122"/>
              </a:rPr>
              <a:t>     食物中糖原含量很少，因此它不是碳水化合物的食物来源。</a:t>
            </a:r>
            <a:r>
              <a:rPr lang="zh-CN" altLang="en-US" b="1" smtClean="0">
                <a:solidFill>
                  <a:srgbClr val="FFFF00"/>
                </a:solidFill>
                <a:latin typeface="黑体" pitchFamily="49" charset="-122"/>
                <a:ea typeface="黑体" pitchFamily="49" charset="-122"/>
              </a:rPr>
              <a:t> </a:t>
            </a:r>
          </a:p>
          <a:p>
            <a:pPr>
              <a:buFont typeface="Symbol" pitchFamily="18" charset="2"/>
              <a:buNone/>
            </a:pPr>
            <a:endParaRPr lang="zh-CN" altLang="en-US" b="1"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标题 1"/>
          <p:cNvSpPr>
            <a:spLocks noGrp="1"/>
          </p:cNvSpPr>
          <p:nvPr>
            <p:ph type="title"/>
          </p:nvPr>
        </p:nvSpPr>
        <p:spPr/>
        <p:txBody>
          <a:bodyPr/>
          <a:lstStyle/>
          <a:p>
            <a:pPr algn="l"/>
            <a:r>
              <a:rPr lang="en-US" altLang="zh-CN" sz="4000" b="1" smtClean="0">
                <a:solidFill>
                  <a:srgbClr val="0000FF"/>
                </a:solidFill>
                <a:latin typeface="黑体" pitchFamily="49" charset="-122"/>
                <a:ea typeface="黑体" pitchFamily="49" charset="-122"/>
              </a:rPr>
              <a:t>2.</a:t>
            </a:r>
            <a:r>
              <a:rPr lang="zh-CN" altLang="en-US" sz="4000" b="1" smtClean="0">
                <a:solidFill>
                  <a:srgbClr val="0000FF"/>
                </a:solidFill>
                <a:latin typeface="黑体" pitchFamily="49" charset="-122"/>
                <a:ea typeface="黑体" pitchFamily="49" charset="-122"/>
              </a:rPr>
              <a:t>淀粉 </a:t>
            </a:r>
          </a:p>
        </p:txBody>
      </p:sp>
      <p:sp>
        <p:nvSpPr>
          <p:cNvPr id="63491" name="内容占位符 2"/>
          <p:cNvSpPr>
            <a:spLocks noGrp="1"/>
          </p:cNvSpPr>
          <p:nvPr>
            <p:ph idx="1"/>
          </p:nvPr>
        </p:nvSpPr>
        <p:spPr>
          <a:xfrm>
            <a:off x="304800" y="1219200"/>
            <a:ext cx="8458200" cy="4525963"/>
          </a:xfrm>
        </p:spPr>
        <p:txBody>
          <a:bodyPr>
            <a:normAutofit lnSpcReduction="10000"/>
          </a:bodyPr>
          <a:lstStyle/>
          <a:p>
            <a:pPr marL="34925">
              <a:buFontTx/>
              <a:buNone/>
            </a:pPr>
            <a:r>
              <a:rPr lang="en-US" altLang="zh-CN" smtClean="0">
                <a:latin typeface="黑体" pitchFamily="49" charset="-122"/>
                <a:ea typeface="黑体" pitchFamily="49" charset="-122"/>
              </a:rPr>
              <a:t>    </a:t>
            </a:r>
            <a:r>
              <a:rPr lang="zh-CN" sz="2800" b="1" smtClean="0">
                <a:latin typeface="黑体" pitchFamily="49" charset="-122"/>
                <a:ea typeface="黑体" pitchFamily="49" charset="-122"/>
              </a:rPr>
              <a:t>是由许多葡萄糖组成的、能被人体消化吸收的植物多糖，是人类碳水化合物的主要食物来源，也是最丰富、最廉价的能量营养素</a:t>
            </a:r>
            <a:r>
              <a:rPr lang="zh-CN" altLang="en-US" sz="2800" b="1" smtClean="0">
                <a:latin typeface="黑体" pitchFamily="49" charset="-122"/>
                <a:ea typeface="黑体" pitchFamily="49" charset="-122"/>
              </a:rPr>
              <a:t>。</a:t>
            </a:r>
            <a:endParaRPr lang="zh-CN" sz="2800" b="1" smtClean="0">
              <a:latin typeface="黑体" pitchFamily="49" charset="-122"/>
              <a:ea typeface="黑体" pitchFamily="49" charset="-122"/>
            </a:endParaRPr>
          </a:p>
          <a:p>
            <a:pPr marL="34925">
              <a:buFont typeface="Symbol" pitchFamily="18" charset="2"/>
              <a:buNone/>
            </a:pP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1</a:t>
            </a:r>
            <a:r>
              <a:rPr lang="zh-CN" altLang="en-US" sz="2800" b="1" smtClean="0">
                <a:latin typeface="黑体" pitchFamily="49" charset="-122"/>
                <a:ea typeface="黑体" pitchFamily="49" charset="-122"/>
              </a:rPr>
              <a:t>）可吸收淀粉</a:t>
            </a:r>
          </a:p>
          <a:p>
            <a:pPr marL="34925">
              <a:buFont typeface="Symbol" pitchFamily="18" charset="2"/>
              <a:buNone/>
            </a:pPr>
            <a:r>
              <a:rPr lang="zh-CN" altLang="en-US" sz="2800" b="1" smtClean="0">
                <a:latin typeface="黑体" pitchFamily="49" charset="-122"/>
                <a:ea typeface="黑体" pitchFamily="49" charset="-122"/>
              </a:rPr>
              <a:t>   淀粉可分为直链淀粉（</a:t>
            </a:r>
            <a:r>
              <a:rPr lang="en-US" altLang="zh-CN" sz="2800" b="1" smtClean="0">
                <a:ea typeface="黑体" pitchFamily="49" charset="-122"/>
              </a:rPr>
              <a:t>amylose</a:t>
            </a:r>
            <a:r>
              <a:rPr lang="zh-CN" altLang="en-US" sz="2800" b="1" smtClean="0">
                <a:latin typeface="黑体" pitchFamily="49" charset="-122"/>
                <a:ea typeface="黑体" pitchFamily="49" charset="-122"/>
              </a:rPr>
              <a:t>）和支链淀粉（</a:t>
            </a:r>
            <a:r>
              <a:rPr lang="en-US" altLang="zh-CN" sz="2800" b="1" smtClean="0">
                <a:ea typeface="黑体" pitchFamily="49" charset="-122"/>
              </a:rPr>
              <a:t>amylopectin</a:t>
            </a:r>
            <a:r>
              <a:rPr lang="zh-CN" altLang="en-US" sz="2800" b="1" smtClean="0">
                <a:latin typeface="黑体" pitchFamily="49" charset="-122"/>
                <a:ea typeface="黑体" pitchFamily="49" charset="-122"/>
              </a:rPr>
              <a:t>） 。</a:t>
            </a:r>
            <a:r>
              <a:rPr lang="zh-CN" altLang="en-US" sz="2800" b="1" smtClean="0">
                <a:solidFill>
                  <a:schemeClr val="tx2"/>
                </a:solidFill>
                <a:latin typeface="黑体" pitchFamily="49" charset="-122"/>
                <a:ea typeface="黑体" pitchFamily="49" charset="-122"/>
                <a:sym typeface="Symbol" pitchFamily="18" charset="2"/>
              </a:rPr>
              <a:t>直链淀粉易使食物老化，支链淀粉易使食物糊化。</a:t>
            </a:r>
          </a:p>
          <a:p>
            <a:pPr marL="34925">
              <a:buFontTx/>
              <a:buNone/>
            </a:pPr>
            <a:r>
              <a:rPr lang="zh-CN" altLang="en-US" sz="2800" b="1" smtClean="0">
                <a:solidFill>
                  <a:schemeClr val="tx2"/>
                </a:solidFill>
                <a:latin typeface="黑体" pitchFamily="49" charset="-122"/>
                <a:ea typeface="黑体" pitchFamily="49" charset="-122"/>
              </a:rPr>
              <a:t>（</a:t>
            </a:r>
            <a:r>
              <a:rPr lang="en-US" altLang="zh-CN" sz="2800" b="1" smtClean="0">
                <a:solidFill>
                  <a:schemeClr val="tx2"/>
                </a:solidFill>
                <a:latin typeface="黑体" pitchFamily="49" charset="-122"/>
                <a:ea typeface="黑体" pitchFamily="49" charset="-122"/>
              </a:rPr>
              <a:t>2</a:t>
            </a:r>
            <a:r>
              <a:rPr lang="zh-CN" altLang="en-US" sz="2800" b="1" smtClean="0">
                <a:solidFill>
                  <a:schemeClr val="tx2"/>
                </a:solidFill>
                <a:latin typeface="黑体" pitchFamily="49" charset="-122"/>
                <a:ea typeface="黑体" pitchFamily="49" charset="-122"/>
              </a:rPr>
              <a:t>）抗性淀粉（</a:t>
            </a:r>
            <a:r>
              <a:rPr lang="en-US" altLang="zh-CN" sz="2800" b="1" smtClean="0">
                <a:solidFill>
                  <a:schemeClr val="tx2"/>
                </a:solidFill>
                <a:ea typeface="黑体" pitchFamily="49" charset="-122"/>
              </a:rPr>
              <a:t>resistant starch,RS</a:t>
            </a:r>
            <a:r>
              <a:rPr lang="zh-CN" altLang="en-US" sz="2800" b="1" smtClean="0">
                <a:solidFill>
                  <a:schemeClr val="tx2"/>
                </a:solidFill>
                <a:latin typeface="黑体" pitchFamily="49" charset="-122"/>
                <a:ea typeface="黑体" pitchFamily="49" charset="-122"/>
              </a:rPr>
              <a:t>） </a:t>
            </a:r>
          </a:p>
          <a:p>
            <a:pPr marL="34925"/>
            <a:r>
              <a:rPr lang="zh-CN" sz="2800" b="1" smtClean="0">
                <a:latin typeface="黑体" pitchFamily="49" charset="-122"/>
                <a:ea typeface="黑体" pitchFamily="49" charset="-122"/>
              </a:rPr>
              <a:t>是指健康者小肠中不能被消化吸收的淀粉及其降解产物。</a:t>
            </a:r>
            <a:endParaRPr lang="zh-CN" altLang="en-US" sz="2800" b="1" smtClean="0">
              <a:latin typeface="黑体" pitchFamily="49" charset="-122"/>
              <a:ea typeface="黑体" pitchFamily="49" charset="-122"/>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body" idx="1"/>
          </p:nvPr>
        </p:nvSpPr>
        <p:spPr>
          <a:xfrm>
            <a:off x="152400" y="1295400"/>
            <a:ext cx="8839200" cy="5181600"/>
          </a:xfrm>
        </p:spPr>
        <p:txBody>
          <a:bodyPr/>
          <a:lstStyle/>
          <a:p>
            <a:pPr>
              <a:buFont typeface="Symbol" pitchFamily="18" charset="2"/>
              <a:buNone/>
            </a:pPr>
            <a:r>
              <a:rPr lang="en-US" altLang="zh-CN" sz="2800" b="1" dirty="0" smtClean="0">
                <a:latin typeface="黑体" pitchFamily="49" charset="-122"/>
                <a:ea typeface="黑体" pitchFamily="49" charset="-122"/>
              </a:rPr>
              <a:t>RS </a:t>
            </a:r>
            <a:r>
              <a:rPr lang="zh-CN" altLang="en-US" sz="2800" b="1" dirty="0" smtClean="0">
                <a:latin typeface="黑体" pitchFamily="49" charset="-122"/>
                <a:ea typeface="黑体" pitchFamily="49" charset="-122"/>
              </a:rPr>
              <a:t>分为</a:t>
            </a:r>
            <a:r>
              <a:rPr lang="en-US" altLang="zh-CN" sz="2800" b="1" dirty="0" smtClean="0">
                <a:latin typeface="黑体" pitchFamily="49" charset="-122"/>
                <a:ea typeface="黑体" pitchFamily="49" charset="-122"/>
              </a:rPr>
              <a:t>4</a:t>
            </a:r>
            <a:r>
              <a:rPr lang="zh-CN" altLang="en-US" sz="2800" b="1" dirty="0" smtClean="0">
                <a:latin typeface="黑体" pitchFamily="49" charset="-122"/>
                <a:ea typeface="黑体" pitchFamily="49" charset="-122"/>
              </a:rPr>
              <a:t>类：</a:t>
            </a:r>
            <a:r>
              <a:rPr lang="en-US" altLang="zh-CN" sz="2800" b="1" dirty="0" smtClean="0">
                <a:latin typeface="黑体" pitchFamily="49" charset="-122"/>
                <a:ea typeface="黑体" pitchFamily="49" charset="-122"/>
              </a:rPr>
              <a:t>RS</a:t>
            </a:r>
            <a:r>
              <a:rPr lang="en-US" altLang="zh-CN" sz="2400" b="1" dirty="0" smtClean="0">
                <a:latin typeface="黑体" pitchFamily="49" charset="-122"/>
                <a:ea typeface="黑体" pitchFamily="49" charset="-122"/>
              </a:rPr>
              <a:t>1</a:t>
            </a: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RS</a:t>
            </a:r>
            <a:r>
              <a:rPr lang="en-US" altLang="zh-CN" sz="2400" b="1" dirty="0" smtClean="0">
                <a:latin typeface="黑体" pitchFamily="49" charset="-122"/>
                <a:ea typeface="黑体" pitchFamily="49" charset="-122"/>
              </a:rPr>
              <a:t>2</a:t>
            </a: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RS</a:t>
            </a:r>
            <a:r>
              <a:rPr lang="en-US" altLang="zh-CN" sz="2400" b="1" dirty="0" smtClean="0">
                <a:latin typeface="黑体" pitchFamily="49" charset="-122"/>
                <a:ea typeface="黑体" pitchFamily="49" charset="-122"/>
              </a:rPr>
              <a:t>3</a:t>
            </a: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RS</a:t>
            </a:r>
            <a:r>
              <a:rPr lang="en-US" altLang="zh-CN" sz="2400" b="1" dirty="0" smtClean="0">
                <a:latin typeface="黑体" pitchFamily="49" charset="-122"/>
                <a:ea typeface="黑体" pitchFamily="49" charset="-122"/>
              </a:rPr>
              <a:t>4</a:t>
            </a:r>
            <a:endParaRPr lang="en-US" altLang="zh-CN" sz="2800" b="1" dirty="0" smtClean="0">
              <a:latin typeface="黑体" pitchFamily="49" charset="-122"/>
              <a:ea typeface="黑体" pitchFamily="49" charset="-122"/>
            </a:endParaRPr>
          </a:p>
          <a:p>
            <a:r>
              <a:rPr lang="en-US" altLang="zh-CN" sz="2800" b="1" baseline="-25000" dirty="0" smtClean="0">
                <a:latin typeface="黑体" pitchFamily="49" charset="-122"/>
                <a:ea typeface="黑体" pitchFamily="49" charset="-122"/>
              </a:rPr>
              <a:t> </a:t>
            </a:r>
            <a:r>
              <a:rPr lang="en-US" altLang="zh-CN" sz="2800" b="1" dirty="0" smtClean="0">
                <a:latin typeface="黑体" pitchFamily="49" charset="-122"/>
                <a:ea typeface="黑体" pitchFamily="49" charset="-122"/>
              </a:rPr>
              <a:t>RS</a:t>
            </a:r>
            <a:r>
              <a:rPr lang="en-US" altLang="zh-CN" sz="2400" b="1" dirty="0" smtClean="0">
                <a:latin typeface="黑体" pitchFamily="49" charset="-122"/>
                <a:ea typeface="黑体" pitchFamily="49" charset="-122"/>
              </a:rPr>
              <a:t>1</a:t>
            </a:r>
            <a:r>
              <a:rPr lang="zh-CN" altLang="en-US" sz="2800" b="1" dirty="0" smtClean="0">
                <a:latin typeface="黑体" pitchFamily="49" charset="-122"/>
                <a:ea typeface="黑体" pitchFamily="49" charset="-122"/>
              </a:rPr>
              <a:t>为生理上不接受的淀粉，如整粒的谷粒和较大的淀粉颗粒。</a:t>
            </a:r>
          </a:p>
          <a:p>
            <a:r>
              <a:rPr lang="en-US" altLang="zh-CN" sz="2800" b="1" dirty="0" smtClean="0">
                <a:latin typeface="黑体" pitchFamily="49" charset="-122"/>
                <a:ea typeface="黑体" pitchFamily="49" charset="-122"/>
              </a:rPr>
              <a:t>RS</a:t>
            </a:r>
            <a:r>
              <a:rPr lang="en-US" altLang="zh-CN" sz="2400" b="1" dirty="0" smtClean="0">
                <a:latin typeface="黑体" pitchFamily="49" charset="-122"/>
                <a:ea typeface="黑体" pitchFamily="49" charset="-122"/>
              </a:rPr>
              <a:t>2</a:t>
            </a:r>
            <a:r>
              <a:rPr lang="zh-CN" altLang="en-US" sz="2800" b="1" dirty="0" smtClean="0">
                <a:latin typeface="黑体" pitchFamily="49" charset="-122"/>
                <a:ea typeface="黑体" pitchFamily="49" charset="-122"/>
              </a:rPr>
              <a:t>为特殊晶体结构的淀粉，如生的土豆和青香蕉。</a:t>
            </a:r>
          </a:p>
          <a:p>
            <a:r>
              <a:rPr lang="en-US" altLang="zh-CN" sz="2800" b="1" dirty="0" smtClean="0">
                <a:latin typeface="黑体" pitchFamily="49" charset="-122"/>
                <a:ea typeface="黑体" pitchFamily="49" charset="-122"/>
              </a:rPr>
              <a:t>RS</a:t>
            </a:r>
            <a:r>
              <a:rPr lang="en-US" altLang="zh-CN" sz="2400" b="1" dirty="0" smtClean="0">
                <a:latin typeface="黑体" pitchFamily="49" charset="-122"/>
                <a:ea typeface="黑体" pitchFamily="49" charset="-122"/>
              </a:rPr>
              <a:t>3</a:t>
            </a:r>
            <a:r>
              <a:rPr lang="zh-CN" altLang="en-US" sz="2800" b="1" dirty="0" smtClean="0">
                <a:latin typeface="黑体" pitchFamily="49" charset="-122"/>
                <a:ea typeface="黑体" pitchFamily="49" charset="-122"/>
              </a:rPr>
              <a:t>为老化的淀粉，如煮熟的冷土豆等。</a:t>
            </a:r>
            <a:endParaRPr lang="en-US" altLang="zh-CN" sz="2800" b="1" dirty="0" smtClean="0">
              <a:latin typeface="黑体" pitchFamily="49" charset="-122"/>
              <a:ea typeface="黑体" pitchFamily="49" charset="-122"/>
            </a:endParaRPr>
          </a:p>
          <a:p>
            <a:pPr>
              <a:lnSpc>
                <a:spcPct val="90000"/>
              </a:lnSpc>
            </a:pPr>
            <a:r>
              <a:rPr lang="en-US" altLang="zh-CN" sz="2800" b="1" dirty="0" smtClean="0">
                <a:latin typeface="黑体" pitchFamily="49" charset="-122"/>
                <a:ea typeface="黑体" pitchFamily="49" charset="-122"/>
              </a:rPr>
              <a:t>RS</a:t>
            </a:r>
            <a:r>
              <a:rPr lang="en-US" altLang="zh-CN" sz="2400" b="1" dirty="0" smtClean="0">
                <a:latin typeface="黑体" pitchFamily="49" charset="-122"/>
                <a:ea typeface="黑体" pitchFamily="49" charset="-122"/>
              </a:rPr>
              <a:t>4</a:t>
            </a:r>
            <a:r>
              <a:rPr lang="zh-CN" altLang="en-US" sz="2800" b="1" dirty="0" smtClean="0">
                <a:latin typeface="黑体" pitchFamily="49" charset="-122"/>
                <a:ea typeface="黑体" pitchFamily="49" charset="-122"/>
              </a:rPr>
              <a:t>为改性淀粉，是指对普通淀粉经过物理学或化学方法处理后</a:t>
            </a:r>
            <a:r>
              <a:rPr lang="en-US" altLang="zh-CN" sz="2800" b="1" dirty="0" smtClean="0">
                <a:latin typeface="黑体" pitchFamily="49" charset="-122"/>
                <a:ea typeface="黑体" pitchFamily="49" charset="-122"/>
              </a:rPr>
              <a:t>,</a:t>
            </a:r>
            <a:r>
              <a:rPr lang="zh-CN" altLang="en-US" sz="2800" b="1" dirty="0" smtClean="0">
                <a:latin typeface="黑体" pitchFamily="49" charset="-122"/>
                <a:ea typeface="黑体" pitchFamily="49" charset="-122"/>
              </a:rPr>
              <a:t>使其某个或某些物理或化学特性发生改变的淀粉。 如预糊化淀粉、高黏度淀粉、低黏度淀粉、氧化淀粉、交联淀粉等。</a:t>
            </a:r>
            <a:endParaRPr lang="zh-CN" altLang="en-US" sz="2800" b="1" dirty="0" smtClean="0">
              <a:solidFill>
                <a:schemeClr val="tx2"/>
              </a:solidFill>
              <a:latin typeface="黑体" pitchFamily="49" charset="-122"/>
              <a:ea typeface="黑体" pitchFamily="49" charset="-122"/>
            </a:endParaRPr>
          </a:p>
          <a:p>
            <a:pPr>
              <a:lnSpc>
                <a:spcPct val="90000"/>
              </a:lnSpc>
            </a:pPr>
            <a:r>
              <a:rPr lang="zh-CN" altLang="en-US" sz="2800" b="1" dirty="0" smtClean="0">
                <a:solidFill>
                  <a:schemeClr val="tx2"/>
                </a:solidFill>
                <a:latin typeface="黑体" pitchFamily="49" charset="-122"/>
                <a:ea typeface="黑体" pitchFamily="49" charset="-122"/>
              </a:rPr>
              <a:t>所有</a:t>
            </a:r>
            <a:r>
              <a:rPr lang="en-US" altLang="zh-CN" sz="2800" b="1" dirty="0" smtClean="0">
                <a:solidFill>
                  <a:schemeClr val="tx2"/>
                </a:solidFill>
                <a:latin typeface="黑体" pitchFamily="49" charset="-122"/>
                <a:ea typeface="黑体" pitchFamily="49" charset="-122"/>
              </a:rPr>
              <a:t>RS</a:t>
            </a:r>
            <a:r>
              <a:rPr lang="zh-CN" altLang="en-US" sz="2800" b="1" dirty="0" smtClean="0">
                <a:solidFill>
                  <a:schemeClr val="tx2"/>
                </a:solidFill>
                <a:latin typeface="黑体" pitchFamily="49" charset="-122"/>
                <a:ea typeface="黑体" pitchFamily="49" charset="-122"/>
              </a:rPr>
              <a:t>的共同特点：在小肠内部分消化，在结肠内发酵并完全吸收。</a:t>
            </a:r>
          </a:p>
          <a:p>
            <a:pPr>
              <a:buFont typeface="Symbol" pitchFamily="18" charset="2"/>
              <a:buNone/>
            </a:pPr>
            <a:endParaRPr lang="zh-CN" altLang="en-US" sz="2800" b="1" dirty="0" smtClean="0"/>
          </a:p>
        </p:txBody>
      </p:sp>
      <p:sp>
        <p:nvSpPr>
          <p:cNvPr id="64515" name="TextBox 2"/>
          <p:cNvSpPr txBox="1">
            <a:spLocks noChangeArrowheads="1"/>
          </p:cNvSpPr>
          <p:nvPr/>
        </p:nvSpPr>
        <p:spPr bwMode="auto">
          <a:xfrm>
            <a:off x="3429000" y="457200"/>
            <a:ext cx="2895600" cy="646113"/>
          </a:xfrm>
          <a:prstGeom prst="rect">
            <a:avLst/>
          </a:prstGeom>
          <a:noFill/>
          <a:ln w="9525">
            <a:noFill/>
            <a:miter lim="800000"/>
            <a:headEnd/>
            <a:tailEnd/>
          </a:ln>
        </p:spPr>
        <p:txBody>
          <a:bodyPr>
            <a:spAutoFit/>
          </a:bodyPr>
          <a:lstStyle/>
          <a:p>
            <a:r>
              <a:rPr lang="zh-CN" altLang="en-US" sz="3600" b="1">
                <a:solidFill>
                  <a:srgbClr val="0000FF"/>
                </a:solidFill>
                <a:latin typeface="黑体" pitchFamily="49" charset="-122"/>
                <a:ea typeface="黑体" pitchFamily="49" charset="-122"/>
              </a:rPr>
              <a:t>抗性淀粉</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zh-CN" altLang="en-US" sz="4000" b="1" smtClean="0">
                <a:solidFill>
                  <a:srgbClr val="0000FF"/>
                </a:solidFill>
                <a:latin typeface="黑体" pitchFamily="49" charset="-122"/>
                <a:ea typeface="黑体" pitchFamily="49" charset="-122"/>
              </a:rPr>
              <a:t>抗性淀粉（</a:t>
            </a:r>
            <a:r>
              <a:rPr lang="en-US" altLang="zh-CN" sz="4000" b="1" smtClean="0">
                <a:solidFill>
                  <a:srgbClr val="0000FF"/>
                </a:solidFill>
                <a:latin typeface="黑体" pitchFamily="49" charset="-122"/>
                <a:ea typeface="黑体" pitchFamily="49" charset="-122"/>
              </a:rPr>
              <a:t>RS</a:t>
            </a:r>
            <a:r>
              <a:rPr lang="zh-CN" altLang="en-US" sz="4000" b="1" smtClean="0">
                <a:solidFill>
                  <a:srgbClr val="0000FF"/>
                </a:solidFill>
                <a:latin typeface="黑体" pitchFamily="49" charset="-122"/>
                <a:ea typeface="黑体" pitchFamily="49" charset="-122"/>
              </a:rPr>
              <a:t>）的功能</a:t>
            </a:r>
          </a:p>
        </p:txBody>
      </p:sp>
      <p:sp>
        <p:nvSpPr>
          <p:cNvPr id="65539" name="Rectangle 3"/>
          <p:cNvSpPr>
            <a:spLocks noGrp="1" noChangeArrowheads="1"/>
          </p:cNvSpPr>
          <p:nvPr>
            <p:ph type="body" idx="1"/>
          </p:nvPr>
        </p:nvSpPr>
        <p:spPr/>
        <p:txBody>
          <a:bodyPr/>
          <a:lstStyle/>
          <a:p>
            <a:pPr>
              <a:lnSpc>
                <a:spcPct val="90000"/>
              </a:lnSpc>
              <a:buFont typeface="Symbol" pitchFamily="18" charset="2"/>
              <a:buNone/>
            </a:pPr>
            <a:r>
              <a:rPr lang="en-US" altLang="zh-CN" sz="2800" b="1" smtClean="0">
                <a:solidFill>
                  <a:schemeClr val="tx2"/>
                </a:solidFill>
                <a:latin typeface="黑体" pitchFamily="49" charset="-122"/>
                <a:ea typeface="黑体" pitchFamily="49" charset="-122"/>
              </a:rPr>
              <a:t>①</a:t>
            </a:r>
            <a:r>
              <a:rPr lang="zh-CN" altLang="en-US" sz="2800" b="1" smtClean="0">
                <a:solidFill>
                  <a:schemeClr val="tx2"/>
                </a:solidFill>
                <a:latin typeface="黑体" pitchFamily="49" charset="-122"/>
                <a:ea typeface="黑体" pitchFamily="49" charset="-122"/>
              </a:rPr>
              <a:t>控制体重：</a:t>
            </a:r>
            <a:r>
              <a:rPr lang="en-US" altLang="zh-CN" sz="2800" b="1" smtClean="0">
                <a:latin typeface="黑体" pitchFamily="49" charset="-122"/>
                <a:ea typeface="黑体" pitchFamily="49" charset="-122"/>
              </a:rPr>
              <a:t>RS</a:t>
            </a:r>
            <a:r>
              <a:rPr lang="zh-CN" altLang="en-US" sz="2800" b="1" smtClean="0">
                <a:latin typeface="黑体" pitchFamily="49" charset="-122"/>
                <a:ea typeface="黑体" pitchFamily="49" charset="-122"/>
              </a:rPr>
              <a:t>可增加脂质的排泄；减少碳水化物的吸收；本身含热量很低。</a:t>
            </a:r>
          </a:p>
          <a:p>
            <a:pPr>
              <a:lnSpc>
                <a:spcPct val="90000"/>
              </a:lnSpc>
              <a:buFont typeface="Symbol" pitchFamily="18" charset="2"/>
              <a:buNone/>
            </a:pPr>
            <a:r>
              <a:rPr lang="zh-CN" altLang="en-US" sz="2800" b="1" smtClean="0">
                <a:solidFill>
                  <a:schemeClr val="tx2"/>
                </a:solidFill>
                <a:latin typeface="黑体" pitchFamily="49" charset="-122"/>
                <a:ea typeface="黑体" pitchFamily="49" charset="-122"/>
              </a:rPr>
              <a:t>②控制餐后血糖，防止糖尿病</a:t>
            </a:r>
            <a:r>
              <a:rPr lang="zh-CN" altLang="en-US" sz="2800" b="1" smtClean="0">
                <a:latin typeface="黑体" pitchFamily="49" charset="-122"/>
                <a:ea typeface="黑体" pitchFamily="49" charset="-122"/>
              </a:rPr>
              <a:t>：因</a:t>
            </a:r>
            <a:r>
              <a:rPr lang="en-US" altLang="zh-CN" sz="2800" b="1" smtClean="0">
                <a:latin typeface="黑体" pitchFamily="49" charset="-122"/>
                <a:ea typeface="黑体" pitchFamily="49" charset="-122"/>
              </a:rPr>
              <a:t>RS</a:t>
            </a:r>
            <a:r>
              <a:rPr lang="zh-CN" altLang="en-US" sz="2800" b="1" smtClean="0">
                <a:latin typeface="黑体" pitchFamily="49" charset="-122"/>
                <a:ea typeface="黑体" pitchFamily="49" charset="-122"/>
              </a:rPr>
              <a:t>可减慢餐后糖类的吸收，因此可缓解餐后血糖的生高，并减少胰岛素的分泌，起到控制</a:t>
            </a:r>
            <a:r>
              <a:rPr lang="en-US" altLang="zh-CN" sz="2800" b="1" smtClean="0">
                <a:latin typeface="黑体" pitchFamily="49" charset="-122"/>
                <a:ea typeface="黑体" pitchFamily="49" charset="-122"/>
              </a:rPr>
              <a:t>II</a:t>
            </a:r>
            <a:r>
              <a:rPr lang="zh-CN" altLang="en-US" sz="2800" b="1" smtClean="0">
                <a:latin typeface="黑体" pitchFamily="49" charset="-122"/>
                <a:ea typeface="黑体" pitchFamily="49" charset="-122"/>
              </a:rPr>
              <a:t>型糖尿病的作用。</a:t>
            </a:r>
          </a:p>
          <a:p>
            <a:pPr>
              <a:lnSpc>
                <a:spcPct val="90000"/>
              </a:lnSpc>
              <a:buFont typeface="Symbol" pitchFamily="18" charset="2"/>
              <a:buNone/>
            </a:pPr>
            <a:r>
              <a:rPr lang="zh-CN" altLang="en-US" sz="2800" b="1" smtClean="0">
                <a:solidFill>
                  <a:schemeClr val="tx2"/>
                </a:solidFill>
                <a:latin typeface="黑体" pitchFamily="49" charset="-122"/>
                <a:ea typeface="黑体" pitchFamily="49" charset="-122"/>
              </a:rPr>
              <a:t>③促进无机盐的吸收：</a:t>
            </a:r>
            <a:r>
              <a:rPr lang="zh-CN" altLang="en-US" sz="2800" b="1" smtClean="0">
                <a:latin typeface="黑体" pitchFamily="49" charset="-122"/>
                <a:ea typeface="黑体" pitchFamily="49" charset="-122"/>
              </a:rPr>
              <a:t>可能与</a:t>
            </a:r>
            <a:r>
              <a:rPr lang="en-US" altLang="zh-CN" sz="2800" b="1" smtClean="0">
                <a:latin typeface="黑体" pitchFamily="49" charset="-122"/>
                <a:ea typeface="黑体" pitchFamily="49" charset="-122"/>
              </a:rPr>
              <a:t>RS</a:t>
            </a:r>
            <a:r>
              <a:rPr lang="zh-CN" altLang="en-US" sz="2800" b="1" smtClean="0">
                <a:latin typeface="黑体" pitchFamily="49" charset="-122"/>
                <a:ea typeface="黑体" pitchFamily="49" charset="-122"/>
              </a:rPr>
              <a:t>在结肠中的发酵产物</a:t>
            </a:r>
            <a:r>
              <a:rPr lang="en-US" altLang="zh-CN" sz="2800" b="1" smtClean="0">
                <a:latin typeface="黑体" pitchFamily="49" charset="-122"/>
                <a:ea typeface="黑体" pitchFamily="49" charset="-122"/>
              </a:rPr>
              <a:t>——</a:t>
            </a:r>
            <a:r>
              <a:rPr lang="zh-CN" altLang="en-US" sz="2800" b="1" smtClean="0">
                <a:latin typeface="黑体" pitchFamily="49" charset="-122"/>
                <a:ea typeface="黑体" pitchFamily="49" charset="-122"/>
              </a:rPr>
              <a:t>短链脂肪酸（</a:t>
            </a:r>
            <a:r>
              <a:rPr lang="en-US" altLang="zh-CN" sz="2800" b="1" smtClean="0">
                <a:latin typeface="黑体" pitchFamily="49" charset="-122"/>
                <a:ea typeface="黑体" pitchFamily="49" charset="-122"/>
              </a:rPr>
              <a:t>SCFA</a:t>
            </a:r>
            <a:r>
              <a:rPr lang="zh-CN" altLang="en-US" sz="2800" b="1" smtClean="0">
                <a:latin typeface="黑体" pitchFamily="49" charset="-122"/>
                <a:ea typeface="黑体" pitchFamily="49" charset="-122"/>
              </a:rPr>
              <a:t>）使</a:t>
            </a:r>
            <a:r>
              <a:rPr lang="en-US" altLang="zh-CN" sz="2800" b="1" smtClean="0">
                <a:latin typeface="黑体" pitchFamily="49" charset="-122"/>
                <a:ea typeface="黑体" pitchFamily="49" charset="-122"/>
              </a:rPr>
              <a:t>PH</a:t>
            </a:r>
            <a:r>
              <a:rPr lang="zh-CN" altLang="en-US" sz="2800" b="1" smtClean="0">
                <a:latin typeface="黑体" pitchFamily="49" charset="-122"/>
                <a:ea typeface="黑体" pitchFamily="49" charset="-122"/>
              </a:rPr>
              <a:t>值降低，促使钙、镁变成可溶性的</a:t>
            </a:r>
            <a:r>
              <a:rPr lang="en-US" altLang="zh-CN" sz="2800" b="1" smtClean="0">
                <a:latin typeface="黑体" pitchFamily="49" charset="-122"/>
                <a:ea typeface="黑体" pitchFamily="49" charset="-122"/>
              </a:rPr>
              <a:t>Mg</a:t>
            </a:r>
            <a:r>
              <a:rPr lang="en-US" altLang="zh-CN" sz="2800" b="1" baseline="30000" smtClean="0">
                <a:latin typeface="黑体" pitchFamily="49" charset="-122"/>
                <a:ea typeface="黑体" pitchFamily="49" charset="-122"/>
              </a:rPr>
              <a:t>++</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Ca</a:t>
            </a:r>
            <a:r>
              <a:rPr lang="en-US" altLang="zh-CN" sz="2800" b="1" baseline="30000" smtClean="0">
                <a:latin typeface="黑体" pitchFamily="49" charset="-122"/>
                <a:ea typeface="黑体" pitchFamily="49" charset="-122"/>
              </a:rPr>
              <a:t>++</a:t>
            </a:r>
            <a:r>
              <a:rPr lang="zh-CN" altLang="en-US" sz="2800" b="1" smtClean="0">
                <a:latin typeface="黑体" pitchFamily="49" charset="-122"/>
                <a:ea typeface="黑体" pitchFamily="49" charset="-122"/>
              </a:rPr>
              <a:t>而易通过上皮细胞被人体吸收有关。</a:t>
            </a:r>
          </a:p>
          <a:p>
            <a:pPr>
              <a:lnSpc>
                <a:spcPct val="90000"/>
              </a:lnSpc>
              <a:buFont typeface="Symbol" pitchFamily="18" charset="2"/>
              <a:buNone/>
            </a:pPr>
            <a:r>
              <a:rPr lang="zh-CN" altLang="en-US" sz="2800" b="1" smtClean="0">
                <a:solidFill>
                  <a:schemeClr val="tx2"/>
                </a:solidFill>
                <a:latin typeface="黑体" pitchFamily="49" charset="-122"/>
                <a:ea typeface="黑体" pitchFamily="49" charset="-122"/>
              </a:rPr>
              <a:t>④治疗腹泻作用：</a:t>
            </a:r>
            <a:r>
              <a:rPr lang="zh-CN" altLang="en-US" sz="2800" b="1" smtClean="0">
                <a:latin typeface="黑体" pitchFamily="49" charset="-122"/>
                <a:ea typeface="黑体" pitchFamily="49" charset="-122"/>
              </a:rPr>
              <a:t>尤其是对于婴幼儿腹泻。</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body" idx="1"/>
          </p:nvPr>
        </p:nvSpPr>
        <p:spPr>
          <a:xfrm>
            <a:off x="457200" y="1752600"/>
            <a:ext cx="8382000" cy="4464050"/>
          </a:xfrm>
        </p:spPr>
        <p:txBody>
          <a:bodyPr/>
          <a:lstStyle/>
          <a:p>
            <a:pPr>
              <a:buFont typeface="Symbol" pitchFamily="18" charset="2"/>
              <a:buNone/>
            </a:pPr>
            <a:r>
              <a:rPr lang="en-US" altLang="zh-CN" b="1" smtClean="0">
                <a:solidFill>
                  <a:schemeClr val="tx2"/>
                </a:solidFill>
                <a:latin typeface="黑体" pitchFamily="49" charset="-122"/>
                <a:ea typeface="黑体" pitchFamily="49" charset="-122"/>
              </a:rPr>
              <a:t>⑤</a:t>
            </a:r>
            <a:r>
              <a:rPr lang="zh-CN" altLang="en-US" b="1" smtClean="0">
                <a:solidFill>
                  <a:schemeClr val="tx2"/>
                </a:solidFill>
                <a:latin typeface="黑体" pitchFamily="49" charset="-122"/>
                <a:ea typeface="黑体" pitchFamily="49" charset="-122"/>
              </a:rPr>
              <a:t>增强机体免疫功能：</a:t>
            </a:r>
            <a:r>
              <a:rPr lang="en-US" altLang="zh-CN" b="1" smtClean="0">
                <a:latin typeface="黑体" pitchFamily="49" charset="-122"/>
                <a:ea typeface="黑体" pitchFamily="49" charset="-122"/>
              </a:rPr>
              <a:t>RS</a:t>
            </a:r>
            <a:r>
              <a:rPr lang="zh-CN" altLang="en-US" b="1" smtClean="0">
                <a:latin typeface="黑体" pitchFamily="49" charset="-122"/>
                <a:ea typeface="黑体" pitchFamily="49" charset="-122"/>
              </a:rPr>
              <a:t>可以控制肠道细菌增殖和细菌凋亡。</a:t>
            </a:r>
          </a:p>
          <a:p>
            <a:pPr>
              <a:buFont typeface="Symbol" pitchFamily="18" charset="2"/>
              <a:buNone/>
            </a:pPr>
            <a:r>
              <a:rPr lang="zh-CN" altLang="en-US" b="1" smtClean="0">
                <a:solidFill>
                  <a:schemeClr val="tx2"/>
                </a:solidFill>
                <a:latin typeface="黑体" pitchFamily="49" charset="-122"/>
                <a:ea typeface="黑体" pitchFamily="49" charset="-122"/>
              </a:rPr>
              <a:t>⑥为双岐杆菌增殖因子：</a:t>
            </a:r>
            <a:r>
              <a:rPr lang="en-US" altLang="zh-CN" b="1" smtClean="0">
                <a:latin typeface="黑体" pitchFamily="49" charset="-122"/>
                <a:ea typeface="黑体" pitchFamily="49" charset="-122"/>
              </a:rPr>
              <a:t>RS</a:t>
            </a:r>
            <a:r>
              <a:rPr lang="zh-CN" altLang="en-US" b="1" smtClean="0">
                <a:latin typeface="黑体" pitchFamily="49" charset="-122"/>
                <a:ea typeface="黑体" pitchFamily="49" charset="-122"/>
              </a:rPr>
              <a:t>比膳食纤维更易被大肠中的微生物发酵。</a:t>
            </a:r>
          </a:p>
          <a:p>
            <a:pPr>
              <a:buFont typeface="Symbol" pitchFamily="18" charset="2"/>
              <a:buNone/>
            </a:pPr>
            <a:r>
              <a:rPr lang="zh-CN" altLang="en-US" b="1" smtClean="0">
                <a:solidFill>
                  <a:schemeClr val="tx2"/>
                </a:solidFill>
                <a:latin typeface="黑体" pitchFamily="49" charset="-122"/>
                <a:ea typeface="黑体" pitchFamily="49" charset="-122"/>
              </a:rPr>
              <a:t>⑦降低血清中总胆固醇和甘油三酯，预防脂肪肝。</a:t>
            </a:r>
          </a:p>
          <a:p>
            <a:pPr>
              <a:buFont typeface="Symbol" pitchFamily="18" charset="2"/>
              <a:buNone/>
            </a:pPr>
            <a:r>
              <a:rPr lang="zh-CN" altLang="en-US" b="1" smtClean="0">
                <a:solidFill>
                  <a:schemeClr val="tx2"/>
                </a:solidFill>
                <a:latin typeface="黑体" pitchFamily="49" charset="-122"/>
                <a:ea typeface="黑体" pitchFamily="49" charset="-122"/>
              </a:rPr>
              <a:t>⑧防止便秘、盲肠炎、痔疮、结肠直肠癌的发生。</a:t>
            </a:r>
          </a:p>
        </p:txBody>
      </p:sp>
      <p:sp>
        <p:nvSpPr>
          <p:cNvPr id="66563" name="Rectangle 2"/>
          <p:cNvSpPr>
            <a:spLocks noGrp="1" noChangeArrowheads="1"/>
          </p:cNvSpPr>
          <p:nvPr>
            <p:ph type="title"/>
          </p:nvPr>
        </p:nvSpPr>
        <p:spPr/>
        <p:txBody>
          <a:bodyPr/>
          <a:lstStyle/>
          <a:p>
            <a:r>
              <a:rPr lang="zh-CN" altLang="en-US" sz="4000" b="1" smtClean="0">
                <a:solidFill>
                  <a:srgbClr val="0000FF"/>
                </a:solidFill>
                <a:latin typeface="黑体" pitchFamily="49" charset="-122"/>
                <a:ea typeface="黑体" pitchFamily="49" charset="-122"/>
              </a:rPr>
              <a:t>抗性淀粉（</a:t>
            </a:r>
            <a:r>
              <a:rPr lang="en-US" altLang="zh-CN" sz="4000" b="1" smtClean="0">
                <a:solidFill>
                  <a:srgbClr val="0000FF"/>
                </a:solidFill>
                <a:latin typeface="黑体" pitchFamily="49" charset="-122"/>
                <a:ea typeface="黑体" pitchFamily="49" charset="-122"/>
              </a:rPr>
              <a:t>RS</a:t>
            </a:r>
            <a:r>
              <a:rPr lang="zh-CN" altLang="en-US" sz="4000" b="1" smtClean="0">
                <a:solidFill>
                  <a:srgbClr val="0000FF"/>
                </a:solidFill>
                <a:latin typeface="黑体" pitchFamily="49" charset="-122"/>
                <a:ea typeface="黑体" pitchFamily="49" charset="-122"/>
              </a:rPr>
              <a:t>）的功能</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type="body" idx="1"/>
          </p:nvPr>
        </p:nvSpPr>
        <p:spPr>
          <a:xfrm>
            <a:off x="457200" y="2008188"/>
            <a:ext cx="8153400" cy="4849812"/>
          </a:xfrm>
        </p:spPr>
        <p:txBody>
          <a:bodyPr/>
          <a:lstStyle/>
          <a:p>
            <a:pPr marL="0" lvl="1">
              <a:buFontTx/>
              <a:buNone/>
            </a:pPr>
            <a:r>
              <a:rPr lang="zh-CN" altLang="en-US" sz="3600" b="1" dirty="0" smtClean="0">
                <a:latin typeface="黑体" pitchFamily="49" charset="-122"/>
                <a:ea typeface="黑体" pitchFamily="49" charset="-122"/>
              </a:rPr>
              <a:t>    是指存在于植物性食物中的不能被人体小肠消化吸收的非淀粉多糖（</a:t>
            </a:r>
            <a:r>
              <a:rPr lang="en-US" altLang="zh-CN" sz="3600" b="1" dirty="0" smtClean="0">
                <a:ea typeface="黑体" pitchFamily="49" charset="-122"/>
              </a:rPr>
              <a:t>non-starch </a:t>
            </a:r>
            <a:r>
              <a:rPr lang="en-US" altLang="zh-CN" sz="3600" b="1" dirty="0" err="1" smtClean="0">
                <a:ea typeface="黑体" pitchFamily="49" charset="-122"/>
              </a:rPr>
              <a:t>polysaccharide,NSP</a:t>
            </a:r>
            <a:r>
              <a:rPr lang="zh-CN" altLang="en-US" sz="3600" b="1" dirty="0" smtClean="0">
                <a:latin typeface="黑体" pitchFamily="49" charset="-122"/>
                <a:ea typeface="黑体" pitchFamily="49" charset="-122"/>
              </a:rPr>
              <a:t>），</a:t>
            </a:r>
            <a:r>
              <a:rPr lang="zh-CN" altLang="zh-CN" sz="3600" b="1" dirty="0" smtClean="0">
                <a:latin typeface="黑体" pitchFamily="49" charset="-122"/>
                <a:ea typeface="黑体" pitchFamily="49" charset="-122"/>
              </a:rPr>
              <a:t>包括纤维素、半纤维素、果胶、树胶等。</a:t>
            </a:r>
            <a:endParaRPr lang="zh-CN" altLang="en-US" sz="3600" b="1" dirty="0" smtClean="0">
              <a:latin typeface="黑体" pitchFamily="49" charset="-122"/>
              <a:ea typeface="黑体" pitchFamily="49" charset="-122"/>
            </a:endParaRPr>
          </a:p>
        </p:txBody>
      </p:sp>
      <p:sp>
        <p:nvSpPr>
          <p:cNvPr id="14339" name="TextBox 3"/>
          <p:cNvSpPr txBox="1">
            <a:spLocks noChangeArrowheads="1"/>
          </p:cNvSpPr>
          <p:nvPr/>
        </p:nvSpPr>
        <p:spPr bwMode="auto">
          <a:xfrm>
            <a:off x="838200" y="609600"/>
            <a:ext cx="5715000" cy="708025"/>
          </a:xfrm>
          <a:prstGeom prst="rect">
            <a:avLst/>
          </a:prstGeom>
          <a:noFill/>
          <a:ln w="9525">
            <a:noFill/>
            <a:miter lim="800000"/>
            <a:headEnd/>
            <a:tailEnd/>
          </a:ln>
        </p:spPr>
        <p:txBody>
          <a:bodyPr>
            <a:spAutoFit/>
          </a:bodyPr>
          <a:lstStyle/>
          <a:p>
            <a:pPr>
              <a:defRPr/>
            </a:pPr>
            <a:r>
              <a:rPr lang="en-US" altLang="zh-CN" sz="4000" b="1" dirty="0" smtClean="0">
                <a:solidFill>
                  <a:srgbClr val="0000FF"/>
                </a:solidFill>
                <a:latin typeface="黑体" pitchFamily="2" charset="-122"/>
                <a:ea typeface="黑体" pitchFamily="2" charset="-122"/>
                <a:cs typeface="+mj-cs"/>
              </a:rPr>
              <a:t>3.</a:t>
            </a:r>
            <a:r>
              <a:rPr lang="zh-CN" altLang="en-US" sz="4000" b="1" dirty="0" smtClean="0">
                <a:solidFill>
                  <a:srgbClr val="0000FF"/>
                </a:solidFill>
                <a:latin typeface="黑体" pitchFamily="2" charset="-122"/>
                <a:ea typeface="黑体" pitchFamily="2" charset="-122"/>
                <a:cs typeface="+mj-cs"/>
              </a:rPr>
              <a:t>非</a:t>
            </a:r>
            <a:r>
              <a:rPr lang="zh-CN" altLang="en-US" sz="4000" b="1" dirty="0">
                <a:solidFill>
                  <a:srgbClr val="0000FF"/>
                </a:solidFill>
                <a:latin typeface="黑体" pitchFamily="2" charset="-122"/>
                <a:ea typeface="黑体" pitchFamily="2" charset="-122"/>
                <a:cs typeface="+mj-cs"/>
              </a:rPr>
              <a:t>淀粉多糖</a:t>
            </a:r>
            <a:endParaRPr lang="zh-CN" altLang="en-US" sz="4000" b="1" dirty="0">
              <a:solidFill>
                <a:srgbClr val="0000FF"/>
              </a:solidFill>
              <a:latin typeface="黑体" pitchFamily="2" charset="-122"/>
              <a:ea typeface="黑体" pitchFamily="2" charset="-122"/>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defRPr/>
            </a:pPr>
            <a:r>
              <a:rPr lang="zh-CN" altLang="en-US" sz="2800" b="1" dirty="0" smtClean="0">
                <a:solidFill>
                  <a:srgbClr val="0000FF"/>
                </a:solidFill>
                <a:latin typeface="黑体" pitchFamily="2" charset="-122"/>
                <a:ea typeface="黑体" pitchFamily="2" charset="-122"/>
              </a:rPr>
              <a:t>附：</a:t>
            </a:r>
            <a:r>
              <a:rPr lang="en-US" altLang="zh-CN" sz="2800" b="1" dirty="0" smtClean="0">
                <a:solidFill>
                  <a:srgbClr val="0000FF"/>
                </a:solidFill>
                <a:latin typeface="+mn-lt"/>
                <a:ea typeface="黑体" pitchFamily="2" charset="-122"/>
              </a:rPr>
              <a:t>FAO/WHO</a:t>
            </a:r>
            <a:r>
              <a:rPr lang="en-US" altLang="zh-CN" sz="2800" b="1" dirty="0" smtClean="0">
                <a:solidFill>
                  <a:srgbClr val="0000FF"/>
                </a:solidFill>
                <a:latin typeface="黑体" pitchFamily="2" charset="-122"/>
                <a:ea typeface="黑体" pitchFamily="2" charset="-122"/>
              </a:rPr>
              <a:t>1998 </a:t>
            </a:r>
            <a:r>
              <a:rPr lang="zh-CN" altLang="en-US" sz="2800" b="1" dirty="0" smtClean="0">
                <a:solidFill>
                  <a:srgbClr val="0000FF"/>
                </a:solidFill>
                <a:latin typeface="黑体" pitchFamily="2" charset="-122"/>
                <a:ea typeface="黑体" pitchFamily="2" charset="-122"/>
              </a:rPr>
              <a:t>碳水化合物的分类</a:t>
            </a:r>
            <a:r>
              <a:rPr lang="en-US" altLang="zh-CN" sz="2800" b="1" dirty="0" smtClean="0">
                <a:solidFill>
                  <a:srgbClr val="0000FF"/>
                </a:solidFill>
                <a:latin typeface="黑体" pitchFamily="2" charset="-122"/>
                <a:ea typeface="黑体" pitchFamily="2" charset="-122"/>
              </a:rPr>
              <a:t>[</a:t>
            </a:r>
            <a:r>
              <a:rPr lang="zh-CN" altLang="en-US" sz="2800" b="1" dirty="0" smtClean="0">
                <a:solidFill>
                  <a:srgbClr val="0000FF"/>
                </a:solidFill>
                <a:latin typeface="黑体" pitchFamily="2" charset="-122"/>
                <a:ea typeface="黑体" pitchFamily="2" charset="-122"/>
              </a:rPr>
              <a:t>根据聚合度（</a:t>
            </a:r>
            <a:r>
              <a:rPr lang="en-US" altLang="zh-CN" sz="2800" b="1" dirty="0" smtClean="0">
                <a:solidFill>
                  <a:srgbClr val="0000FF"/>
                </a:solidFill>
                <a:latin typeface="+mn-lt"/>
                <a:ea typeface="黑体" pitchFamily="2" charset="-122"/>
              </a:rPr>
              <a:t>degree of polymerization ,DP</a:t>
            </a:r>
            <a:r>
              <a:rPr lang="zh-CN" altLang="en-US" sz="2800" b="1" dirty="0" smtClean="0">
                <a:solidFill>
                  <a:srgbClr val="0000FF"/>
                </a:solidFill>
                <a:latin typeface="黑体" pitchFamily="2" charset="-122"/>
                <a:ea typeface="黑体" pitchFamily="2" charset="-122"/>
              </a:rPr>
              <a:t>）</a:t>
            </a:r>
            <a:r>
              <a:rPr lang="en-US" altLang="zh-CN" sz="2800" b="1" dirty="0" smtClean="0">
                <a:solidFill>
                  <a:srgbClr val="0000FF"/>
                </a:solidFill>
                <a:latin typeface="黑体" pitchFamily="2" charset="-122"/>
                <a:ea typeface="黑体" pitchFamily="2" charset="-122"/>
              </a:rPr>
              <a:t>]</a:t>
            </a:r>
          </a:p>
        </p:txBody>
      </p:sp>
      <p:sp>
        <p:nvSpPr>
          <p:cNvPr id="68611" name="Rectangle 3"/>
          <p:cNvSpPr>
            <a:spLocks noGrp="1" noChangeArrowheads="1"/>
          </p:cNvSpPr>
          <p:nvPr>
            <p:ph type="body" idx="1"/>
          </p:nvPr>
        </p:nvSpPr>
        <p:spPr/>
        <p:txBody>
          <a:bodyPr/>
          <a:lstStyle/>
          <a:p>
            <a:pPr>
              <a:buFont typeface="Symbol" pitchFamily="18" charset="2"/>
              <a:buNone/>
            </a:pPr>
            <a:r>
              <a:rPr lang="en-US" altLang="zh-CN" sz="2400" b="1" smtClean="0">
                <a:solidFill>
                  <a:schemeClr val="tx2"/>
                </a:solidFill>
                <a:latin typeface="黑体" pitchFamily="49" charset="-122"/>
                <a:ea typeface="黑体" pitchFamily="49" charset="-122"/>
              </a:rPr>
              <a:t>1.</a:t>
            </a:r>
            <a:r>
              <a:rPr lang="zh-CN" altLang="en-US" sz="2400" b="1" smtClean="0">
                <a:solidFill>
                  <a:schemeClr val="tx2"/>
                </a:solidFill>
                <a:latin typeface="黑体" pitchFamily="49" charset="-122"/>
                <a:ea typeface="黑体" pitchFamily="49" charset="-122"/>
              </a:rPr>
              <a:t>糖（</a:t>
            </a:r>
            <a:r>
              <a:rPr lang="en-US" altLang="zh-CN" sz="2400" b="1" smtClean="0">
                <a:solidFill>
                  <a:schemeClr val="tx2"/>
                </a:solidFill>
                <a:latin typeface="黑体" pitchFamily="49" charset="-122"/>
                <a:ea typeface="黑体" pitchFamily="49" charset="-122"/>
              </a:rPr>
              <a:t>1</a:t>
            </a:r>
            <a:r>
              <a:rPr lang="zh-CN" altLang="en-US" sz="2400" b="1" smtClean="0">
                <a:solidFill>
                  <a:schemeClr val="tx2"/>
                </a:solidFill>
                <a:latin typeface="黑体" pitchFamily="49" charset="-122"/>
                <a:ea typeface="黑体" pitchFamily="49" charset="-122"/>
              </a:rPr>
              <a:t>～</a:t>
            </a:r>
            <a:r>
              <a:rPr lang="en-US" altLang="zh-CN" sz="2400" b="1" smtClean="0">
                <a:solidFill>
                  <a:schemeClr val="tx2"/>
                </a:solidFill>
                <a:latin typeface="黑体" pitchFamily="49" charset="-122"/>
                <a:ea typeface="黑体" pitchFamily="49" charset="-122"/>
              </a:rPr>
              <a:t>2</a:t>
            </a:r>
            <a:r>
              <a:rPr lang="zh-CN" altLang="en-US" sz="2400" b="1" smtClean="0">
                <a:solidFill>
                  <a:schemeClr val="tx2"/>
                </a:solidFill>
                <a:latin typeface="黑体" pitchFamily="49" charset="-122"/>
                <a:ea typeface="黑体" pitchFamily="49" charset="-122"/>
              </a:rPr>
              <a:t>）</a:t>
            </a:r>
          </a:p>
          <a:p>
            <a:pPr>
              <a:buFont typeface="Symbol" pitchFamily="18" charset="2"/>
              <a:buNone/>
            </a:pPr>
            <a:r>
              <a:rPr lang="zh-CN" altLang="en-US" sz="2400" b="1" smtClean="0">
                <a:latin typeface="黑体" pitchFamily="49" charset="-122"/>
                <a:ea typeface="黑体" pitchFamily="49" charset="-122"/>
              </a:rPr>
              <a:t>（</a:t>
            </a:r>
            <a:r>
              <a:rPr lang="en-US" altLang="zh-CN" sz="2400" b="1" smtClean="0">
                <a:latin typeface="黑体" pitchFamily="49" charset="-122"/>
                <a:ea typeface="黑体" pitchFamily="49" charset="-122"/>
              </a:rPr>
              <a:t>1</a:t>
            </a:r>
            <a:r>
              <a:rPr lang="zh-CN" altLang="en-US" sz="2400" b="1" smtClean="0">
                <a:latin typeface="黑体" pitchFamily="49" charset="-122"/>
                <a:ea typeface="黑体" pitchFamily="49" charset="-122"/>
              </a:rPr>
              <a:t>）单糖：葡萄糖、半乳糖、果糖</a:t>
            </a:r>
          </a:p>
          <a:p>
            <a:pPr>
              <a:buFont typeface="Symbol" pitchFamily="18" charset="2"/>
              <a:buNone/>
            </a:pPr>
            <a:r>
              <a:rPr lang="zh-CN" altLang="en-US" sz="2400" b="1" smtClean="0">
                <a:latin typeface="黑体" pitchFamily="49" charset="-122"/>
                <a:ea typeface="黑体" pitchFamily="49" charset="-122"/>
              </a:rPr>
              <a:t>（</a:t>
            </a:r>
            <a:r>
              <a:rPr lang="en-US" altLang="zh-CN" sz="2400" b="1" smtClean="0">
                <a:latin typeface="黑体" pitchFamily="49" charset="-122"/>
                <a:ea typeface="黑体" pitchFamily="49" charset="-122"/>
              </a:rPr>
              <a:t>2</a:t>
            </a:r>
            <a:r>
              <a:rPr lang="zh-CN" altLang="en-US" sz="2400" b="1" smtClean="0">
                <a:latin typeface="黑体" pitchFamily="49" charset="-122"/>
                <a:ea typeface="黑体" pitchFamily="49" charset="-122"/>
              </a:rPr>
              <a:t>）双糖：蔗糖、乳糖、麦芽糖</a:t>
            </a:r>
          </a:p>
          <a:p>
            <a:pPr>
              <a:buFont typeface="Symbol" pitchFamily="18" charset="2"/>
              <a:buNone/>
            </a:pPr>
            <a:r>
              <a:rPr lang="zh-CN" altLang="en-US" sz="2400" b="1" smtClean="0">
                <a:latin typeface="黑体" pitchFamily="49" charset="-122"/>
                <a:ea typeface="黑体" pitchFamily="49" charset="-122"/>
              </a:rPr>
              <a:t>（</a:t>
            </a:r>
            <a:r>
              <a:rPr lang="en-US" altLang="zh-CN" sz="2400" b="1" smtClean="0">
                <a:latin typeface="黑体" pitchFamily="49" charset="-122"/>
                <a:ea typeface="黑体" pitchFamily="49" charset="-122"/>
              </a:rPr>
              <a:t>3</a:t>
            </a:r>
            <a:r>
              <a:rPr lang="zh-CN" altLang="en-US" sz="2400" b="1" smtClean="0">
                <a:latin typeface="黑体" pitchFamily="49" charset="-122"/>
                <a:ea typeface="黑体" pitchFamily="49" charset="-122"/>
              </a:rPr>
              <a:t>）糖醇：山梨醇、甘露糖醇等</a:t>
            </a:r>
          </a:p>
          <a:p>
            <a:pPr>
              <a:buFont typeface="Symbol" pitchFamily="18" charset="2"/>
              <a:buNone/>
            </a:pPr>
            <a:r>
              <a:rPr lang="en-US" altLang="zh-CN" sz="2400" b="1" smtClean="0">
                <a:solidFill>
                  <a:schemeClr val="tx2"/>
                </a:solidFill>
                <a:latin typeface="黑体" pitchFamily="49" charset="-122"/>
                <a:ea typeface="黑体" pitchFamily="49" charset="-122"/>
              </a:rPr>
              <a:t>2.</a:t>
            </a:r>
            <a:r>
              <a:rPr lang="zh-CN" altLang="en-US" sz="2400" b="1" smtClean="0">
                <a:solidFill>
                  <a:schemeClr val="tx2"/>
                </a:solidFill>
                <a:latin typeface="黑体" pitchFamily="49" charset="-122"/>
                <a:ea typeface="黑体" pitchFamily="49" charset="-122"/>
              </a:rPr>
              <a:t>寡糖（</a:t>
            </a:r>
            <a:r>
              <a:rPr lang="en-US" altLang="zh-CN" sz="2400" b="1" smtClean="0">
                <a:solidFill>
                  <a:schemeClr val="tx2"/>
                </a:solidFill>
                <a:latin typeface="黑体" pitchFamily="49" charset="-122"/>
                <a:ea typeface="黑体" pitchFamily="49" charset="-122"/>
              </a:rPr>
              <a:t>3</a:t>
            </a:r>
            <a:r>
              <a:rPr lang="zh-CN" altLang="en-US" sz="2400" b="1" smtClean="0">
                <a:solidFill>
                  <a:schemeClr val="tx2"/>
                </a:solidFill>
                <a:latin typeface="黑体" pitchFamily="49" charset="-122"/>
                <a:ea typeface="黑体" pitchFamily="49" charset="-122"/>
              </a:rPr>
              <a:t>～</a:t>
            </a:r>
            <a:r>
              <a:rPr lang="en-US" altLang="zh-CN" sz="2400" b="1" smtClean="0">
                <a:solidFill>
                  <a:schemeClr val="tx2"/>
                </a:solidFill>
                <a:latin typeface="黑体" pitchFamily="49" charset="-122"/>
                <a:ea typeface="黑体" pitchFamily="49" charset="-122"/>
              </a:rPr>
              <a:t>9</a:t>
            </a:r>
            <a:r>
              <a:rPr lang="zh-CN" altLang="en-US" sz="2400" b="1" smtClean="0">
                <a:solidFill>
                  <a:schemeClr val="tx2"/>
                </a:solidFill>
                <a:latin typeface="黑体" pitchFamily="49" charset="-122"/>
                <a:ea typeface="黑体" pitchFamily="49" charset="-122"/>
              </a:rPr>
              <a:t>）</a:t>
            </a:r>
          </a:p>
          <a:p>
            <a:pPr>
              <a:buFont typeface="Symbol" pitchFamily="18" charset="2"/>
              <a:buNone/>
            </a:pPr>
            <a:r>
              <a:rPr lang="zh-CN" altLang="en-US" sz="2400" b="1" smtClean="0">
                <a:latin typeface="黑体" pitchFamily="49" charset="-122"/>
                <a:ea typeface="黑体" pitchFamily="49" charset="-122"/>
              </a:rPr>
              <a:t>（</a:t>
            </a:r>
            <a:r>
              <a:rPr lang="en-US" altLang="zh-CN" sz="2400" b="1" smtClean="0">
                <a:latin typeface="黑体" pitchFamily="49" charset="-122"/>
                <a:ea typeface="黑体" pitchFamily="49" charset="-122"/>
              </a:rPr>
              <a:t>1</a:t>
            </a:r>
            <a:r>
              <a:rPr lang="zh-CN" altLang="en-US" sz="2400" b="1" smtClean="0">
                <a:latin typeface="黑体" pitchFamily="49" charset="-122"/>
                <a:ea typeface="黑体" pitchFamily="49" charset="-122"/>
              </a:rPr>
              <a:t>）异麦芽低聚寡糖：麦芽糊精</a:t>
            </a:r>
          </a:p>
          <a:p>
            <a:pPr>
              <a:buFont typeface="Symbol" pitchFamily="18" charset="2"/>
              <a:buNone/>
            </a:pPr>
            <a:r>
              <a:rPr lang="zh-CN" altLang="en-US" sz="2400" b="1" smtClean="0">
                <a:latin typeface="黑体" pitchFamily="49" charset="-122"/>
                <a:ea typeface="黑体" pitchFamily="49" charset="-122"/>
              </a:rPr>
              <a:t>（</a:t>
            </a:r>
            <a:r>
              <a:rPr lang="en-US" altLang="zh-CN" sz="2400" b="1" smtClean="0">
                <a:latin typeface="黑体" pitchFamily="49" charset="-122"/>
                <a:ea typeface="黑体" pitchFamily="49" charset="-122"/>
              </a:rPr>
              <a:t>2</a:t>
            </a:r>
            <a:r>
              <a:rPr lang="zh-CN" altLang="en-US" sz="2400" b="1" smtClean="0">
                <a:latin typeface="黑体" pitchFamily="49" charset="-122"/>
                <a:ea typeface="黑体" pitchFamily="49" charset="-122"/>
              </a:rPr>
              <a:t>）其他寡糖：棉子糖、水苏糖、低聚果糖等</a:t>
            </a:r>
          </a:p>
          <a:p>
            <a:pPr>
              <a:buFont typeface="Symbol" pitchFamily="18" charset="2"/>
              <a:buNone/>
            </a:pPr>
            <a:r>
              <a:rPr lang="en-US" altLang="zh-CN" sz="2400" b="1" smtClean="0">
                <a:solidFill>
                  <a:schemeClr val="tx2"/>
                </a:solidFill>
                <a:latin typeface="黑体" pitchFamily="49" charset="-122"/>
                <a:ea typeface="黑体" pitchFamily="49" charset="-122"/>
              </a:rPr>
              <a:t>3.</a:t>
            </a:r>
            <a:r>
              <a:rPr lang="zh-CN" altLang="en-US" sz="2400" b="1" smtClean="0">
                <a:solidFill>
                  <a:schemeClr val="tx2"/>
                </a:solidFill>
                <a:latin typeface="黑体" pitchFamily="49" charset="-122"/>
                <a:ea typeface="黑体" pitchFamily="49" charset="-122"/>
              </a:rPr>
              <a:t>多糖（</a:t>
            </a:r>
            <a:r>
              <a:rPr lang="zh-CN" altLang="en-US" sz="2400" b="1" smtClean="0">
                <a:solidFill>
                  <a:schemeClr val="tx2"/>
                </a:solidFill>
                <a:latin typeface="黑体" pitchFamily="49" charset="-122"/>
                <a:ea typeface="黑体" pitchFamily="49" charset="-122"/>
                <a:sym typeface="Symbol" pitchFamily="18" charset="2"/>
              </a:rPr>
              <a:t>≥</a:t>
            </a:r>
            <a:r>
              <a:rPr lang="en-US" altLang="zh-CN" sz="2400" b="1" smtClean="0">
                <a:solidFill>
                  <a:schemeClr val="tx2"/>
                </a:solidFill>
                <a:latin typeface="黑体" pitchFamily="49" charset="-122"/>
                <a:ea typeface="黑体" pitchFamily="49" charset="-122"/>
                <a:sym typeface="Symbol" pitchFamily="18" charset="2"/>
              </a:rPr>
              <a:t>10</a:t>
            </a:r>
            <a:r>
              <a:rPr lang="zh-CN" altLang="en-US" sz="2400" b="1" smtClean="0">
                <a:solidFill>
                  <a:schemeClr val="tx2"/>
                </a:solidFill>
                <a:latin typeface="黑体" pitchFamily="49" charset="-122"/>
                <a:ea typeface="黑体" pitchFamily="49" charset="-122"/>
              </a:rPr>
              <a:t>）</a:t>
            </a:r>
          </a:p>
          <a:p>
            <a:pPr>
              <a:buFont typeface="Symbol" pitchFamily="18" charset="2"/>
              <a:buNone/>
            </a:pPr>
            <a:r>
              <a:rPr lang="zh-CN" altLang="en-US" sz="2400" b="1" smtClean="0">
                <a:latin typeface="黑体" pitchFamily="49" charset="-122"/>
                <a:ea typeface="黑体" pitchFamily="49" charset="-122"/>
              </a:rPr>
              <a:t>（</a:t>
            </a:r>
            <a:r>
              <a:rPr lang="en-US" altLang="zh-CN" sz="2400" b="1" smtClean="0">
                <a:latin typeface="黑体" pitchFamily="49" charset="-122"/>
                <a:ea typeface="黑体" pitchFamily="49" charset="-122"/>
              </a:rPr>
              <a:t>1</a:t>
            </a:r>
            <a:r>
              <a:rPr lang="zh-CN" altLang="en-US" sz="2400" b="1" smtClean="0">
                <a:latin typeface="黑体" pitchFamily="49" charset="-122"/>
                <a:ea typeface="黑体" pitchFamily="49" charset="-122"/>
              </a:rPr>
              <a:t>）淀粉：直链淀粉、支链淀粉、抗性淀粉</a:t>
            </a:r>
          </a:p>
          <a:p>
            <a:pPr>
              <a:buFont typeface="Symbol" pitchFamily="18" charset="2"/>
              <a:buNone/>
            </a:pPr>
            <a:r>
              <a:rPr lang="zh-CN" altLang="en-US" sz="2400" b="1" smtClean="0">
                <a:latin typeface="黑体" pitchFamily="49" charset="-122"/>
                <a:ea typeface="黑体" pitchFamily="49" charset="-122"/>
              </a:rPr>
              <a:t>（</a:t>
            </a:r>
            <a:r>
              <a:rPr lang="en-US" altLang="zh-CN" sz="2400" b="1" smtClean="0">
                <a:latin typeface="黑体" pitchFamily="49" charset="-122"/>
                <a:ea typeface="黑体" pitchFamily="49" charset="-122"/>
              </a:rPr>
              <a:t>2</a:t>
            </a:r>
            <a:r>
              <a:rPr lang="zh-CN" altLang="en-US" sz="2400" b="1" smtClean="0">
                <a:latin typeface="黑体" pitchFamily="49" charset="-122"/>
                <a:ea typeface="黑体" pitchFamily="49" charset="-122"/>
              </a:rPr>
              <a:t>）非淀粉多糖：纤维素、半纤维素、果胶、树胶等。</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p:txBody>
          <a:bodyPr/>
          <a:lstStyle/>
          <a:p>
            <a:pPr algn="l"/>
            <a:r>
              <a:rPr lang="zh-CN" altLang="en-US" sz="4000" b="1" smtClean="0">
                <a:solidFill>
                  <a:srgbClr val="0000FF"/>
                </a:solidFill>
                <a:latin typeface="黑体" pitchFamily="49" charset="-122"/>
                <a:ea typeface="黑体" pitchFamily="49" charset="-122"/>
              </a:rPr>
              <a:t>（一）氨基酸分类 </a:t>
            </a:r>
            <a:endParaRPr lang="zh-CN" altLang="en-US" sz="4000" smtClean="0">
              <a:solidFill>
                <a:srgbClr val="0000FF"/>
              </a:solidFill>
              <a:latin typeface="黑体" pitchFamily="49" charset="-122"/>
              <a:ea typeface="黑体" pitchFamily="49" charset="-122"/>
            </a:endParaRPr>
          </a:p>
        </p:txBody>
      </p:sp>
      <p:sp>
        <p:nvSpPr>
          <p:cNvPr id="8195" name="内容占位符 2"/>
          <p:cNvSpPr>
            <a:spLocks noGrp="1"/>
          </p:cNvSpPr>
          <p:nvPr>
            <p:ph idx="1"/>
          </p:nvPr>
        </p:nvSpPr>
        <p:spPr>
          <a:xfrm>
            <a:off x="304800" y="1600200"/>
            <a:ext cx="8534400" cy="4525963"/>
          </a:xfrm>
        </p:spPr>
        <p:txBody>
          <a:bodyPr/>
          <a:lstStyle/>
          <a:p>
            <a:pPr>
              <a:lnSpc>
                <a:spcPct val="150000"/>
              </a:lnSpc>
              <a:buFontTx/>
              <a:buNone/>
              <a:defRPr/>
            </a:pPr>
            <a:r>
              <a:rPr lang="en-US" altLang="zh-CN" b="1" dirty="0" smtClean="0">
                <a:latin typeface="黑体" pitchFamily="2" charset="-122"/>
                <a:ea typeface="黑体" pitchFamily="2" charset="-122"/>
              </a:rPr>
              <a:t>3.</a:t>
            </a:r>
            <a:r>
              <a:rPr lang="zh-CN" altLang="en-US" b="1" dirty="0" smtClean="0">
                <a:latin typeface="黑体" pitchFamily="2" charset="-122"/>
                <a:ea typeface="黑体" pitchFamily="2" charset="-122"/>
              </a:rPr>
              <a:t>非必需氨基酸</a:t>
            </a:r>
            <a:r>
              <a:rPr lang="zh-CN" altLang="en-US" sz="2800" b="1" dirty="0" smtClean="0">
                <a:latin typeface="黑体" pitchFamily="2" charset="-122"/>
                <a:ea typeface="黑体" pitchFamily="2" charset="-122"/>
              </a:rPr>
              <a:t>（</a:t>
            </a:r>
            <a:r>
              <a:rPr lang="en-US" altLang="zh-CN" sz="2800" b="1" dirty="0" smtClean="0">
                <a:ea typeface="黑体" pitchFamily="2" charset="-122"/>
              </a:rPr>
              <a:t>none essential amino</a:t>
            </a:r>
            <a:r>
              <a:rPr lang="en-US" altLang="zh-CN" sz="2800" b="1" dirty="0" smtClean="0">
                <a:solidFill>
                  <a:schemeClr val="tx2"/>
                </a:solidFill>
                <a:ea typeface="黑体" pitchFamily="2" charset="-122"/>
              </a:rPr>
              <a:t> </a:t>
            </a:r>
            <a:r>
              <a:rPr lang="en-US" altLang="zh-CN" sz="2800" b="1" dirty="0" smtClean="0">
                <a:ea typeface="黑体" pitchFamily="2" charset="-122"/>
              </a:rPr>
              <a:t>acid</a:t>
            </a:r>
            <a:r>
              <a:rPr lang="zh-CN" altLang="en-US" sz="2800" b="1" dirty="0" smtClean="0">
                <a:latin typeface="黑体" pitchFamily="2" charset="-122"/>
                <a:ea typeface="黑体" pitchFamily="2" charset="-122"/>
              </a:rPr>
              <a:t>）</a:t>
            </a:r>
            <a:r>
              <a:rPr lang="zh-CN" altLang="en-US" sz="2800" b="1" dirty="0" smtClean="0">
                <a:solidFill>
                  <a:schemeClr val="tx2"/>
                </a:solidFill>
                <a:latin typeface="黑体" pitchFamily="2" charset="-122"/>
                <a:ea typeface="黑体" pitchFamily="2" charset="-122"/>
              </a:rPr>
              <a:t>   </a:t>
            </a:r>
            <a:endParaRPr lang="en-US" altLang="zh-CN" b="1" dirty="0" smtClean="0">
              <a:solidFill>
                <a:schemeClr val="tx2"/>
              </a:solidFill>
              <a:latin typeface="黑体" pitchFamily="2" charset="-122"/>
              <a:ea typeface="黑体" pitchFamily="2" charset="-122"/>
            </a:endParaRPr>
          </a:p>
          <a:p>
            <a:pPr marL="0">
              <a:lnSpc>
                <a:spcPct val="150000"/>
              </a:lnSpc>
              <a:buFontTx/>
              <a:buNone/>
              <a:defRPr/>
            </a:pPr>
            <a:r>
              <a:rPr lang="en-US" altLang="zh-CN" b="1" dirty="0" smtClean="0">
                <a:solidFill>
                  <a:schemeClr val="tx2"/>
                </a:solidFill>
                <a:latin typeface="黑体" pitchFamily="2" charset="-122"/>
                <a:ea typeface="黑体" pitchFamily="2" charset="-122"/>
              </a:rPr>
              <a:t>    </a:t>
            </a:r>
            <a:r>
              <a:rPr lang="zh-CN" altLang="en-US" b="1" dirty="0" smtClean="0">
                <a:latin typeface="黑体" pitchFamily="2" charset="-122"/>
                <a:ea typeface="黑体" pitchFamily="2" charset="-122"/>
              </a:rPr>
              <a:t>是指人体内可自身合成且能满足机体需要的氨基酸。如甘氨酸、丙氨酸、谷氨酸等。</a:t>
            </a:r>
          </a:p>
          <a:p>
            <a:pPr>
              <a:defRPr/>
            </a:pPr>
            <a:endParaRPr lang="zh-CN" altLang="en-US" dirty="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zh-CN" altLang="en-US" b="1" smtClean="0">
                <a:solidFill>
                  <a:srgbClr val="0000FF"/>
                </a:solidFill>
                <a:latin typeface="黑体" pitchFamily="49" charset="-122"/>
                <a:ea typeface="黑体" pitchFamily="49" charset="-122"/>
              </a:rPr>
              <a:t>二、碳水化合物的功能</a:t>
            </a:r>
          </a:p>
        </p:txBody>
      </p:sp>
      <p:sp>
        <p:nvSpPr>
          <p:cNvPr id="69635" name="Rectangle 3"/>
          <p:cNvSpPr>
            <a:spLocks noGrp="1" noChangeArrowheads="1"/>
          </p:cNvSpPr>
          <p:nvPr>
            <p:ph type="body" idx="1"/>
          </p:nvPr>
        </p:nvSpPr>
        <p:spPr>
          <a:xfrm>
            <a:off x="609600" y="1600200"/>
            <a:ext cx="8001000" cy="4572000"/>
          </a:xfrm>
        </p:spPr>
        <p:txBody>
          <a:bodyPr/>
          <a:lstStyle/>
          <a:p>
            <a:pPr>
              <a:buFontTx/>
              <a:buNone/>
            </a:pPr>
            <a:r>
              <a:rPr lang="zh-CN" sz="3600" b="1" smtClean="0">
                <a:solidFill>
                  <a:srgbClr val="FF0000"/>
                </a:solidFill>
                <a:latin typeface="黑体" pitchFamily="49" charset="-122"/>
                <a:ea typeface="黑体" pitchFamily="49" charset="-122"/>
              </a:rPr>
              <a:t>（一）体内碳水化合物的功能</a:t>
            </a:r>
            <a:endParaRPr lang="en-US" altLang="zh-CN" sz="3600" b="1" smtClean="0">
              <a:solidFill>
                <a:srgbClr val="FF0000"/>
              </a:solidFill>
              <a:latin typeface="黑体" pitchFamily="49" charset="-122"/>
              <a:ea typeface="黑体" pitchFamily="49" charset="-122"/>
            </a:endParaRPr>
          </a:p>
          <a:p>
            <a:pPr lvl="1">
              <a:buFont typeface="Symbol" pitchFamily="18" charset="2"/>
              <a:buNone/>
            </a:pPr>
            <a:r>
              <a:rPr lang="en-US" altLang="zh-CN" sz="3200" b="1" smtClean="0">
                <a:solidFill>
                  <a:schemeClr val="tx2"/>
                </a:solidFill>
                <a:latin typeface="黑体" pitchFamily="49" charset="-122"/>
                <a:ea typeface="黑体" pitchFamily="49" charset="-122"/>
              </a:rPr>
              <a:t>1.</a:t>
            </a:r>
            <a:r>
              <a:rPr lang="zh-CN" sz="3200" b="1" smtClean="0">
                <a:latin typeface="黑体" pitchFamily="49" charset="-122"/>
                <a:ea typeface="黑体" pitchFamily="49" charset="-122"/>
              </a:rPr>
              <a:t>贮存和提供能量</a:t>
            </a:r>
            <a:r>
              <a:rPr lang="en-US" altLang="zh-CN" sz="3200" b="1" smtClean="0">
                <a:latin typeface="黑体" pitchFamily="49" charset="-122"/>
                <a:ea typeface="黑体" pitchFamily="49" charset="-122"/>
              </a:rPr>
              <a:t>16.7</a:t>
            </a:r>
            <a:r>
              <a:rPr lang="en-US" altLang="zh-CN" sz="3200" b="1" smtClean="0">
                <a:ea typeface="黑体" pitchFamily="49" charset="-122"/>
              </a:rPr>
              <a:t>kJ</a:t>
            </a:r>
            <a:r>
              <a:rPr lang="en-US" altLang="zh-CN" sz="3200" b="1" smtClean="0">
                <a:latin typeface="黑体" pitchFamily="49" charset="-122"/>
                <a:ea typeface="黑体" pitchFamily="49" charset="-122"/>
              </a:rPr>
              <a:t>(4</a:t>
            </a:r>
            <a:r>
              <a:rPr lang="en-US" altLang="zh-CN" sz="3200" b="1" smtClean="0">
                <a:ea typeface="黑体" pitchFamily="49" charset="-122"/>
              </a:rPr>
              <a:t>kcal</a:t>
            </a:r>
            <a:r>
              <a:rPr lang="en-US" altLang="zh-CN" sz="3200" b="1" smtClean="0">
                <a:latin typeface="黑体" pitchFamily="49" charset="-122"/>
                <a:ea typeface="黑体" pitchFamily="49" charset="-122"/>
              </a:rPr>
              <a:t>)/</a:t>
            </a:r>
            <a:r>
              <a:rPr lang="en-US" altLang="zh-CN" sz="3200" b="1" smtClean="0">
                <a:ea typeface="黑体" pitchFamily="49" charset="-122"/>
              </a:rPr>
              <a:t>g</a:t>
            </a:r>
          </a:p>
          <a:p>
            <a:pPr lvl="1">
              <a:buFont typeface="Symbol" pitchFamily="18" charset="2"/>
              <a:buNone/>
            </a:pPr>
            <a:r>
              <a:rPr lang="en-US" altLang="zh-CN" sz="3200" b="1" smtClean="0">
                <a:solidFill>
                  <a:schemeClr val="tx2"/>
                </a:solidFill>
                <a:latin typeface="黑体" pitchFamily="49" charset="-122"/>
                <a:ea typeface="黑体" pitchFamily="49" charset="-122"/>
              </a:rPr>
              <a:t>2.</a:t>
            </a:r>
            <a:r>
              <a:rPr lang="zh-CN" altLang="en-US" sz="3200" b="1" smtClean="0">
                <a:solidFill>
                  <a:schemeClr val="tx2"/>
                </a:solidFill>
                <a:latin typeface="黑体" pitchFamily="49" charset="-122"/>
                <a:ea typeface="黑体" pitchFamily="49" charset="-122"/>
              </a:rPr>
              <a:t>构成组织</a:t>
            </a:r>
            <a:endParaRPr lang="zh-CN" altLang="en-US" sz="3200" b="1" smtClean="0">
              <a:latin typeface="黑体" pitchFamily="49" charset="-122"/>
              <a:ea typeface="黑体" pitchFamily="49" charset="-122"/>
            </a:endParaRPr>
          </a:p>
          <a:p>
            <a:pPr lvl="1">
              <a:buFont typeface="Symbol" pitchFamily="18" charset="2"/>
              <a:buNone/>
            </a:pPr>
            <a:r>
              <a:rPr lang="en-US" altLang="zh-CN" sz="3200" b="1" smtClean="0">
                <a:solidFill>
                  <a:schemeClr val="tx2"/>
                </a:solidFill>
                <a:latin typeface="黑体" pitchFamily="49" charset="-122"/>
                <a:ea typeface="黑体" pitchFamily="49" charset="-122"/>
              </a:rPr>
              <a:t>3.</a:t>
            </a:r>
            <a:r>
              <a:rPr lang="zh-CN" altLang="en-US" sz="3200" b="1" smtClean="0">
                <a:solidFill>
                  <a:schemeClr val="tx2"/>
                </a:solidFill>
                <a:latin typeface="黑体" pitchFamily="49" charset="-122"/>
                <a:ea typeface="黑体" pitchFamily="49" charset="-122"/>
              </a:rPr>
              <a:t>节约蛋白质作用</a:t>
            </a:r>
            <a:r>
              <a:rPr lang="zh-CN" altLang="en-US" sz="3200" b="1" smtClean="0">
                <a:latin typeface="黑体" pitchFamily="49" charset="-122"/>
                <a:ea typeface="黑体" pitchFamily="49" charset="-122"/>
              </a:rPr>
              <a:t>（</a:t>
            </a:r>
            <a:r>
              <a:rPr lang="en-US" altLang="zh-CN" sz="3200" b="1" smtClean="0">
                <a:ea typeface="黑体" pitchFamily="49" charset="-122"/>
              </a:rPr>
              <a:t>protein- sparing action</a:t>
            </a:r>
            <a:r>
              <a:rPr lang="zh-CN" altLang="en-US" sz="3200" b="1" smtClean="0">
                <a:latin typeface="黑体" pitchFamily="49" charset="-122"/>
                <a:ea typeface="黑体" pitchFamily="49" charset="-122"/>
              </a:rPr>
              <a:t>）</a:t>
            </a:r>
            <a:endParaRPr lang="en-US" altLang="zh-CN" sz="3200" b="1" smtClean="0">
              <a:latin typeface="黑体" pitchFamily="49" charset="-122"/>
              <a:ea typeface="黑体" pitchFamily="49" charset="-122"/>
            </a:endParaRPr>
          </a:p>
          <a:p>
            <a:pPr lvl="1">
              <a:buFont typeface="Symbol" pitchFamily="18" charset="2"/>
              <a:buNone/>
            </a:pPr>
            <a:r>
              <a:rPr lang="en-US" altLang="zh-CN" sz="3200" b="1" smtClean="0">
                <a:latin typeface="黑体" pitchFamily="49" charset="-122"/>
                <a:ea typeface="黑体" pitchFamily="49" charset="-122"/>
              </a:rPr>
              <a:t>4</a:t>
            </a:r>
            <a:r>
              <a:rPr lang="zh-CN" sz="3200" b="1" smtClean="0">
                <a:latin typeface="黑体" pitchFamily="49" charset="-122"/>
                <a:ea typeface="黑体" pitchFamily="49" charset="-122"/>
              </a:rPr>
              <a:t>．解毒作用</a:t>
            </a:r>
            <a:endParaRPr lang="zh-CN" altLang="en-US" sz="3200" b="1" smtClean="0">
              <a:latin typeface="黑体" pitchFamily="49" charset="-122"/>
              <a:ea typeface="黑体" pitchFamily="49" charset="-122"/>
            </a:endParaRPr>
          </a:p>
          <a:p>
            <a:pPr lvl="1">
              <a:buFont typeface="Symbol" pitchFamily="18" charset="2"/>
              <a:buNone/>
            </a:pPr>
            <a:r>
              <a:rPr lang="en-US" altLang="zh-CN" sz="3200" b="1" smtClean="0">
                <a:solidFill>
                  <a:schemeClr val="tx2"/>
                </a:solidFill>
                <a:latin typeface="黑体" pitchFamily="49" charset="-122"/>
                <a:ea typeface="黑体" pitchFamily="49" charset="-122"/>
              </a:rPr>
              <a:t>5.</a:t>
            </a:r>
            <a:r>
              <a:rPr lang="zh-CN" altLang="en-US" sz="3200" b="1" smtClean="0">
                <a:solidFill>
                  <a:schemeClr val="tx2"/>
                </a:solidFill>
                <a:latin typeface="黑体" pitchFamily="49" charset="-122"/>
                <a:ea typeface="黑体" pitchFamily="49" charset="-122"/>
              </a:rPr>
              <a:t>抗生酮作用</a:t>
            </a:r>
            <a:r>
              <a:rPr lang="zh-CN" altLang="en-US" sz="3200" b="1" smtClean="0">
                <a:latin typeface="黑体" pitchFamily="49" charset="-122"/>
                <a:ea typeface="黑体" pitchFamily="49" charset="-122"/>
              </a:rPr>
              <a:t>（</a:t>
            </a:r>
            <a:r>
              <a:rPr lang="en-US" altLang="zh-CN" sz="3200" b="1" smtClean="0">
                <a:ea typeface="黑体" pitchFamily="49" charset="-122"/>
              </a:rPr>
              <a:t>antiketogenesis</a:t>
            </a:r>
            <a:r>
              <a:rPr lang="zh-CN" altLang="en-US" sz="3200" b="1" smtClean="0">
                <a:latin typeface="黑体" pitchFamily="49" charset="-122"/>
                <a:ea typeface="黑体" pitchFamily="49" charset="-122"/>
              </a:rPr>
              <a:t>）</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标题 1"/>
          <p:cNvSpPr>
            <a:spLocks noGrp="1"/>
          </p:cNvSpPr>
          <p:nvPr>
            <p:ph type="title"/>
          </p:nvPr>
        </p:nvSpPr>
        <p:spPr/>
        <p:txBody>
          <a:bodyPr/>
          <a:lstStyle/>
          <a:p>
            <a:pPr algn="l"/>
            <a:r>
              <a:rPr lang="zh-CN" sz="4000" b="1" smtClean="0">
                <a:solidFill>
                  <a:srgbClr val="0000FF"/>
                </a:solidFill>
                <a:latin typeface="黑体" pitchFamily="49" charset="-122"/>
                <a:ea typeface="黑体" pitchFamily="49" charset="-122"/>
              </a:rPr>
              <a:t>（二）食物中碳水化合物的功能</a:t>
            </a:r>
            <a:r>
              <a:rPr lang="en-US" sz="4000" b="1" smtClean="0">
                <a:solidFill>
                  <a:srgbClr val="0000FF"/>
                </a:solidFill>
                <a:latin typeface="黑体" pitchFamily="49" charset="-122"/>
                <a:ea typeface="黑体" pitchFamily="49" charset="-122"/>
              </a:rPr>
              <a:t> </a:t>
            </a:r>
            <a:endParaRPr lang="zh-CN" altLang="en-US" sz="4000" b="1" smtClean="0">
              <a:solidFill>
                <a:srgbClr val="0000FF"/>
              </a:solidFill>
              <a:latin typeface="黑体" pitchFamily="49" charset="-122"/>
              <a:ea typeface="黑体" pitchFamily="49" charset="-122"/>
            </a:endParaRPr>
          </a:p>
        </p:txBody>
      </p:sp>
      <p:sp>
        <p:nvSpPr>
          <p:cNvPr id="70659" name="内容占位符 2"/>
          <p:cNvSpPr>
            <a:spLocks noGrp="1"/>
          </p:cNvSpPr>
          <p:nvPr>
            <p:ph idx="1"/>
          </p:nvPr>
        </p:nvSpPr>
        <p:spPr/>
        <p:txBody>
          <a:bodyPr/>
          <a:lstStyle/>
          <a:p>
            <a:pPr lvl="1">
              <a:buFontTx/>
              <a:buNone/>
            </a:pPr>
            <a:r>
              <a:rPr lang="en-US" altLang="zh-CN" sz="3600" b="1" dirty="0" smtClean="0">
                <a:latin typeface="黑体" pitchFamily="49" charset="-122"/>
                <a:ea typeface="黑体" pitchFamily="49" charset="-122"/>
              </a:rPr>
              <a:t>1. </a:t>
            </a:r>
            <a:r>
              <a:rPr lang="zh-CN" sz="3600" b="1" dirty="0" smtClean="0">
                <a:latin typeface="黑体" pitchFamily="49" charset="-122"/>
                <a:ea typeface="黑体" pitchFamily="49" charset="-122"/>
              </a:rPr>
              <a:t>主要的供能营养素</a:t>
            </a:r>
            <a:r>
              <a:rPr lang="en-US" sz="3600" b="1" dirty="0" smtClean="0">
                <a:latin typeface="黑体" pitchFamily="49" charset="-122"/>
                <a:ea typeface="黑体" pitchFamily="49" charset="-122"/>
              </a:rPr>
              <a:t> </a:t>
            </a:r>
          </a:p>
          <a:p>
            <a:pPr lvl="1">
              <a:buFontTx/>
              <a:buNone/>
            </a:pPr>
            <a:r>
              <a:rPr lang="en-US" altLang="zh-CN" sz="3600" b="1" dirty="0" smtClean="0">
                <a:latin typeface="黑体" pitchFamily="49" charset="-122"/>
                <a:ea typeface="黑体" pitchFamily="49" charset="-122"/>
              </a:rPr>
              <a:t>2</a:t>
            </a:r>
            <a:r>
              <a:rPr lang="zh-CN" sz="3600" b="1" dirty="0" smtClean="0">
                <a:latin typeface="黑体" pitchFamily="49" charset="-122"/>
                <a:ea typeface="黑体" pitchFamily="49" charset="-122"/>
              </a:rPr>
              <a:t>．改善食物感官性状</a:t>
            </a:r>
            <a:endParaRPr lang="en-US" altLang="zh-CN" sz="3600" b="1" dirty="0" smtClean="0">
              <a:latin typeface="黑体" pitchFamily="49" charset="-122"/>
              <a:ea typeface="黑体" pitchFamily="49" charset="-122"/>
            </a:endParaRPr>
          </a:p>
          <a:p>
            <a:pPr lvl="1">
              <a:buFontTx/>
              <a:buNone/>
            </a:pPr>
            <a:r>
              <a:rPr lang="en-US" altLang="zh-CN" sz="3600" b="1" dirty="0" smtClean="0">
                <a:latin typeface="黑体" pitchFamily="49" charset="-122"/>
                <a:ea typeface="黑体" pitchFamily="49" charset="-122"/>
              </a:rPr>
              <a:t>3</a:t>
            </a:r>
            <a:r>
              <a:rPr lang="zh-CN" sz="3600" b="1" dirty="0" smtClean="0">
                <a:latin typeface="黑体" pitchFamily="49" charset="-122"/>
                <a:ea typeface="黑体" pitchFamily="49" charset="-122"/>
              </a:rPr>
              <a:t>．提供膳食纤维</a:t>
            </a:r>
          </a:p>
          <a:p>
            <a:endParaRPr lang="zh-CN" altLang="en-US" dirty="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zh-CN" altLang="en-US" sz="4000" b="1" smtClean="0">
                <a:solidFill>
                  <a:srgbClr val="0000FF"/>
                </a:solidFill>
                <a:latin typeface="黑体" pitchFamily="49" charset="-122"/>
                <a:ea typeface="黑体" pitchFamily="49" charset="-122"/>
              </a:rPr>
              <a:t>三、碳水化合物的消化吸收</a:t>
            </a:r>
          </a:p>
        </p:txBody>
      </p:sp>
      <p:sp>
        <p:nvSpPr>
          <p:cNvPr id="71683" name="Rectangle 3"/>
          <p:cNvSpPr>
            <a:spLocks noGrp="1" noChangeArrowheads="1"/>
          </p:cNvSpPr>
          <p:nvPr>
            <p:ph type="body" idx="1"/>
          </p:nvPr>
        </p:nvSpPr>
        <p:spPr>
          <a:xfrm>
            <a:off x="457200" y="1600200"/>
            <a:ext cx="8686800" cy="4525963"/>
          </a:xfrm>
        </p:spPr>
        <p:txBody>
          <a:bodyPr/>
          <a:lstStyle/>
          <a:p>
            <a:pPr>
              <a:buFont typeface="Symbol" pitchFamily="18" charset="2"/>
              <a:buNone/>
            </a:pPr>
            <a:r>
              <a:rPr lang="zh-CN" altLang="en-US" b="1" smtClean="0">
                <a:latin typeface="黑体" pitchFamily="49" charset="-122"/>
                <a:ea typeface="黑体" pitchFamily="49" charset="-122"/>
              </a:rPr>
              <a:t>（一）消化、吸收</a:t>
            </a:r>
          </a:p>
          <a:p>
            <a:pPr>
              <a:buFont typeface="Symbol" pitchFamily="18" charset="2"/>
              <a:buNone/>
            </a:pPr>
            <a:endParaRPr lang="en-US" altLang="zh-CN" sz="1100" b="1" smtClean="0">
              <a:solidFill>
                <a:schemeClr val="tx2"/>
              </a:solidFill>
              <a:latin typeface="黑体" pitchFamily="49" charset="-122"/>
              <a:ea typeface="黑体" pitchFamily="49" charset="-122"/>
            </a:endParaRPr>
          </a:p>
          <a:p>
            <a:pPr>
              <a:buFont typeface="Symbol" pitchFamily="18" charset="2"/>
              <a:buNone/>
            </a:pPr>
            <a:r>
              <a:rPr lang="zh-CN" altLang="en-US" b="1" smtClean="0">
                <a:solidFill>
                  <a:schemeClr val="tx2"/>
                </a:solidFill>
                <a:latin typeface="黑体" pitchFamily="49" charset="-122"/>
                <a:ea typeface="黑体" pitchFamily="49" charset="-122"/>
              </a:rPr>
              <a:t>（二）乳糖不耐受症（</a:t>
            </a:r>
            <a:r>
              <a:rPr lang="en-US" altLang="zh-CN" b="1" smtClean="0">
                <a:solidFill>
                  <a:schemeClr val="tx2"/>
                </a:solidFill>
                <a:ea typeface="黑体" pitchFamily="49" charset="-122"/>
              </a:rPr>
              <a:t>lactose intolerance</a:t>
            </a:r>
            <a:r>
              <a:rPr lang="zh-CN" altLang="en-US" b="1" smtClean="0">
                <a:solidFill>
                  <a:schemeClr val="tx2"/>
                </a:solidFill>
                <a:ea typeface="黑体" pitchFamily="49" charset="-122"/>
              </a:rPr>
              <a:t>）</a:t>
            </a:r>
            <a:endParaRPr lang="en-US" altLang="zh-CN" b="1" smtClean="0">
              <a:solidFill>
                <a:schemeClr val="tx2"/>
              </a:solidFill>
              <a:latin typeface="黑体" pitchFamily="49" charset="-122"/>
              <a:ea typeface="黑体" pitchFamily="49" charset="-122"/>
            </a:endParaRPr>
          </a:p>
          <a:p>
            <a:pPr>
              <a:buFont typeface="Symbol" pitchFamily="18" charset="2"/>
              <a:buNone/>
            </a:pPr>
            <a:r>
              <a:rPr lang="en-US" altLang="zh-CN" b="1" smtClean="0">
                <a:latin typeface="黑体" pitchFamily="49" charset="-122"/>
                <a:ea typeface="黑体" pitchFamily="49" charset="-122"/>
              </a:rPr>
              <a:t> 1.</a:t>
            </a:r>
            <a:r>
              <a:rPr lang="zh-CN" altLang="en-US" b="1" smtClean="0">
                <a:latin typeface="黑体" pitchFamily="49" charset="-122"/>
                <a:ea typeface="黑体" pitchFamily="49" charset="-122"/>
              </a:rPr>
              <a:t>原因：</a:t>
            </a:r>
            <a:r>
              <a:rPr lang="zh-CN" altLang="en-US" sz="2800" b="1" smtClean="0">
                <a:latin typeface="黑体" pitchFamily="49" charset="-122"/>
                <a:ea typeface="黑体" pitchFamily="49" charset="-122"/>
              </a:rPr>
              <a:t> </a:t>
            </a:r>
          </a:p>
          <a:p>
            <a:pPr>
              <a:buFont typeface="Symbol" pitchFamily="18" charset="2"/>
              <a:buNone/>
            </a:pPr>
            <a:r>
              <a:rPr lang="zh-CN" altLang="en-US" b="1" smtClean="0">
                <a:latin typeface="黑体" pitchFamily="49" charset="-122"/>
                <a:ea typeface="黑体" pitchFamily="49" charset="-122"/>
              </a:rPr>
              <a:t>（</a:t>
            </a:r>
            <a:r>
              <a:rPr lang="en-US" altLang="zh-CN" b="1" smtClean="0">
                <a:latin typeface="黑体" pitchFamily="49" charset="-122"/>
                <a:ea typeface="黑体" pitchFamily="49" charset="-122"/>
              </a:rPr>
              <a:t>1</a:t>
            </a:r>
            <a:r>
              <a:rPr lang="zh-CN" altLang="en-US" b="1" smtClean="0">
                <a:latin typeface="黑体" pitchFamily="49" charset="-122"/>
                <a:ea typeface="黑体" pitchFamily="49" charset="-122"/>
              </a:rPr>
              <a:t>）先天性缺少或不能分泌乳糖酶；</a:t>
            </a:r>
          </a:p>
          <a:p>
            <a:pPr>
              <a:buFont typeface="Symbol" pitchFamily="18" charset="2"/>
              <a:buNone/>
            </a:pPr>
            <a:r>
              <a:rPr lang="zh-CN" altLang="en-US" b="1" smtClean="0">
                <a:latin typeface="黑体" pitchFamily="49" charset="-122"/>
                <a:ea typeface="黑体" pitchFamily="49" charset="-122"/>
              </a:rPr>
              <a:t>（</a:t>
            </a:r>
            <a:r>
              <a:rPr lang="en-US" altLang="zh-CN" b="1" smtClean="0">
                <a:latin typeface="黑体" pitchFamily="49" charset="-122"/>
                <a:ea typeface="黑体" pitchFamily="49" charset="-122"/>
              </a:rPr>
              <a:t>2</a:t>
            </a:r>
            <a:r>
              <a:rPr lang="zh-CN" altLang="en-US" b="1" smtClean="0">
                <a:latin typeface="黑体" pitchFamily="49" charset="-122"/>
                <a:ea typeface="黑体" pitchFamily="49" charset="-122"/>
              </a:rPr>
              <a:t>）某些药物或肠道感染使乳糖酶分泌减少；</a:t>
            </a:r>
          </a:p>
          <a:p>
            <a:pPr>
              <a:buFont typeface="Symbol" pitchFamily="18" charset="2"/>
              <a:buNone/>
            </a:pPr>
            <a:r>
              <a:rPr lang="zh-CN" altLang="en-US" b="1" smtClean="0">
                <a:latin typeface="黑体" pitchFamily="49" charset="-122"/>
                <a:ea typeface="黑体" pitchFamily="49" charset="-122"/>
              </a:rPr>
              <a:t>（</a:t>
            </a:r>
            <a:r>
              <a:rPr lang="en-US" altLang="zh-CN" b="1" smtClean="0">
                <a:latin typeface="黑体" pitchFamily="49" charset="-122"/>
                <a:ea typeface="黑体" pitchFamily="49" charset="-122"/>
              </a:rPr>
              <a:t>3</a:t>
            </a:r>
            <a:r>
              <a:rPr lang="zh-CN" altLang="en-US" b="1" smtClean="0">
                <a:latin typeface="黑体" pitchFamily="49" charset="-122"/>
                <a:ea typeface="黑体" pitchFamily="49" charset="-122"/>
              </a:rPr>
              <a:t>）随着年龄增加乳糖酶水平降低。</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body" idx="1"/>
          </p:nvPr>
        </p:nvSpPr>
        <p:spPr>
          <a:xfrm>
            <a:off x="457200" y="1600200"/>
            <a:ext cx="8382000" cy="4525963"/>
          </a:xfrm>
        </p:spPr>
        <p:txBody>
          <a:bodyPr/>
          <a:lstStyle/>
          <a:p>
            <a:pPr>
              <a:buFont typeface="Symbol" pitchFamily="18" charset="2"/>
              <a:buNone/>
            </a:pPr>
            <a:r>
              <a:rPr lang="zh-CN" altLang="en-US" b="1" smtClean="0">
                <a:latin typeface="黑体" pitchFamily="49" charset="-122"/>
                <a:ea typeface="黑体" pitchFamily="49" charset="-122"/>
              </a:rPr>
              <a:t>乳糖不耐受的处理原则：</a:t>
            </a:r>
          </a:p>
          <a:p>
            <a:pPr>
              <a:buFont typeface="Symbol" pitchFamily="18" charset="2"/>
              <a:buNone/>
            </a:pPr>
            <a:r>
              <a:rPr lang="zh-CN" altLang="en-US" b="1" smtClean="0">
                <a:latin typeface="黑体" pitchFamily="49" charset="-122"/>
                <a:ea typeface="黑体" pitchFamily="49" charset="-122"/>
              </a:rPr>
              <a:t>（</a:t>
            </a:r>
            <a:r>
              <a:rPr lang="en-US" altLang="zh-CN" b="1" smtClean="0">
                <a:latin typeface="黑体" pitchFamily="49" charset="-122"/>
                <a:ea typeface="黑体" pitchFamily="49" charset="-122"/>
              </a:rPr>
              <a:t>1</a:t>
            </a:r>
            <a:r>
              <a:rPr lang="zh-CN" altLang="en-US" b="1" smtClean="0">
                <a:latin typeface="黑体" pitchFamily="49" charset="-122"/>
                <a:ea typeface="黑体" pitchFamily="49" charset="-122"/>
              </a:rPr>
              <a:t>）尽量避免单独空腹饮奶；</a:t>
            </a:r>
          </a:p>
          <a:p>
            <a:pPr>
              <a:buFont typeface="Symbol" pitchFamily="18" charset="2"/>
              <a:buNone/>
            </a:pPr>
            <a:r>
              <a:rPr lang="zh-CN" altLang="en-US" b="1" smtClean="0">
                <a:latin typeface="黑体" pitchFamily="49" charset="-122"/>
                <a:ea typeface="黑体" pitchFamily="49" charset="-122"/>
              </a:rPr>
              <a:t>（</a:t>
            </a:r>
            <a:r>
              <a:rPr lang="en-US" altLang="zh-CN" b="1" smtClean="0">
                <a:latin typeface="黑体" pitchFamily="49" charset="-122"/>
                <a:ea typeface="黑体" pitchFamily="49" charset="-122"/>
              </a:rPr>
              <a:t>2</a:t>
            </a:r>
            <a:r>
              <a:rPr lang="zh-CN" altLang="en-US" b="1" smtClean="0">
                <a:latin typeface="黑体" pitchFamily="49" charset="-122"/>
                <a:ea typeface="黑体" pitchFamily="49" charset="-122"/>
              </a:rPr>
              <a:t>）合理使用乳制品：少量多次；</a:t>
            </a:r>
          </a:p>
          <a:p>
            <a:pPr>
              <a:buFont typeface="Symbol" pitchFamily="18" charset="2"/>
              <a:buNone/>
            </a:pPr>
            <a:r>
              <a:rPr lang="zh-CN" altLang="en-US" b="1" smtClean="0">
                <a:latin typeface="黑体" pitchFamily="49" charset="-122"/>
                <a:ea typeface="黑体" pitchFamily="49" charset="-122"/>
              </a:rPr>
              <a:t>（</a:t>
            </a:r>
            <a:r>
              <a:rPr lang="en-US" altLang="zh-CN" b="1" smtClean="0">
                <a:latin typeface="黑体" pitchFamily="49" charset="-122"/>
                <a:ea typeface="黑体" pitchFamily="49" charset="-122"/>
              </a:rPr>
              <a:t>3</a:t>
            </a:r>
            <a:r>
              <a:rPr lang="zh-CN" altLang="en-US" b="1" smtClean="0">
                <a:latin typeface="黑体" pitchFamily="49" charset="-122"/>
                <a:ea typeface="黑体" pitchFamily="49" charset="-122"/>
              </a:rPr>
              <a:t>）选用酸奶、低乳糖奶或先服用乳糖酶制 品再饮奶 。</a:t>
            </a:r>
          </a:p>
        </p:txBody>
      </p:sp>
      <p:sp>
        <p:nvSpPr>
          <p:cNvPr id="3" name="TextBox 2"/>
          <p:cNvSpPr txBox="1"/>
          <p:nvPr/>
        </p:nvSpPr>
        <p:spPr>
          <a:xfrm>
            <a:off x="228600" y="609600"/>
            <a:ext cx="8001000" cy="862013"/>
          </a:xfrm>
          <a:prstGeom prst="rect">
            <a:avLst/>
          </a:prstGeom>
          <a:noFill/>
        </p:spPr>
        <p:txBody>
          <a:bodyPr>
            <a:spAutoFit/>
          </a:bodyPr>
          <a:lstStyle/>
          <a:p>
            <a:pPr>
              <a:defRPr/>
            </a:pPr>
            <a:r>
              <a:rPr lang="zh-CN" altLang="en-US" sz="3200" b="1" dirty="0">
                <a:solidFill>
                  <a:srgbClr val="0000FF"/>
                </a:solidFill>
                <a:latin typeface="黑体" pitchFamily="2" charset="-122"/>
                <a:ea typeface="黑体" pitchFamily="2" charset="-122"/>
              </a:rPr>
              <a:t>（二）乳糖不耐受症（</a:t>
            </a:r>
            <a:r>
              <a:rPr lang="en-US" altLang="zh-CN" sz="3200" b="1" dirty="0">
                <a:solidFill>
                  <a:srgbClr val="0000FF"/>
                </a:solidFill>
                <a:latin typeface="+mn-lt"/>
                <a:ea typeface="黑体" pitchFamily="2" charset="-122"/>
              </a:rPr>
              <a:t>lactose intolerance</a:t>
            </a:r>
            <a:r>
              <a:rPr lang="zh-CN" altLang="en-US" sz="3200" b="1" dirty="0">
                <a:solidFill>
                  <a:srgbClr val="0000FF"/>
                </a:solidFill>
                <a:latin typeface="黑体" pitchFamily="2" charset="-122"/>
                <a:ea typeface="黑体" pitchFamily="2" charset="-122"/>
              </a:rPr>
              <a:t>）</a:t>
            </a:r>
          </a:p>
          <a:p>
            <a:pPr>
              <a:defRPr/>
            </a:pPr>
            <a:endParaRPr lang="zh-CN" altLang="en-US" dirty="0">
              <a:latin typeface="Arial"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p:txBody>
          <a:bodyPr/>
          <a:lstStyle/>
          <a:p>
            <a:pPr marL="514350" indent="-514350">
              <a:lnSpc>
                <a:spcPct val="80000"/>
              </a:lnSpc>
              <a:buFontTx/>
              <a:buNone/>
              <a:defRPr/>
            </a:pPr>
            <a:r>
              <a:rPr lang="en-US" altLang="zh-CN" sz="2800" b="1" dirty="0" smtClean="0">
                <a:latin typeface="黑体" pitchFamily="2" charset="-122"/>
                <a:ea typeface="黑体" pitchFamily="2" charset="-122"/>
              </a:rPr>
              <a:t>1.</a:t>
            </a:r>
            <a:r>
              <a:rPr lang="zh-CN" sz="2800" b="1" dirty="0" smtClean="0">
                <a:latin typeface="黑体" pitchFamily="2" charset="-122"/>
                <a:ea typeface="黑体" pitchFamily="2" charset="-122"/>
              </a:rPr>
              <a:t>血糖指数定义</a:t>
            </a:r>
            <a:r>
              <a:rPr lang="en-US" sz="2800" b="1" dirty="0" smtClean="0">
                <a:latin typeface="黑体" pitchFamily="2" charset="-122"/>
                <a:ea typeface="黑体" pitchFamily="2" charset="-122"/>
              </a:rPr>
              <a:t>    </a:t>
            </a:r>
          </a:p>
          <a:p>
            <a:pPr marL="514350" indent="-514350">
              <a:lnSpc>
                <a:spcPct val="80000"/>
              </a:lnSpc>
              <a:buFontTx/>
              <a:buNone/>
              <a:defRPr/>
            </a:pPr>
            <a:r>
              <a:rPr lang="en-US" altLang="zh-CN" sz="2800" b="1" dirty="0" smtClean="0">
                <a:latin typeface="黑体" pitchFamily="2" charset="-122"/>
                <a:ea typeface="黑体" pitchFamily="2" charset="-122"/>
              </a:rPr>
              <a:t>      50g</a:t>
            </a:r>
            <a:r>
              <a:rPr lang="zh-CN" sz="2800" b="1" dirty="0" smtClean="0">
                <a:latin typeface="黑体" pitchFamily="2" charset="-122"/>
                <a:ea typeface="黑体" pitchFamily="2" charset="-122"/>
              </a:rPr>
              <a:t>含碳水化合物的食物血糖应答曲线下面积与同一个体摄入含</a:t>
            </a:r>
            <a:r>
              <a:rPr lang="en-US" altLang="zh-CN" sz="2800" b="1" dirty="0" smtClean="0">
                <a:latin typeface="黑体" pitchFamily="2" charset="-122"/>
                <a:ea typeface="黑体" pitchFamily="2" charset="-122"/>
              </a:rPr>
              <a:t>50g </a:t>
            </a:r>
            <a:r>
              <a:rPr lang="zh-CN" sz="2800" b="1" dirty="0" smtClean="0">
                <a:latin typeface="黑体" pitchFamily="2" charset="-122"/>
                <a:ea typeface="黑体" pitchFamily="2" charset="-122"/>
              </a:rPr>
              <a:t>碳水化合物的标准食物（葡萄糖或面包）血糖应答曲线下面积之比。</a:t>
            </a:r>
            <a:endParaRPr lang="en-US" altLang="zh-CN" sz="2800" b="1" dirty="0" smtClean="0">
              <a:latin typeface="黑体" pitchFamily="2" charset="-122"/>
              <a:ea typeface="黑体" pitchFamily="2" charset="-122"/>
            </a:endParaRPr>
          </a:p>
          <a:p>
            <a:pPr>
              <a:lnSpc>
                <a:spcPct val="80000"/>
              </a:lnSpc>
              <a:defRPr/>
            </a:pPr>
            <a:endParaRPr lang="en-US" altLang="zh-CN" sz="1200" b="1" dirty="0" smtClean="0">
              <a:latin typeface="黑体" pitchFamily="2" charset="-122"/>
              <a:ea typeface="黑体" pitchFamily="2" charset="-122"/>
            </a:endParaRPr>
          </a:p>
          <a:p>
            <a:pPr>
              <a:lnSpc>
                <a:spcPct val="80000"/>
              </a:lnSpc>
              <a:defRPr/>
            </a:pPr>
            <a:r>
              <a:rPr lang="zh-CN" sz="2800" b="1" dirty="0" smtClean="0">
                <a:latin typeface="黑体" pitchFamily="2" charset="-122"/>
                <a:ea typeface="黑体" pitchFamily="2" charset="-122"/>
              </a:rPr>
              <a:t>餐后血糖升高速度的快慢对不同健康水平和生理需要不同的人有着重要的意义。</a:t>
            </a:r>
            <a:endParaRPr lang="en-US" altLang="zh-CN" sz="2800" b="1" dirty="0" smtClean="0">
              <a:latin typeface="黑体" pitchFamily="2" charset="-122"/>
              <a:ea typeface="黑体" pitchFamily="2" charset="-122"/>
            </a:endParaRPr>
          </a:p>
          <a:p>
            <a:pPr>
              <a:lnSpc>
                <a:spcPct val="80000"/>
              </a:lnSpc>
              <a:defRPr/>
            </a:pPr>
            <a:endParaRPr lang="en-US" altLang="zh-CN" sz="1400" b="1" dirty="0" smtClean="0">
              <a:latin typeface="黑体" pitchFamily="2" charset="-122"/>
              <a:ea typeface="黑体" pitchFamily="2" charset="-122"/>
            </a:endParaRPr>
          </a:p>
          <a:p>
            <a:pPr>
              <a:lnSpc>
                <a:spcPct val="80000"/>
              </a:lnSpc>
              <a:defRPr/>
            </a:pPr>
            <a:r>
              <a:rPr lang="zh-CN" sz="2800" b="1" dirty="0" smtClean="0">
                <a:latin typeface="黑体" pitchFamily="2" charset="-122"/>
                <a:ea typeface="黑体" pitchFamily="2" charset="-122"/>
              </a:rPr>
              <a:t>食物</a:t>
            </a:r>
            <a:r>
              <a:rPr lang="en-US" altLang="zh-CN" sz="2800" b="1" dirty="0" smtClean="0">
                <a:latin typeface="黑体" pitchFamily="2" charset="-122"/>
                <a:ea typeface="黑体" pitchFamily="2" charset="-122"/>
              </a:rPr>
              <a:t>GI</a:t>
            </a:r>
            <a:r>
              <a:rPr lang="zh-CN" sz="2800" b="1" dirty="0" smtClean="0">
                <a:latin typeface="黑体" pitchFamily="2" charset="-122"/>
                <a:ea typeface="黑体" pitchFamily="2" charset="-122"/>
              </a:rPr>
              <a:t>不同主要与其含碳水化合物的种类、数量、烹调方式等有关。</a:t>
            </a:r>
          </a:p>
          <a:p>
            <a:pPr>
              <a:lnSpc>
                <a:spcPct val="80000"/>
              </a:lnSpc>
              <a:buFont typeface="Symbol" pitchFamily="18" charset="2"/>
              <a:buNone/>
              <a:defRPr/>
            </a:pPr>
            <a:endParaRPr lang="zh-CN" altLang="en-US" sz="2400" b="1" dirty="0" smtClean="0"/>
          </a:p>
        </p:txBody>
      </p:sp>
      <p:sp>
        <p:nvSpPr>
          <p:cNvPr id="21507" name="TextBox 2"/>
          <p:cNvSpPr txBox="1">
            <a:spLocks noChangeArrowheads="1"/>
          </p:cNvSpPr>
          <p:nvPr/>
        </p:nvSpPr>
        <p:spPr bwMode="auto">
          <a:xfrm>
            <a:off x="685800" y="533400"/>
            <a:ext cx="7467600" cy="862013"/>
          </a:xfrm>
          <a:prstGeom prst="rect">
            <a:avLst/>
          </a:prstGeom>
          <a:noFill/>
          <a:ln w="9525">
            <a:noFill/>
            <a:miter lim="800000"/>
            <a:headEnd/>
            <a:tailEnd/>
          </a:ln>
        </p:spPr>
        <p:txBody>
          <a:bodyPr>
            <a:spAutoFit/>
          </a:bodyPr>
          <a:lstStyle/>
          <a:p>
            <a:pPr eaLnBrk="0" hangingPunct="0">
              <a:defRPr/>
            </a:pPr>
            <a:r>
              <a:rPr lang="zh-CN" altLang="en-US" sz="3200" b="1" dirty="0">
                <a:solidFill>
                  <a:srgbClr val="0000FF"/>
                </a:solidFill>
                <a:latin typeface="黑体" pitchFamily="2" charset="-122"/>
                <a:ea typeface="黑体" pitchFamily="2" charset="-122"/>
                <a:cs typeface="+mj-cs"/>
              </a:rPr>
              <a:t>（三）血糖指数（</a:t>
            </a:r>
            <a:r>
              <a:rPr lang="en-US" altLang="zh-CN" sz="3200" b="1" dirty="0" err="1">
                <a:solidFill>
                  <a:srgbClr val="0000FF"/>
                </a:solidFill>
                <a:latin typeface="黑体" pitchFamily="2" charset="-122"/>
                <a:ea typeface="黑体" pitchFamily="2" charset="-122"/>
                <a:cs typeface="+mj-cs"/>
              </a:rPr>
              <a:t>glycemic</a:t>
            </a:r>
            <a:r>
              <a:rPr lang="en-US" altLang="zh-CN" sz="3200" b="1" dirty="0">
                <a:solidFill>
                  <a:srgbClr val="0000FF"/>
                </a:solidFill>
                <a:latin typeface="黑体" pitchFamily="2" charset="-122"/>
                <a:ea typeface="黑体" pitchFamily="2" charset="-122"/>
                <a:cs typeface="+mj-cs"/>
              </a:rPr>
              <a:t> </a:t>
            </a:r>
            <a:r>
              <a:rPr lang="en-US" altLang="zh-CN" sz="3200" b="1" dirty="0" err="1">
                <a:solidFill>
                  <a:srgbClr val="0000FF"/>
                </a:solidFill>
                <a:latin typeface="黑体" pitchFamily="2" charset="-122"/>
                <a:ea typeface="黑体" pitchFamily="2" charset="-122"/>
                <a:cs typeface="+mj-cs"/>
              </a:rPr>
              <a:t>index,GI</a:t>
            </a:r>
            <a:r>
              <a:rPr lang="zh-CN" altLang="en-US" sz="3200" b="1" dirty="0">
                <a:solidFill>
                  <a:srgbClr val="0000FF"/>
                </a:solidFill>
                <a:latin typeface="黑体" pitchFamily="2" charset="-122"/>
                <a:ea typeface="黑体" pitchFamily="2" charset="-122"/>
                <a:cs typeface="+mj-cs"/>
              </a:rPr>
              <a:t>）</a:t>
            </a:r>
          </a:p>
          <a:p>
            <a:pPr>
              <a:defRPr/>
            </a:pPr>
            <a:endParaRPr lang="zh-CN" altLang="en-US" dirty="0">
              <a:latin typeface="Arial"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4" descr="GI"/>
          <p:cNvPicPr>
            <a:picLocks noGrp="1" noChangeAspect="1" noChangeArrowheads="1"/>
          </p:cNvPicPr>
          <p:nvPr>
            <p:ph type="body" idx="1"/>
          </p:nvPr>
        </p:nvPicPr>
        <p:blipFill>
          <a:blip r:embed="rId2" cstate="print"/>
          <a:srcRect/>
          <a:stretch>
            <a:fillRect/>
          </a:stretch>
        </p:blipFill>
        <p:spPr>
          <a:xfrm>
            <a:off x="685800" y="685800"/>
            <a:ext cx="7848600" cy="5486400"/>
          </a:xfrm>
          <a:noFill/>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type="body" idx="1"/>
          </p:nvPr>
        </p:nvSpPr>
        <p:spPr>
          <a:xfrm>
            <a:off x="457200" y="1447800"/>
            <a:ext cx="8229600" cy="5059363"/>
          </a:xfrm>
        </p:spPr>
        <p:txBody>
          <a:bodyPr/>
          <a:lstStyle/>
          <a:p>
            <a:r>
              <a:rPr lang="en-US" altLang="zh-CN" b="1" dirty="0" smtClean="0">
                <a:sym typeface="Symbol" pitchFamily="18" charset="2"/>
              </a:rPr>
              <a:t>GI</a:t>
            </a:r>
            <a:r>
              <a:rPr lang="en-US" altLang="zh-CN" sz="2800" b="1" dirty="0" smtClean="0">
                <a:sym typeface="Symbol" pitchFamily="18" charset="2"/>
              </a:rPr>
              <a:t>=  </a:t>
            </a:r>
            <a:r>
              <a:rPr lang="zh-CN" altLang="en-US" sz="2800" b="1" dirty="0" smtClean="0">
                <a:sym typeface="Symbol" pitchFamily="18" charset="2"/>
              </a:rPr>
              <a:t>摄入含</a:t>
            </a:r>
            <a:r>
              <a:rPr lang="en-US" altLang="zh-CN" sz="2800" b="1" dirty="0" smtClean="0">
                <a:sym typeface="Symbol" pitchFamily="18" charset="2"/>
              </a:rPr>
              <a:t>50g</a:t>
            </a:r>
            <a:r>
              <a:rPr lang="zh-CN" altLang="en-US" sz="2800" b="1" dirty="0" smtClean="0">
                <a:sym typeface="Symbol" pitchFamily="18" charset="2"/>
              </a:rPr>
              <a:t>碳水化物食物后</a:t>
            </a:r>
            <a:r>
              <a:rPr lang="en-US" altLang="zh-CN" sz="2800" b="1" dirty="0" smtClean="0">
                <a:sym typeface="Symbol" pitchFamily="18" charset="2"/>
              </a:rPr>
              <a:t>2</a:t>
            </a:r>
            <a:r>
              <a:rPr lang="zh-CN" altLang="en-US" sz="2800" b="1" dirty="0" smtClean="0">
                <a:sym typeface="Symbol" pitchFamily="18" charset="2"/>
              </a:rPr>
              <a:t>小时内血糖应答曲线下面积</a:t>
            </a:r>
            <a:r>
              <a:rPr lang="en-US" altLang="zh-CN" sz="2800" b="1" dirty="0" smtClean="0">
                <a:sym typeface="Symbol" pitchFamily="18" charset="2"/>
              </a:rPr>
              <a:t>/</a:t>
            </a:r>
            <a:r>
              <a:rPr lang="zh-CN" altLang="en-US" sz="2800" b="1" dirty="0" smtClean="0">
                <a:sym typeface="Symbol" pitchFamily="18" charset="2"/>
              </a:rPr>
              <a:t>摄入等量葡萄糖（</a:t>
            </a:r>
            <a:r>
              <a:rPr lang="en-US" altLang="zh-CN" sz="2800" b="1" dirty="0" smtClean="0">
                <a:sym typeface="Symbol" pitchFamily="18" charset="2"/>
              </a:rPr>
              <a:t>50g</a:t>
            </a:r>
            <a:r>
              <a:rPr lang="zh-CN" altLang="en-US" sz="2800" b="1" dirty="0" smtClean="0">
                <a:sym typeface="Symbol" pitchFamily="18" charset="2"/>
              </a:rPr>
              <a:t>）后</a:t>
            </a:r>
            <a:r>
              <a:rPr lang="en-US" altLang="zh-CN" sz="2800" b="1" dirty="0" smtClean="0">
                <a:sym typeface="Symbol" pitchFamily="18" charset="2"/>
              </a:rPr>
              <a:t>2</a:t>
            </a:r>
            <a:r>
              <a:rPr lang="zh-CN" altLang="en-US" sz="2800" b="1" dirty="0" smtClean="0">
                <a:sym typeface="Symbol" pitchFamily="18" charset="2"/>
              </a:rPr>
              <a:t>小时内血糖应答曲线下面积   </a:t>
            </a:r>
            <a:r>
              <a:rPr lang="en-US" altLang="zh-CN" sz="2800" b="1" dirty="0" smtClean="0">
                <a:solidFill>
                  <a:schemeClr val="tx2"/>
                </a:solidFill>
                <a:sym typeface="Symbol" pitchFamily="18" charset="2"/>
              </a:rPr>
              <a:t>100 </a:t>
            </a:r>
            <a:r>
              <a:rPr lang="en-US" altLang="zh-CN" sz="2800" b="1" dirty="0" smtClean="0">
                <a:sym typeface="Symbol" pitchFamily="18" charset="2"/>
              </a:rPr>
              <a:t> </a:t>
            </a:r>
          </a:p>
          <a:p>
            <a:r>
              <a:rPr lang="zh-CN" altLang="en-US" b="1" dirty="0" smtClean="0"/>
              <a:t>根据</a:t>
            </a:r>
            <a:r>
              <a:rPr lang="en-US" altLang="zh-CN" b="1" dirty="0" smtClean="0"/>
              <a:t>GI</a:t>
            </a:r>
            <a:r>
              <a:rPr lang="zh-CN" altLang="en-US" b="1" dirty="0" smtClean="0"/>
              <a:t>不同，将食物分为：</a:t>
            </a:r>
          </a:p>
          <a:p>
            <a:pPr lvl="2">
              <a:buFontTx/>
              <a:buNone/>
            </a:pPr>
            <a:r>
              <a:rPr lang="zh-CN" altLang="en-US" sz="3200" b="1" dirty="0" smtClean="0"/>
              <a:t>高</a:t>
            </a:r>
            <a:r>
              <a:rPr lang="en-US" altLang="zh-CN" sz="3200" b="1" dirty="0" smtClean="0"/>
              <a:t>GI</a:t>
            </a:r>
            <a:r>
              <a:rPr lang="zh-CN" altLang="en-US" sz="3200" b="1" dirty="0" smtClean="0"/>
              <a:t>食物：</a:t>
            </a:r>
            <a:r>
              <a:rPr lang="en-US" altLang="zh-CN" sz="3200" b="1" dirty="0" smtClean="0"/>
              <a:t>GI</a:t>
            </a:r>
            <a:r>
              <a:rPr lang="en-US" altLang="zh-CN" sz="3200" b="1" dirty="0" smtClean="0">
                <a:latin typeface="黑体" pitchFamily="49" charset="-122"/>
                <a:ea typeface="黑体" pitchFamily="49" charset="-122"/>
              </a:rPr>
              <a:t>≥75</a:t>
            </a:r>
          </a:p>
          <a:p>
            <a:pPr lvl="2">
              <a:buFontTx/>
              <a:buNone/>
            </a:pPr>
            <a:r>
              <a:rPr lang="zh-CN" altLang="en-US" sz="3200" b="1" dirty="0" smtClean="0"/>
              <a:t>中</a:t>
            </a:r>
            <a:r>
              <a:rPr lang="en-US" altLang="zh-CN" sz="3200" b="1" dirty="0" smtClean="0"/>
              <a:t>GI</a:t>
            </a:r>
            <a:r>
              <a:rPr lang="zh-CN" altLang="en-US" sz="3200" b="1" dirty="0" smtClean="0"/>
              <a:t>食物：</a:t>
            </a:r>
            <a:r>
              <a:rPr lang="en-US" altLang="zh-CN" sz="3200" b="1" dirty="0" smtClean="0"/>
              <a:t>55&lt;GI&lt;75</a:t>
            </a:r>
          </a:p>
          <a:p>
            <a:pPr lvl="2">
              <a:buFontTx/>
              <a:buNone/>
            </a:pPr>
            <a:r>
              <a:rPr lang="zh-CN" altLang="en-US" sz="3200" b="1" dirty="0" smtClean="0"/>
              <a:t>低</a:t>
            </a:r>
            <a:r>
              <a:rPr lang="en-US" altLang="zh-CN" sz="3200" b="1" dirty="0" smtClean="0"/>
              <a:t>GI</a:t>
            </a:r>
            <a:r>
              <a:rPr lang="zh-CN" altLang="en-US" sz="3200" b="1" dirty="0" smtClean="0"/>
              <a:t>食物：</a:t>
            </a:r>
            <a:r>
              <a:rPr lang="en-US" altLang="zh-CN" sz="3200" b="1" dirty="0" smtClean="0"/>
              <a:t>GI</a:t>
            </a:r>
            <a:r>
              <a:rPr lang="en-US" altLang="zh-CN" sz="3200" b="1" dirty="0" smtClean="0">
                <a:latin typeface="黑体" pitchFamily="49" charset="-122"/>
                <a:ea typeface="黑体" pitchFamily="49" charset="-122"/>
              </a:rPr>
              <a:t>≤</a:t>
            </a:r>
            <a:r>
              <a:rPr lang="en-US" altLang="zh-CN" sz="3200" b="1" dirty="0" smtClean="0"/>
              <a:t>55</a:t>
            </a:r>
            <a:endParaRPr lang="en-US" altLang="zh-CN" sz="2800" b="1" dirty="0" smtClean="0"/>
          </a:p>
        </p:txBody>
      </p:sp>
      <p:sp>
        <p:nvSpPr>
          <p:cNvPr id="3" name="TextBox 2"/>
          <p:cNvSpPr txBox="1">
            <a:spLocks noChangeArrowheads="1"/>
          </p:cNvSpPr>
          <p:nvPr/>
        </p:nvSpPr>
        <p:spPr bwMode="auto">
          <a:xfrm>
            <a:off x="304800" y="533400"/>
            <a:ext cx="7467600" cy="862013"/>
          </a:xfrm>
          <a:prstGeom prst="rect">
            <a:avLst/>
          </a:prstGeom>
          <a:noFill/>
          <a:ln w="9525">
            <a:noFill/>
            <a:miter lim="800000"/>
            <a:headEnd/>
            <a:tailEnd/>
          </a:ln>
        </p:spPr>
        <p:txBody>
          <a:bodyPr>
            <a:spAutoFit/>
          </a:bodyPr>
          <a:lstStyle/>
          <a:p>
            <a:pPr eaLnBrk="0" hangingPunct="0">
              <a:defRPr/>
            </a:pPr>
            <a:r>
              <a:rPr lang="zh-CN" altLang="en-US" sz="3200" b="1" dirty="0">
                <a:solidFill>
                  <a:srgbClr val="0000FF"/>
                </a:solidFill>
                <a:latin typeface="黑体" pitchFamily="2" charset="-122"/>
                <a:ea typeface="黑体" pitchFamily="2" charset="-122"/>
                <a:cs typeface="+mj-cs"/>
              </a:rPr>
              <a:t>（三）血糖指数（</a:t>
            </a:r>
            <a:r>
              <a:rPr lang="en-US" altLang="zh-CN" sz="3200" b="1" dirty="0" err="1">
                <a:solidFill>
                  <a:srgbClr val="0000FF"/>
                </a:solidFill>
                <a:latin typeface="黑体" pitchFamily="2" charset="-122"/>
                <a:ea typeface="黑体" pitchFamily="2" charset="-122"/>
                <a:cs typeface="+mj-cs"/>
              </a:rPr>
              <a:t>glycemic</a:t>
            </a:r>
            <a:r>
              <a:rPr lang="en-US" altLang="zh-CN" sz="3200" b="1" dirty="0">
                <a:solidFill>
                  <a:srgbClr val="0000FF"/>
                </a:solidFill>
                <a:latin typeface="黑体" pitchFamily="2" charset="-122"/>
                <a:ea typeface="黑体" pitchFamily="2" charset="-122"/>
                <a:cs typeface="+mj-cs"/>
              </a:rPr>
              <a:t> </a:t>
            </a:r>
            <a:r>
              <a:rPr lang="en-US" altLang="zh-CN" sz="3200" b="1" dirty="0" err="1">
                <a:solidFill>
                  <a:srgbClr val="0000FF"/>
                </a:solidFill>
                <a:latin typeface="黑体" pitchFamily="2" charset="-122"/>
                <a:ea typeface="黑体" pitchFamily="2" charset="-122"/>
                <a:cs typeface="+mj-cs"/>
              </a:rPr>
              <a:t>index,GI</a:t>
            </a:r>
            <a:r>
              <a:rPr lang="zh-CN" altLang="en-US" sz="3200" b="1" dirty="0">
                <a:solidFill>
                  <a:srgbClr val="0000FF"/>
                </a:solidFill>
                <a:latin typeface="黑体" pitchFamily="2" charset="-122"/>
                <a:ea typeface="黑体" pitchFamily="2" charset="-122"/>
                <a:cs typeface="+mj-cs"/>
              </a:rPr>
              <a:t>）</a:t>
            </a:r>
          </a:p>
          <a:p>
            <a:pPr>
              <a:defRPr/>
            </a:pPr>
            <a:endParaRPr lang="zh-CN" altLang="en-US" dirty="0">
              <a:latin typeface="Arial"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3"/>
          <p:cNvSpPr>
            <a:spLocks noGrp="1" noChangeArrowheads="1"/>
          </p:cNvSpPr>
          <p:nvPr>
            <p:ph type="title"/>
          </p:nvPr>
        </p:nvSpPr>
        <p:spPr>
          <a:xfrm>
            <a:off x="914400" y="762000"/>
            <a:ext cx="8077200" cy="746125"/>
          </a:xfrm>
        </p:spPr>
        <p:txBody>
          <a:bodyPr>
            <a:normAutofit/>
          </a:bodyPr>
          <a:lstStyle/>
          <a:p>
            <a:pPr algn="l"/>
            <a:r>
              <a:rPr lang="zh-CN" altLang="en-US" sz="3200" b="1" dirty="0" smtClean="0">
                <a:solidFill>
                  <a:srgbClr val="0000FF"/>
                </a:solidFill>
                <a:latin typeface="黑体" pitchFamily="49" charset="-122"/>
                <a:ea typeface="黑体" pitchFamily="49" charset="-122"/>
              </a:rPr>
              <a:t>      </a:t>
            </a:r>
            <a:r>
              <a:rPr lang="zh-CN" altLang="en-US" sz="2800" b="1" dirty="0" smtClean="0">
                <a:solidFill>
                  <a:srgbClr val="0000FF"/>
                </a:solidFill>
                <a:latin typeface="黑体" pitchFamily="49" charset="-122"/>
                <a:ea typeface="黑体" pitchFamily="49" charset="-122"/>
              </a:rPr>
              <a:t>表１　常见食物的血糖指数（</a:t>
            </a:r>
            <a:r>
              <a:rPr lang="en-US" altLang="zh-CN" sz="2800" b="1" dirty="0" smtClean="0">
                <a:solidFill>
                  <a:srgbClr val="0000FF"/>
                </a:solidFill>
                <a:latin typeface="黑体" pitchFamily="49" charset="-122"/>
                <a:ea typeface="黑体" pitchFamily="49" charset="-122"/>
              </a:rPr>
              <a:t>GI</a:t>
            </a:r>
            <a:r>
              <a:rPr lang="zh-CN" altLang="en-US" sz="2800" b="1" dirty="0" smtClean="0">
                <a:solidFill>
                  <a:srgbClr val="0000FF"/>
                </a:solidFill>
                <a:latin typeface="黑体" pitchFamily="49" charset="-122"/>
                <a:ea typeface="黑体" pitchFamily="49" charset="-122"/>
              </a:rPr>
              <a:t>）</a:t>
            </a:r>
          </a:p>
        </p:txBody>
      </p:sp>
      <p:graphicFrame>
        <p:nvGraphicFramePr>
          <p:cNvPr id="314389" name="Group 21"/>
          <p:cNvGraphicFramePr>
            <a:graphicFrameLocks noGrp="1"/>
          </p:cNvGraphicFramePr>
          <p:nvPr>
            <p:ph idx="1"/>
          </p:nvPr>
        </p:nvGraphicFramePr>
        <p:xfrm>
          <a:off x="1219200" y="1600200"/>
          <a:ext cx="7772400" cy="4600575"/>
        </p:xfrm>
        <a:graphic>
          <a:graphicData uri="http://schemas.openxmlformats.org/drawingml/2006/table">
            <a:tbl>
              <a:tblPr/>
              <a:tblGrid>
                <a:gridCol w="7772400"/>
              </a:tblGrid>
              <a:tr h="533400">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2400" b="1" i="0" u="none" strike="noStrike" cap="none" normalizeH="0" baseline="0" smtClean="0">
                          <a:ln>
                            <a:noFill/>
                          </a:ln>
                          <a:solidFill>
                            <a:schemeClr val="tx1"/>
                          </a:solidFill>
                          <a:effectLst/>
                          <a:latin typeface="Times New Roman" pitchFamily="18" charset="0"/>
                          <a:ea typeface="宋体" pitchFamily="2" charset="-122"/>
                        </a:rPr>
                        <a:t>食物名称              </a:t>
                      </a:r>
                      <a:r>
                        <a:rPr kumimoji="1" lang="en-US" altLang="zh-CN" sz="2400" b="1" i="0" u="none" strike="noStrike" cap="none" normalizeH="0" baseline="0" smtClean="0">
                          <a:ln>
                            <a:noFill/>
                          </a:ln>
                          <a:solidFill>
                            <a:schemeClr val="tx1"/>
                          </a:solidFill>
                          <a:effectLst/>
                          <a:latin typeface="Times New Roman" pitchFamily="18" charset="0"/>
                          <a:ea typeface="宋体" pitchFamily="2" charset="-122"/>
                        </a:rPr>
                        <a:t>GI                 </a:t>
                      </a:r>
                      <a:r>
                        <a:rPr kumimoji="1" lang="zh-CN" altLang="en-US" sz="2400" b="1" i="0" u="none" strike="noStrike" cap="none" normalizeH="0" baseline="0" smtClean="0">
                          <a:ln>
                            <a:noFill/>
                          </a:ln>
                          <a:solidFill>
                            <a:schemeClr val="tx1"/>
                          </a:solidFill>
                          <a:effectLst/>
                          <a:latin typeface="Times New Roman" pitchFamily="18" charset="0"/>
                          <a:ea typeface="宋体" pitchFamily="2" charset="-122"/>
                        </a:rPr>
                        <a:t>食物名称               </a:t>
                      </a:r>
                      <a:r>
                        <a:rPr kumimoji="1" lang="en-US" altLang="zh-CN" sz="2400" b="1" i="0" u="none" strike="noStrike" cap="none" normalizeH="0" baseline="0" smtClean="0">
                          <a:ln>
                            <a:noFill/>
                          </a:ln>
                          <a:solidFill>
                            <a:schemeClr val="tx1"/>
                          </a:solidFill>
                          <a:effectLst/>
                          <a:latin typeface="Times New Roman" pitchFamily="18" charset="0"/>
                          <a:ea typeface="宋体" pitchFamily="2" charset="-122"/>
                        </a:rPr>
                        <a:t>GI</a:t>
                      </a:r>
                    </a:p>
                  </a:txBody>
                  <a:tcPr horzOverflow="overflow">
                    <a:lnL cap="flat">
                      <a:noFill/>
                    </a:lnL>
                    <a:lnR cap="flat">
                      <a:noFill/>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067175">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rPr>
                        <a:t>葡萄糖                        </a:t>
                      </a: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rPr>
                        <a:t>100                     </a:t>
                      </a: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rPr>
                        <a:t>面包                           </a:t>
                      </a: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rPr>
                        <a:t>87.9</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rPr>
                        <a:t>蔗糖                        </a:t>
                      </a: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rPr>
                        <a:t>65.0±6.3               </a:t>
                      </a: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rPr>
                        <a:t>牛奶                           </a:t>
                      </a: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rPr>
                        <a:t>27.6</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rPr>
                        <a:t>果糖                        </a:t>
                      </a: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rPr>
                        <a:t>23.0±4.6               </a:t>
                      </a: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rPr>
                        <a:t>花生                           </a:t>
                      </a: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rPr>
                        <a:t>14.0</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rPr>
                        <a:t>乳糖                        </a:t>
                      </a: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rPr>
                        <a:t>46.0±3.2               </a:t>
                      </a: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rPr>
                        <a:t>南瓜                           </a:t>
                      </a: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rPr>
                        <a:t>75.0</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rPr>
                        <a:t>馒头                             </a:t>
                      </a: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rPr>
                        <a:t>88.1                   </a:t>
                      </a: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rPr>
                        <a:t>大豆                           </a:t>
                      </a: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rPr>
                        <a:t>18.0</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rPr>
                        <a:t>熟甘薯                         </a:t>
                      </a: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rPr>
                        <a:t>76.7                   </a:t>
                      </a: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rPr>
                        <a:t>绿豆                           </a:t>
                      </a: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rPr>
                        <a:t>27.2</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rPr>
                        <a:t>熟土豆                         </a:t>
                      </a: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rPr>
                        <a:t>66.4                   </a:t>
                      </a: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rPr>
                        <a:t>香蕉                           </a:t>
                      </a: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rPr>
                        <a:t>52.0</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rPr>
                        <a:t>面条                             </a:t>
                      </a: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rPr>
                        <a:t>81.6                   </a:t>
                      </a: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rPr>
                        <a:t>苹果                           </a:t>
                      </a: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rPr>
                        <a:t>36.0</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rPr>
                        <a:t>大米                             </a:t>
                      </a: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rPr>
                        <a:t>83.2                   </a:t>
                      </a: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rPr>
                        <a:t>菠萝                           </a:t>
                      </a: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rPr>
                        <a:t>66.0</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rPr>
                        <a:t>大麦粉                         </a:t>
                      </a: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rPr>
                        <a:t>66.0                   </a:t>
                      </a: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rPr>
                        <a:t>葡萄                           </a:t>
                      </a: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rPr>
                        <a:t>43.0</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rPr>
                        <a:t>荞麦                             </a:t>
                      </a: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rPr>
                        <a:t>54.0                   </a:t>
                      </a: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rPr>
                        <a:t>西瓜                           </a:t>
                      </a: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rPr>
                        <a:t>72.0</a:t>
                      </a:r>
                    </a:p>
                  </a:txBody>
                  <a:tcPr horzOverflow="overflow">
                    <a:lnL cap="flat">
                      <a:noFill/>
                    </a:lnL>
                    <a:lnR cap="flat">
                      <a:noFill/>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type="body" idx="1"/>
          </p:nvPr>
        </p:nvSpPr>
        <p:spPr/>
        <p:txBody>
          <a:bodyPr/>
          <a:lstStyle/>
          <a:p>
            <a:pPr>
              <a:buFont typeface="Symbol" pitchFamily="18" charset="2"/>
              <a:buNone/>
            </a:pPr>
            <a:r>
              <a:rPr lang="en-US" altLang="zh-CN" b="1" smtClean="0">
                <a:latin typeface="黑体" pitchFamily="49" charset="-122"/>
                <a:ea typeface="黑体" pitchFamily="49" charset="-122"/>
              </a:rPr>
              <a:t>2.</a:t>
            </a:r>
            <a:r>
              <a:rPr lang="zh-CN" altLang="en-US" b="1" smtClean="0">
                <a:latin typeface="黑体" pitchFamily="49" charset="-122"/>
                <a:ea typeface="黑体" pitchFamily="49" charset="-122"/>
              </a:rPr>
              <a:t>食物</a:t>
            </a:r>
            <a:r>
              <a:rPr lang="en-US" altLang="zh-CN" b="1" smtClean="0">
                <a:latin typeface="黑体" pitchFamily="49" charset="-122"/>
                <a:ea typeface="黑体" pitchFamily="49" charset="-122"/>
              </a:rPr>
              <a:t>GI</a:t>
            </a:r>
            <a:r>
              <a:rPr lang="zh-CN" altLang="en-US" b="1" smtClean="0">
                <a:latin typeface="黑体" pitchFamily="49" charset="-122"/>
                <a:ea typeface="黑体" pitchFamily="49" charset="-122"/>
              </a:rPr>
              <a:t>的应用</a:t>
            </a:r>
          </a:p>
          <a:p>
            <a:pPr>
              <a:buFont typeface="Symbol" pitchFamily="18" charset="2"/>
              <a:buNone/>
            </a:pPr>
            <a:r>
              <a:rPr lang="zh-CN" altLang="en-US" b="1" smtClean="0">
                <a:latin typeface="黑体" pitchFamily="49" charset="-122"/>
                <a:ea typeface="黑体" pitchFamily="49" charset="-122"/>
              </a:rPr>
              <a:t>（</a:t>
            </a:r>
            <a:r>
              <a:rPr lang="en-US" altLang="zh-CN" b="1" smtClean="0">
                <a:latin typeface="黑体" pitchFamily="49" charset="-122"/>
                <a:ea typeface="黑体" pitchFamily="49" charset="-122"/>
              </a:rPr>
              <a:t>1</a:t>
            </a:r>
            <a:r>
              <a:rPr lang="zh-CN" altLang="en-US" b="1" smtClean="0">
                <a:latin typeface="黑体" pitchFamily="49" charset="-122"/>
                <a:ea typeface="黑体" pitchFamily="49" charset="-122"/>
              </a:rPr>
              <a:t>）指导合理膳食，有效控制血糖</a:t>
            </a:r>
          </a:p>
          <a:p>
            <a:pPr>
              <a:buFont typeface="Symbol" pitchFamily="18" charset="2"/>
              <a:buNone/>
            </a:pPr>
            <a:r>
              <a:rPr lang="zh-CN" altLang="en-US" b="1" smtClean="0">
                <a:latin typeface="黑体" pitchFamily="49" charset="-122"/>
                <a:ea typeface="黑体" pitchFamily="49" charset="-122"/>
              </a:rPr>
              <a:t>（</a:t>
            </a:r>
            <a:r>
              <a:rPr lang="en-US" altLang="zh-CN" b="1" smtClean="0">
                <a:latin typeface="黑体" pitchFamily="49" charset="-122"/>
                <a:ea typeface="黑体" pitchFamily="49" charset="-122"/>
              </a:rPr>
              <a:t>2</a:t>
            </a:r>
            <a:r>
              <a:rPr lang="zh-CN" altLang="en-US" b="1" smtClean="0">
                <a:latin typeface="黑体" pitchFamily="49" charset="-122"/>
                <a:ea typeface="黑体" pitchFamily="49" charset="-122"/>
              </a:rPr>
              <a:t>）</a:t>
            </a:r>
            <a:r>
              <a:rPr lang="zh-CN" b="1" smtClean="0">
                <a:latin typeface="黑体" pitchFamily="49" charset="-122"/>
                <a:ea typeface="黑体" pitchFamily="49" charset="-122"/>
              </a:rPr>
              <a:t>帮助控制体重等功能</a:t>
            </a:r>
            <a:endParaRPr lang="zh-CN" altLang="en-US" b="1" smtClean="0">
              <a:latin typeface="黑体" pitchFamily="49" charset="-122"/>
              <a:ea typeface="黑体" pitchFamily="49" charset="-122"/>
            </a:endParaRPr>
          </a:p>
          <a:p>
            <a:pPr>
              <a:buFont typeface="Symbol" pitchFamily="18" charset="2"/>
              <a:buNone/>
            </a:pPr>
            <a:r>
              <a:rPr lang="zh-CN" altLang="en-US" b="1" smtClean="0">
                <a:latin typeface="黑体" pitchFamily="49" charset="-122"/>
                <a:ea typeface="黑体" pitchFamily="49" charset="-122"/>
              </a:rPr>
              <a:t>（</a:t>
            </a:r>
            <a:r>
              <a:rPr lang="en-US" altLang="zh-CN" b="1" smtClean="0">
                <a:latin typeface="黑体" pitchFamily="49" charset="-122"/>
                <a:ea typeface="黑体" pitchFamily="49" charset="-122"/>
              </a:rPr>
              <a:t>3</a:t>
            </a:r>
            <a:r>
              <a:rPr lang="zh-CN" altLang="en-US" b="1" smtClean="0">
                <a:latin typeface="黑体" pitchFamily="49" charset="-122"/>
                <a:ea typeface="黑体" pitchFamily="49" charset="-122"/>
              </a:rPr>
              <a:t>）改善胃肠功能</a:t>
            </a:r>
          </a:p>
        </p:txBody>
      </p:sp>
      <p:sp>
        <p:nvSpPr>
          <p:cNvPr id="5" name="TextBox 4"/>
          <p:cNvSpPr txBox="1">
            <a:spLocks noChangeArrowheads="1"/>
          </p:cNvSpPr>
          <p:nvPr/>
        </p:nvSpPr>
        <p:spPr bwMode="auto">
          <a:xfrm>
            <a:off x="304800" y="533400"/>
            <a:ext cx="7467600" cy="862013"/>
          </a:xfrm>
          <a:prstGeom prst="rect">
            <a:avLst/>
          </a:prstGeom>
          <a:noFill/>
          <a:ln w="9525">
            <a:noFill/>
            <a:miter lim="800000"/>
            <a:headEnd/>
            <a:tailEnd/>
          </a:ln>
        </p:spPr>
        <p:txBody>
          <a:bodyPr>
            <a:spAutoFit/>
          </a:bodyPr>
          <a:lstStyle/>
          <a:p>
            <a:pPr eaLnBrk="0" hangingPunct="0">
              <a:defRPr/>
            </a:pPr>
            <a:r>
              <a:rPr lang="zh-CN" altLang="en-US" sz="3200" b="1" dirty="0">
                <a:solidFill>
                  <a:srgbClr val="0000FF"/>
                </a:solidFill>
                <a:latin typeface="黑体" pitchFamily="2" charset="-122"/>
                <a:ea typeface="黑体" pitchFamily="2" charset="-122"/>
                <a:cs typeface="+mj-cs"/>
              </a:rPr>
              <a:t>（三）血糖指数（</a:t>
            </a:r>
            <a:r>
              <a:rPr lang="en-US" altLang="zh-CN" sz="3200" b="1" dirty="0" err="1">
                <a:solidFill>
                  <a:srgbClr val="0000FF"/>
                </a:solidFill>
                <a:latin typeface="黑体" pitchFamily="2" charset="-122"/>
                <a:ea typeface="黑体" pitchFamily="2" charset="-122"/>
                <a:cs typeface="+mj-cs"/>
              </a:rPr>
              <a:t>glycemic</a:t>
            </a:r>
            <a:r>
              <a:rPr lang="en-US" altLang="zh-CN" sz="3200" b="1" dirty="0">
                <a:solidFill>
                  <a:srgbClr val="0000FF"/>
                </a:solidFill>
                <a:latin typeface="黑体" pitchFamily="2" charset="-122"/>
                <a:ea typeface="黑体" pitchFamily="2" charset="-122"/>
                <a:cs typeface="+mj-cs"/>
              </a:rPr>
              <a:t> </a:t>
            </a:r>
            <a:r>
              <a:rPr lang="en-US" altLang="zh-CN" sz="3200" b="1" dirty="0" err="1">
                <a:solidFill>
                  <a:srgbClr val="0000FF"/>
                </a:solidFill>
                <a:latin typeface="黑体" pitchFamily="2" charset="-122"/>
                <a:ea typeface="黑体" pitchFamily="2" charset="-122"/>
                <a:cs typeface="+mj-cs"/>
              </a:rPr>
              <a:t>index,GI</a:t>
            </a:r>
            <a:r>
              <a:rPr lang="zh-CN" altLang="en-US" sz="3200" b="1" dirty="0">
                <a:solidFill>
                  <a:srgbClr val="0000FF"/>
                </a:solidFill>
                <a:latin typeface="黑体" pitchFamily="2" charset="-122"/>
                <a:ea typeface="黑体" pitchFamily="2" charset="-122"/>
                <a:cs typeface="+mj-cs"/>
              </a:rPr>
              <a:t>）</a:t>
            </a:r>
          </a:p>
          <a:p>
            <a:pPr>
              <a:defRPr/>
            </a:pPr>
            <a:endParaRPr lang="zh-CN" altLang="en-US" dirty="0">
              <a:latin typeface="Arial"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rmAutofit fontScale="90000"/>
          </a:bodyPr>
          <a:lstStyle/>
          <a:p>
            <a:r>
              <a:rPr lang="zh-CN" b="1" smtClean="0">
                <a:solidFill>
                  <a:srgbClr val="0000FF"/>
                </a:solidFill>
                <a:latin typeface="黑体" pitchFamily="49" charset="-122"/>
                <a:ea typeface="黑体" pitchFamily="49" charset="-122"/>
              </a:rPr>
              <a:t>四、碳水化合物的参考摄入量和食物来源</a:t>
            </a:r>
            <a:endParaRPr lang="zh-CN" altLang="en-US" b="1" smtClean="0">
              <a:solidFill>
                <a:srgbClr val="0000FF"/>
              </a:solidFill>
              <a:latin typeface="黑体" pitchFamily="49" charset="-122"/>
              <a:ea typeface="黑体" pitchFamily="49" charset="-122"/>
            </a:endParaRPr>
          </a:p>
        </p:txBody>
      </p:sp>
      <p:sp>
        <p:nvSpPr>
          <p:cNvPr id="78851" name="Rectangle 3"/>
          <p:cNvSpPr>
            <a:spLocks noGrp="1" noChangeArrowheads="1"/>
          </p:cNvSpPr>
          <p:nvPr>
            <p:ph type="body" idx="1"/>
          </p:nvPr>
        </p:nvSpPr>
        <p:spPr/>
        <p:txBody>
          <a:bodyPr/>
          <a:lstStyle/>
          <a:p>
            <a:pPr algn="just">
              <a:lnSpc>
                <a:spcPct val="150000"/>
              </a:lnSpc>
              <a:spcBef>
                <a:spcPct val="0"/>
              </a:spcBef>
            </a:pPr>
            <a:r>
              <a:rPr lang="zh-CN" altLang="en-US" b="1" dirty="0" smtClean="0">
                <a:latin typeface="黑体" pitchFamily="49" charset="-122"/>
                <a:ea typeface="黑体" pitchFamily="49" charset="-122"/>
              </a:rPr>
              <a:t>膳食供给量：</a:t>
            </a:r>
            <a:endParaRPr lang="en-US" altLang="zh-CN" b="1" dirty="0" smtClean="0">
              <a:latin typeface="黑体" pitchFamily="49" charset="-122"/>
              <a:ea typeface="黑体" pitchFamily="49" charset="-122"/>
            </a:endParaRPr>
          </a:p>
          <a:p>
            <a:pPr lvl="1" algn="just">
              <a:lnSpc>
                <a:spcPct val="150000"/>
              </a:lnSpc>
              <a:spcBef>
                <a:spcPct val="0"/>
              </a:spcBef>
            </a:pPr>
            <a:r>
              <a:rPr lang="zh-CN" altLang="en-US" b="1" dirty="0" smtClean="0">
                <a:latin typeface="黑体" pitchFamily="49" charset="-122"/>
                <a:ea typeface="黑体" pitchFamily="49" charset="-122"/>
              </a:rPr>
              <a:t>占总热能的</a:t>
            </a:r>
            <a:r>
              <a:rPr lang="en-US" altLang="zh-CN" b="1" dirty="0" smtClean="0">
                <a:latin typeface="黑体" pitchFamily="49" charset="-122"/>
                <a:ea typeface="黑体" pitchFamily="49" charset="-122"/>
              </a:rPr>
              <a:t>55%</a:t>
            </a:r>
            <a:r>
              <a:rPr lang="zh-CN" altLang="zh-CN" b="1" dirty="0" smtClean="0">
                <a:latin typeface="黑体" pitchFamily="49" charset="-122"/>
                <a:ea typeface="黑体" pitchFamily="49" charset="-122"/>
              </a:rPr>
              <a:t>～</a:t>
            </a:r>
            <a:r>
              <a:rPr lang="en-US" altLang="zh-CN" b="1" dirty="0" smtClean="0">
                <a:latin typeface="黑体" pitchFamily="49" charset="-122"/>
                <a:ea typeface="黑体" pitchFamily="49" charset="-122"/>
              </a:rPr>
              <a:t>65%</a:t>
            </a:r>
            <a:r>
              <a:rPr lang="zh-CN" altLang="en-US" b="1" dirty="0" smtClean="0">
                <a:latin typeface="黑体" pitchFamily="49" charset="-122"/>
                <a:ea typeface="黑体" pitchFamily="49" charset="-122"/>
              </a:rPr>
              <a:t>；</a:t>
            </a:r>
            <a:endParaRPr lang="en-US" altLang="zh-CN" b="1" dirty="0" smtClean="0">
              <a:latin typeface="黑体" pitchFamily="49" charset="-122"/>
              <a:ea typeface="黑体" pitchFamily="49" charset="-122"/>
            </a:endParaRPr>
          </a:p>
          <a:p>
            <a:pPr lvl="1" algn="just">
              <a:lnSpc>
                <a:spcPct val="150000"/>
              </a:lnSpc>
              <a:spcBef>
                <a:spcPct val="0"/>
              </a:spcBef>
            </a:pPr>
            <a:r>
              <a:rPr lang="zh-CN" altLang="en-US" b="1" dirty="0" smtClean="0">
                <a:latin typeface="黑体" pitchFamily="49" charset="-122"/>
                <a:ea typeface="黑体" pitchFamily="49" charset="-122"/>
              </a:rPr>
              <a:t>其中精制糖占总热能的</a:t>
            </a:r>
            <a:r>
              <a:rPr lang="en-US" altLang="zh-CN" b="1" dirty="0" smtClean="0">
                <a:latin typeface="黑体" pitchFamily="49" charset="-122"/>
                <a:ea typeface="黑体" pitchFamily="49" charset="-122"/>
              </a:rPr>
              <a:t>10%</a:t>
            </a:r>
            <a:r>
              <a:rPr lang="zh-CN" altLang="en-US" b="1" dirty="0" smtClean="0">
                <a:latin typeface="黑体" pitchFamily="49" charset="-122"/>
                <a:ea typeface="黑体" pitchFamily="49" charset="-122"/>
              </a:rPr>
              <a:t>以下。</a:t>
            </a:r>
          </a:p>
          <a:p>
            <a:r>
              <a:rPr lang="zh-CN" altLang="en-US" b="1" dirty="0" smtClean="0">
                <a:latin typeface="黑体" pitchFamily="49" charset="-122"/>
                <a:ea typeface="黑体" pitchFamily="49" charset="-122"/>
              </a:rPr>
              <a:t>食物来源：</a:t>
            </a:r>
            <a:r>
              <a:rPr lang="zh-CN" b="1" dirty="0" smtClean="0">
                <a:latin typeface="黑体" pitchFamily="49" charset="-122"/>
                <a:ea typeface="黑体" pitchFamily="49" charset="-122"/>
              </a:rPr>
              <a:t>谷类（含量</a:t>
            </a:r>
            <a:r>
              <a:rPr lang="en-US" altLang="zh-CN" b="1" dirty="0" smtClean="0">
                <a:latin typeface="黑体" pitchFamily="49" charset="-122"/>
                <a:ea typeface="黑体" pitchFamily="49" charset="-122"/>
              </a:rPr>
              <a:t>70%</a:t>
            </a:r>
            <a:r>
              <a:rPr lang="zh-CN" b="1" dirty="0" smtClean="0">
                <a:latin typeface="黑体" pitchFamily="49" charset="-122"/>
                <a:ea typeface="黑体" pitchFamily="49" charset="-122"/>
              </a:rPr>
              <a:t>～</a:t>
            </a:r>
            <a:r>
              <a:rPr lang="en-US" altLang="zh-CN" b="1" dirty="0" smtClean="0">
                <a:latin typeface="黑体" pitchFamily="49" charset="-122"/>
                <a:ea typeface="黑体" pitchFamily="49" charset="-122"/>
              </a:rPr>
              <a:t>80%</a:t>
            </a:r>
            <a:r>
              <a:rPr lang="zh-CN" b="1" dirty="0" smtClean="0">
                <a:latin typeface="黑体" pitchFamily="49" charset="-122"/>
                <a:ea typeface="黑体" pitchFamily="49" charset="-122"/>
              </a:rPr>
              <a:t>）、薯类（含量</a:t>
            </a:r>
            <a:r>
              <a:rPr lang="en-US" altLang="zh-CN" b="1" dirty="0" smtClean="0">
                <a:latin typeface="黑体" pitchFamily="49" charset="-122"/>
                <a:ea typeface="黑体" pitchFamily="49" charset="-122"/>
              </a:rPr>
              <a:t>15%</a:t>
            </a:r>
            <a:r>
              <a:rPr lang="zh-CN" b="1" dirty="0" smtClean="0">
                <a:latin typeface="黑体" pitchFamily="49" charset="-122"/>
                <a:ea typeface="黑体" pitchFamily="49" charset="-122"/>
              </a:rPr>
              <a:t>～</a:t>
            </a:r>
            <a:r>
              <a:rPr lang="en-US" altLang="zh-CN" b="1" dirty="0" smtClean="0">
                <a:latin typeface="黑体" pitchFamily="49" charset="-122"/>
                <a:ea typeface="黑体" pitchFamily="49" charset="-122"/>
              </a:rPr>
              <a:t>30%</a:t>
            </a:r>
            <a:r>
              <a:rPr lang="zh-CN" b="1" dirty="0" smtClean="0">
                <a:latin typeface="黑体" pitchFamily="49" charset="-122"/>
                <a:ea typeface="黑体" pitchFamily="49" charset="-122"/>
              </a:rPr>
              <a:t>）、豆类（含量</a:t>
            </a:r>
            <a:r>
              <a:rPr lang="en-US" altLang="zh-CN" b="1" dirty="0" smtClean="0">
                <a:latin typeface="黑体" pitchFamily="49" charset="-122"/>
                <a:ea typeface="黑体" pitchFamily="49" charset="-122"/>
              </a:rPr>
              <a:t>25%</a:t>
            </a:r>
            <a:r>
              <a:rPr lang="zh-CN" b="1" dirty="0" smtClean="0">
                <a:latin typeface="黑体" pitchFamily="49" charset="-122"/>
                <a:ea typeface="黑体" pitchFamily="49" charset="-122"/>
              </a:rPr>
              <a:t>～</a:t>
            </a:r>
            <a:r>
              <a:rPr lang="en-US" altLang="zh-CN" b="1" dirty="0" smtClean="0">
                <a:latin typeface="黑体" pitchFamily="49" charset="-122"/>
                <a:ea typeface="黑体" pitchFamily="49" charset="-122"/>
              </a:rPr>
              <a:t>60%</a:t>
            </a:r>
            <a:r>
              <a:rPr lang="zh-CN" b="1" dirty="0" smtClean="0">
                <a:latin typeface="黑体" pitchFamily="49" charset="-122"/>
                <a:ea typeface="黑体" pitchFamily="49" charset="-122"/>
              </a:rPr>
              <a:t>）等植物性食物。</a:t>
            </a:r>
          </a:p>
          <a:p>
            <a:endParaRPr lang="en-US" altLang="zh-CN" b="1" dirty="0" smtClean="0">
              <a:latin typeface="宋体" pitchFamily="2" charset="-122"/>
            </a:endParaRPr>
          </a:p>
          <a:p>
            <a:endParaRPr lang="zh-CN" altLang="en-US"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l"/>
            <a:r>
              <a:rPr lang="zh-CN" altLang="en-US" sz="3600" b="1" smtClean="0">
                <a:solidFill>
                  <a:srgbClr val="0000FF"/>
                </a:solidFill>
                <a:latin typeface="黑体" pitchFamily="49" charset="-122"/>
                <a:ea typeface="黑体" pitchFamily="49" charset="-122"/>
              </a:rPr>
              <a:t>（二）氨基酸模式和限制氨基酸</a:t>
            </a:r>
          </a:p>
        </p:txBody>
      </p:sp>
      <p:sp>
        <p:nvSpPr>
          <p:cNvPr id="15363" name="Rectangle 3"/>
          <p:cNvSpPr>
            <a:spLocks noGrp="1" noChangeArrowheads="1"/>
          </p:cNvSpPr>
          <p:nvPr>
            <p:ph type="body" idx="1"/>
          </p:nvPr>
        </p:nvSpPr>
        <p:spPr>
          <a:xfrm>
            <a:off x="457200" y="1905000"/>
            <a:ext cx="8229600" cy="3962400"/>
          </a:xfrm>
        </p:spPr>
        <p:txBody>
          <a:bodyPr/>
          <a:lstStyle/>
          <a:p>
            <a:pPr marL="0">
              <a:lnSpc>
                <a:spcPts val="4100"/>
              </a:lnSpc>
              <a:buFontTx/>
              <a:buNone/>
            </a:pPr>
            <a:r>
              <a:rPr lang="en-US" altLang="zh-CN" b="1" smtClean="0">
                <a:solidFill>
                  <a:srgbClr val="FF0000"/>
                </a:solidFill>
                <a:latin typeface="黑体" pitchFamily="49" charset="-122"/>
                <a:ea typeface="黑体" pitchFamily="49" charset="-122"/>
              </a:rPr>
              <a:t>1.</a:t>
            </a:r>
            <a:r>
              <a:rPr lang="zh-CN" altLang="en-US" b="1" smtClean="0">
                <a:solidFill>
                  <a:srgbClr val="FF0000"/>
                </a:solidFill>
                <a:latin typeface="黑体" pitchFamily="49" charset="-122"/>
                <a:ea typeface="黑体" pitchFamily="49" charset="-122"/>
              </a:rPr>
              <a:t>氨基酸模式</a:t>
            </a:r>
            <a:r>
              <a:rPr lang="zh-CN" altLang="en-US" b="1" smtClean="0">
                <a:latin typeface="黑体" pitchFamily="49" charset="-122"/>
                <a:ea typeface="黑体" pitchFamily="49" charset="-122"/>
              </a:rPr>
              <a:t>（</a:t>
            </a:r>
            <a:r>
              <a:rPr lang="en-US" altLang="zh-CN" b="1" smtClean="0">
                <a:latin typeface="黑体" pitchFamily="49" charset="-122"/>
                <a:ea typeface="黑体" pitchFamily="49" charset="-122"/>
              </a:rPr>
              <a:t>amino acid pattern) </a:t>
            </a:r>
            <a:r>
              <a:rPr lang="zh-CN" altLang="en-US" b="1" smtClean="0">
                <a:latin typeface="黑体" pitchFamily="49" charset="-122"/>
                <a:ea typeface="黑体" pitchFamily="49" charset="-122"/>
              </a:rPr>
              <a:t>：蛋白质中各种</a:t>
            </a:r>
            <a:r>
              <a:rPr lang="zh-CN" altLang="en-US" b="1" smtClean="0">
                <a:solidFill>
                  <a:srgbClr val="FF0000"/>
                </a:solidFill>
                <a:latin typeface="黑体" pitchFamily="49" charset="-122"/>
                <a:ea typeface="黑体" pitchFamily="49" charset="-122"/>
              </a:rPr>
              <a:t>必需</a:t>
            </a:r>
            <a:r>
              <a:rPr lang="zh-CN" altLang="en-US" b="1" smtClean="0">
                <a:latin typeface="黑体" pitchFamily="49" charset="-122"/>
                <a:ea typeface="黑体" pitchFamily="49" charset="-122"/>
              </a:rPr>
              <a:t>氨基酸的构成比例。</a:t>
            </a:r>
            <a:endParaRPr lang="en-US" altLang="zh-CN" b="1" smtClean="0">
              <a:latin typeface="黑体" pitchFamily="49" charset="-122"/>
              <a:ea typeface="黑体" pitchFamily="49" charset="-122"/>
            </a:endParaRPr>
          </a:p>
          <a:p>
            <a:pPr marL="0">
              <a:lnSpc>
                <a:spcPts val="4100"/>
              </a:lnSpc>
            </a:pPr>
            <a:endParaRPr lang="zh-CN" altLang="en-US" sz="1100" b="1" smtClean="0">
              <a:latin typeface="黑体" pitchFamily="49" charset="-122"/>
              <a:ea typeface="黑体" pitchFamily="49" charset="-122"/>
            </a:endParaRPr>
          </a:p>
          <a:p>
            <a:pPr marL="400050" lvl="1">
              <a:lnSpc>
                <a:spcPts val="4100"/>
              </a:lnSpc>
            </a:pPr>
            <a:r>
              <a:rPr lang="zh-CN" b="1" smtClean="0">
                <a:latin typeface="黑体" pitchFamily="49" charset="-122"/>
                <a:ea typeface="黑体" pitchFamily="49" charset="-122"/>
              </a:rPr>
              <a:t>其计算方法是将该种蛋白质中的色氨酸含量定为</a:t>
            </a:r>
            <a:r>
              <a:rPr lang="en-US" altLang="zh-CN" b="1" smtClean="0">
                <a:latin typeface="黑体" pitchFamily="49" charset="-122"/>
                <a:ea typeface="黑体" pitchFamily="49" charset="-122"/>
              </a:rPr>
              <a:t>1</a:t>
            </a:r>
            <a:r>
              <a:rPr lang="zh-CN" b="1" smtClean="0">
                <a:latin typeface="黑体" pitchFamily="49" charset="-122"/>
                <a:ea typeface="黑体" pitchFamily="49" charset="-122"/>
              </a:rPr>
              <a:t>，分别计算出其他必需氨基酸的相应比值，这一系列的比值就是该种蛋白质的氨基酸模式</a:t>
            </a:r>
            <a:r>
              <a:rPr lang="zh-CN" altLang="en-US" b="1" smtClean="0">
                <a:latin typeface="黑体" pitchFamily="49" charset="-122"/>
                <a:ea typeface="黑体" pitchFamily="49" charset="-122"/>
              </a:rPr>
              <a:t>。</a:t>
            </a:r>
            <a:endParaRPr lang="en-US" altLang="zh-CN" b="1" smtClean="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标题 1"/>
          <p:cNvSpPr>
            <a:spLocks noGrp="1"/>
          </p:cNvSpPr>
          <p:nvPr>
            <p:ph type="title"/>
          </p:nvPr>
        </p:nvSpPr>
        <p:spPr/>
        <p:txBody>
          <a:bodyPr/>
          <a:lstStyle/>
          <a:p>
            <a:r>
              <a:rPr lang="zh-CN" b="1" smtClean="0">
                <a:solidFill>
                  <a:srgbClr val="0000FF"/>
                </a:solidFill>
                <a:latin typeface="黑体" pitchFamily="49" charset="-122"/>
                <a:ea typeface="黑体" pitchFamily="49" charset="-122"/>
              </a:rPr>
              <a:t>五、膳食纤维</a:t>
            </a:r>
            <a:endParaRPr lang="zh-CN" altLang="en-US" b="1" smtClean="0">
              <a:solidFill>
                <a:srgbClr val="0000FF"/>
              </a:solidFill>
              <a:latin typeface="黑体" pitchFamily="49" charset="-122"/>
              <a:ea typeface="黑体" pitchFamily="49" charset="-122"/>
            </a:endParaRPr>
          </a:p>
        </p:txBody>
      </p:sp>
      <p:sp>
        <p:nvSpPr>
          <p:cNvPr id="79875" name="内容占位符 2"/>
          <p:cNvSpPr>
            <a:spLocks noGrp="1"/>
          </p:cNvSpPr>
          <p:nvPr>
            <p:ph idx="1"/>
          </p:nvPr>
        </p:nvSpPr>
        <p:spPr>
          <a:xfrm>
            <a:off x="381000" y="1600200"/>
            <a:ext cx="8458200" cy="4525963"/>
          </a:xfrm>
        </p:spPr>
        <p:txBody>
          <a:bodyPr/>
          <a:lstStyle/>
          <a:p>
            <a:r>
              <a:rPr lang="zh-CN" b="1" smtClean="0">
                <a:latin typeface="黑体" pitchFamily="49" charset="-122"/>
                <a:ea typeface="黑体" pitchFamily="49" charset="-122"/>
              </a:rPr>
              <a:t>膳食纤维是指存在于植物体中不能被人体消化道分泌的消化酶所消化的、且不被人体吸收利用的多糖和木质素。</a:t>
            </a:r>
            <a:endParaRPr lang="en-US" altLang="zh-CN" b="1" smtClean="0">
              <a:latin typeface="黑体" pitchFamily="49" charset="-122"/>
              <a:ea typeface="黑体" pitchFamily="49" charset="-122"/>
            </a:endParaRPr>
          </a:p>
          <a:p>
            <a:pPr>
              <a:buFontTx/>
              <a:buNone/>
            </a:pPr>
            <a:r>
              <a:rPr lang="zh-CN" b="1" smtClean="0">
                <a:latin typeface="黑体" pitchFamily="49" charset="-122"/>
                <a:ea typeface="黑体" pitchFamily="49" charset="-122"/>
              </a:rPr>
              <a:t>（一）膳食纤维分类</a:t>
            </a:r>
          </a:p>
          <a:p>
            <a:pPr>
              <a:buFontTx/>
              <a:buNone/>
            </a:pPr>
            <a:r>
              <a:rPr lang="en-US" altLang="zh-CN" b="1" smtClean="0">
                <a:latin typeface="黑体" pitchFamily="49" charset="-122"/>
                <a:ea typeface="黑体" pitchFamily="49" charset="-122"/>
              </a:rPr>
              <a:t>  </a:t>
            </a:r>
            <a:r>
              <a:rPr lang="zh-CN" b="1" smtClean="0">
                <a:latin typeface="黑体" pitchFamily="49" charset="-122"/>
                <a:ea typeface="黑体" pitchFamily="49" charset="-122"/>
              </a:rPr>
              <a:t>根据其水溶性不同，分为两类</a:t>
            </a:r>
            <a:r>
              <a:rPr lang="zh-CN" altLang="en-US" b="1" smtClean="0">
                <a:latin typeface="黑体" pitchFamily="49" charset="-122"/>
                <a:ea typeface="黑体" pitchFamily="49" charset="-122"/>
              </a:rPr>
              <a:t>：</a:t>
            </a:r>
            <a:endParaRPr lang="en-US" altLang="zh-CN" b="1" smtClean="0">
              <a:latin typeface="黑体" pitchFamily="49" charset="-122"/>
              <a:ea typeface="黑体" pitchFamily="49" charset="-122"/>
            </a:endParaRPr>
          </a:p>
          <a:p>
            <a:pPr lvl="2">
              <a:buFontTx/>
              <a:buNone/>
            </a:pPr>
            <a:r>
              <a:rPr lang="en-US" altLang="zh-CN" sz="2800" b="1" smtClean="0">
                <a:latin typeface="黑体" pitchFamily="49" charset="-122"/>
                <a:ea typeface="黑体" pitchFamily="49" charset="-122"/>
              </a:rPr>
              <a:t>1.</a:t>
            </a:r>
            <a:r>
              <a:rPr lang="zh-CN" sz="2800" b="1" smtClean="0">
                <a:latin typeface="黑体" pitchFamily="49" charset="-122"/>
                <a:ea typeface="黑体" pitchFamily="49" charset="-122"/>
              </a:rPr>
              <a:t>不溶性纤维（</a:t>
            </a:r>
            <a:r>
              <a:rPr lang="en-US" altLang="zh-CN" sz="2800" b="1" smtClean="0">
                <a:ea typeface="黑体" pitchFamily="49" charset="-122"/>
              </a:rPr>
              <a:t>insoluble fiber</a:t>
            </a:r>
            <a:r>
              <a:rPr lang="zh-CN" sz="2800" b="1" smtClean="0">
                <a:latin typeface="黑体" pitchFamily="49" charset="-122"/>
                <a:ea typeface="黑体" pitchFamily="49" charset="-122"/>
              </a:rPr>
              <a:t>）</a:t>
            </a:r>
            <a:endParaRPr lang="en-US" altLang="zh-CN" sz="2800" b="1" smtClean="0">
              <a:latin typeface="黑体" pitchFamily="49" charset="-122"/>
              <a:ea typeface="黑体" pitchFamily="49" charset="-122"/>
            </a:endParaRPr>
          </a:p>
          <a:p>
            <a:pPr lvl="2">
              <a:buFontTx/>
              <a:buNone/>
            </a:pPr>
            <a:r>
              <a:rPr lang="en-US" altLang="zh-CN" sz="2800" b="1" smtClean="0">
                <a:latin typeface="黑体" pitchFamily="49" charset="-122"/>
                <a:ea typeface="黑体" pitchFamily="49" charset="-122"/>
              </a:rPr>
              <a:t>2.</a:t>
            </a:r>
            <a:r>
              <a:rPr lang="zh-CN" sz="2800" b="1" smtClean="0">
                <a:latin typeface="黑体" pitchFamily="49" charset="-122"/>
                <a:ea typeface="黑体" pitchFamily="49" charset="-122"/>
              </a:rPr>
              <a:t>可溶性纤维（</a:t>
            </a:r>
            <a:r>
              <a:rPr lang="en-US" altLang="zh-CN" sz="2800" b="1" smtClean="0">
                <a:ea typeface="黑体" pitchFamily="49" charset="-122"/>
              </a:rPr>
              <a:t>soluble fiber</a:t>
            </a:r>
            <a:r>
              <a:rPr lang="zh-CN" sz="2800" b="1" smtClean="0">
                <a:latin typeface="黑体" pitchFamily="49" charset="-122"/>
                <a:ea typeface="黑体" pitchFamily="49" charset="-122"/>
              </a:rPr>
              <a:t>）</a:t>
            </a:r>
          </a:p>
          <a:p>
            <a:endParaRPr lang="zh-CN" altLang="en-US"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标题 1"/>
          <p:cNvSpPr>
            <a:spLocks noGrp="1"/>
          </p:cNvSpPr>
          <p:nvPr>
            <p:ph type="title"/>
          </p:nvPr>
        </p:nvSpPr>
        <p:spPr/>
        <p:txBody>
          <a:bodyPr/>
          <a:lstStyle/>
          <a:p>
            <a:pPr algn="l"/>
            <a:r>
              <a:rPr lang="zh-CN" sz="4000" b="1" smtClean="0">
                <a:solidFill>
                  <a:srgbClr val="0000FF"/>
                </a:solidFill>
                <a:latin typeface="黑体" pitchFamily="49" charset="-122"/>
                <a:ea typeface="黑体" pitchFamily="49" charset="-122"/>
              </a:rPr>
              <a:t>（一）膳食纤维分类</a:t>
            </a:r>
            <a:endParaRPr lang="zh-CN" altLang="en-US" sz="2800" b="1" smtClean="0">
              <a:solidFill>
                <a:srgbClr val="0000FF"/>
              </a:solidFill>
              <a:latin typeface="黑体" pitchFamily="49" charset="-122"/>
              <a:ea typeface="黑体" pitchFamily="49" charset="-122"/>
            </a:endParaRPr>
          </a:p>
        </p:txBody>
      </p:sp>
      <p:sp>
        <p:nvSpPr>
          <p:cNvPr id="80899" name="内容占位符 2"/>
          <p:cNvSpPr>
            <a:spLocks noGrp="1"/>
          </p:cNvSpPr>
          <p:nvPr>
            <p:ph idx="1"/>
          </p:nvPr>
        </p:nvSpPr>
        <p:spPr>
          <a:xfrm>
            <a:off x="381000" y="1600200"/>
            <a:ext cx="8763000" cy="4525963"/>
          </a:xfrm>
        </p:spPr>
        <p:txBody>
          <a:bodyPr/>
          <a:lstStyle/>
          <a:p>
            <a:pPr>
              <a:buFontTx/>
              <a:buNone/>
            </a:pPr>
            <a:r>
              <a:rPr lang="en-US" altLang="zh-CN" b="1" smtClean="0">
                <a:latin typeface="黑体" pitchFamily="49" charset="-122"/>
                <a:ea typeface="黑体" pitchFamily="49" charset="-122"/>
              </a:rPr>
              <a:t>1.</a:t>
            </a:r>
            <a:r>
              <a:rPr lang="zh-CN" b="1" smtClean="0">
                <a:latin typeface="黑体" pitchFamily="49" charset="-122"/>
                <a:ea typeface="黑体" pitchFamily="49" charset="-122"/>
              </a:rPr>
              <a:t>不溶性纤维（</a:t>
            </a:r>
            <a:r>
              <a:rPr lang="en-US" altLang="zh-CN" b="1" smtClean="0">
                <a:ea typeface="黑体" pitchFamily="49" charset="-122"/>
              </a:rPr>
              <a:t>insoluble fiber</a:t>
            </a:r>
            <a:r>
              <a:rPr lang="zh-CN" b="1" smtClean="0">
                <a:latin typeface="黑体" pitchFamily="49" charset="-122"/>
                <a:ea typeface="黑体" pitchFamily="49" charset="-122"/>
              </a:rPr>
              <a:t>）：纤维素</a:t>
            </a:r>
            <a:endParaRPr lang="en-US" altLang="zh-CN" b="1" smtClean="0">
              <a:latin typeface="黑体" pitchFamily="49" charset="-122"/>
              <a:ea typeface="黑体" pitchFamily="49" charset="-122"/>
            </a:endParaRPr>
          </a:p>
          <a:p>
            <a:pPr>
              <a:buFontTx/>
              <a:buNone/>
            </a:pPr>
            <a:r>
              <a:rPr lang="zh-CN" b="1" smtClean="0">
                <a:latin typeface="黑体" pitchFamily="49" charset="-122"/>
                <a:ea typeface="黑体" pitchFamily="49" charset="-122"/>
              </a:rPr>
              <a:t>（</a:t>
            </a:r>
            <a:r>
              <a:rPr lang="en-US" altLang="zh-CN" b="1" smtClean="0">
                <a:ea typeface="黑体" pitchFamily="49" charset="-122"/>
              </a:rPr>
              <a:t>cellulose</a:t>
            </a:r>
            <a:r>
              <a:rPr lang="zh-CN" b="1" smtClean="0">
                <a:latin typeface="黑体" pitchFamily="49" charset="-122"/>
                <a:ea typeface="黑体" pitchFamily="49" charset="-122"/>
              </a:rPr>
              <a:t>）</a:t>
            </a:r>
            <a:r>
              <a:rPr lang="zh-CN" altLang="en-US" b="1" smtClean="0">
                <a:latin typeface="黑体" pitchFamily="49" charset="-122"/>
                <a:ea typeface="黑体" pitchFamily="49" charset="-122"/>
              </a:rPr>
              <a:t>、</a:t>
            </a:r>
            <a:r>
              <a:rPr lang="zh-CN" b="1" smtClean="0">
                <a:latin typeface="黑体" pitchFamily="49" charset="-122"/>
                <a:ea typeface="黑体" pitchFamily="49" charset="-122"/>
              </a:rPr>
              <a:t>半纤维素（</a:t>
            </a:r>
            <a:r>
              <a:rPr lang="en-US" altLang="zh-CN" b="1" smtClean="0">
                <a:ea typeface="黑体" pitchFamily="49" charset="-122"/>
              </a:rPr>
              <a:t>hemicellulose</a:t>
            </a:r>
            <a:r>
              <a:rPr lang="zh-CN" b="1" smtClean="0">
                <a:latin typeface="黑体" pitchFamily="49" charset="-122"/>
                <a:ea typeface="黑体" pitchFamily="49" charset="-122"/>
              </a:rPr>
              <a:t>）</a:t>
            </a:r>
            <a:r>
              <a:rPr lang="zh-CN" altLang="en-US" b="1" smtClean="0">
                <a:latin typeface="黑体" pitchFamily="49" charset="-122"/>
                <a:ea typeface="黑体" pitchFamily="49" charset="-122"/>
              </a:rPr>
              <a:t>、</a:t>
            </a:r>
            <a:r>
              <a:rPr lang="zh-CN" b="1" smtClean="0">
                <a:latin typeface="黑体" pitchFamily="49" charset="-122"/>
                <a:ea typeface="黑体" pitchFamily="49" charset="-122"/>
              </a:rPr>
              <a:t>木质素（</a:t>
            </a:r>
            <a:r>
              <a:rPr lang="en-US" altLang="zh-CN" b="1" smtClean="0">
                <a:ea typeface="黑体" pitchFamily="49" charset="-122"/>
              </a:rPr>
              <a:t>xylogen</a:t>
            </a:r>
            <a:r>
              <a:rPr lang="zh-CN" b="1" smtClean="0">
                <a:latin typeface="黑体" pitchFamily="49" charset="-122"/>
                <a:ea typeface="黑体" pitchFamily="49" charset="-122"/>
              </a:rPr>
              <a:t>）</a:t>
            </a:r>
          </a:p>
          <a:p>
            <a:pPr>
              <a:buFontTx/>
              <a:buNone/>
            </a:pPr>
            <a:endParaRPr lang="en-US" altLang="zh-CN" b="1" smtClean="0">
              <a:latin typeface="黑体" pitchFamily="49" charset="-122"/>
              <a:ea typeface="黑体" pitchFamily="49" charset="-122"/>
            </a:endParaRPr>
          </a:p>
          <a:p>
            <a:pPr>
              <a:buFontTx/>
              <a:buNone/>
            </a:pPr>
            <a:r>
              <a:rPr lang="en-US" altLang="zh-CN" b="1" smtClean="0">
                <a:latin typeface="黑体" pitchFamily="49" charset="-122"/>
                <a:ea typeface="黑体" pitchFamily="49" charset="-122"/>
              </a:rPr>
              <a:t>2.</a:t>
            </a:r>
            <a:r>
              <a:rPr lang="zh-CN" b="1" smtClean="0">
                <a:latin typeface="黑体" pitchFamily="49" charset="-122"/>
                <a:ea typeface="黑体" pitchFamily="49" charset="-122"/>
              </a:rPr>
              <a:t>可溶性纤维（</a:t>
            </a:r>
            <a:r>
              <a:rPr lang="en-US" altLang="zh-CN" b="1" smtClean="0">
                <a:ea typeface="黑体" pitchFamily="49" charset="-122"/>
              </a:rPr>
              <a:t>soluble fiber</a:t>
            </a:r>
            <a:r>
              <a:rPr lang="zh-CN" b="1" smtClean="0">
                <a:latin typeface="黑体" pitchFamily="49" charset="-122"/>
                <a:ea typeface="黑体" pitchFamily="49" charset="-122"/>
              </a:rPr>
              <a:t>）</a:t>
            </a:r>
            <a:r>
              <a:rPr lang="zh-CN" altLang="en-US" b="1" smtClean="0">
                <a:latin typeface="黑体" pitchFamily="49" charset="-122"/>
                <a:ea typeface="黑体" pitchFamily="49" charset="-122"/>
              </a:rPr>
              <a:t>：</a:t>
            </a:r>
            <a:r>
              <a:rPr lang="zh-CN" b="1" smtClean="0">
                <a:latin typeface="黑体" pitchFamily="49" charset="-122"/>
                <a:ea typeface="黑体" pitchFamily="49" charset="-122"/>
              </a:rPr>
              <a:t>树胶（</a:t>
            </a:r>
            <a:r>
              <a:rPr lang="en-US" altLang="zh-CN" b="1" smtClean="0">
                <a:ea typeface="黑体" pitchFamily="49" charset="-122"/>
              </a:rPr>
              <a:t>gum</a:t>
            </a:r>
            <a:r>
              <a:rPr lang="zh-CN" b="1" smtClean="0">
                <a:latin typeface="黑体" pitchFamily="49" charset="-122"/>
                <a:ea typeface="黑体" pitchFamily="49" charset="-122"/>
              </a:rPr>
              <a:t>）和粘胶（</a:t>
            </a:r>
            <a:r>
              <a:rPr lang="en-US" altLang="zh-CN" b="1" smtClean="0">
                <a:ea typeface="黑体" pitchFamily="49" charset="-122"/>
              </a:rPr>
              <a:t>mucilage</a:t>
            </a:r>
            <a:r>
              <a:rPr lang="zh-CN" b="1" smtClean="0">
                <a:latin typeface="黑体" pitchFamily="49" charset="-122"/>
                <a:ea typeface="黑体" pitchFamily="49" charset="-122"/>
              </a:rPr>
              <a:t>）</a:t>
            </a:r>
            <a:r>
              <a:rPr lang="zh-CN" altLang="en-US" b="1" smtClean="0">
                <a:latin typeface="黑体" pitchFamily="49" charset="-122"/>
                <a:ea typeface="黑体" pitchFamily="49" charset="-122"/>
              </a:rPr>
              <a:t>、</a:t>
            </a:r>
            <a:r>
              <a:rPr lang="zh-CN" b="1" smtClean="0">
                <a:latin typeface="黑体" pitchFamily="49" charset="-122"/>
                <a:ea typeface="黑体" pitchFamily="49" charset="-122"/>
              </a:rPr>
              <a:t>果胶（</a:t>
            </a:r>
            <a:r>
              <a:rPr lang="en-US" altLang="zh-CN" b="1" smtClean="0">
                <a:ea typeface="黑体" pitchFamily="49" charset="-122"/>
              </a:rPr>
              <a:t>pectin</a:t>
            </a:r>
            <a:r>
              <a:rPr lang="zh-CN" b="1" smtClean="0">
                <a:latin typeface="黑体" pitchFamily="49" charset="-122"/>
                <a:ea typeface="黑体" pitchFamily="49" charset="-122"/>
              </a:rPr>
              <a:t>）</a:t>
            </a:r>
            <a:r>
              <a:rPr lang="zh-CN" altLang="en-US" b="1" smtClean="0">
                <a:latin typeface="黑体" pitchFamily="49" charset="-122"/>
                <a:ea typeface="黑体" pitchFamily="49" charset="-122"/>
              </a:rPr>
              <a:t>、</a:t>
            </a:r>
            <a:r>
              <a:rPr lang="zh-CN" b="1" smtClean="0">
                <a:latin typeface="黑体" pitchFamily="49" charset="-122"/>
                <a:ea typeface="黑体" pitchFamily="49" charset="-122"/>
              </a:rPr>
              <a:t>抗性淀粉、不可消化寡糖</a:t>
            </a:r>
            <a:r>
              <a:rPr lang="zh-CN" altLang="en-US" b="1" smtClean="0">
                <a:latin typeface="黑体" pitchFamily="49" charset="-122"/>
                <a:ea typeface="黑体" pitchFamily="49" charset="-122"/>
              </a:rPr>
              <a:t>。</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标题 1"/>
          <p:cNvSpPr>
            <a:spLocks noGrp="1"/>
          </p:cNvSpPr>
          <p:nvPr>
            <p:ph type="title"/>
          </p:nvPr>
        </p:nvSpPr>
        <p:spPr/>
        <p:txBody>
          <a:bodyPr/>
          <a:lstStyle/>
          <a:p>
            <a:pPr algn="l"/>
            <a:r>
              <a:rPr lang="zh-CN" sz="3600" b="1" smtClean="0">
                <a:solidFill>
                  <a:srgbClr val="0000FF"/>
                </a:solidFill>
                <a:latin typeface="黑体" pitchFamily="49" charset="-122"/>
                <a:ea typeface="黑体" pitchFamily="49" charset="-122"/>
              </a:rPr>
              <a:t>（二）膳食纤维的理化特性和生理功能</a:t>
            </a:r>
            <a:endParaRPr lang="zh-CN" altLang="en-US" sz="3600" b="1" smtClean="0">
              <a:solidFill>
                <a:srgbClr val="0000FF"/>
              </a:solidFill>
              <a:latin typeface="黑体" pitchFamily="49" charset="-122"/>
              <a:ea typeface="黑体" pitchFamily="49" charset="-122"/>
            </a:endParaRPr>
          </a:p>
        </p:txBody>
      </p:sp>
      <p:sp>
        <p:nvSpPr>
          <p:cNvPr id="81923" name="内容占位符 2"/>
          <p:cNvSpPr>
            <a:spLocks noGrp="1"/>
          </p:cNvSpPr>
          <p:nvPr>
            <p:ph idx="1"/>
          </p:nvPr>
        </p:nvSpPr>
        <p:spPr/>
        <p:txBody>
          <a:bodyPr/>
          <a:lstStyle/>
          <a:p>
            <a:pPr>
              <a:buFontTx/>
              <a:buNone/>
            </a:pPr>
            <a:r>
              <a:rPr lang="en-US" altLang="zh-CN" b="1" smtClean="0">
                <a:latin typeface="黑体" pitchFamily="49" charset="-122"/>
                <a:ea typeface="黑体" pitchFamily="49" charset="-122"/>
              </a:rPr>
              <a:t>1</a:t>
            </a:r>
            <a:r>
              <a:rPr lang="zh-CN" b="1" smtClean="0">
                <a:latin typeface="黑体" pitchFamily="49" charset="-122"/>
                <a:ea typeface="黑体" pitchFamily="49" charset="-122"/>
              </a:rPr>
              <a:t>、膳食纤维的主要特征</a:t>
            </a:r>
          </a:p>
          <a:p>
            <a:pPr>
              <a:buFontTx/>
              <a:buNone/>
            </a:pPr>
            <a:r>
              <a:rPr lang="zh-CN" b="1" smtClean="0">
                <a:latin typeface="黑体" pitchFamily="49" charset="-122"/>
                <a:ea typeface="黑体" pitchFamily="49" charset="-122"/>
              </a:rPr>
              <a:t>（</a:t>
            </a:r>
            <a:r>
              <a:rPr lang="en-US" altLang="zh-CN" b="1" smtClean="0">
                <a:latin typeface="黑体" pitchFamily="49" charset="-122"/>
                <a:ea typeface="黑体" pitchFamily="49" charset="-122"/>
              </a:rPr>
              <a:t>1</a:t>
            </a:r>
            <a:r>
              <a:rPr lang="zh-CN" b="1" smtClean="0">
                <a:latin typeface="黑体" pitchFamily="49" charset="-122"/>
                <a:ea typeface="黑体" pitchFamily="49" charset="-122"/>
              </a:rPr>
              <a:t>）吸水作用 </a:t>
            </a:r>
            <a:endParaRPr lang="en-US" altLang="zh-CN" b="1" smtClean="0">
              <a:latin typeface="黑体" pitchFamily="49" charset="-122"/>
              <a:ea typeface="黑体" pitchFamily="49" charset="-122"/>
            </a:endParaRPr>
          </a:p>
          <a:p>
            <a:pPr>
              <a:buFontTx/>
              <a:buNone/>
            </a:pPr>
            <a:r>
              <a:rPr lang="zh-CN" b="1" smtClean="0">
                <a:latin typeface="黑体" pitchFamily="49" charset="-122"/>
                <a:ea typeface="黑体" pitchFamily="49" charset="-122"/>
              </a:rPr>
              <a:t>（</a:t>
            </a:r>
            <a:r>
              <a:rPr lang="en-US" altLang="zh-CN" b="1" smtClean="0">
                <a:latin typeface="黑体" pitchFamily="49" charset="-122"/>
                <a:ea typeface="黑体" pitchFamily="49" charset="-122"/>
              </a:rPr>
              <a:t>2</a:t>
            </a:r>
            <a:r>
              <a:rPr lang="zh-CN" b="1" smtClean="0">
                <a:latin typeface="黑体" pitchFamily="49" charset="-122"/>
                <a:ea typeface="黑体" pitchFamily="49" charset="-122"/>
              </a:rPr>
              <a:t>）结合有机化合物作用 </a:t>
            </a:r>
            <a:endParaRPr lang="en-US" altLang="zh-CN" b="1" smtClean="0">
              <a:latin typeface="黑体" pitchFamily="49" charset="-122"/>
              <a:ea typeface="黑体" pitchFamily="49" charset="-122"/>
            </a:endParaRPr>
          </a:p>
          <a:p>
            <a:pPr>
              <a:buFontTx/>
              <a:buNone/>
            </a:pPr>
            <a:r>
              <a:rPr lang="zh-CN" b="1" smtClean="0">
                <a:latin typeface="黑体" pitchFamily="49" charset="-122"/>
                <a:ea typeface="黑体" pitchFamily="49" charset="-122"/>
              </a:rPr>
              <a:t>（</a:t>
            </a:r>
            <a:r>
              <a:rPr lang="en-US" altLang="zh-CN" b="1" smtClean="0">
                <a:latin typeface="黑体" pitchFamily="49" charset="-122"/>
                <a:ea typeface="黑体" pitchFamily="49" charset="-122"/>
              </a:rPr>
              <a:t>3</a:t>
            </a:r>
            <a:r>
              <a:rPr lang="zh-CN" b="1" smtClean="0">
                <a:latin typeface="黑体" pitchFamily="49" charset="-122"/>
                <a:ea typeface="黑体" pitchFamily="49" charset="-122"/>
              </a:rPr>
              <a:t>）阳离子交换作用</a:t>
            </a:r>
            <a:endParaRPr lang="en-US" altLang="zh-CN" b="1" smtClean="0">
              <a:latin typeface="黑体" pitchFamily="49" charset="-122"/>
              <a:ea typeface="黑体" pitchFamily="49" charset="-122"/>
            </a:endParaRPr>
          </a:p>
          <a:p>
            <a:pPr>
              <a:buFontTx/>
              <a:buNone/>
            </a:pPr>
            <a:r>
              <a:rPr lang="zh-CN" b="1" smtClean="0">
                <a:latin typeface="黑体" pitchFamily="49" charset="-122"/>
                <a:ea typeface="黑体" pitchFamily="49" charset="-122"/>
              </a:rPr>
              <a:t>（</a:t>
            </a:r>
            <a:r>
              <a:rPr lang="en-US" altLang="zh-CN" b="1" smtClean="0">
                <a:latin typeface="黑体" pitchFamily="49" charset="-122"/>
                <a:ea typeface="黑体" pitchFamily="49" charset="-122"/>
              </a:rPr>
              <a:t>4</a:t>
            </a:r>
            <a:r>
              <a:rPr lang="zh-CN" b="1" smtClean="0">
                <a:latin typeface="黑体" pitchFamily="49" charset="-122"/>
                <a:ea typeface="黑体" pitchFamily="49" charset="-122"/>
              </a:rPr>
              <a:t>）细菌发酵作用</a:t>
            </a:r>
            <a:endParaRPr lang="zh-CN" altLang="en-US" b="1" smtClean="0">
              <a:latin typeface="黑体" pitchFamily="49" charset="-122"/>
              <a:ea typeface="黑体" pitchFamily="49" charset="-122"/>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标题 1"/>
          <p:cNvSpPr>
            <a:spLocks noGrp="1"/>
          </p:cNvSpPr>
          <p:nvPr>
            <p:ph type="title"/>
          </p:nvPr>
        </p:nvSpPr>
        <p:spPr/>
        <p:txBody>
          <a:bodyPr/>
          <a:lstStyle/>
          <a:p>
            <a:pPr algn="l"/>
            <a:r>
              <a:rPr lang="zh-CN" sz="3600" b="1" smtClean="0">
                <a:solidFill>
                  <a:srgbClr val="0000FF"/>
                </a:solidFill>
                <a:latin typeface="黑体" pitchFamily="49" charset="-122"/>
                <a:ea typeface="黑体" pitchFamily="49" charset="-122"/>
              </a:rPr>
              <a:t>（二）膳食纤维的生理功能</a:t>
            </a:r>
            <a:endParaRPr lang="zh-CN" altLang="en-US" sz="3600" b="1" smtClean="0">
              <a:solidFill>
                <a:srgbClr val="0000FF"/>
              </a:solidFill>
              <a:latin typeface="黑体" pitchFamily="49" charset="-122"/>
              <a:ea typeface="黑体" pitchFamily="49" charset="-122"/>
            </a:endParaRPr>
          </a:p>
        </p:txBody>
      </p:sp>
      <p:sp>
        <p:nvSpPr>
          <p:cNvPr id="82947" name="内容占位符 2"/>
          <p:cNvSpPr>
            <a:spLocks noGrp="1"/>
          </p:cNvSpPr>
          <p:nvPr>
            <p:ph idx="1"/>
          </p:nvPr>
        </p:nvSpPr>
        <p:spPr/>
        <p:txBody>
          <a:bodyPr/>
          <a:lstStyle/>
          <a:p>
            <a:pPr>
              <a:buFontTx/>
              <a:buNone/>
            </a:pPr>
            <a:r>
              <a:rPr lang="en-US" altLang="zh-CN" b="1" smtClean="0">
                <a:latin typeface="黑体" pitchFamily="49" charset="-122"/>
                <a:ea typeface="黑体" pitchFamily="49" charset="-122"/>
              </a:rPr>
              <a:t>1.</a:t>
            </a:r>
            <a:r>
              <a:rPr lang="zh-CN" b="1" smtClean="0">
                <a:latin typeface="黑体" pitchFamily="49" charset="-122"/>
                <a:ea typeface="黑体" pitchFamily="49" charset="-122"/>
              </a:rPr>
              <a:t>增强肠道功能、有利粪便排出</a:t>
            </a:r>
            <a:r>
              <a:rPr lang="zh-CN" altLang="en-US" b="1" smtClean="0">
                <a:latin typeface="黑体" pitchFamily="49" charset="-122"/>
                <a:ea typeface="黑体" pitchFamily="49" charset="-122"/>
              </a:rPr>
              <a:t>；</a:t>
            </a:r>
            <a:endParaRPr lang="en-US" altLang="zh-CN" b="1" smtClean="0">
              <a:latin typeface="黑体" pitchFamily="49" charset="-122"/>
              <a:ea typeface="黑体" pitchFamily="49" charset="-122"/>
            </a:endParaRPr>
          </a:p>
          <a:p>
            <a:pPr>
              <a:buFontTx/>
              <a:buNone/>
            </a:pPr>
            <a:r>
              <a:rPr lang="en-US" altLang="zh-CN" b="1" smtClean="0">
                <a:latin typeface="黑体" pitchFamily="49" charset="-122"/>
                <a:ea typeface="黑体" pitchFamily="49" charset="-122"/>
              </a:rPr>
              <a:t>2.</a:t>
            </a:r>
            <a:r>
              <a:rPr lang="zh-CN" b="1" smtClean="0">
                <a:latin typeface="黑体" pitchFamily="49" charset="-122"/>
                <a:ea typeface="黑体" pitchFamily="49" charset="-122"/>
              </a:rPr>
              <a:t>控制体重和减肥</a:t>
            </a:r>
            <a:r>
              <a:rPr lang="zh-CN" altLang="en-US" b="1" smtClean="0">
                <a:latin typeface="黑体" pitchFamily="49" charset="-122"/>
                <a:ea typeface="黑体" pitchFamily="49" charset="-122"/>
              </a:rPr>
              <a:t>；</a:t>
            </a:r>
            <a:endParaRPr lang="en-US" altLang="zh-CN" b="1" smtClean="0">
              <a:latin typeface="黑体" pitchFamily="49" charset="-122"/>
              <a:ea typeface="黑体" pitchFamily="49" charset="-122"/>
            </a:endParaRPr>
          </a:p>
          <a:p>
            <a:pPr>
              <a:buFontTx/>
              <a:buNone/>
            </a:pPr>
            <a:r>
              <a:rPr lang="en-US" altLang="zh-CN" b="1" smtClean="0">
                <a:latin typeface="黑体" pitchFamily="49" charset="-122"/>
                <a:ea typeface="黑体" pitchFamily="49" charset="-122"/>
              </a:rPr>
              <a:t>3.</a:t>
            </a:r>
            <a:r>
              <a:rPr lang="zh-CN" b="1" smtClean="0">
                <a:latin typeface="黑体" pitchFamily="49" charset="-122"/>
                <a:ea typeface="黑体" pitchFamily="49" charset="-122"/>
              </a:rPr>
              <a:t>降低血糖和血胆固醇</a:t>
            </a:r>
            <a:r>
              <a:rPr lang="zh-CN" altLang="en-US" b="1" smtClean="0">
                <a:latin typeface="黑体" pitchFamily="49" charset="-122"/>
                <a:ea typeface="黑体" pitchFamily="49" charset="-122"/>
              </a:rPr>
              <a:t>；</a:t>
            </a:r>
            <a:endParaRPr lang="en-US" altLang="zh-CN" b="1" smtClean="0">
              <a:latin typeface="黑体" pitchFamily="49" charset="-122"/>
              <a:ea typeface="黑体" pitchFamily="49" charset="-122"/>
            </a:endParaRPr>
          </a:p>
          <a:p>
            <a:pPr>
              <a:buFontTx/>
              <a:buNone/>
            </a:pPr>
            <a:r>
              <a:rPr lang="en-US" altLang="zh-CN" b="1" smtClean="0">
                <a:latin typeface="黑体" pitchFamily="49" charset="-122"/>
                <a:ea typeface="黑体" pitchFamily="49" charset="-122"/>
              </a:rPr>
              <a:t>4.</a:t>
            </a:r>
            <a:r>
              <a:rPr lang="zh-CN" b="1" smtClean="0">
                <a:latin typeface="黑体" pitchFamily="49" charset="-122"/>
                <a:ea typeface="黑体" pitchFamily="49" charset="-122"/>
              </a:rPr>
              <a:t>有研究表明膳食纤维具有预防结肠癌的作用</a:t>
            </a:r>
            <a:r>
              <a:rPr lang="zh-CN" altLang="en-US" b="1" smtClean="0">
                <a:latin typeface="黑体" pitchFamily="49" charset="-122"/>
                <a:ea typeface="黑体" pitchFamily="49" charset="-122"/>
              </a:rPr>
              <a:t>。</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标题 1"/>
          <p:cNvSpPr>
            <a:spLocks noGrp="1"/>
          </p:cNvSpPr>
          <p:nvPr>
            <p:ph type="title"/>
          </p:nvPr>
        </p:nvSpPr>
        <p:spPr/>
        <p:txBody>
          <a:bodyPr/>
          <a:lstStyle/>
          <a:p>
            <a:pPr algn="l"/>
            <a:r>
              <a:rPr lang="zh-CN" sz="3600" b="1" smtClean="0">
                <a:solidFill>
                  <a:srgbClr val="0000FF"/>
                </a:solidFill>
                <a:latin typeface="黑体" pitchFamily="49" charset="-122"/>
                <a:ea typeface="黑体" pitchFamily="49" charset="-122"/>
              </a:rPr>
              <a:t>（三）膳食纤维的需要量及食物来源</a:t>
            </a:r>
            <a:endParaRPr lang="zh-CN" altLang="en-US" sz="3600" b="1" smtClean="0">
              <a:solidFill>
                <a:srgbClr val="0000FF"/>
              </a:solidFill>
              <a:latin typeface="黑体" pitchFamily="49" charset="-122"/>
              <a:ea typeface="黑体" pitchFamily="49" charset="-122"/>
            </a:endParaRPr>
          </a:p>
        </p:txBody>
      </p:sp>
      <p:sp>
        <p:nvSpPr>
          <p:cNvPr id="83971" name="内容占位符 2"/>
          <p:cNvSpPr>
            <a:spLocks noGrp="1"/>
          </p:cNvSpPr>
          <p:nvPr>
            <p:ph idx="1"/>
          </p:nvPr>
        </p:nvSpPr>
        <p:spPr>
          <a:xfrm>
            <a:off x="457200" y="1600200"/>
            <a:ext cx="8305800" cy="4525963"/>
          </a:xfrm>
        </p:spPr>
        <p:txBody>
          <a:bodyPr/>
          <a:lstStyle/>
          <a:p>
            <a:r>
              <a:rPr lang="zh-CN" b="1" smtClean="0">
                <a:latin typeface="黑体" pitchFamily="49" charset="-122"/>
                <a:ea typeface="黑体" pitchFamily="49" charset="-122"/>
              </a:rPr>
              <a:t>适宜摄入量（</a:t>
            </a:r>
            <a:r>
              <a:rPr lang="en-US" altLang="zh-CN" b="1" smtClean="0">
                <a:latin typeface="黑体" pitchFamily="49" charset="-122"/>
                <a:ea typeface="黑体" pitchFamily="49" charset="-122"/>
              </a:rPr>
              <a:t>AI</a:t>
            </a:r>
            <a:r>
              <a:rPr lang="zh-CN" b="1" smtClean="0">
                <a:latin typeface="黑体" pitchFamily="49" charset="-122"/>
                <a:ea typeface="黑体" pitchFamily="49" charset="-122"/>
              </a:rPr>
              <a:t>）</a:t>
            </a:r>
            <a:r>
              <a:rPr lang="zh-CN" altLang="en-US" b="1" smtClean="0">
                <a:latin typeface="黑体" pitchFamily="49" charset="-122"/>
                <a:ea typeface="黑体" pitchFamily="49" charset="-122"/>
              </a:rPr>
              <a:t>：</a:t>
            </a:r>
            <a:r>
              <a:rPr lang="zh-CN" b="1" smtClean="0">
                <a:latin typeface="黑体" pitchFamily="49" charset="-122"/>
                <a:ea typeface="黑体" pitchFamily="49" charset="-122"/>
              </a:rPr>
              <a:t>低能量（</a:t>
            </a:r>
            <a:r>
              <a:rPr lang="en-US" altLang="zh-CN" b="1" smtClean="0">
                <a:latin typeface="黑体" pitchFamily="49" charset="-122"/>
                <a:ea typeface="黑体" pitchFamily="49" charset="-122"/>
              </a:rPr>
              <a:t>1800kcal</a:t>
            </a:r>
            <a:r>
              <a:rPr lang="zh-CN" b="1" smtClean="0">
                <a:latin typeface="黑体" pitchFamily="49" charset="-122"/>
                <a:ea typeface="黑体" pitchFamily="49" charset="-122"/>
              </a:rPr>
              <a:t>）膳食为</a:t>
            </a:r>
            <a:r>
              <a:rPr lang="en-US" altLang="zh-CN" b="1" smtClean="0">
                <a:latin typeface="黑体" pitchFamily="49" charset="-122"/>
                <a:ea typeface="黑体" pitchFamily="49" charset="-122"/>
              </a:rPr>
              <a:t>25g/d</a:t>
            </a:r>
            <a:r>
              <a:rPr lang="zh-CN" b="1" smtClean="0">
                <a:latin typeface="黑体" pitchFamily="49" charset="-122"/>
                <a:ea typeface="黑体" pitchFamily="49" charset="-122"/>
              </a:rPr>
              <a:t>，中等能量（</a:t>
            </a:r>
            <a:r>
              <a:rPr lang="en-US" altLang="zh-CN" b="1" smtClean="0">
                <a:latin typeface="黑体" pitchFamily="49" charset="-122"/>
                <a:ea typeface="黑体" pitchFamily="49" charset="-122"/>
              </a:rPr>
              <a:t>2400kcal</a:t>
            </a:r>
            <a:r>
              <a:rPr lang="zh-CN" b="1" smtClean="0">
                <a:latin typeface="黑体" pitchFamily="49" charset="-122"/>
                <a:ea typeface="黑体" pitchFamily="49" charset="-122"/>
              </a:rPr>
              <a:t>）膳食为</a:t>
            </a:r>
            <a:r>
              <a:rPr lang="en-US" altLang="zh-CN" b="1" smtClean="0">
                <a:latin typeface="黑体" pitchFamily="49" charset="-122"/>
                <a:ea typeface="黑体" pitchFamily="49" charset="-122"/>
              </a:rPr>
              <a:t>30g/d</a:t>
            </a:r>
            <a:r>
              <a:rPr lang="zh-CN" b="1" smtClean="0">
                <a:latin typeface="黑体" pitchFamily="49" charset="-122"/>
                <a:ea typeface="黑体" pitchFamily="49" charset="-122"/>
              </a:rPr>
              <a:t>，高能量（</a:t>
            </a:r>
            <a:r>
              <a:rPr lang="en-US" altLang="zh-CN" b="1" smtClean="0">
                <a:latin typeface="黑体" pitchFamily="49" charset="-122"/>
                <a:ea typeface="黑体" pitchFamily="49" charset="-122"/>
              </a:rPr>
              <a:t>28800kcal</a:t>
            </a:r>
            <a:r>
              <a:rPr lang="zh-CN" b="1" smtClean="0">
                <a:latin typeface="黑体" pitchFamily="49" charset="-122"/>
                <a:ea typeface="黑体" pitchFamily="49" charset="-122"/>
              </a:rPr>
              <a:t>）膳食为</a:t>
            </a:r>
            <a:r>
              <a:rPr lang="en-US" altLang="zh-CN" b="1" smtClean="0">
                <a:latin typeface="黑体" pitchFamily="49" charset="-122"/>
                <a:ea typeface="黑体" pitchFamily="49" charset="-122"/>
              </a:rPr>
              <a:t>35g/d</a:t>
            </a:r>
            <a:r>
              <a:rPr lang="zh-CN" altLang="en-US" b="1" smtClean="0">
                <a:latin typeface="黑体" pitchFamily="49" charset="-122"/>
                <a:ea typeface="黑体" pitchFamily="49" charset="-122"/>
              </a:rPr>
              <a:t>。</a:t>
            </a:r>
            <a:endParaRPr lang="en-US" altLang="zh-CN" b="1" smtClean="0">
              <a:latin typeface="黑体" pitchFamily="49" charset="-122"/>
              <a:ea typeface="黑体" pitchFamily="49" charset="-122"/>
            </a:endParaRPr>
          </a:p>
          <a:p>
            <a:r>
              <a:rPr lang="zh-CN" b="1" smtClean="0">
                <a:latin typeface="黑体" pitchFamily="49" charset="-122"/>
                <a:ea typeface="黑体" pitchFamily="49" charset="-122"/>
              </a:rPr>
              <a:t>食物来源</a:t>
            </a:r>
            <a:r>
              <a:rPr lang="zh-CN" altLang="en-US" b="1" smtClean="0">
                <a:latin typeface="黑体" pitchFamily="49" charset="-122"/>
                <a:ea typeface="黑体" pitchFamily="49" charset="-122"/>
              </a:rPr>
              <a:t>：</a:t>
            </a:r>
            <a:r>
              <a:rPr lang="zh-CN" b="1" smtClean="0">
                <a:latin typeface="黑体" pitchFamily="49" charset="-122"/>
                <a:ea typeface="黑体" pitchFamily="49" charset="-122"/>
              </a:rPr>
              <a:t>谷、薯、豆类及蔬菜等植物性食物中</a:t>
            </a:r>
            <a:r>
              <a:rPr lang="zh-CN" altLang="en-US" b="1" smtClean="0">
                <a:latin typeface="黑体" pitchFamily="49" charset="-122"/>
                <a:ea typeface="黑体" pitchFamily="49" charset="-122"/>
              </a:rPr>
              <a:t>。</a:t>
            </a:r>
            <a:endParaRPr lang="en-US" altLang="zh-CN" b="1" smtClean="0">
              <a:latin typeface="黑体" pitchFamily="49" charset="-122"/>
              <a:ea typeface="黑体" pitchFamily="49" charset="-122"/>
            </a:endParaRPr>
          </a:p>
          <a:p>
            <a:r>
              <a:rPr lang="zh-CN" altLang="en-US" b="1" smtClean="0">
                <a:solidFill>
                  <a:srgbClr val="FF00FF"/>
                </a:solidFill>
                <a:latin typeface="黑体" pitchFamily="49" charset="-122"/>
                <a:ea typeface="黑体" pitchFamily="49" charset="-122"/>
              </a:rPr>
              <a:t>注：食物</a:t>
            </a:r>
            <a:r>
              <a:rPr lang="zh-CN" b="1" smtClean="0">
                <a:solidFill>
                  <a:srgbClr val="FF00FF"/>
                </a:solidFill>
                <a:latin typeface="黑体" pitchFamily="49" charset="-122"/>
                <a:ea typeface="黑体" pitchFamily="49" charset="-122"/>
              </a:rPr>
              <a:t>加工越细则所含膳食纤维就越少</a:t>
            </a:r>
            <a:r>
              <a:rPr lang="zh-CN" altLang="en-US" b="1" smtClean="0">
                <a:latin typeface="黑体" pitchFamily="49" charset="-122"/>
                <a:ea typeface="黑体" pitchFamily="49" charset="-122"/>
              </a:rPr>
              <a:t>。</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14400"/>
            <a:ext cx="7772400" cy="2209800"/>
          </a:xfrm>
        </p:spPr>
        <p:txBody>
          <a:bodyPr/>
          <a:lstStyle/>
          <a:p>
            <a:pPr eaLnBrk="1" hangingPunct="1">
              <a:lnSpc>
                <a:spcPct val="130000"/>
              </a:lnSpc>
              <a:defRPr/>
            </a:pPr>
            <a:r>
              <a:rPr lang="zh-CN" altLang="en-US" sz="5400" b="1" dirty="0" smtClean="0">
                <a:solidFill>
                  <a:srgbClr val="0000FF"/>
                </a:solidFill>
                <a:latin typeface="黑体" pitchFamily="2" charset="-122"/>
                <a:ea typeface="黑体" pitchFamily="2" charset="-122"/>
              </a:rPr>
              <a:t>第四节  能量（</a:t>
            </a:r>
            <a:r>
              <a:rPr lang="en-US" altLang="zh-CN" sz="5400" b="1" dirty="0" smtClean="0">
                <a:solidFill>
                  <a:srgbClr val="0000FF"/>
                </a:solidFill>
                <a:latin typeface="+mn-lt"/>
                <a:ea typeface="黑体" pitchFamily="2" charset="-122"/>
              </a:rPr>
              <a:t>energy</a:t>
            </a:r>
            <a:r>
              <a:rPr lang="zh-CN" altLang="en-US" sz="5400" b="1" dirty="0" smtClean="0">
                <a:solidFill>
                  <a:srgbClr val="0000FF"/>
                </a:solidFill>
                <a:latin typeface="黑体" pitchFamily="2" charset="-122"/>
                <a:ea typeface="黑体" pitchFamily="2" charset="-122"/>
              </a:rPr>
              <a:t>）</a:t>
            </a:r>
            <a:endParaRPr lang="zh-CN" altLang="en-US" sz="5400" dirty="0" smtClean="0">
              <a:solidFill>
                <a:srgbClr val="0000FF"/>
              </a:solidFill>
              <a:latin typeface="黑体" pitchFamily="2" charset="-122"/>
              <a:ea typeface="黑体" pitchFamily="2" charset="-122"/>
            </a:endParaRPr>
          </a:p>
        </p:txBody>
      </p:sp>
      <p:pic>
        <p:nvPicPr>
          <p:cNvPr id="84995" name="Picture 5" descr="final_logo"/>
          <p:cNvPicPr>
            <a:picLocks noChangeAspect="1" noChangeArrowheads="1"/>
          </p:cNvPicPr>
          <p:nvPr/>
        </p:nvPicPr>
        <p:blipFill>
          <a:blip r:embed="rId2" cstate="print"/>
          <a:srcRect/>
          <a:stretch>
            <a:fillRect/>
          </a:stretch>
        </p:blipFill>
        <p:spPr bwMode="auto">
          <a:xfrm>
            <a:off x="7848600" y="5638800"/>
            <a:ext cx="1219200" cy="1219200"/>
          </a:xfrm>
          <a:prstGeom prst="rect">
            <a:avLst/>
          </a:prstGeom>
          <a:noFill/>
          <a:ln w="9525">
            <a:noFill/>
            <a:miter lim="800000"/>
            <a:headEnd/>
            <a:tailEnd/>
          </a:ln>
        </p:spPr>
      </p:pic>
      <p:sp>
        <p:nvSpPr>
          <p:cNvPr id="84996" name="副标题 4"/>
          <p:cNvSpPr>
            <a:spLocks noGrp="1"/>
          </p:cNvSpPr>
          <p:nvPr>
            <p:ph type="subTitle" idx="1"/>
          </p:nvPr>
        </p:nvSpPr>
        <p:spPr/>
        <p:txBody>
          <a:bodyPr/>
          <a:lstStyle/>
          <a:p>
            <a:endParaRPr lang="zh-CN" altLang="en-US"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3" name="Rectangle 3"/>
          <p:cNvSpPr>
            <a:spLocks noGrp="1" noChangeArrowheads="1"/>
          </p:cNvSpPr>
          <p:nvPr>
            <p:ph type="body" idx="1"/>
          </p:nvPr>
        </p:nvSpPr>
        <p:spPr>
          <a:xfrm>
            <a:off x="457200" y="1143000"/>
            <a:ext cx="8229600" cy="4953000"/>
          </a:xfrm>
        </p:spPr>
        <p:txBody>
          <a:bodyPr/>
          <a:lstStyle/>
          <a:p>
            <a:pPr>
              <a:lnSpc>
                <a:spcPct val="90000"/>
              </a:lnSpc>
              <a:buFont typeface="Symbol" pitchFamily="18" charset="2"/>
              <a:buNone/>
              <a:defRPr/>
            </a:pPr>
            <a:r>
              <a:rPr lang="zh-CN" altLang="en-US" sz="2400" b="1" dirty="0" smtClean="0">
                <a:latin typeface="黑体" pitchFamily="2" charset="-122"/>
                <a:ea typeface="黑体" pitchFamily="2" charset="-122"/>
              </a:rPr>
              <a:t>（</a:t>
            </a:r>
            <a:r>
              <a:rPr lang="zh-CN" altLang="en-US" sz="2400" b="1" dirty="0">
                <a:latin typeface="黑体" pitchFamily="2" charset="-122"/>
                <a:ea typeface="黑体" pitchFamily="2" charset="-122"/>
              </a:rPr>
              <a:t>一）能量</a:t>
            </a:r>
            <a:r>
              <a:rPr lang="zh-CN" altLang="en-US" sz="2400" b="1" dirty="0" smtClean="0">
                <a:latin typeface="黑体" pitchFamily="2" charset="-122"/>
                <a:ea typeface="黑体" pitchFamily="2" charset="-122"/>
              </a:rPr>
              <a:t>单位</a:t>
            </a:r>
            <a:endParaRPr lang="en-US" altLang="zh-CN" sz="2400" b="1" dirty="0" smtClean="0">
              <a:latin typeface="黑体" pitchFamily="2" charset="-122"/>
              <a:ea typeface="黑体" pitchFamily="2" charset="-122"/>
            </a:endParaRPr>
          </a:p>
          <a:p>
            <a:pPr>
              <a:lnSpc>
                <a:spcPct val="90000"/>
              </a:lnSpc>
              <a:buFont typeface="Symbol" pitchFamily="18" charset="2"/>
              <a:buNone/>
              <a:defRPr/>
            </a:pPr>
            <a:r>
              <a:rPr lang="en-US" altLang="zh-CN" sz="2400" b="1" dirty="0" smtClean="0">
                <a:latin typeface="黑体" pitchFamily="2" charset="-122"/>
                <a:ea typeface="黑体" pitchFamily="2" charset="-122"/>
              </a:rPr>
              <a:t>    </a:t>
            </a:r>
            <a:r>
              <a:rPr lang="zh-CN" altLang="en-US" sz="2400" b="1" dirty="0" smtClean="0">
                <a:latin typeface="黑体" pitchFamily="2" charset="-122"/>
                <a:ea typeface="黑体" pitchFamily="2" charset="-122"/>
              </a:rPr>
              <a:t>焦耳（</a:t>
            </a:r>
            <a:r>
              <a:rPr lang="en-US" altLang="zh-CN" sz="2400" b="1" dirty="0" smtClean="0">
                <a:ea typeface="黑体" pitchFamily="2" charset="-122"/>
              </a:rPr>
              <a:t>J</a:t>
            </a:r>
            <a:r>
              <a:rPr lang="zh-CN" altLang="en-US" sz="2400" b="1" dirty="0" smtClean="0">
                <a:latin typeface="黑体" pitchFamily="2" charset="-122"/>
                <a:ea typeface="黑体" pitchFamily="2" charset="-122"/>
              </a:rPr>
              <a:t>）</a:t>
            </a:r>
            <a:r>
              <a:rPr lang="en-US" altLang="zh-CN" sz="2400" b="1" dirty="0" smtClean="0">
                <a:latin typeface="黑体" pitchFamily="2" charset="-122"/>
                <a:ea typeface="黑体" pitchFamily="2" charset="-122"/>
              </a:rPr>
              <a:t>   </a:t>
            </a:r>
            <a:r>
              <a:rPr lang="zh-CN" altLang="en-US" sz="2400" b="1" dirty="0" smtClean="0">
                <a:latin typeface="黑体" pitchFamily="2" charset="-122"/>
                <a:ea typeface="黑体" pitchFamily="2" charset="-122"/>
              </a:rPr>
              <a:t>卡路里（</a:t>
            </a:r>
            <a:r>
              <a:rPr lang="en-US" altLang="zh-CN" sz="2400" b="1" dirty="0" smtClean="0">
                <a:latin typeface="黑体" pitchFamily="2" charset="-122"/>
                <a:ea typeface="黑体" pitchFamily="2" charset="-122"/>
              </a:rPr>
              <a:t>cal</a:t>
            </a:r>
            <a:r>
              <a:rPr lang="zh-CN" altLang="en-US" sz="2400" b="1" dirty="0" smtClean="0">
                <a:latin typeface="黑体" pitchFamily="2" charset="-122"/>
                <a:ea typeface="黑体" pitchFamily="2" charset="-122"/>
              </a:rPr>
              <a:t>）</a:t>
            </a:r>
            <a:endParaRPr lang="zh-CN" altLang="en-US" sz="2400" b="1" dirty="0">
              <a:latin typeface="黑体" pitchFamily="2" charset="-122"/>
              <a:ea typeface="黑体" pitchFamily="2" charset="-122"/>
            </a:endParaRPr>
          </a:p>
          <a:p>
            <a:pPr>
              <a:lnSpc>
                <a:spcPct val="90000"/>
              </a:lnSpc>
              <a:buFont typeface="Symbol" pitchFamily="18" charset="2"/>
              <a:buNone/>
              <a:defRPr/>
            </a:pPr>
            <a:r>
              <a:rPr lang="en-US" altLang="zh-CN" sz="2400" b="1" dirty="0" smtClean="0">
                <a:latin typeface="黑体" pitchFamily="2" charset="-122"/>
                <a:ea typeface="黑体" pitchFamily="2" charset="-122"/>
              </a:rPr>
              <a:t>    1kcal=4.184kJ</a:t>
            </a:r>
            <a:r>
              <a:rPr lang="en-US" altLang="zh-CN" sz="2400" b="1" dirty="0">
                <a:latin typeface="黑体" pitchFamily="2" charset="-122"/>
                <a:ea typeface="黑体" pitchFamily="2" charset="-122"/>
              </a:rPr>
              <a:t>, 1kJ=0.239kcal</a:t>
            </a:r>
          </a:p>
          <a:p>
            <a:pPr>
              <a:lnSpc>
                <a:spcPct val="90000"/>
              </a:lnSpc>
              <a:buFont typeface="Symbol" pitchFamily="18" charset="2"/>
              <a:buNone/>
              <a:defRPr/>
            </a:pPr>
            <a:r>
              <a:rPr lang="zh-CN" altLang="en-US" sz="2400" b="1" dirty="0">
                <a:latin typeface="黑体" pitchFamily="2" charset="-122"/>
                <a:ea typeface="黑体" pitchFamily="2" charset="-122"/>
              </a:rPr>
              <a:t>（二）产能营养素及生热系数</a:t>
            </a:r>
          </a:p>
          <a:p>
            <a:pPr>
              <a:lnSpc>
                <a:spcPct val="90000"/>
              </a:lnSpc>
              <a:defRPr/>
            </a:pPr>
            <a:r>
              <a:rPr lang="zh-CN" altLang="en-US" sz="2400" b="1" dirty="0">
                <a:latin typeface="黑体" pitchFamily="2" charset="-122"/>
                <a:ea typeface="黑体" pitchFamily="2" charset="-122"/>
              </a:rPr>
              <a:t>产能营养素：主要包括蛋白质、脂肪和碳水化合物。</a:t>
            </a:r>
          </a:p>
          <a:p>
            <a:pPr>
              <a:lnSpc>
                <a:spcPct val="90000"/>
              </a:lnSpc>
              <a:defRPr/>
            </a:pPr>
            <a:r>
              <a:rPr lang="zh-CN" altLang="en-US" sz="2400" b="1" dirty="0">
                <a:latin typeface="黑体" pitchFamily="2" charset="-122"/>
                <a:ea typeface="黑体" pitchFamily="2" charset="-122"/>
              </a:rPr>
              <a:t>物理卡价：每克产能营养素</a:t>
            </a:r>
            <a:r>
              <a:rPr lang="zh-CN" altLang="en-US" sz="2400" b="1" dirty="0">
                <a:solidFill>
                  <a:schemeClr val="tx2"/>
                </a:solidFill>
                <a:latin typeface="黑体" pitchFamily="2" charset="-122"/>
                <a:ea typeface="黑体" pitchFamily="2" charset="-122"/>
              </a:rPr>
              <a:t>在体外燃烧</a:t>
            </a:r>
            <a:r>
              <a:rPr lang="zh-CN" altLang="en-US" sz="2400" b="1" dirty="0">
                <a:latin typeface="黑体" pitchFamily="2" charset="-122"/>
                <a:ea typeface="黑体" pitchFamily="2" charset="-122"/>
              </a:rPr>
              <a:t>时所产生的能量值称为物理卡价。</a:t>
            </a:r>
          </a:p>
          <a:p>
            <a:pPr>
              <a:lnSpc>
                <a:spcPct val="90000"/>
              </a:lnSpc>
              <a:defRPr/>
            </a:pPr>
            <a:r>
              <a:rPr lang="zh-CN" altLang="en-US" sz="2400" b="1" dirty="0">
                <a:latin typeface="黑体" pitchFamily="2" charset="-122"/>
                <a:ea typeface="黑体" pitchFamily="2" charset="-122"/>
              </a:rPr>
              <a:t>生热系数：</a:t>
            </a:r>
            <a:r>
              <a:rPr lang="zh-CN" altLang="en-US" sz="2400" b="1" dirty="0">
                <a:solidFill>
                  <a:schemeClr val="tx2"/>
                </a:solidFill>
                <a:latin typeface="黑体" pitchFamily="2" charset="-122"/>
                <a:ea typeface="黑体" pitchFamily="2" charset="-122"/>
              </a:rPr>
              <a:t>每克</a:t>
            </a:r>
            <a:r>
              <a:rPr lang="zh-CN" altLang="en-US" sz="2400" b="1" dirty="0">
                <a:latin typeface="黑体" pitchFamily="2" charset="-122"/>
                <a:ea typeface="黑体" pitchFamily="2" charset="-122"/>
              </a:rPr>
              <a:t>碳水化合物、脂肪和蛋白质</a:t>
            </a:r>
            <a:r>
              <a:rPr lang="zh-CN" altLang="en-US" sz="2400" b="1" dirty="0">
                <a:solidFill>
                  <a:schemeClr val="tx2"/>
                </a:solidFill>
                <a:latin typeface="黑体" pitchFamily="2" charset="-122"/>
                <a:ea typeface="黑体" pitchFamily="2" charset="-122"/>
              </a:rPr>
              <a:t>在体内氧化</a:t>
            </a:r>
            <a:r>
              <a:rPr lang="zh-CN" altLang="en-US" sz="2400" b="1" dirty="0">
                <a:latin typeface="黑体" pitchFamily="2" charset="-122"/>
                <a:ea typeface="黑体" pitchFamily="2" charset="-122"/>
              </a:rPr>
              <a:t>所产生的能量值，称为生热系数（</a:t>
            </a:r>
            <a:r>
              <a:rPr lang="en-US" altLang="zh-CN" sz="2400" b="1" dirty="0" smtClean="0">
                <a:latin typeface="黑体" pitchFamily="2" charset="-122"/>
                <a:ea typeface="黑体" pitchFamily="2" charset="-122"/>
              </a:rPr>
              <a:t>calorific coefficient</a:t>
            </a:r>
            <a:r>
              <a:rPr lang="zh-CN" altLang="en-US" sz="2400" b="1" dirty="0">
                <a:latin typeface="黑体" pitchFamily="2" charset="-122"/>
                <a:ea typeface="黑体" pitchFamily="2" charset="-122"/>
              </a:rPr>
              <a:t>）或能量系数、能量卡价</a:t>
            </a:r>
            <a:r>
              <a:rPr lang="zh-CN" altLang="en-US" sz="2400" b="1" dirty="0" smtClean="0">
                <a:latin typeface="黑体" pitchFamily="2" charset="-122"/>
                <a:ea typeface="黑体" pitchFamily="2" charset="-122"/>
              </a:rPr>
              <a:t>。</a:t>
            </a:r>
            <a:endParaRPr lang="en-US" altLang="zh-CN" sz="2400" b="1" dirty="0" smtClean="0">
              <a:latin typeface="黑体" pitchFamily="2" charset="-122"/>
              <a:ea typeface="黑体" pitchFamily="2" charset="-122"/>
            </a:endParaRPr>
          </a:p>
          <a:p>
            <a:pPr lvl="1">
              <a:lnSpc>
                <a:spcPct val="90000"/>
              </a:lnSpc>
              <a:defRPr/>
            </a:pPr>
            <a:r>
              <a:rPr lang="zh-CN" altLang="en-US" sz="2000" b="1" dirty="0" smtClean="0">
                <a:latin typeface="黑体" pitchFamily="2" charset="-122"/>
                <a:ea typeface="黑体" pitchFamily="2" charset="-122"/>
              </a:rPr>
              <a:t>碳水化合物</a:t>
            </a:r>
            <a:r>
              <a:rPr lang="zh-CN" altLang="en-US" sz="2000" b="1" dirty="0">
                <a:latin typeface="黑体" pitchFamily="2" charset="-122"/>
                <a:ea typeface="黑体" pitchFamily="2" charset="-122"/>
              </a:rPr>
              <a:t>：</a:t>
            </a:r>
            <a:r>
              <a:rPr lang="en-US" altLang="zh-CN" sz="2000" b="1" dirty="0" smtClean="0">
                <a:latin typeface="黑体" pitchFamily="2" charset="-122"/>
                <a:ea typeface="黑体" pitchFamily="2" charset="-122"/>
              </a:rPr>
              <a:t>16.81</a:t>
            </a:r>
            <a:r>
              <a:rPr lang="en-US" altLang="zh-CN" sz="2000" b="1" dirty="0" smtClean="0">
                <a:latin typeface="黑体" pitchFamily="2" charset="-122"/>
                <a:ea typeface="黑体" pitchFamily="2" charset="-122"/>
                <a:cs typeface="+mn-cs"/>
              </a:rPr>
              <a:t>kJ</a:t>
            </a:r>
          </a:p>
          <a:p>
            <a:pPr lvl="1">
              <a:lnSpc>
                <a:spcPct val="90000"/>
              </a:lnSpc>
              <a:defRPr/>
            </a:pPr>
            <a:r>
              <a:rPr lang="zh-CN" altLang="en-US" sz="2000" b="1" dirty="0" smtClean="0">
                <a:latin typeface="黑体" pitchFamily="2" charset="-122"/>
                <a:ea typeface="黑体" pitchFamily="2" charset="-122"/>
              </a:rPr>
              <a:t>脂肪</a:t>
            </a:r>
            <a:r>
              <a:rPr lang="zh-CN" altLang="en-US" sz="2000" b="1" dirty="0">
                <a:latin typeface="黑体" pitchFamily="2" charset="-122"/>
                <a:ea typeface="黑体" pitchFamily="2" charset="-122"/>
              </a:rPr>
              <a:t>：</a:t>
            </a:r>
            <a:r>
              <a:rPr lang="en-US" altLang="zh-CN" sz="2000" b="1" dirty="0">
                <a:latin typeface="黑体" pitchFamily="2" charset="-122"/>
                <a:ea typeface="黑体" pitchFamily="2" charset="-122"/>
              </a:rPr>
              <a:t>37.56</a:t>
            </a:r>
            <a:r>
              <a:rPr lang="en-US" altLang="zh-CN" sz="2000" b="1" dirty="0" smtClean="0">
                <a:latin typeface="黑体" pitchFamily="2" charset="-122"/>
                <a:ea typeface="黑体" pitchFamily="2" charset="-122"/>
                <a:cs typeface="+mn-cs"/>
              </a:rPr>
              <a:t>kJ</a:t>
            </a:r>
            <a:r>
              <a:rPr lang="zh-CN" altLang="en-US" sz="2000" b="1" dirty="0" smtClean="0">
                <a:latin typeface="黑体" pitchFamily="2" charset="-122"/>
                <a:ea typeface="黑体" pitchFamily="2" charset="-122"/>
              </a:rPr>
              <a:t>；</a:t>
            </a:r>
            <a:endParaRPr lang="en-US" altLang="zh-CN" sz="2000" b="1" dirty="0" smtClean="0">
              <a:latin typeface="黑体" pitchFamily="2" charset="-122"/>
              <a:ea typeface="黑体" pitchFamily="2" charset="-122"/>
            </a:endParaRPr>
          </a:p>
          <a:p>
            <a:pPr lvl="1">
              <a:lnSpc>
                <a:spcPct val="90000"/>
              </a:lnSpc>
              <a:defRPr/>
            </a:pPr>
            <a:r>
              <a:rPr lang="zh-CN" altLang="en-US" sz="2000" b="1" dirty="0" smtClean="0">
                <a:latin typeface="黑体" pitchFamily="2" charset="-122"/>
                <a:ea typeface="黑体" pitchFamily="2" charset="-122"/>
              </a:rPr>
              <a:t>蛋白质</a:t>
            </a:r>
            <a:r>
              <a:rPr lang="zh-CN" altLang="en-US" sz="2000" b="1" dirty="0">
                <a:latin typeface="黑体" pitchFamily="2" charset="-122"/>
                <a:ea typeface="黑体" pitchFamily="2" charset="-122"/>
              </a:rPr>
              <a:t>：</a:t>
            </a:r>
            <a:r>
              <a:rPr lang="en-US" altLang="zh-CN" sz="2000" b="1" dirty="0">
                <a:latin typeface="黑体" pitchFamily="2" charset="-122"/>
                <a:ea typeface="黑体" pitchFamily="2" charset="-122"/>
              </a:rPr>
              <a:t>16.74</a:t>
            </a:r>
            <a:r>
              <a:rPr lang="en-US" altLang="zh-CN" sz="2000" b="1" dirty="0" smtClean="0">
                <a:latin typeface="黑体" pitchFamily="2" charset="-122"/>
                <a:ea typeface="黑体" pitchFamily="2" charset="-122"/>
                <a:cs typeface="+mn-cs"/>
              </a:rPr>
              <a:t>kJ</a:t>
            </a:r>
            <a:r>
              <a:rPr lang="zh-CN" altLang="en-US" sz="2000" b="1" dirty="0">
                <a:latin typeface="黑体" pitchFamily="2" charset="-122"/>
                <a:ea typeface="黑体" pitchFamily="2" charset="-122"/>
              </a:rPr>
              <a:t>。</a:t>
            </a:r>
          </a:p>
        </p:txBody>
      </p:sp>
      <p:sp>
        <p:nvSpPr>
          <p:cNvPr id="86019" name="标题 3"/>
          <p:cNvSpPr>
            <a:spLocks noGrp="1"/>
          </p:cNvSpPr>
          <p:nvPr>
            <p:ph type="title"/>
          </p:nvPr>
        </p:nvSpPr>
        <p:spPr>
          <a:xfrm>
            <a:off x="457200" y="0"/>
            <a:ext cx="8229600" cy="1143000"/>
          </a:xfrm>
        </p:spPr>
        <p:txBody>
          <a:bodyPr/>
          <a:lstStyle/>
          <a:p>
            <a:r>
              <a:rPr lang="zh-CN" altLang="en-US" b="1" smtClean="0">
                <a:solidFill>
                  <a:srgbClr val="0000FF"/>
                </a:solidFill>
                <a:latin typeface="黑体" pitchFamily="49" charset="-122"/>
                <a:ea typeface="黑体" pitchFamily="49" charset="-122"/>
              </a:rPr>
              <a:t>概 述</a:t>
            </a:r>
            <a:endParaRPr lang="zh-CN" altLang="en-US" smtClean="0">
              <a:solidFill>
                <a:srgbClr val="0000FF"/>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zh-CN" altLang="en-US" b="1" smtClean="0">
                <a:solidFill>
                  <a:srgbClr val="0000FF"/>
                </a:solidFill>
                <a:latin typeface="黑体" pitchFamily="49" charset="-122"/>
                <a:ea typeface="黑体" pitchFamily="49" charset="-122"/>
              </a:rPr>
              <a:t>一、人体的能量消耗</a:t>
            </a:r>
          </a:p>
        </p:txBody>
      </p:sp>
      <p:sp>
        <p:nvSpPr>
          <p:cNvPr id="87043" name="Rectangle 3"/>
          <p:cNvSpPr>
            <a:spLocks noGrp="1" noChangeArrowheads="1"/>
          </p:cNvSpPr>
          <p:nvPr>
            <p:ph type="body" idx="1"/>
          </p:nvPr>
        </p:nvSpPr>
        <p:spPr>
          <a:xfrm>
            <a:off x="381000" y="1752600"/>
            <a:ext cx="8534400" cy="4525963"/>
          </a:xfrm>
        </p:spPr>
        <p:txBody>
          <a:bodyPr/>
          <a:lstStyle/>
          <a:p>
            <a:r>
              <a:rPr lang="zh-CN" altLang="en-US" sz="2800" b="1" smtClean="0">
                <a:latin typeface="黑体" pitchFamily="49" charset="-122"/>
                <a:ea typeface="黑体" pitchFamily="49" charset="-122"/>
              </a:rPr>
              <a:t>包括基础代谢、体力活动、食物热效应和生长发育四个方面。</a:t>
            </a:r>
          </a:p>
          <a:p>
            <a:pPr>
              <a:buFont typeface="Symbol" pitchFamily="18" charset="2"/>
              <a:buNone/>
            </a:pPr>
            <a:r>
              <a:rPr lang="zh-CN" altLang="en-US" sz="2800" b="1" smtClean="0">
                <a:latin typeface="黑体" pitchFamily="49" charset="-122"/>
                <a:ea typeface="黑体" pitchFamily="49" charset="-122"/>
              </a:rPr>
              <a:t>（一）基础代谢（</a:t>
            </a:r>
            <a:r>
              <a:rPr lang="en-US" altLang="zh-CN" sz="2800" b="1" smtClean="0">
                <a:ea typeface="黑体" pitchFamily="49" charset="-122"/>
              </a:rPr>
              <a:t>basal metabolism</a:t>
            </a:r>
            <a:r>
              <a:rPr lang="zh-CN" altLang="en-US" sz="2800" b="1" smtClean="0">
                <a:ea typeface="黑体" pitchFamily="49" charset="-122"/>
              </a:rPr>
              <a:t>，</a:t>
            </a:r>
            <a:r>
              <a:rPr lang="en-US" altLang="zh-CN" sz="2800" b="1" smtClean="0">
                <a:ea typeface="黑体" pitchFamily="49" charset="-122"/>
              </a:rPr>
              <a:t>BM</a:t>
            </a:r>
            <a:r>
              <a:rPr lang="zh-CN" altLang="en-US" sz="2800" b="1" smtClean="0">
                <a:latin typeface="黑体" pitchFamily="49" charset="-122"/>
                <a:ea typeface="黑体" pitchFamily="49" charset="-122"/>
              </a:rPr>
              <a:t>）</a:t>
            </a:r>
          </a:p>
          <a:p>
            <a:r>
              <a:rPr lang="zh-CN" altLang="en-US" sz="2800" b="1" smtClean="0">
                <a:latin typeface="黑体" pitchFamily="49" charset="-122"/>
                <a:ea typeface="黑体" pitchFamily="49" charset="-122"/>
              </a:rPr>
              <a:t>基础代谢：</a:t>
            </a:r>
          </a:p>
          <a:p>
            <a:r>
              <a:rPr lang="zh-CN" altLang="en-US" sz="2800" b="1" smtClean="0">
                <a:latin typeface="黑体" pitchFamily="49" charset="-122"/>
                <a:ea typeface="黑体" pitchFamily="49" charset="-122"/>
              </a:rPr>
              <a:t>基础代谢率（</a:t>
            </a:r>
            <a:r>
              <a:rPr lang="en-US" altLang="zh-CN" sz="2800" b="1" smtClean="0">
                <a:ea typeface="黑体" pitchFamily="49" charset="-122"/>
              </a:rPr>
              <a:t>basal metabolic rate, BMR</a:t>
            </a:r>
            <a:r>
              <a:rPr lang="zh-CN" altLang="en-US" sz="2800" b="1" smtClean="0">
                <a:latin typeface="黑体" pitchFamily="49" charset="-122"/>
                <a:ea typeface="黑体" pitchFamily="49" charset="-122"/>
              </a:rPr>
              <a:t>）：</a:t>
            </a:r>
            <a:endParaRPr lang="en-US" altLang="zh-CN" sz="2800" b="1" smtClean="0">
              <a:latin typeface="黑体" pitchFamily="49" charset="-122"/>
              <a:ea typeface="黑体" pitchFamily="49" charset="-122"/>
            </a:endParaRPr>
          </a:p>
          <a:p>
            <a:r>
              <a:rPr lang="zh-CN" altLang="en-US" sz="2800" b="1" smtClean="0">
                <a:latin typeface="黑体" pitchFamily="49" charset="-122"/>
                <a:ea typeface="黑体" pitchFamily="49" charset="-122"/>
              </a:rPr>
              <a:t>静息代谢率（</a:t>
            </a:r>
            <a:r>
              <a:rPr lang="en-US" altLang="zh-CN" sz="2800" b="1" smtClean="0">
                <a:ea typeface="黑体" pitchFamily="49" charset="-122"/>
              </a:rPr>
              <a:t>resting metabolic rate,RMR</a:t>
            </a:r>
            <a:r>
              <a:rPr lang="zh-CN" altLang="en-US" sz="2800" b="1" smtClean="0">
                <a:latin typeface="黑体" pitchFamily="49" charset="-122"/>
                <a:ea typeface="黑体" pitchFamily="49" charset="-122"/>
              </a:rPr>
              <a:t>）：</a:t>
            </a:r>
          </a:p>
          <a:p>
            <a:endParaRPr lang="zh-CN" altLang="en-US" sz="2800" b="1" smtClean="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p:cNvSpPr>
            <a:spLocks noGrp="1" noChangeArrowheads="1"/>
          </p:cNvSpPr>
          <p:nvPr>
            <p:ph type="body" idx="1"/>
          </p:nvPr>
        </p:nvSpPr>
        <p:spPr>
          <a:xfrm>
            <a:off x="457200" y="1371600"/>
            <a:ext cx="8229600" cy="3962400"/>
          </a:xfrm>
        </p:spPr>
        <p:txBody>
          <a:bodyPr/>
          <a:lstStyle/>
          <a:p>
            <a:pPr algn="just">
              <a:buFont typeface="Symbol" pitchFamily="18" charset="2"/>
              <a:buNone/>
            </a:pP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1</a:t>
            </a:r>
            <a:r>
              <a:rPr lang="zh-CN" altLang="en-US" sz="2800" b="1" dirty="0" smtClean="0">
                <a:latin typeface="黑体" pitchFamily="49" charset="-122"/>
                <a:ea typeface="黑体" pitchFamily="49" charset="-122"/>
              </a:rPr>
              <a:t>）体型、体表面积与机体构成</a:t>
            </a:r>
          </a:p>
          <a:p>
            <a:pPr algn="just">
              <a:buFont typeface="Symbol" pitchFamily="18" charset="2"/>
              <a:buNone/>
            </a:pP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2</a:t>
            </a:r>
            <a:r>
              <a:rPr lang="zh-CN" altLang="en-US" sz="2800" b="1" dirty="0" smtClean="0">
                <a:latin typeface="黑体" pitchFamily="49" charset="-122"/>
                <a:ea typeface="黑体" pitchFamily="49" charset="-122"/>
              </a:rPr>
              <a:t>）生理、病理状况：儿童、孕妇，</a:t>
            </a:r>
            <a:r>
              <a:rPr lang="en-US" altLang="zh-CN" sz="2800" b="1" dirty="0" smtClean="0">
                <a:ea typeface="黑体" pitchFamily="49" charset="-122"/>
              </a:rPr>
              <a:t>BMR</a:t>
            </a:r>
            <a:r>
              <a:rPr lang="en-US" altLang="zh-CN" sz="2800" b="1" dirty="0" smtClean="0">
                <a:latin typeface="黑体" pitchFamily="49" charset="-122"/>
                <a:ea typeface="黑体" pitchFamily="49" charset="-122"/>
              </a:rPr>
              <a:t>↑</a:t>
            </a:r>
            <a:r>
              <a:rPr lang="zh-CN" altLang="en-US" sz="2800" b="1" dirty="0" smtClean="0">
                <a:latin typeface="黑体" pitchFamily="49" charset="-122"/>
                <a:ea typeface="黑体" pitchFamily="49" charset="-122"/>
              </a:rPr>
              <a:t>；甲亢时，</a:t>
            </a:r>
            <a:r>
              <a:rPr lang="en-US" altLang="zh-CN" sz="2800" b="1" dirty="0" smtClean="0">
                <a:ea typeface="黑体" pitchFamily="49" charset="-122"/>
              </a:rPr>
              <a:t>BMR</a:t>
            </a:r>
            <a:r>
              <a:rPr lang="zh-CN" altLang="en-US" sz="2800" b="1" dirty="0" smtClean="0">
                <a:latin typeface="黑体" pitchFamily="49" charset="-122"/>
                <a:ea typeface="黑体" pitchFamily="49" charset="-122"/>
              </a:rPr>
              <a:t>升高。</a:t>
            </a:r>
          </a:p>
          <a:p>
            <a:pPr algn="just">
              <a:buFont typeface="Symbol" pitchFamily="18" charset="2"/>
              <a:buNone/>
            </a:pP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3</a:t>
            </a:r>
            <a:r>
              <a:rPr lang="zh-CN" altLang="en-US" sz="2800" b="1" dirty="0" smtClean="0">
                <a:latin typeface="黑体" pitchFamily="49" charset="-122"/>
                <a:ea typeface="黑体" pitchFamily="49" charset="-122"/>
              </a:rPr>
              <a:t>）环境条件：炎热、寒冷、过多摄食、精神紧张时，能量消耗增加。</a:t>
            </a:r>
          </a:p>
          <a:p>
            <a:pPr>
              <a:buFont typeface="Symbol" pitchFamily="18" charset="2"/>
              <a:buNone/>
            </a:pP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4</a:t>
            </a:r>
            <a:r>
              <a:rPr lang="zh-CN" altLang="en-US" sz="2800" b="1" dirty="0" smtClean="0">
                <a:latin typeface="黑体" pitchFamily="49" charset="-122"/>
                <a:ea typeface="黑体" pitchFamily="49" charset="-122"/>
              </a:rPr>
              <a:t>）其他：如尼古丁、咖啡因等可使基础代谢耗能增加。</a:t>
            </a:r>
          </a:p>
        </p:txBody>
      </p:sp>
      <p:sp>
        <p:nvSpPr>
          <p:cNvPr id="88067" name="TextBox 2"/>
          <p:cNvSpPr txBox="1">
            <a:spLocks noChangeArrowheads="1"/>
          </p:cNvSpPr>
          <p:nvPr/>
        </p:nvSpPr>
        <p:spPr bwMode="auto">
          <a:xfrm>
            <a:off x="2590800" y="533400"/>
            <a:ext cx="4354513" cy="923925"/>
          </a:xfrm>
          <a:prstGeom prst="rect">
            <a:avLst/>
          </a:prstGeom>
          <a:noFill/>
          <a:ln w="9525">
            <a:noFill/>
            <a:miter lim="800000"/>
            <a:headEnd/>
            <a:tailEnd/>
          </a:ln>
        </p:spPr>
        <p:txBody>
          <a:bodyPr wrap="none">
            <a:spAutoFit/>
          </a:bodyPr>
          <a:lstStyle/>
          <a:p>
            <a:r>
              <a:rPr lang="zh-CN" altLang="en-US" sz="3600" b="1">
                <a:solidFill>
                  <a:srgbClr val="0000FF"/>
                </a:solidFill>
                <a:latin typeface="黑体" pitchFamily="49" charset="-122"/>
                <a:ea typeface="黑体" pitchFamily="49" charset="-122"/>
              </a:rPr>
              <a:t>影响基础代谢的因素</a:t>
            </a:r>
          </a:p>
          <a:p>
            <a:endParaRPr lang="zh-CN" alt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p:cNvSpPr>
            <a:spLocks noGrp="1" noChangeArrowheads="1"/>
          </p:cNvSpPr>
          <p:nvPr>
            <p:ph type="body" idx="1"/>
          </p:nvPr>
        </p:nvSpPr>
        <p:spPr>
          <a:xfrm>
            <a:off x="457200" y="609600"/>
            <a:ext cx="8229600" cy="5486400"/>
          </a:xfrm>
        </p:spPr>
        <p:txBody>
          <a:bodyPr/>
          <a:lstStyle/>
          <a:p>
            <a:pPr algn="just">
              <a:buFont typeface="Symbol" pitchFamily="18" charset="2"/>
              <a:buNone/>
            </a:pPr>
            <a:r>
              <a:rPr lang="zh-CN" altLang="en-US" sz="3600" b="1" dirty="0" smtClean="0">
                <a:solidFill>
                  <a:srgbClr val="0000FF"/>
                </a:solidFill>
                <a:latin typeface="黑体" pitchFamily="49" charset="-122"/>
                <a:ea typeface="黑体" pitchFamily="49" charset="-122"/>
              </a:rPr>
              <a:t>（二）体力活动</a:t>
            </a:r>
          </a:p>
          <a:p>
            <a:pPr algn="just"/>
            <a:r>
              <a:rPr lang="zh-CN" altLang="en-US" sz="2800" b="1" dirty="0" smtClean="0">
                <a:latin typeface="黑体" pitchFamily="49" charset="-122"/>
                <a:ea typeface="黑体" pitchFamily="49" charset="-122"/>
              </a:rPr>
              <a:t>约占人体总能量消耗的</a:t>
            </a:r>
            <a:r>
              <a:rPr lang="en-US" altLang="zh-CN" sz="2800" b="1" dirty="0" smtClean="0">
                <a:latin typeface="黑体" pitchFamily="49" charset="-122"/>
                <a:ea typeface="黑体" pitchFamily="49" charset="-122"/>
              </a:rPr>
              <a:t>15%</a:t>
            </a: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30%</a:t>
            </a:r>
            <a:r>
              <a:rPr lang="zh-CN" altLang="en-US" sz="2800" b="1" dirty="0" smtClean="0">
                <a:latin typeface="黑体" pitchFamily="49" charset="-122"/>
                <a:ea typeface="黑体" pitchFamily="49" charset="-122"/>
              </a:rPr>
              <a:t>。</a:t>
            </a:r>
          </a:p>
          <a:p>
            <a:pPr algn="just"/>
            <a:r>
              <a:rPr lang="zh-CN" altLang="en-US" sz="2800" b="1" dirty="0" smtClean="0">
                <a:latin typeface="黑体" pitchFamily="49" charset="-122"/>
                <a:ea typeface="黑体" pitchFamily="49" charset="-122"/>
              </a:rPr>
              <a:t>我国目前体力活动分级为</a:t>
            </a:r>
            <a:r>
              <a:rPr lang="en-US" altLang="zh-CN" sz="2800" b="1" dirty="0" smtClean="0">
                <a:latin typeface="黑体" pitchFamily="49" charset="-122"/>
                <a:ea typeface="黑体" pitchFamily="49" charset="-122"/>
              </a:rPr>
              <a:t>3</a:t>
            </a:r>
            <a:r>
              <a:rPr lang="zh-CN" altLang="en-US" sz="2800" b="1" dirty="0" smtClean="0">
                <a:latin typeface="黑体" pitchFamily="49" charset="-122"/>
                <a:ea typeface="黑体" pitchFamily="49" charset="-122"/>
              </a:rPr>
              <a:t>级：轻体力劳动、中等体力劳动和重体力劳动。</a:t>
            </a:r>
            <a:endParaRPr lang="en-US" altLang="zh-CN" sz="2800" b="1" dirty="0" smtClean="0">
              <a:latin typeface="黑体" pitchFamily="49" charset="-122"/>
              <a:ea typeface="黑体" pitchFamily="49" charset="-122"/>
            </a:endParaRPr>
          </a:p>
          <a:p>
            <a:pPr algn="just"/>
            <a:r>
              <a:rPr lang="zh-CN" altLang="en-US" sz="2800" b="1" dirty="0" smtClean="0">
                <a:latin typeface="黑体" pitchFamily="49" charset="-122"/>
                <a:ea typeface="黑体" pitchFamily="49" charset="-122"/>
              </a:rPr>
              <a:t>体力活动水平（</a:t>
            </a:r>
            <a:r>
              <a:rPr lang="en-US" altLang="zh-CN" sz="2800" b="1" dirty="0" smtClean="0">
                <a:ea typeface="黑体" pitchFamily="49" charset="-122"/>
              </a:rPr>
              <a:t>physical activity level, PAL</a:t>
            </a:r>
            <a:r>
              <a:rPr lang="zh-CN" altLang="en-US" sz="2800" b="1" dirty="0" smtClean="0">
                <a:latin typeface="黑体" pitchFamily="49" charset="-122"/>
                <a:ea typeface="黑体" pitchFamily="49" charset="-122"/>
              </a:rPr>
              <a:t>）</a:t>
            </a:r>
            <a:endParaRPr lang="en-US" altLang="zh-CN" sz="2800" b="1" dirty="0" smtClean="0">
              <a:latin typeface="黑体" pitchFamily="49" charset="-122"/>
              <a:ea typeface="黑体" pitchFamily="49" charset="-122"/>
            </a:endParaRPr>
          </a:p>
          <a:p>
            <a:r>
              <a:rPr lang="zh-CN" altLang="en-US" sz="2800" b="1" dirty="0" smtClean="0">
                <a:latin typeface="黑体" pitchFamily="49" charset="-122"/>
                <a:ea typeface="黑体" pitchFamily="49" charset="-122"/>
              </a:rPr>
              <a:t>影响体力活动的因素主要有：</a:t>
            </a:r>
            <a:endParaRPr lang="en-US" altLang="zh-CN" sz="2800" b="1" dirty="0" smtClean="0">
              <a:latin typeface="黑体" pitchFamily="49" charset="-122"/>
              <a:ea typeface="黑体" pitchFamily="49" charset="-122"/>
            </a:endParaRPr>
          </a:p>
          <a:p>
            <a:pPr lvl="1"/>
            <a:r>
              <a:rPr lang="zh-CN" altLang="en-US" sz="2400" b="1" dirty="0" smtClean="0">
                <a:latin typeface="黑体" pitchFamily="49" charset="-122"/>
                <a:ea typeface="黑体" pitchFamily="49" charset="-122"/>
              </a:rPr>
              <a:t>体格状况</a:t>
            </a:r>
            <a:endParaRPr lang="en-US" altLang="zh-CN" sz="2400" b="1" dirty="0" smtClean="0">
              <a:latin typeface="黑体" pitchFamily="49" charset="-122"/>
              <a:ea typeface="黑体" pitchFamily="49" charset="-122"/>
            </a:endParaRPr>
          </a:p>
          <a:p>
            <a:pPr lvl="1"/>
            <a:r>
              <a:rPr lang="zh-CN" altLang="en-US" sz="2400" b="1" dirty="0" smtClean="0">
                <a:latin typeface="黑体" pitchFamily="49" charset="-122"/>
                <a:ea typeface="黑体" pitchFamily="49" charset="-122"/>
              </a:rPr>
              <a:t>体重</a:t>
            </a:r>
            <a:endParaRPr lang="en-US" altLang="zh-CN" sz="2400" b="1" dirty="0" smtClean="0">
              <a:latin typeface="黑体" pitchFamily="49" charset="-122"/>
              <a:ea typeface="黑体" pitchFamily="49" charset="-122"/>
            </a:endParaRPr>
          </a:p>
          <a:p>
            <a:pPr lvl="1"/>
            <a:r>
              <a:rPr lang="zh-CN" altLang="en-US" sz="2400" b="1" dirty="0" smtClean="0">
                <a:latin typeface="黑体" pitchFamily="49" charset="-122"/>
                <a:ea typeface="黑体" pitchFamily="49" charset="-122"/>
              </a:rPr>
              <a:t>劳动强度和持续时间</a:t>
            </a:r>
            <a:endParaRPr lang="en-US" altLang="zh-CN" sz="2400" b="1" dirty="0" smtClean="0">
              <a:latin typeface="黑体" pitchFamily="49" charset="-122"/>
              <a:ea typeface="黑体" pitchFamily="49" charset="-122"/>
            </a:endParaRPr>
          </a:p>
          <a:p>
            <a:pPr lvl="1"/>
            <a:r>
              <a:rPr lang="zh-CN" altLang="en-US" sz="2400" b="1" dirty="0" smtClean="0">
                <a:latin typeface="黑体" pitchFamily="49" charset="-122"/>
                <a:ea typeface="黑体" pitchFamily="49" charset="-122"/>
              </a:rPr>
              <a:t>工作的熟练程度</a:t>
            </a:r>
          </a:p>
          <a:p>
            <a:pPr algn="just"/>
            <a:endParaRPr lang="zh-CN" altLang="en-US" b="1" dirty="0" smtClean="0"/>
          </a:p>
          <a:p>
            <a:pPr algn="just"/>
            <a:endParaRPr lang="zh-CN" altLang="en-US" b="1" dirty="0" smtClean="0"/>
          </a:p>
          <a:p>
            <a:pPr algn="just">
              <a:buFont typeface="Symbol" pitchFamily="18" charset="2"/>
              <a:buNone/>
            </a:pPr>
            <a:endParaRPr lang="zh-CN" altLang="en-US"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75"/>
          <p:cNvSpPr txBox="1">
            <a:spLocks noChangeArrowheads="1"/>
          </p:cNvSpPr>
          <p:nvPr/>
        </p:nvSpPr>
        <p:spPr bwMode="auto">
          <a:xfrm>
            <a:off x="1524000" y="685800"/>
            <a:ext cx="6792913" cy="461963"/>
          </a:xfrm>
          <a:prstGeom prst="rect">
            <a:avLst/>
          </a:prstGeom>
          <a:noFill/>
          <a:ln w="12700" cap="sq">
            <a:noFill/>
            <a:miter lim="800000"/>
            <a:headEnd type="none" w="sm" len="sm"/>
            <a:tailEnd type="none" w="sm" len="sm"/>
          </a:ln>
        </p:spPr>
        <p:txBody>
          <a:bodyPr>
            <a:spAutoFit/>
          </a:bodyPr>
          <a:lstStyle/>
          <a:p>
            <a:pPr>
              <a:spcBef>
                <a:spcPct val="50000"/>
              </a:spcBef>
            </a:pPr>
            <a:r>
              <a:rPr lang="zh-CN" altLang="en-US" sz="2400" b="1">
                <a:solidFill>
                  <a:srgbClr val="0000FF"/>
                </a:solidFill>
                <a:latin typeface="黑体" pitchFamily="49" charset="-122"/>
                <a:ea typeface="黑体" pitchFamily="49" charset="-122"/>
              </a:rPr>
              <a:t>表</a:t>
            </a:r>
            <a:r>
              <a:rPr lang="en-US" altLang="zh-CN" sz="2400" b="1">
                <a:solidFill>
                  <a:srgbClr val="0000FF"/>
                </a:solidFill>
                <a:latin typeface="黑体" pitchFamily="49" charset="-122"/>
                <a:ea typeface="黑体" pitchFamily="49" charset="-122"/>
              </a:rPr>
              <a:t>1     </a:t>
            </a:r>
            <a:r>
              <a:rPr lang="zh-CN" altLang="en-US" sz="2400" b="1">
                <a:solidFill>
                  <a:srgbClr val="0000FF"/>
                </a:solidFill>
                <a:latin typeface="黑体" pitchFamily="49" charset="-122"/>
                <a:ea typeface="黑体" pitchFamily="49" charset="-122"/>
              </a:rPr>
              <a:t>几种中国食物和人体蛋白质氨基酸模式</a:t>
            </a:r>
          </a:p>
        </p:txBody>
      </p:sp>
      <p:graphicFrame>
        <p:nvGraphicFramePr>
          <p:cNvPr id="276" name="表格 275"/>
          <p:cNvGraphicFramePr>
            <a:graphicFrameLocks noGrp="1"/>
          </p:cNvGraphicFramePr>
          <p:nvPr/>
        </p:nvGraphicFramePr>
        <p:xfrm>
          <a:off x="228600" y="1447800"/>
          <a:ext cx="8686801" cy="4648194"/>
        </p:xfrm>
        <a:graphic>
          <a:graphicData uri="http://schemas.openxmlformats.org/drawingml/2006/table">
            <a:tbl>
              <a:tblPr/>
              <a:tblGrid>
                <a:gridCol w="1819435"/>
                <a:gridCol w="600414"/>
                <a:gridCol w="783369"/>
                <a:gridCol w="783369"/>
                <a:gridCol w="783369"/>
                <a:gridCol w="783369"/>
                <a:gridCol w="783369"/>
                <a:gridCol w="783369"/>
                <a:gridCol w="783369"/>
                <a:gridCol w="783369"/>
              </a:tblGrid>
              <a:tr h="516466">
                <a:tc>
                  <a:txBody>
                    <a:bodyPr/>
                    <a:lstStyle/>
                    <a:p>
                      <a:pPr algn="ctr">
                        <a:spcAft>
                          <a:spcPts val="0"/>
                        </a:spcAft>
                      </a:pPr>
                      <a:r>
                        <a:rPr lang="zh-CN" sz="1600" b="1" kern="100" dirty="0">
                          <a:latin typeface="黑体" pitchFamily="2" charset="-122"/>
                          <a:ea typeface="黑体" pitchFamily="2" charset="-122"/>
                          <a:cs typeface="Times New Roman"/>
                        </a:rPr>
                        <a:t>氨基酸</a:t>
                      </a:r>
                      <a:endParaRPr lang="zh-CN" sz="2000" b="1" kern="100" dirty="0">
                        <a:latin typeface="黑体" pitchFamily="2" charset="-122"/>
                        <a:ea typeface="黑体" pitchFamily="2" charset="-122"/>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latin typeface="黑体" pitchFamily="2" charset="-122"/>
                          <a:ea typeface="黑体" pitchFamily="2" charset="-122"/>
                          <a:cs typeface="Times New Roman"/>
                        </a:rPr>
                        <a:t>人体</a:t>
                      </a:r>
                      <a:endParaRPr lang="zh-CN" sz="2000" b="1" kern="100" dirty="0">
                        <a:latin typeface="黑体" pitchFamily="2" charset="-122"/>
                        <a:ea typeface="黑体" pitchFamily="2" charset="-122"/>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latin typeface="黑体" pitchFamily="2" charset="-122"/>
                          <a:ea typeface="黑体" pitchFamily="2" charset="-122"/>
                          <a:cs typeface="Times New Roman"/>
                        </a:rPr>
                        <a:t>全鸡蛋</a:t>
                      </a:r>
                      <a:endParaRPr lang="zh-CN" sz="2000" b="1" kern="100" dirty="0">
                        <a:latin typeface="黑体" pitchFamily="2" charset="-122"/>
                        <a:ea typeface="黑体" pitchFamily="2" charset="-122"/>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latin typeface="黑体" pitchFamily="2" charset="-122"/>
                          <a:ea typeface="黑体" pitchFamily="2" charset="-122"/>
                          <a:cs typeface="Times New Roman"/>
                        </a:rPr>
                        <a:t>鸡蛋白</a:t>
                      </a:r>
                      <a:endParaRPr lang="zh-CN" sz="2000" b="1" kern="100" dirty="0">
                        <a:latin typeface="黑体" pitchFamily="2" charset="-122"/>
                        <a:ea typeface="黑体" pitchFamily="2" charset="-122"/>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dirty="0">
                          <a:latin typeface="黑体" pitchFamily="2" charset="-122"/>
                          <a:ea typeface="黑体" pitchFamily="2" charset="-122"/>
                          <a:cs typeface="Times New Roman"/>
                        </a:rPr>
                        <a:t>牛奶</a:t>
                      </a:r>
                      <a:endParaRPr lang="zh-CN" sz="2000" b="1" kern="100" dirty="0">
                        <a:latin typeface="黑体" pitchFamily="2" charset="-122"/>
                        <a:ea typeface="黑体" pitchFamily="2" charset="-122"/>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a:latin typeface="黑体" pitchFamily="2" charset="-122"/>
                          <a:ea typeface="黑体" pitchFamily="2" charset="-122"/>
                          <a:cs typeface="Times New Roman"/>
                        </a:rPr>
                        <a:t>猪瘦肉</a:t>
                      </a:r>
                      <a:endParaRPr lang="zh-CN" sz="2000" b="1" kern="100">
                        <a:latin typeface="黑体" pitchFamily="2" charset="-122"/>
                        <a:ea typeface="黑体" pitchFamily="2" charset="-122"/>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a:latin typeface="黑体" pitchFamily="2" charset="-122"/>
                          <a:ea typeface="黑体" pitchFamily="2" charset="-122"/>
                          <a:cs typeface="Times New Roman"/>
                        </a:rPr>
                        <a:t>牛肉</a:t>
                      </a:r>
                      <a:endParaRPr lang="zh-CN" sz="2000" b="1" kern="100">
                        <a:latin typeface="黑体" pitchFamily="2" charset="-122"/>
                        <a:ea typeface="黑体" pitchFamily="2" charset="-122"/>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a:latin typeface="黑体" pitchFamily="2" charset="-122"/>
                          <a:ea typeface="黑体" pitchFamily="2" charset="-122"/>
                          <a:cs typeface="Times New Roman"/>
                        </a:rPr>
                        <a:t>大豆</a:t>
                      </a:r>
                      <a:endParaRPr lang="zh-CN" sz="2000" b="1" kern="100">
                        <a:latin typeface="黑体" pitchFamily="2" charset="-122"/>
                        <a:ea typeface="黑体" pitchFamily="2" charset="-122"/>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a:latin typeface="黑体" pitchFamily="2" charset="-122"/>
                          <a:ea typeface="黑体" pitchFamily="2" charset="-122"/>
                          <a:cs typeface="Times New Roman"/>
                        </a:rPr>
                        <a:t>面粉</a:t>
                      </a:r>
                      <a:endParaRPr lang="zh-CN" sz="2000" b="1" kern="100">
                        <a:latin typeface="黑体" pitchFamily="2" charset="-122"/>
                        <a:ea typeface="黑体" pitchFamily="2" charset="-122"/>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zh-CN" sz="1600" b="1" kern="100">
                          <a:latin typeface="黑体" pitchFamily="2" charset="-122"/>
                          <a:ea typeface="黑体" pitchFamily="2" charset="-122"/>
                          <a:cs typeface="Times New Roman"/>
                        </a:rPr>
                        <a:t>大米</a:t>
                      </a:r>
                      <a:endParaRPr lang="zh-CN" sz="2000" b="1" kern="100">
                        <a:latin typeface="黑体" pitchFamily="2" charset="-122"/>
                        <a:ea typeface="黑体" pitchFamily="2" charset="-122"/>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16466">
                <a:tc>
                  <a:txBody>
                    <a:bodyPr/>
                    <a:lstStyle/>
                    <a:p>
                      <a:pPr algn="ctr">
                        <a:spcAft>
                          <a:spcPts val="0"/>
                        </a:spcAft>
                      </a:pPr>
                      <a:r>
                        <a:rPr lang="zh-CN" sz="1600" b="1" kern="100">
                          <a:latin typeface="黑体" pitchFamily="2" charset="-122"/>
                          <a:ea typeface="黑体" pitchFamily="2" charset="-122"/>
                          <a:cs typeface="Times New Roman"/>
                        </a:rPr>
                        <a:t>异亮氨酸</a:t>
                      </a:r>
                      <a:endParaRPr lang="zh-CN" sz="2000" b="1" kern="100">
                        <a:latin typeface="黑体" pitchFamily="2" charset="-122"/>
                        <a:ea typeface="黑体" pitchFamily="2" charset="-122"/>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b="1" kern="100" dirty="0">
                          <a:latin typeface="黑体" pitchFamily="2" charset="-122"/>
                          <a:ea typeface="黑体" pitchFamily="2" charset="-122"/>
                          <a:cs typeface="Times New Roman"/>
                        </a:rPr>
                        <a:t>4.0</a:t>
                      </a:r>
                      <a:endParaRPr lang="zh-CN" sz="2000" b="1" kern="100" dirty="0">
                        <a:latin typeface="黑体" pitchFamily="2" charset="-122"/>
                        <a:ea typeface="黑体" pitchFamily="2" charset="-122"/>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b="1" kern="100">
                          <a:latin typeface="黑体" pitchFamily="2" charset="-122"/>
                          <a:ea typeface="黑体" pitchFamily="2" charset="-122"/>
                          <a:cs typeface="Times New Roman"/>
                        </a:rPr>
                        <a:t>2.5</a:t>
                      </a:r>
                      <a:endParaRPr lang="zh-CN" sz="2000" b="1" kern="100">
                        <a:latin typeface="黑体" pitchFamily="2" charset="-122"/>
                        <a:ea typeface="黑体" pitchFamily="2" charset="-122"/>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b="1" kern="100">
                          <a:latin typeface="黑体" pitchFamily="2" charset="-122"/>
                          <a:ea typeface="黑体" pitchFamily="2" charset="-122"/>
                          <a:cs typeface="Times New Roman"/>
                        </a:rPr>
                        <a:t>3.3</a:t>
                      </a:r>
                      <a:endParaRPr lang="zh-CN" sz="2000" b="1" kern="100">
                        <a:latin typeface="黑体" pitchFamily="2" charset="-122"/>
                        <a:ea typeface="黑体" pitchFamily="2" charset="-122"/>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b="1" kern="100" dirty="0">
                          <a:latin typeface="黑体" pitchFamily="2" charset="-122"/>
                          <a:ea typeface="黑体" pitchFamily="2" charset="-122"/>
                          <a:cs typeface="Times New Roman"/>
                        </a:rPr>
                        <a:t>3.0</a:t>
                      </a:r>
                      <a:endParaRPr lang="zh-CN" sz="2000" b="1" kern="100" dirty="0">
                        <a:latin typeface="黑体" pitchFamily="2" charset="-122"/>
                        <a:ea typeface="黑体" pitchFamily="2" charset="-122"/>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b="1" kern="100" dirty="0">
                          <a:latin typeface="黑体" pitchFamily="2" charset="-122"/>
                          <a:ea typeface="黑体" pitchFamily="2" charset="-122"/>
                          <a:cs typeface="Times New Roman"/>
                        </a:rPr>
                        <a:t>3.4</a:t>
                      </a:r>
                      <a:endParaRPr lang="zh-CN" sz="2000" b="1" kern="100" dirty="0">
                        <a:latin typeface="黑体" pitchFamily="2" charset="-122"/>
                        <a:ea typeface="黑体" pitchFamily="2" charset="-122"/>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b="1" kern="100" dirty="0">
                          <a:latin typeface="黑体" pitchFamily="2" charset="-122"/>
                          <a:ea typeface="黑体" pitchFamily="2" charset="-122"/>
                          <a:cs typeface="Times New Roman"/>
                        </a:rPr>
                        <a:t>3.2</a:t>
                      </a:r>
                      <a:endParaRPr lang="zh-CN" sz="2000" b="1" kern="100" dirty="0">
                        <a:latin typeface="黑体" pitchFamily="2" charset="-122"/>
                        <a:ea typeface="黑体" pitchFamily="2" charset="-122"/>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b="1" kern="100" dirty="0">
                          <a:latin typeface="黑体" pitchFamily="2" charset="-122"/>
                          <a:ea typeface="黑体" pitchFamily="2" charset="-122"/>
                          <a:cs typeface="Times New Roman"/>
                        </a:rPr>
                        <a:t>3.0</a:t>
                      </a:r>
                      <a:endParaRPr lang="zh-CN" sz="2000" b="1" kern="100" dirty="0">
                        <a:latin typeface="黑体" pitchFamily="2" charset="-122"/>
                        <a:ea typeface="黑体" pitchFamily="2" charset="-122"/>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b="1" kern="100">
                          <a:latin typeface="黑体" pitchFamily="2" charset="-122"/>
                          <a:ea typeface="黑体" pitchFamily="2" charset="-122"/>
                          <a:cs typeface="Times New Roman"/>
                        </a:rPr>
                        <a:t>2.3</a:t>
                      </a:r>
                      <a:endParaRPr lang="zh-CN" sz="2000" b="1" kern="100">
                        <a:latin typeface="黑体" pitchFamily="2" charset="-122"/>
                        <a:ea typeface="黑体" pitchFamily="2" charset="-122"/>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600" b="1" kern="100">
                          <a:latin typeface="黑体" pitchFamily="2" charset="-122"/>
                          <a:ea typeface="黑体" pitchFamily="2" charset="-122"/>
                          <a:cs typeface="Times New Roman"/>
                        </a:rPr>
                        <a:t>2.5</a:t>
                      </a:r>
                      <a:endParaRPr lang="zh-CN" sz="2000" b="1" kern="100">
                        <a:latin typeface="黑体" pitchFamily="2" charset="-122"/>
                        <a:ea typeface="黑体" pitchFamily="2" charset="-122"/>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r>
              <a:tr h="516466">
                <a:tc>
                  <a:txBody>
                    <a:bodyPr/>
                    <a:lstStyle/>
                    <a:p>
                      <a:pPr algn="ctr">
                        <a:spcAft>
                          <a:spcPts val="0"/>
                        </a:spcAft>
                      </a:pPr>
                      <a:r>
                        <a:rPr lang="zh-CN" sz="1600" b="1" kern="100">
                          <a:latin typeface="黑体" pitchFamily="2" charset="-122"/>
                          <a:ea typeface="黑体" pitchFamily="2" charset="-122"/>
                          <a:cs typeface="Times New Roman"/>
                        </a:rPr>
                        <a:t>亮氨酸</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7.0</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dirty="0">
                          <a:latin typeface="黑体" pitchFamily="2" charset="-122"/>
                          <a:ea typeface="黑体" pitchFamily="2" charset="-122"/>
                          <a:cs typeface="Times New Roman"/>
                        </a:rPr>
                        <a:t>4.0</a:t>
                      </a:r>
                      <a:endParaRPr lang="zh-CN" sz="2000" b="1" kern="100" dirty="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5.6</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6.4</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dirty="0">
                          <a:latin typeface="黑体" pitchFamily="2" charset="-122"/>
                          <a:ea typeface="黑体" pitchFamily="2" charset="-122"/>
                          <a:cs typeface="Times New Roman"/>
                        </a:rPr>
                        <a:t>6.3</a:t>
                      </a:r>
                      <a:endParaRPr lang="zh-CN" sz="2000" b="1" kern="100" dirty="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dirty="0">
                          <a:latin typeface="黑体" pitchFamily="2" charset="-122"/>
                          <a:ea typeface="黑体" pitchFamily="2" charset="-122"/>
                          <a:cs typeface="Times New Roman"/>
                        </a:rPr>
                        <a:t>5.6</a:t>
                      </a:r>
                      <a:endParaRPr lang="zh-CN" sz="2000" b="1" kern="100" dirty="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dirty="0">
                          <a:latin typeface="黑体" pitchFamily="2" charset="-122"/>
                          <a:ea typeface="黑体" pitchFamily="2" charset="-122"/>
                          <a:cs typeface="Times New Roman"/>
                        </a:rPr>
                        <a:t>5.1</a:t>
                      </a:r>
                      <a:endParaRPr lang="zh-CN" sz="2000" b="1" kern="100" dirty="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dirty="0">
                          <a:latin typeface="黑体" pitchFamily="2" charset="-122"/>
                          <a:ea typeface="黑体" pitchFamily="2" charset="-122"/>
                          <a:cs typeface="Times New Roman"/>
                        </a:rPr>
                        <a:t>4.4</a:t>
                      </a:r>
                      <a:endParaRPr lang="zh-CN" sz="2000" b="1" kern="100" dirty="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5.1</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r>
              <a:tr h="516466">
                <a:tc>
                  <a:txBody>
                    <a:bodyPr/>
                    <a:lstStyle/>
                    <a:p>
                      <a:pPr algn="ctr">
                        <a:spcAft>
                          <a:spcPts val="0"/>
                        </a:spcAft>
                      </a:pPr>
                      <a:r>
                        <a:rPr lang="zh-CN" sz="1600" b="1" kern="100">
                          <a:latin typeface="黑体" pitchFamily="2" charset="-122"/>
                          <a:ea typeface="黑体" pitchFamily="2" charset="-122"/>
                          <a:cs typeface="Times New Roman"/>
                        </a:rPr>
                        <a:t>赖氨酸</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 5.5</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3.1</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4.3</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5.4</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5.7</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dirty="0">
                          <a:latin typeface="黑体" pitchFamily="2" charset="-122"/>
                          <a:ea typeface="黑体" pitchFamily="2" charset="-122"/>
                          <a:cs typeface="Times New Roman"/>
                        </a:rPr>
                        <a:t>5.8</a:t>
                      </a:r>
                      <a:endParaRPr lang="zh-CN" sz="2000" b="1" kern="100" dirty="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4.4</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dirty="0">
                          <a:latin typeface="黑体" pitchFamily="2" charset="-122"/>
                          <a:ea typeface="黑体" pitchFamily="2" charset="-122"/>
                          <a:cs typeface="Times New Roman"/>
                        </a:rPr>
                        <a:t>1.5</a:t>
                      </a:r>
                      <a:endParaRPr lang="zh-CN" sz="2000" b="1" kern="100" dirty="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2.3</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r>
              <a:tr h="516466">
                <a:tc>
                  <a:txBody>
                    <a:bodyPr/>
                    <a:lstStyle/>
                    <a:p>
                      <a:pPr algn="ctr">
                        <a:spcAft>
                          <a:spcPts val="0"/>
                        </a:spcAft>
                      </a:pPr>
                      <a:r>
                        <a:rPr lang="zh-CN" sz="1600" b="1" kern="100">
                          <a:latin typeface="黑体" pitchFamily="2" charset="-122"/>
                          <a:ea typeface="黑体" pitchFamily="2" charset="-122"/>
                          <a:cs typeface="Times New Roman"/>
                        </a:rPr>
                        <a:t>蛋氨酸＋半胱氨酸</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dirty="0">
                          <a:latin typeface="黑体" pitchFamily="2" charset="-122"/>
                          <a:ea typeface="黑体" pitchFamily="2" charset="-122"/>
                          <a:cs typeface="Times New Roman"/>
                        </a:rPr>
                        <a:t>3.5</a:t>
                      </a:r>
                      <a:endParaRPr lang="zh-CN" sz="2000" b="1" kern="100" dirty="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2.3</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3.9</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2.4</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2.5</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2.8</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dirty="0">
                          <a:latin typeface="黑体" pitchFamily="2" charset="-122"/>
                          <a:ea typeface="黑体" pitchFamily="2" charset="-122"/>
                          <a:cs typeface="Times New Roman"/>
                        </a:rPr>
                        <a:t>1.7</a:t>
                      </a:r>
                      <a:endParaRPr lang="zh-CN" sz="2000" b="1" kern="100" dirty="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dirty="0">
                          <a:latin typeface="黑体" pitchFamily="2" charset="-122"/>
                          <a:ea typeface="黑体" pitchFamily="2" charset="-122"/>
                          <a:cs typeface="Times New Roman"/>
                        </a:rPr>
                        <a:t>2.7</a:t>
                      </a:r>
                      <a:endParaRPr lang="zh-CN" sz="2000" b="1" kern="100" dirty="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2.4</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r>
              <a:tr h="516466">
                <a:tc>
                  <a:txBody>
                    <a:bodyPr/>
                    <a:lstStyle/>
                    <a:p>
                      <a:pPr algn="ctr">
                        <a:spcAft>
                          <a:spcPts val="0"/>
                        </a:spcAft>
                      </a:pPr>
                      <a:r>
                        <a:rPr lang="zh-CN" sz="1600" b="1" kern="100">
                          <a:latin typeface="黑体" pitchFamily="2" charset="-122"/>
                          <a:ea typeface="黑体" pitchFamily="2" charset="-122"/>
                          <a:cs typeface="Times New Roman"/>
                        </a:rPr>
                        <a:t>苯丙氨酸＋酪氨酸</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6.0</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3.6</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6.3</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6.1</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6.0</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4.9</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dirty="0">
                          <a:latin typeface="黑体" pitchFamily="2" charset="-122"/>
                          <a:ea typeface="黑体" pitchFamily="2" charset="-122"/>
                          <a:cs typeface="Times New Roman"/>
                        </a:rPr>
                        <a:t>6.4</a:t>
                      </a:r>
                      <a:endParaRPr lang="zh-CN" sz="2000" b="1" kern="100" dirty="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dirty="0">
                          <a:latin typeface="黑体" pitchFamily="2" charset="-122"/>
                          <a:ea typeface="黑体" pitchFamily="2" charset="-122"/>
                          <a:cs typeface="Times New Roman"/>
                        </a:rPr>
                        <a:t>5.1</a:t>
                      </a:r>
                      <a:endParaRPr lang="zh-CN" sz="2000" b="1" kern="100" dirty="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dirty="0">
                          <a:latin typeface="黑体" pitchFamily="2" charset="-122"/>
                          <a:ea typeface="黑体" pitchFamily="2" charset="-122"/>
                          <a:cs typeface="Times New Roman"/>
                        </a:rPr>
                        <a:t>5.8</a:t>
                      </a:r>
                      <a:endParaRPr lang="zh-CN" sz="2000" b="1" kern="100" dirty="0">
                        <a:latin typeface="黑体" pitchFamily="2" charset="-122"/>
                        <a:ea typeface="黑体" pitchFamily="2" charset="-122"/>
                        <a:cs typeface="Times New Roman"/>
                      </a:endParaRPr>
                    </a:p>
                  </a:txBody>
                  <a:tcPr marL="68580" marR="68580" marT="0" marB="0">
                    <a:lnL>
                      <a:noFill/>
                    </a:lnL>
                    <a:lnR>
                      <a:noFill/>
                    </a:lnR>
                    <a:lnT>
                      <a:noFill/>
                    </a:lnT>
                    <a:lnB>
                      <a:noFill/>
                    </a:lnB>
                  </a:tcPr>
                </a:tc>
              </a:tr>
              <a:tr h="516466">
                <a:tc>
                  <a:txBody>
                    <a:bodyPr/>
                    <a:lstStyle/>
                    <a:p>
                      <a:pPr algn="ctr">
                        <a:spcAft>
                          <a:spcPts val="0"/>
                        </a:spcAft>
                      </a:pPr>
                      <a:r>
                        <a:rPr lang="zh-CN" sz="1600" b="1" kern="100">
                          <a:latin typeface="黑体" pitchFamily="2" charset="-122"/>
                          <a:ea typeface="黑体" pitchFamily="2" charset="-122"/>
                          <a:cs typeface="Times New Roman"/>
                        </a:rPr>
                        <a:t>苏氨酸</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4.0</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2.1</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2.7</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2.7</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3.5</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3.0</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2.7</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dirty="0">
                          <a:latin typeface="黑体" pitchFamily="2" charset="-122"/>
                          <a:ea typeface="黑体" pitchFamily="2" charset="-122"/>
                          <a:cs typeface="Times New Roman"/>
                        </a:rPr>
                        <a:t>1.8</a:t>
                      </a:r>
                      <a:endParaRPr lang="zh-CN" sz="2000" b="1" kern="100" dirty="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dirty="0">
                          <a:latin typeface="黑体" pitchFamily="2" charset="-122"/>
                          <a:ea typeface="黑体" pitchFamily="2" charset="-122"/>
                          <a:cs typeface="Times New Roman"/>
                        </a:rPr>
                        <a:t>2.3</a:t>
                      </a:r>
                      <a:endParaRPr lang="zh-CN" sz="2000" b="1" kern="100" dirty="0">
                        <a:latin typeface="黑体" pitchFamily="2" charset="-122"/>
                        <a:ea typeface="黑体" pitchFamily="2" charset="-122"/>
                        <a:cs typeface="Times New Roman"/>
                      </a:endParaRPr>
                    </a:p>
                  </a:txBody>
                  <a:tcPr marL="68580" marR="68580" marT="0" marB="0">
                    <a:lnL>
                      <a:noFill/>
                    </a:lnL>
                    <a:lnR>
                      <a:noFill/>
                    </a:lnR>
                    <a:lnT>
                      <a:noFill/>
                    </a:lnT>
                    <a:lnB>
                      <a:noFill/>
                    </a:lnB>
                  </a:tcPr>
                </a:tc>
              </a:tr>
              <a:tr h="516466">
                <a:tc>
                  <a:txBody>
                    <a:bodyPr/>
                    <a:lstStyle/>
                    <a:p>
                      <a:pPr algn="ctr">
                        <a:spcAft>
                          <a:spcPts val="0"/>
                        </a:spcAft>
                      </a:pPr>
                      <a:r>
                        <a:rPr lang="zh-CN" sz="1600" b="1" kern="100">
                          <a:latin typeface="黑体" pitchFamily="2" charset="-122"/>
                          <a:ea typeface="黑体" pitchFamily="2" charset="-122"/>
                          <a:cs typeface="Times New Roman"/>
                        </a:rPr>
                        <a:t>缬氨酸</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5.0</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2.5</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4.0</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3.5</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3.9</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3.2</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a:latin typeface="黑体" pitchFamily="2" charset="-122"/>
                          <a:ea typeface="黑体" pitchFamily="2" charset="-122"/>
                          <a:cs typeface="Times New Roman"/>
                        </a:rPr>
                        <a:t>3.5</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dirty="0">
                          <a:latin typeface="黑体" pitchFamily="2" charset="-122"/>
                          <a:ea typeface="黑体" pitchFamily="2" charset="-122"/>
                          <a:cs typeface="Times New Roman"/>
                        </a:rPr>
                        <a:t>2.7</a:t>
                      </a:r>
                      <a:endParaRPr lang="zh-CN" sz="2000" b="1" kern="100" dirty="0">
                        <a:latin typeface="黑体" pitchFamily="2" charset="-122"/>
                        <a:ea typeface="黑体" pitchFamily="2" charset="-122"/>
                        <a:cs typeface="Times New Roman"/>
                      </a:endParaRPr>
                    </a:p>
                  </a:txBody>
                  <a:tcPr marL="68580" marR="68580" marT="0" marB="0">
                    <a:lnL>
                      <a:noFill/>
                    </a:lnL>
                    <a:lnR>
                      <a:noFill/>
                    </a:lnR>
                    <a:lnT>
                      <a:noFill/>
                    </a:lnT>
                    <a:lnB>
                      <a:noFill/>
                    </a:lnB>
                  </a:tcPr>
                </a:tc>
                <a:tc>
                  <a:txBody>
                    <a:bodyPr/>
                    <a:lstStyle/>
                    <a:p>
                      <a:pPr algn="ctr">
                        <a:spcAft>
                          <a:spcPts val="0"/>
                        </a:spcAft>
                      </a:pPr>
                      <a:r>
                        <a:rPr lang="en-US" sz="1600" b="1" kern="100" dirty="0">
                          <a:latin typeface="黑体" pitchFamily="2" charset="-122"/>
                          <a:ea typeface="黑体" pitchFamily="2" charset="-122"/>
                          <a:cs typeface="Times New Roman"/>
                        </a:rPr>
                        <a:t>3.4</a:t>
                      </a:r>
                      <a:endParaRPr lang="zh-CN" sz="2000" b="1" kern="100" dirty="0">
                        <a:latin typeface="黑体" pitchFamily="2" charset="-122"/>
                        <a:ea typeface="黑体" pitchFamily="2" charset="-122"/>
                        <a:cs typeface="Times New Roman"/>
                      </a:endParaRPr>
                    </a:p>
                  </a:txBody>
                  <a:tcPr marL="68580" marR="68580" marT="0" marB="0">
                    <a:lnL>
                      <a:noFill/>
                    </a:lnL>
                    <a:lnR>
                      <a:noFill/>
                    </a:lnR>
                    <a:lnT>
                      <a:noFill/>
                    </a:lnT>
                    <a:lnB>
                      <a:noFill/>
                    </a:lnB>
                  </a:tcPr>
                </a:tc>
              </a:tr>
              <a:tr h="516466">
                <a:tc>
                  <a:txBody>
                    <a:bodyPr/>
                    <a:lstStyle/>
                    <a:p>
                      <a:pPr algn="ctr">
                        <a:spcAft>
                          <a:spcPts val="0"/>
                        </a:spcAft>
                      </a:pPr>
                      <a:r>
                        <a:rPr lang="zh-CN" sz="1600" b="1" kern="100">
                          <a:latin typeface="黑体" pitchFamily="2" charset="-122"/>
                          <a:ea typeface="黑体" pitchFamily="2" charset="-122"/>
                          <a:cs typeface="Times New Roman"/>
                        </a:rPr>
                        <a:t>色氨酸</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b="1" kern="100">
                          <a:latin typeface="黑体" pitchFamily="2" charset="-122"/>
                          <a:ea typeface="黑体" pitchFamily="2" charset="-122"/>
                          <a:cs typeface="Times New Roman"/>
                        </a:rPr>
                        <a:t>1.0</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b="1" kern="100">
                          <a:latin typeface="黑体" pitchFamily="2" charset="-122"/>
                          <a:ea typeface="黑体" pitchFamily="2" charset="-122"/>
                          <a:cs typeface="Times New Roman"/>
                        </a:rPr>
                        <a:t>1.0</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b="1" kern="100">
                          <a:latin typeface="黑体" pitchFamily="2" charset="-122"/>
                          <a:ea typeface="黑体" pitchFamily="2" charset="-122"/>
                          <a:cs typeface="Times New Roman"/>
                        </a:rPr>
                        <a:t>1.0</a:t>
                      </a:r>
                      <a:endParaRPr lang="zh-CN" sz="2000" b="1" kern="100">
                        <a:latin typeface="黑体" pitchFamily="2" charset="-122"/>
                        <a:ea typeface="黑体" pitchFamily="2" charset="-122"/>
                        <a:cs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indent="114300" algn="ctr">
                        <a:spcAft>
                          <a:spcPts val="0"/>
                        </a:spcAft>
                      </a:pPr>
                      <a:r>
                        <a:rPr lang="en-US" sz="1600" b="1" kern="100">
                          <a:latin typeface="黑体" pitchFamily="2" charset="-122"/>
                          <a:ea typeface="黑体" pitchFamily="2" charset="-122"/>
                          <a:cs typeface="Times New Roman"/>
                        </a:rPr>
                        <a:t>1.0</a:t>
                      </a:r>
                      <a:endParaRPr lang="zh-CN" sz="2000" b="1" kern="100">
                        <a:latin typeface="黑体" pitchFamily="2" charset="-122"/>
                        <a:ea typeface="黑体" pitchFamily="2" charset="-122"/>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b="1" kern="100">
                          <a:latin typeface="黑体" pitchFamily="2" charset="-122"/>
                          <a:ea typeface="黑体" pitchFamily="2" charset="-122"/>
                          <a:cs typeface="Times New Roman"/>
                        </a:rPr>
                        <a:t>1.0</a:t>
                      </a:r>
                      <a:endParaRPr lang="zh-CN" sz="2000" b="1" kern="100">
                        <a:latin typeface="黑体" pitchFamily="2" charset="-122"/>
                        <a:ea typeface="黑体" pitchFamily="2" charset="-122"/>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b="1" kern="100">
                          <a:latin typeface="黑体" pitchFamily="2" charset="-122"/>
                          <a:ea typeface="黑体" pitchFamily="2" charset="-122"/>
                          <a:cs typeface="Times New Roman"/>
                        </a:rPr>
                        <a:t>1.0</a:t>
                      </a:r>
                      <a:endParaRPr lang="zh-CN" sz="2000" b="1" kern="100">
                        <a:latin typeface="黑体" pitchFamily="2" charset="-122"/>
                        <a:ea typeface="黑体" pitchFamily="2" charset="-122"/>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b="1" kern="100">
                          <a:latin typeface="黑体" pitchFamily="2" charset="-122"/>
                          <a:ea typeface="黑体" pitchFamily="2" charset="-122"/>
                          <a:cs typeface="Times New Roman"/>
                        </a:rPr>
                        <a:t>1.0</a:t>
                      </a:r>
                      <a:endParaRPr lang="zh-CN" sz="2000" b="1" kern="100">
                        <a:latin typeface="黑体" pitchFamily="2" charset="-122"/>
                        <a:ea typeface="黑体" pitchFamily="2" charset="-122"/>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b="1" kern="100" dirty="0">
                          <a:latin typeface="黑体" pitchFamily="2" charset="-122"/>
                          <a:ea typeface="黑体" pitchFamily="2" charset="-122"/>
                          <a:cs typeface="Times New Roman"/>
                        </a:rPr>
                        <a:t>1.0</a:t>
                      </a:r>
                      <a:endParaRPr lang="zh-CN" sz="2000" b="1" kern="100" dirty="0">
                        <a:latin typeface="黑体" pitchFamily="2" charset="-122"/>
                        <a:ea typeface="黑体" pitchFamily="2" charset="-122"/>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600" b="1" kern="100" dirty="0">
                          <a:latin typeface="黑体" pitchFamily="2" charset="-122"/>
                          <a:ea typeface="黑体" pitchFamily="2" charset="-122"/>
                          <a:cs typeface="Times New Roman"/>
                        </a:rPr>
                        <a:t>1.0</a:t>
                      </a:r>
                      <a:endParaRPr lang="zh-CN" sz="2000" b="1" kern="100" dirty="0">
                        <a:latin typeface="黑体" pitchFamily="2" charset="-122"/>
                        <a:ea typeface="黑体" pitchFamily="2" charset="-122"/>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3" name="Rectangle 3"/>
          <p:cNvSpPr>
            <a:spLocks noGrp="1" noChangeArrowheads="1"/>
          </p:cNvSpPr>
          <p:nvPr>
            <p:ph type="body" idx="1"/>
          </p:nvPr>
        </p:nvSpPr>
        <p:spPr>
          <a:xfrm>
            <a:off x="304800" y="1600200"/>
            <a:ext cx="8229600" cy="4525963"/>
          </a:xfrm>
        </p:spPr>
        <p:txBody>
          <a:bodyPr/>
          <a:lstStyle/>
          <a:p>
            <a:pPr algn="just">
              <a:defRPr/>
            </a:pPr>
            <a:r>
              <a:rPr lang="zh-CN" altLang="en-US" sz="2800" b="1" dirty="0" smtClean="0"/>
              <a:t>又</a:t>
            </a:r>
            <a:r>
              <a:rPr lang="zh-CN" altLang="en-US" sz="2800" b="1" dirty="0"/>
              <a:t>称</a:t>
            </a:r>
            <a:r>
              <a:rPr lang="zh-CN" altLang="en-US" sz="2800" b="1" dirty="0">
                <a:latin typeface="宋体"/>
              </a:rPr>
              <a:t>“</a:t>
            </a:r>
            <a:r>
              <a:rPr lang="zh-CN" altLang="en-US" sz="2800" b="1" dirty="0"/>
              <a:t>食物特殊动力作用（</a:t>
            </a:r>
            <a:r>
              <a:rPr lang="en-US" altLang="zh-CN" sz="2800" b="1" dirty="0"/>
              <a:t>specific dynamic </a:t>
            </a:r>
            <a:r>
              <a:rPr lang="en-US" altLang="zh-CN" sz="2800" b="1" dirty="0" err="1"/>
              <a:t>action,SDA</a:t>
            </a:r>
            <a:r>
              <a:rPr lang="zh-CN" altLang="en-US" sz="2800" b="1" dirty="0"/>
              <a:t>）</a:t>
            </a:r>
            <a:r>
              <a:rPr lang="zh-CN" altLang="en-US" sz="2800" b="1" dirty="0">
                <a:latin typeface="宋体"/>
              </a:rPr>
              <a:t>”</a:t>
            </a:r>
            <a:r>
              <a:rPr lang="zh-CN" altLang="en-US" sz="2800" b="1" dirty="0"/>
              <a:t> 是指由于摄食而引起的额外的热能消耗。</a:t>
            </a:r>
          </a:p>
          <a:p>
            <a:pPr algn="just">
              <a:defRPr/>
            </a:pPr>
            <a:r>
              <a:rPr lang="zh-CN" altLang="en-US" sz="2800" b="1" dirty="0"/>
              <a:t>脂肪：</a:t>
            </a:r>
            <a:r>
              <a:rPr lang="en-US" altLang="zh-CN" sz="2800" b="1" dirty="0" smtClean="0"/>
              <a:t>4%~</a:t>
            </a:r>
            <a:r>
              <a:rPr lang="en-US" altLang="zh-CN" sz="2800" b="1" dirty="0"/>
              <a:t>5%</a:t>
            </a:r>
            <a:r>
              <a:rPr lang="zh-CN" altLang="en-US" sz="2800" b="1" dirty="0"/>
              <a:t>；碳水化物：</a:t>
            </a:r>
            <a:r>
              <a:rPr lang="en-US" altLang="zh-CN" sz="2800" b="1" dirty="0" smtClean="0"/>
              <a:t>5%~</a:t>
            </a:r>
            <a:r>
              <a:rPr lang="en-US" altLang="zh-CN" sz="2800" b="1" dirty="0"/>
              <a:t>6%</a:t>
            </a:r>
            <a:r>
              <a:rPr lang="zh-CN" altLang="en-US" sz="2800" b="1" dirty="0" smtClean="0"/>
              <a:t>；</a:t>
            </a:r>
            <a:endParaRPr lang="en-US" altLang="zh-CN" sz="2800" b="1" dirty="0" smtClean="0"/>
          </a:p>
          <a:p>
            <a:pPr algn="just">
              <a:buFontTx/>
              <a:buNone/>
              <a:defRPr/>
            </a:pPr>
            <a:r>
              <a:rPr lang="en-US" altLang="zh-CN" sz="2800" b="1" dirty="0" smtClean="0"/>
              <a:t>    </a:t>
            </a:r>
            <a:r>
              <a:rPr lang="zh-CN" altLang="en-US" sz="2800" b="1" dirty="0" smtClean="0"/>
              <a:t>蛋白质</a:t>
            </a:r>
            <a:r>
              <a:rPr lang="zh-CN" altLang="en-US" sz="2800" b="1" dirty="0"/>
              <a:t>：</a:t>
            </a:r>
            <a:r>
              <a:rPr lang="en-US" altLang="zh-CN" sz="2800" b="1" dirty="0"/>
              <a:t>30%</a:t>
            </a:r>
            <a:r>
              <a:rPr lang="zh-CN" altLang="en-US" sz="2800" b="1" dirty="0"/>
              <a:t>～</a:t>
            </a:r>
            <a:r>
              <a:rPr lang="en-US" altLang="zh-CN" sz="2800" b="1" dirty="0"/>
              <a:t>40%</a:t>
            </a:r>
            <a:r>
              <a:rPr lang="zh-CN" altLang="en-US" sz="2800" b="1" dirty="0"/>
              <a:t>。</a:t>
            </a:r>
          </a:p>
          <a:p>
            <a:pPr algn="just">
              <a:defRPr/>
            </a:pPr>
            <a:r>
              <a:rPr lang="zh-CN" altLang="en-US" sz="2800" b="1" dirty="0"/>
              <a:t>摄入普通混合膳食所产生的食物热效应约相当于基础代谢的</a:t>
            </a:r>
            <a:r>
              <a:rPr lang="en-US" altLang="zh-CN" sz="2800" b="1" dirty="0"/>
              <a:t>10%</a:t>
            </a:r>
            <a:r>
              <a:rPr lang="zh-CN" altLang="en-US" sz="2800" b="1" dirty="0"/>
              <a:t>。</a:t>
            </a:r>
          </a:p>
          <a:p>
            <a:pPr algn="just">
              <a:buFont typeface="Symbol" pitchFamily="18" charset="2"/>
              <a:buNone/>
              <a:defRPr/>
            </a:pPr>
            <a:endParaRPr lang="en-US" altLang="zh-CN" sz="2800" b="1" kern="1200" dirty="0" smtClean="0">
              <a:solidFill>
                <a:srgbClr val="0000FF"/>
              </a:solidFill>
              <a:latin typeface="黑体" pitchFamily="2" charset="-122"/>
              <a:ea typeface="黑体" pitchFamily="2" charset="-122"/>
            </a:endParaRPr>
          </a:p>
          <a:p>
            <a:pPr algn="just">
              <a:buFont typeface="Symbol" pitchFamily="18" charset="2"/>
              <a:buNone/>
              <a:defRPr/>
            </a:pPr>
            <a:r>
              <a:rPr lang="zh-CN" altLang="en-US" b="1" kern="1200" dirty="0" smtClean="0">
                <a:latin typeface="黑体" pitchFamily="2" charset="-122"/>
                <a:ea typeface="黑体" pitchFamily="2" charset="-122"/>
              </a:rPr>
              <a:t>（四）生长发育</a:t>
            </a:r>
          </a:p>
        </p:txBody>
      </p:sp>
      <p:sp>
        <p:nvSpPr>
          <p:cNvPr id="3" name="TextBox 2"/>
          <p:cNvSpPr txBox="1"/>
          <p:nvPr/>
        </p:nvSpPr>
        <p:spPr>
          <a:xfrm>
            <a:off x="0" y="685800"/>
            <a:ext cx="9144000" cy="584200"/>
          </a:xfrm>
          <a:prstGeom prst="rect">
            <a:avLst/>
          </a:prstGeom>
          <a:noFill/>
        </p:spPr>
        <p:txBody>
          <a:bodyPr>
            <a:spAutoFit/>
          </a:bodyPr>
          <a:lstStyle/>
          <a:p>
            <a:pPr>
              <a:defRPr/>
            </a:pPr>
            <a:r>
              <a:rPr lang="zh-CN" altLang="en-US" sz="3200" b="1" dirty="0">
                <a:solidFill>
                  <a:srgbClr val="0000FF"/>
                </a:solidFill>
                <a:latin typeface="黑体" pitchFamily="2" charset="-122"/>
                <a:ea typeface="黑体" pitchFamily="2" charset="-122"/>
              </a:rPr>
              <a:t>（三）食物热效应（</a:t>
            </a:r>
            <a:r>
              <a:rPr lang="en-US" altLang="zh-CN" sz="3200" b="1" dirty="0" err="1">
                <a:solidFill>
                  <a:srgbClr val="0000FF"/>
                </a:solidFill>
                <a:latin typeface="+mj-lt"/>
                <a:ea typeface="黑体" pitchFamily="2" charset="-122"/>
              </a:rPr>
              <a:t>thermic</a:t>
            </a:r>
            <a:r>
              <a:rPr lang="en-US" altLang="zh-CN" sz="3200" b="1" dirty="0">
                <a:solidFill>
                  <a:srgbClr val="0000FF"/>
                </a:solidFill>
                <a:latin typeface="+mj-lt"/>
                <a:ea typeface="黑体" pitchFamily="2" charset="-122"/>
              </a:rPr>
              <a:t> effect of </a:t>
            </a:r>
            <a:r>
              <a:rPr lang="en-US" altLang="zh-CN" sz="3200" b="1" dirty="0" err="1">
                <a:solidFill>
                  <a:srgbClr val="0000FF"/>
                </a:solidFill>
                <a:latin typeface="+mj-lt"/>
                <a:ea typeface="黑体" pitchFamily="2" charset="-122"/>
              </a:rPr>
              <a:t>food,TEF</a:t>
            </a:r>
            <a:r>
              <a:rPr lang="zh-CN" altLang="en-US" sz="3200" b="1" dirty="0">
                <a:solidFill>
                  <a:srgbClr val="0000FF"/>
                </a:solidFill>
                <a:latin typeface="黑体" pitchFamily="2" charset="-122"/>
                <a:ea typeface="黑体" pitchFamily="2" charset="-122"/>
              </a:rPr>
              <a:t>）</a:t>
            </a:r>
            <a:endParaRPr lang="zh-CN" altLang="en-US" sz="3200" dirty="0">
              <a:solidFill>
                <a:srgbClr val="0000FF"/>
              </a:solidFill>
              <a:latin typeface="黑体" pitchFamily="2" charset="-122"/>
              <a:ea typeface="黑体" pitchFamily="2" charset="-122"/>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zh-CN" altLang="en-US" sz="4000" b="1" smtClean="0">
                <a:solidFill>
                  <a:srgbClr val="0000FF"/>
                </a:solidFill>
                <a:latin typeface="黑体" pitchFamily="49" charset="-122"/>
                <a:ea typeface="黑体" pitchFamily="49" charset="-122"/>
              </a:rPr>
              <a:t>二、人体一日热能需要量的确定</a:t>
            </a:r>
          </a:p>
        </p:txBody>
      </p:sp>
      <p:sp>
        <p:nvSpPr>
          <p:cNvPr id="91139" name="Rectangle 3"/>
          <p:cNvSpPr>
            <a:spLocks noGrp="1" noChangeArrowheads="1"/>
          </p:cNvSpPr>
          <p:nvPr>
            <p:ph type="body" idx="1"/>
          </p:nvPr>
        </p:nvSpPr>
        <p:spPr>
          <a:xfrm>
            <a:off x="457200" y="1600200"/>
            <a:ext cx="8686800" cy="4525963"/>
          </a:xfrm>
        </p:spPr>
        <p:txBody>
          <a:bodyPr>
            <a:normAutofit lnSpcReduction="10000"/>
          </a:bodyPr>
          <a:lstStyle/>
          <a:p>
            <a:pPr>
              <a:buFont typeface="Symbol" pitchFamily="18" charset="2"/>
              <a:buNone/>
            </a:pPr>
            <a:r>
              <a:rPr lang="zh-CN" altLang="en-US" sz="2800" b="1" smtClean="0">
                <a:latin typeface="黑体" pitchFamily="49" charset="-122"/>
                <a:ea typeface="黑体" pitchFamily="49" charset="-122"/>
              </a:rPr>
              <a:t>（一）计算法</a:t>
            </a:r>
          </a:p>
          <a:p>
            <a:pPr>
              <a:buFont typeface="Symbol" pitchFamily="18" charset="2"/>
              <a:buNone/>
            </a:pPr>
            <a:r>
              <a:rPr lang="en-US" altLang="zh-CN" sz="2800" b="1" smtClean="0">
                <a:latin typeface="黑体" pitchFamily="49" charset="-122"/>
                <a:ea typeface="黑体" pitchFamily="49" charset="-122"/>
              </a:rPr>
              <a:t>  1</a:t>
            </a:r>
            <a:r>
              <a:rPr lang="zh-CN" altLang="en-US" sz="2800" b="1" smtClean="0">
                <a:latin typeface="黑体" pitchFamily="49" charset="-122"/>
                <a:ea typeface="黑体" pitchFamily="49" charset="-122"/>
              </a:rPr>
              <a:t>．能量消耗计算法  </a:t>
            </a:r>
          </a:p>
          <a:p>
            <a:pPr>
              <a:buFont typeface="Symbol" pitchFamily="18" charset="2"/>
              <a:buNone/>
            </a:pPr>
            <a:r>
              <a:rPr lang="zh-CN" altLang="en-US" sz="2400" b="1" smtClean="0">
                <a:latin typeface="黑体" pitchFamily="49" charset="-122"/>
                <a:ea typeface="黑体" pitchFamily="49" charset="-122"/>
              </a:rPr>
              <a:t>能量需要量（</a:t>
            </a:r>
            <a:r>
              <a:rPr lang="en-US" altLang="zh-CN" sz="2400" b="1" smtClean="0">
                <a:ea typeface="黑体" pitchFamily="49" charset="-122"/>
              </a:rPr>
              <a:t>energy requirement</a:t>
            </a:r>
            <a:r>
              <a:rPr lang="zh-CN" altLang="en-US" sz="2400" b="1" smtClean="0">
                <a:latin typeface="黑体" pitchFamily="49" charset="-122"/>
                <a:ea typeface="黑体" pitchFamily="49" charset="-122"/>
              </a:rPr>
              <a:t>）＝</a:t>
            </a:r>
            <a:r>
              <a:rPr lang="en-US" altLang="zh-CN" sz="2400" b="1" smtClean="0">
                <a:ea typeface="黑体" pitchFamily="49" charset="-122"/>
              </a:rPr>
              <a:t>BMR×PAL</a:t>
            </a:r>
          </a:p>
          <a:p>
            <a:pPr>
              <a:buFont typeface="Symbol" pitchFamily="18" charset="2"/>
              <a:buNone/>
            </a:pPr>
            <a:r>
              <a:rPr lang="en-US" altLang="zh-CN" sz="2800" b="1" smtClean="0">
                <a:latin typeface="黑体" pitchFamily="49" charset="-122"/>
                <a:ea typeface="黑体" pitchFamily="49" charset="-122"/>
              </a:rPr>
              <a:t>  2</a:t>
            </a:r>
            <a:r>
              <a:rPr lang="zh-CN" altLang="en-US" sz="2800" b="1" smtClean="0">
                <a:latin typeface="黑体" pitchFamily="49" charset="-122"/>
                <a:ea typeface="黑体" pitchFamily="49" charset="-122"/>
              </a:rPr>
              <a:t>．膳食调查法 </a:t>
            </a:r>
            <a:endParaRPr lang="en-US" altLang="zh-CN" sz="2800" b="1" smtClean="0">
              <a:latin typeface="黑体" pitchFamily="49" charset="-122"/>
              <a:ea typeface="黑体" pitchFamily="49" charset="-122"/>
            </a:endParaRPr>
          </a:p>
          <a:p>
            <a:pPr>
              <a:buFont typeface="Symbol" pitchFamily="18" charset="2"/>
              <a:buNone/>
            </a:pPr>
            <a:r>
              <a:rPr lang="zh-CN" altLang="en-US" sz="2800" b="1" smtClean="0">
                <a:latin typeface="黑体" pitchFamily="49" charset="-122"/>
                <a:ea typeface="黑体" pitchFamily="49" charset="-122"/>
              </a:rPr>
              <a:t>（二）测量法</a:t>
            </a:r>
          </a:p>
          <a:p>
            <a:pPr>
              <a:buFont typeface="Symbol" pitchFamily="18" charset="2"/>
              <a:buNone/>
            </a:pPr>
            <a:r>
              <a:rPr lang="en-US" altLang="zh-CN" sz="2800" b="1" smtClean="0">
                <a:latin typeface="黑体" pitchFamily="49" charset="-122"/>
                <a:ea typeface="黑体" pitchFamily="49" charset="-122"/>
              </a:rPr>
              <a:t>  1.</a:t>
            </a:r>
            <a:r>
              <a:rPr lang="zh-CN" altLang="en-US" sz="2800" b="1" smtClean="0">
                <a:latin typeface="黑体" pitchFamily="49" charset="-122"/>
                <a:ea typeface="黑体" pitchFamily="49" charset="-122"/>
              </a:rPr>
              <a:t>直接测热法（</a:t>
            </a:r>
            <a:r>
              <a:rPr lang="en-US" altLang="zh-CN" sz="2000" b="1" smtClean="0">
                <a:ea typeface="黑体" pitchFamily="49" charset="-122"/>
              </a:rPr>
              <a:t>direct calorimetry</a:t>
            </a:r>
            <a:r>
              <a:rPr lang="zh-CN" altLang="en-US" sz="2800" b="1" smtClean="0">
                <a:latin typeface="黑体" pitchFamily="49" charset="-122"/>
                <a:ea typeface="黑体" pitchFamily="49" charset="-122"/>
              </a:rPr>
              <a:t>）  很少采用。</a:t>
            </a:r>
          </a:p>
          <a:p>
            <a:pPr>
              <a:buFont typeface="Symbol" pitchFamily="18" charset="2"/>
              <a:buNone/>
            </a:pPr>
            <a:r>
              <a:rPr lang="en-US" altLang="zh-CN" sz="2800" b="1" smtClean="0">
                <a:latin typeface="黑体" pitchFamily="49" charset="-122"/>
                <a:ea typeface="黑体" pitchFamily="49" charset="-122"/>
              </a:rPr>
              <a:t>  2.</a:t>
            </a:r>
            <a:r>
              <a:rPr lang="zh-CN" altLang="en-US" sz="2800" b="1" smtClean="0">
                <a:latin typeface="黑体" pitchFamily="49" charset="-122"/>
                <a:ea typeface="黑体" pitchFamily="49" charset="-122"/>
              </a:rPr>
              <a:t>间接测热法（</a:t>
            </a:r>
            <a:r>
              <a:rPr lang="en-US" altLang="zh-CN" sz="2000" b="1" smtClean="0">
                <a:ea typeface="黑体" pitchFamily="49" charset="-122"/>
              </a:rPr>
              <a:t>indirect calorimetry</a:t>
            </a:r>
            <a:r>
              <a:rPr lang="zh-CN" altLang="en-US" sz="2800" b="1" smtClean="0">
                <a:latin typeface="黑体" pitchFamily="49" charset="-122"/>
                <a:ea typeface="黑体" pitchFamily="49" charset="-122"/>
              </a:rPr>
              <a:t>）</a:t>
            </a:r>
            <a:endParaRPr lang="en-US" altLang="zh-CN" sz="2800" b="1" smtClean="0">
              <a:latin typeface="黑体" pitchFamily="49" charset="-122"/>
              <a:ea typeface="黑体" pitchFamily="49" charset="-122"/>
            </a:endParaRPr>
          </a:p>
          <a:p>
            <a:pPr>
              <a:buFont typeface="Symbol" pitchFamily="18" charset="2"/>
              <a:buNone/>
            </a:pPr>
            <a:r>
              <a:rPr lang="en-US" altLang="zh-CN" sz="2800" b="1" smtClean="0">
                <a:latin typeface="黑体" pitchFamily="49" charset="-122"/>
                <a:ea typeface="黑体" pitchFamily="49" charset="-122"/>
              </a:rPr>
              <a:t>  3.</a:t>
            </a:r>
            <a:r>
              <a:rPr lang="zh-CN" altLang="en-US" sz="2800" b="1" smtClean="0">
                <a:latin typeface="黑体" pitchFamily="49" charset="-122"/>
                <a:ea typeface="黑体" pitchFamily="49" charset="-122"/>
              </a:rPr>
              <a:t>生活观察法 又称时间活动法（</a:t>
            </a:r>
            <a:r>
              <a:rPr lang="en-US" altLang="zh-CN" sz="2000" b="1" smtClean="0">
                <a:ea typeface="黑体" pitchFamily="49" charset="-122"/>
              </a:rPr>
              <a:t>time-motion method</a:t>
            </a:r>
            <a:r>
              <a:rPr lang="zh-CN" altLang="en-US" sz="2800" b="1" smtClean="0">
                <a:latin typeface="黑体" pitchFamily="49" charset="-122"/>
                <a:ea typeface="黑体" pitchFamily="49" charset="-122"/>
              </a:rPr>
              <a:t>）</a:t>
            </a:r>
            <a:endParaRPr lang="en-US" altLang="zh-CN" sz="2800" b="1" smtClean="0">
              <a:latin typeface="黑体" pitchFamily="49" charset="-122"/>
              <a:ea typeface="黑体" pitchFamily="49" charset="-122"/>
            </a:endParaRPr>
          </a:p>
          <a:p>
            <a:pPr>
              <a:buFontTx/>
              <a:buNone/>
            </a:pPr>
            <a:r>
              <a:rPr lang="en-US" altLang="zh-CN" sz="2800" b="1" smtClean="0">
                <a:latin typeface="黑体" pitchFamily="49" charset="-122"/>
                <a:ea typeface="黑体" pitchFamily="49" charset="-122"/>
              </a:rPr>
              <a:t>  4</a:t>
            </a:r>
            <a:r>
              <a:rPr lang="zh-CN" altLang="en-US" sz="2800" b="1" smtClean="0">
                <a:latin typeface="黑体" pitchFamily="49" charset="-122"/>
                <a:ea typeface="黑体" pitchFamily="49" charset="-122"/>
              </a:rPr>
              <a:t>．能量平衡法 </a:t>
            </a:r>
          </a:p>
          <a:p>
            <a:pPr>
              <a:buFont typeface="Symbol" pitchFamily="18" charset="2"/>
              <a:buNone/>
            </a:pPr>
            <a:endParaRPr lang="zh-CN" altLang="en-US" sz="2800" b="1" smtClean="0">
              <a:latin typeface="黑体" pitchFamily="49" charset="-122"/>
              <a:ea typeface="黑体" pitchFamily="49" charset="-122"/>
            </a:endParaRPr>
          </a:p>
          <a:p>
            <a:pPr>
              <a:buFont typeface="Symbol" pitchFamily="18" charset="2"/>
              <a:buNone/>
            </a:pPr>
            <a:endParaRPr lang="zh-CN" altLang="en-US" b="1"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zh-CN" b="1" smtClean="0">
                <a:solidFill>
                  <a:srgbClr val="0000FF"/>
                </a:solidFill>
                <a:latin typeface="黑体" pitchFamily="49" charset="-122"/>
                <a:ea typeface="黑体" pitchFamily="49" charset="-122"/>
              </a:rPr>
              <a:t>三、能量摄入的调节与供给</a:t>
            </a:r>
            <a:endParaRPr lang="zh-CN" altLang="en-US" b="1" smtClean="0">
              <a:solidFill>
                <a:srgbClr val="0000FF"/>
              </a:solidFill>
              <a:latin typeface="黑体" pitchFamily="49" charset="-122"/>
              <a:ea typeface="黑体" pitchFamily="49" charset="-122"/>
            </a:endParaRPr>
          </a:p>
        </p:txBody>
      </p:sp>
      <p:sp>
        <p:nvSpPr>
          <p:cNvPr id="92163" name="Rectangle 3"/>
          <p:cNvSpPr>
            <a:spLocks noGrp="1" noChangeArrowheads="1"/>
          </p:cNvSpPr>
          <p:nvPr>
            <p:ph type="body" idx="1"/>
          </p:nvPr>
        </p:nvSpPr>
        <p:spPr>
          <a:xfrm>
            <a:off x="457200" y="1600200"/>
            <a:ext cx="8229600" cy="3886200"/>
          </a:xfrm>
        </p:spPr>
        <p:txBody>
          <a:bodyPr>
            <a:normAutofit lnSpcReduction="10000"/>
          </a:bodyPr>
          <a:lstStyle/>
          <a:p>
            <a:pPr>
              <a:buFont typeface="Symbol" pitchFamily="18" charset="2"/>
              <a:buNone/>
            </a:pPr>
            <a:r>
              <a:rPr lang="zh-CN" altLang="en-US" b="1" smtClean="0">
                <a:latin typeface="黑体" pitchFamily="49" charset="-122"/>
                <a:ea typeface="黑体" pitchFamily="49" charset="-122"/>
              </a:rPr>
              <a:t>（一）</a:t>
            </a:r>
            <a:r>
              <a:rPr lang="zh-CN" b="1" smtClean="0">
                <a:latin typeface="黑体" pitchFamily="49" charset="-122"/>
                <a:ea typeface="黑体" pitchFamily="49" charset="-122"/>
              </a:rPr>
              <a:t>能量摄入的调节</a:t>
            </a:r>
            <a:endParaRPr lang="en-US" altLang="zh-CN" b="1" smtClean="0">
              <a:latin typeface="黑体" pitchFamily="49" charset="-122"/>
              <a:ea typeface="黑体" pitchFamily="49" charset="-122"/>
            </a:endParaRPr>
          </a:p>
          <a:p>
            <a:pPr lvl="1">
              <a:buFont typeface="Symbol" pitchFamily="18" charset="2"/>
              <a:buNone/>
            </a:pPr>
            <a:r>
              <a:rPr lang="en-US" altLang="zh-CN" b="1" smtClean="0">
                <a:latin typeface="黑体" pitchFamily="49" charset="-122"/>
                <a:ea typeface="黑体" pitchFamily="49" charset="-122"/>
              </a:rPr>
              <a:t>1</a:t>
            </a:r>
            <a:r>
              <a:rPr lang="zh-CN" altLang="en-US" b="1" smtClean="0">
                <a:latin typeface="黑体" pitchFamily="49" charset="-122"/>
                <a:ea typeface="黑体" pitchFamily="49" charset="-122"/>
              </a:rPr>
              <a:t>、摄食的神经生理调节</a:t>
            </a:r>
          </a:p>
          <a:p>
            <a:pPr lvl="1">
              <a:buFont typeface="Symbol" pitchFamily="18" charset="2"/>
              <a:buNone/>
            </a:pPr>
            <a:r>
              <a:rPr lang="en-US" altLang="zh-CN" b="1" smtClean="0">
                <a:latin typeface="黑体" pitchFamily="49" charset="-122"/>
                <a:ea typeface="黑体" pitchFamily="49" charset="-122"/>
              </a:rPr>
              <a:t>2</a:t>
            </a:r>
            <a:r>
              <a:rPr lang="zh-CN" altLang="en-US" b="1" smtClean="0">
                <a:latin typeface="黑体" pitchFamily="49" charset="-122"/>
                <a:ea typeface="黑体" pitchFamily="49" charset="-122"/>
              </a:rPr>
              <a:t>、营养素及其代谢产物对摄食的调节</a:t>
            </a:r>
          </a:p>
          <a:p>
            <a:pPr lvl="1">
              <a:buFont typeface="Symbol" pitchFamily="18" charset="2"/>
              <a:buNone/>
            </a:pPr>
            <a:r>
              <a:rPr lang="en-US" altLang="zh-CN" b="1" smtClean="0">
                <a:latin typeface="黑体" pitchFamily="49" charset="-122"/>
                <a:ea typeface="黑体" pitchFamily="49" charset="-122"/>
              </a:rPr>
              <a:t>3</a:t>
            </a:r>
            <a:r>
              <a:rPr lang="zh-CN" altLang="en-US" b="1" smtClean="0">
                <a:latin typeface="黑体" pitchFamily="49" charset="-122"/>
                <a:ea typeface="黑体" pitchFamily="49" charset="-122"/>
              </a:rPr>
              <a:t>、中枢系统中肽类信号因子对摄食的调节</a:t>
            </a:r>
            <a:endParaRPr lang="en-US" altLang="zh-CN" b="1" smtClean="0">
              <a:latin typeface="黑体" pitchFamily="49" charset="-122"/>
              <a:ea typeface="黑体" pitchFamily="49" charset="-122"/>
            </a:endParaRPr>
          </a:p>
          <a:p>
            <a:pPr lvl="1">
              <a:buFont typeface="Symbol" pitchFamily="18" charset="2"/>
              <a:buNone/>
            </a:pPr>
            <a:r>
              <a:rPr lang="en-US" altLang="zh-CN" b="1" smtClean="0">
                <a:latin typeface="黑体" pitchFamily="49" charset="-122"/>
                <a:ea typeface="黑体" pitchFamily="49" charset="-122"/>
              </a:rPr>
              <a:t>4</a:t>
            </a:r>
            <a:r>
              <a:rPr lang="zh-CN" altLang="en-US" b="1" smtClean="0">
                <a:latin typeface="黑体" pitchFamily="49" charset="-122"/>
                <a:ea typeface="黑体" pitchFamily="49" charset="-122"/>
              </a:rPr>
              <a:t>、激素和神经递质信号因子对摄食的长期调节</a:t>
            </a:r>
          </a:p>
          <a:p>
            <a:pPr lvl="1">
              <a:buFont typeface="Symbol" pitchFamily="18" charset="2"/>
              <a:buNone/>
            </a:pPr>
            <a:r>
              <a:rPr lang="en-US" altLang="zh-CN" b="1" smtClean="0">
                <a:latin typeface="黑体" pitchFamily="49" charset="-122"/>
                <a:ea typeface="黑体" pitchFamily="49" charset="-122"/>
              </a:rPr>
              <a:t>5</a:t>
            </a:r>
            <a:r>
              <a:rPr lang="zh-CN" altLang="en-US" b="1" smtClean="0">
                <a:latin typeface="黑体" pitchFamily="49" charset="-122"/>
                <a:ea typeface="黑体" pitchFamily="49" charset="-122"/>
              </a:rPr>
              <a:t>、影响能量消耗的蛋白因子</a:t>
            </a:r>
          </a:p>
          <a:p>
            <a:pPr lvl="1">
              <a:buFont typeface="Symbol" pitchFamily="18" charset="2"/>
              <a:buNone/>
            </a:pPr>
            <a:r>
              <a:rPr lang="en-US" altLang="zh-CN" b="1" smtClean="0">
                <a:latin typeface="黑体" pitchFamily="49" charset="-122"/>
                <a:ea typeface="黑体" pitchFamily="49" charset="-122"/>
              </a:rPr>
              <a:t>6</a:t>
            </a:r>
            <a:r>
              <a:rPr lang="zh-CN" altLang="en-US" b="1" smtClean="0">
                <a:latin typeface="黑体" pitchFamily="49" charset="-122"/>
                <a:ea typeface="黑体" pitchFamily="49" charset="-122"/>
              </a:rPr>
              <a:t>、非生理和生物因素对能量摄入的调节</a:t>
            </a:r>
          </a:p>
          <a:p>
            <a:pPr>
              <a:buFont typeface="Symbol" pitchFamily="18" charset="2"/>
              <a:buNone/>
            </a:pPr>
            <a:r>
              <a:rPr lang="zh-CN" altLang="en-US" b="1" smtClean="0">
                <a:latin typeface="黑体" pitchFamily="49" charset="-122"/>
                <a:ea typeface="黑体" pitchFamily="49" charset="-122"/>
              </a:rPr>
              <a:t>     </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algn="l"/>
            <a:r>
              <a:rPr lang="zh-CN" altLang="en-US" b="1" smtClean="0">
                <a:solidFill>
                  <a:srgbClr val="0000FF"/>
                </a:solidFill>
                <a:latin typeface="黑体" pitchFamily="49" charset="-122"/>
                <a:ea typeface="黑体" pitchFamily="49" charset="-122"/>
              </a:rPr>
              <a:t>（二）能量供给</a:t>
            </a:r>
          </a:p>
        </p:txBody>
      </p:sp>
      <p:sp>
        <p:nvSpPr>
          <p:cNvPr id="93187" name="Rectangle 3"/>
          <p:cNvSpPr>
            <a:spLocks noGrp="1" noChangeArrowheads="1"/>
          </p:cNvSpPr>
          <p:nvPr>
            <p:ph type="body" idx="1"/>
          </p:nvPr>
        </p:nvSpPr>
        <p:spPr/>
        <p:txBody>
          <a:bodyPr/>
          <a:lstStyle/>
          <a:p>
            <a:pPr algn="just">
              <a:buFont typeface="Symbol" pitchFamily="18" charset="2"/>
              <a:buNone/>
            </a:pPr>
            <a:r>
              <a:rPr lang="en-US" altLang="zh-CN" sz="2400" b="1" dirty="0" smtClean="0">
                <a:latin typeface="黑体" pitchFamily="49" charset="-122"/>
                <a:ea typeface="黑体" pitchFamily="49" charset="-122"/>
              </a:rPr>
              <a:t>1.</a:t>
            </a:r>
            <a:r>
              <a:rPr lang="zh-CN" altLang="en-US" sz="2400" b="1" dirty="0" smtClean="0">
                <a:latin typeface="黑体" pitchFamily="49" charset="-122"/>
                <a:ea typeface="黑体" pitchFamily="49" charset="-122"/>
              </a:rPr>
              <a:t>来源      三大生热营养素</a:t>
            </a:r>
          </a:p>
          <a:p>
            <a:pPr lvl="1" algn="just">
              <a:buFont typeface="Symbol" pitchFamily="18" charset="2"/>
              <a:buNone/>
            </a:pPr>
            <a:r>
              <a:rPr lang="zh-CN" altLang="en-US" sz="2400" b="1" dirty="0" smtClean="0">
                <a:latin typeface="黑体" pitchFamily="49" charset="-122"/>
                <a:ea typeface="黑体" pitchFamily="49" charset="-122"/>
              </a:rPr>
              <a:t>膳食中三大产热营养素供给热量比例</a:t>
            </a:r>
            <a:endParaRPr lang="en-US" altLang="zh-CN" sz="2400" b="1" dirty="0" smtClean="0">
              <a:latin typeface="黑体" pitchFamily="49" charset="-122"/>
              <a:ea typeface="黑体" pitchFamily="49" charset="-122"/>
            </a:endParaRPr>
          </a:p>
          <a:p>
            <a:pPr lvl="1" eaLnBrk="1" hangingPunct="1"/>
            <a:r>
              <a:rPr lang="zh-CN" altLang="en-US" sz="2400" b="1" dirty="0" smtClean="0">
                <a:latin typeface="黑体" pitchFamily="49" charset="-122"/>
                <a:ea typeface="黑体" pitchFamily="49" charset="-122"/>
              </a:rPr>
              <a:t>蛋白质          </a:t>
            </a:r>
            <a:r>
              <a:rPr lang="en-US" altLang="zh-CN" sz="2400" b="1" dirty="0" smtClean="0">
                <a:latin typeface="黑体" pitchFamily="49" charset="-122"/>
                <a:ea typeface="黑体" pitchFamily="49" charset="-122"/>
              </a:rPr>
              <a:t>10%</a:t>
            </a:r>
            <a:r>
              <a:rPr lang="zh-CN" altLang="en-US" sz="2400" b="1" dirty="0" smtClean="0">
                <a:latin typeface="黑体" pitchFamily="49" charset="-122"/>
                <a:ea typeface="黑体" pitchFamily="49" charset="-122"/>
              </a:rPr>
              <a:t>～</a:t>
            </a:r>
            <a:r>
              <a:rPr lang="en-US" altLang="zh-CN" sz="2400" b="1" dirty="0" smtClean="0">
                <a:latin typeface="黑体" pitchFamily="49" charset="-122"/>
                <a:ea typeface="黑体" pitchFamily="49" charset="-122"/>
              </a:rPr>
              <a:t>15%</a:t>
            </a:r>
          </a:p>
          <a:p>
            <a:pPr lvl="1" eaLnBrk="1" hangingPunct="1"/>
            <a:r>
              <a:rPr lang="zh-CN" altLang="en-US" sz="2400" b="1" dirty="0" smtClean="0">
                <a:latin typeface="黑体" pitchFamily="49" charset="-122"/>
                <a:ea typeface="黑体" pitchFamily="49" charset="-122"/>
              </a:rPr>
              <a:t>碳水化合物      </a:t>
            </a:r>
            <a:r>
              <a:rPr lang="en-US" altLang="zh-CN" sz="2400" b="1" dirty="0" smtClean="0">
                <a:latin typeface="黑体" pitchFamily="49" charset="-122"/>
                <a:ea typeface="黑体" pitchFamily="49" charset="-122"/>
              </a:rPr>
              <a:t>55%</a:t>
            </a:r>
            <a:r>
              <a:rPr lang="zh-CN" altLang="en-US" sz="2400" b="1" dirty="0" smtClean="0">
                <a:latin typeface="黑体" pitchFamily="49" charset="-122"/>
                <a:ea typeface="黑体" pitchFamily="49" charset="-122"/>
              </a:rPr>
              <a:t>～</a:t>
            </a:r>
            <a:r>
              <a:rPr lang="en-US" altLang="zh-CN" sz="2400" b="1" dirty="0" smtClean="0">
                <a:latin typeface="黑体" pitchFamily="49" charset="-122"/>
                <a:ea typeface="黑体" pitchFamily="49" charset="-122"/>
              </a:rPr>
              <a:t>65%                 </a:t>
            </a:r>
          </a:p>
          <a:p>
            <a:pPr lvl="1" eaLnBrk="1" hangingPunct="1"/>
            <a:r>
              <a:rPr lang="zh-CN" altLang="en-US" sz="2400" b="1" dirty="0" smtClean="0">
                <a:latin typeface="黑体" pitchFamily="49" charset="-122"/>
                <a:ea typeface="黑体" pitchFamily="49" charset="-122"/>
              </a:rPr>
              <a:t>脂肪            </a:t>
            </a:r>
            <a:r>
              <a:rPr lang="en-US" altLang="zh-CN" sz="2400" b="1" dirty="0" smtClean="0">
                <a:latin typeface="黑体" pitchFamily="49" charset="-122"/>
                <a:ea typeface="黑体" pitchFamily="49" charset="-122"/>
              </a:rPr>
              <a:t>20%</a:t>
            </a:r>
            <a:r>
              <a:rPr lang="zh-CN" altLang="en-US" sz="2400" b="1" dirty="0" smtClean="0">
                <a:latin typeface="黑体" pitchFamily="49" charset="-122"/>
                <a:ea typeface="黑体" pitchFamily="49" charset="-122"/>
              </a:rPr>
              <a:t>～</a:t>
            </a:r>
            <a:r>
              <a:rPr lang="en-US" altLang="zh-CN" sz="2400" b="1" dirty="0" smtClean="0">
                <a:latin typeface="黑体" pitchFamily="49" charset="-122"/>
                <a:ea typeface="黑体" pitchFamily="49" charset="-122"/>
              </a:rPr>
              <a:t>30%</a:t>
            </a:r>
          </a:p>
          <a:p>
            <a:pPr algn="just">
              <a:buFont typeface="Symbol" pitchFamily="18" charset="2"/>
              <a:buNone/>
            </a:pPr>
            <a:endParaRPr lang="en-US" altLang="zh-CN" sz="2400" b="1" dirty="0" smtClean="0">
              <a:latin typeface="黑体" pitchFamily="49" charset="-122"/>
              <a:ea typeface="黑体" pitchFamily="49" charset="-122"/>
            </a:endParaRPr>
          </a:p>
          <a:p>
            <a:pPr algn="just">
              <a:buFont typeface="Symbol" pitchFamily="18" charset="2"/>
              <a:buNone/>
            </a:pPr>
            <a:r>
              <a:rPr lang="en-US" altLang="zh-CN" sz="2400" b="1" dirty="0" smtClean="0">
                <a:latin typeface="黑体" pitchFamily="49" charset="-122"/>
                <a:ea typeface="黑体" pitchFamily="49" charset="-122"/>
              </a:rPr>
              <a:t>2.</a:t>
            </a:r>
            <a:r>
              <a:rPr lang="zh-CN" altLang="en-US" sz="2400" b="1" dirty="0" smtClean="0">
                <a:latin typeface="黑体" pitchFamily="49" charset="-122"/>
                <a:ea typeface="黑体" pitchFamily="49" charset="-122"/>
              </a:rPr>
              <a:t>供给量    </a:t>
            </a:r>
            <a:endParaRPr lang="en-US" altLang="zh-CN" sz="2400" b="1" dirty="0" smtClean="0">
              <a:latin typeface="黑体" pitchFamily="49" charset="-122"/>
              <a:ea typeface="黑体" pitchFamily="49" charset="-122"/>
            </a:endParaRPr>
          </a:p>
          <a:p>
            <a:pPr algn="just"/>
            <a:r>
              <a:rPr lang="zh-CN" altLang="en-US" sz="2400" b="1" dirty="0" smtClean="0">
                <a:latin typeface="黑体" pitchFamily="49" charset="-122"/>
                <a:ea typeface="黑体" pitchFamily="49" charset="-122"/>
              </a:rPr>
              <a:t>中国居民膳食热能推荐摄入量</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灯片编号占位符 5"/>
          <p:cNvSpPr>
            <a:spLocks noGrp="1"/>
          </p:cNvSpPr>
          <p:nvPr>
            <p:ph type="sldNum" sz="quarter" idx="12"/>
          </p:nvPr>
        </p:nvSpPr>
        <p:spPr>
          <a:noFill/>
        </p:spPr>
        <p:txBody>
          <a:bodyPr/>
          <a:lstStyle/>
          <a:p>
            <a:fld id="{7892E418-A017-43EF-AFF5-4A6AFDAEA59D}" type="slidenum">
              <a:rPr lang="en-US" altLang="zh-CN" smtClean="0">
                <a:latin typeface="Arial" pitchFamily="34" charset="0"/>
              </a:rPr>
              <a:pPr/>
              <a:t>84</a:t>
            </a:fld>
            <a:endParaRPr lang="en-US" altLang="zh-CN" smtClean="0">
              <a:latin typeface="Arial" pitchFamily="34" charset="0"/>
            </a:endParaRPr>
          </a:p>
        </p:txBody>
      </p:sp>
      <p:sp>
        <p:nvSpPr>
          <p:cNvPr id="94211" name="Rectangle 2"/>
          <p:cNvSpPr>
            <a:spLocks noGrp="1" noChangeArrowheads="1"/>
          </p:cNvSpPr>
          <p:nvPr>
            <p:ph type="title"/>
          </p:nvPr>
        </p:nvSpPr>
        <p:spPr>
          <a:xfrm>
            <a:off x="304800" y="762000"/>
            <a:ext cx="8229600" cy="1384300"/>
          </a:xfrm>
        </p:spPr>
        <p:txBody>
          <a:bodyPr/>
          <a:lstStyle/>
          <a:p>
            <a:pPr eaLnBrk="1" hangingPunct="1"/>
            <a:r>
              <a:rPr lang="en-US" altLang="zh-CN" sz="4800" b="1" smtClean="0">
                <a:ea typeface="隶书" pitchFamily="49" charset="-122"/>
              </a:rPr>
              <a:t>                 </a:t>
            </a:r>
          </a:p>
        </p:txBody>
      </p:sp>
      <p:sp>
        <p:nvSpPr>
          <p:cNvPr id="94212" name="Rectangle 3"/>
          <p:cNvSpPr>
            <a:spLocks noGrp="1" noChangeArrowheads="1"/>
          </p:cNvSpPr>
          <p:nvPr>
            <p:ph type="body" idx="1"/>
          </p:nvPr>
        </p:nvSpPr>
        <p:spPr>
          <a:xfrm>
            <a:off x="914400" y="2276475"/>
            <a:ext cx="8229600" cy="4114800"/>
          </a:xfrm>
        </p:spPr>
        <p:txBody>
          <a:bodyPr/>
          <a:lstStyle/>
          <a:p>
            <a:pPr eaLnBrk="1" hangingPunct="1">
              <a:buFontTx/>
              <a:buNone/>
            </a:pPr>
            <a:r>
              <a:rPr lang="en-US" altLang="zh-CN" sz="3600" b="1" smtClean="0">
                <a:latin typeface="黑体" pitchFamily="49" charset="-122"/>
                <a:ea typeface="黑体" pitchFamily="49" charset="-122"/>
              </a:rPr>
              <a:t> </a:t>
            </a:r>
            <a:r>
              <a:rPr lang="zh-CN" altLang="en-US" sz="3600" b="1" smtClean="0">
                <a:latin typeface="黑体" pitchFamily="49" charset="-122"/>
                <a:ea typeface="黑体" pitchFamily="49" charset="-122"/>
              </a:rPr>
              <a:t>一．概述</a:t>
            </a:r>
            <a:br>
              <a:rPr lang="zh-CN" altLang="en-US" sz="3600" b="1" smtClean="0">
                <a:latin typeface="黑体" pitchFamily="49" charset="-122"/>
                <a:ea typeface="黑体" pitchFamily="49" charset="-122"/>
              </a:rPr>
            </a:br>
            <a:endParaRPr lang="zh-CN" altLang="en-US" sz="3600" b="1" smtClean="0">
              <a:latin typeface="黑体" pitchFamily="49" charset="-122"/>
              <a:ea typeface="黑体" pitchFamily="49" charset="-122"/>
            </a:endParaRPr>
          </a:p>
          <a:p>
            <a:pPr eaLnBrk="1" hangingPunct="1">
              <a:buFontTx/>
              <a:buNone/>
            </a:pPr>
            <a:r>
              <a:rPr lang="zh-CN" altLang="en-US" sz="3600" b="1" smtClean="0">
                <a:latin typeface="黑体" pitchFamily="49" charset="-122"/>
                <a:ea typeface="黑体" pitchFamily="49" charset="-122"/>
              </a:rPr>
              <a:t>　　　</a:t>
            </a:r>
            <a:r>
              <a:rPr lang="zh-CN" altLang="en-US" sz="3600" b="1" smtClean="0">
                <a:latin typeface="黑体" pitchFamily="49" charset="-122"/>
                <a:ea typeface="黑体" pitchFamily="49" charset="-122"/>
                <a:sym typeface="Symbol" pitchFamily="18" charset="2"/>
              </a:rPr>
              <a:t>　</a:t>
            </a:r>
            <a:r>
              <a:rPr lang="zh-CN" altLang="en-US" sz="3600" b="1" smtClean="0">
                <a:latin typeface="黑体" pitchFamily="49" charset="-122"/>
                <a:ea typeface="黑体" pitchFamily="49" charset="-122"/>
                <a:hlinkClick r:id="" action="ppaction://hlinkshowjump?jump=nextslide"/>
              </a:rPr>
              <a:t>概念</a:t>
            </a:r>
            <a:r>
              <a:rPr lang="zh-CN" altLang="en-US" sz="3600" b="1" smtClean="0">
                <a:latin typeface="黑体" pitchFamily="49" charset="-122"/>
                <a:ea typeface="黑体" pitchFamily="49" charset="-122"/>
              </a:rPr>
              <a:t/>
            </a:r>
            <a:br>
              <a:rPr lang="zh-CN" altLang="en-US" sz="3600" b="1" smtClean="0">
                <a:latin typeface="黑体" pitchFamily="49" charset="-122"/>
                <a:ea typeface="黑体" pitchFamily="49" charset="-122"/>
              </a:rPr>
            </a:br>
            <a:r>
              <a:rPr lang="zh-CN" altLang="en-US" sz="3600" b="1" smtClean="0">
                <a:latin typeface="黑体" pitchFamily="49" charset="-122"/>
                <a:ea typeface="黑体" pitchFamily="49" charset="-122"/>
              </a:rPr>
              <a:t>　　　　</a:t>
            </a:r>
            <a:r>
              <a:rPr lang="zh-CN" altLang="en-US" sz="3600" b="1" smtClean="0">
                <a:latin typeface="黑体" pitchFamily="49" charset="-122"/>
                <a:ea typeface="黑体" pitchFamily="49" charset="-122"/>
                <a:sym typeface="Symbol" pitchFamily="18" charset="2"/>
              </a:rPr>
              <a:t>　</a:t>
            </a:r>
            <a:r>
              <a:rPr lang="zh-CN" altLang="en-US" sz="3600" b="1" smtClean="0">
                <a:latin typeface="黑体" pitchFamily="49" charset="-122"/>
                <a:ea typeface="黑体" pitchFamily="49" charset="-122"/>
                <a:hlinkClick r:id="rId2" action="ppaction://hlinksldjump"/>
              </a:rPr>
              <a:t>生理功能</a:t>
            </a:r>
            <a:br>
              <a:rPr lang="zh-CN" altLang="en-US" sz="3600" b="1" smtClean="0">
                <a:latin typeface="黑体" pitchFamily="49" charset="-122"/>
                <a:ea typeface="黑体" pitchFamily="49" charset="-122"/>
                <a:hlinkClick r:id="rId2" action="ppaction://hlinksldjump"/>
              </a:rPr>
            </a:br>
            <a:r>
              <a:rPr lang="zh-CN" altLang="en-US" sz="3600" b="1" smtClean="0">
                <a:latin typeface="黑体" pitchFamily="49" charset="-122"/>
                <a:ea typeface="黑体" pitchFamily="49" charset="-122"/>
              </a:rPr>
              <a:t>　　　　　　</a:t>
            </a:r>
            <a:r>
              <a:rPr lang="zh-CN" altLang="en-US" sz="3600" b="1" smtClean="0">
                <a:latin typeface="黑体" pitchFamily="49" charset="-122"/>
                <a:ea typeface="黑体" pitchFamily="49" charset="-122"/>
                <a:sym typeface="Symbol" pitchFamily="18" charset="2"/>
              </a:rPr>
              <a:t>　</a:t>
            </a:r>
            <a:r>
              <a:rPr lang="zh-CN" altLang="en-US" sz="3600" b="1" smtClean="0">
                <a:latin typeface="黑体" pitchFamily="49" charset="-122"/>
                <a:ea typeface="黑体" pitchFamily="49" charset="-122"/>
                <a:hlinkClick r:id="rId3" action="ppaction://hlinksldjump"/>
              </a:rPr>
              <a:t>缺乏与过多</a:t>
            </a:r>
            <a:r>
              <a:rPr lang="zh-CN" altLang="en-US" sz="2800" b="1" smtClean="0">
                <a:ea typeface="黑体" pitchFamily="49" charset="-122"/>
                <a:hlinkClick r:id="rId4" action="ppaction://hlinksldjump"/>
              </a:rPr>
              <a:t/>
            </a:r>
            <a:br>
              <a:rPr lang="zh-CN" altLang="en-US" sz="2800" b="1" smtClean="0">
                <a:ea typeface="黑体" pitchFamily="49" charset="-122"/>
                <a:hlinkClick r:id="rId4" action="ppaction://hlinksldjump"/>
              </a:rPr>
            </a:br>
            <a:endParaRPr lang="zh-CN" altLang="en-US" sz="2800" b="1" smtClean="0">
              <a:ea typeface="黑体" pitchFamily="49" charset="-122"/>
            </a:endParaRPr>
          </a:p>
        </p:txBody>
      </p:sp>
      <p:sp>
        <p:nvSpPr>
          <p:cNvPr id="94213" name="AutoShape 4">
            <a:hlinkClick r:id="rId5" action="ppaction://hlinksldjump" highlightClick="1"/>
          </p:cNvPr>
          <p:cNvSpPr>
            <a:spLocks noChangeArrowheads="1"/>
          </p:cNvSpPr>
          <p:nvPr/>
        </p:nvSpPr>
        <p:spPr bwMode="auto">
          <a:xfrm>
            <a:off x="7885113" y="5734050"/>
            <a:ext cx="420687" cy="285750"/>
          </a:xfrm>
          <a:prstGeom prst="actionButtonForwardNext">
            <a:avLst/>
          </a:prstGeom>
          <a:solidFill>
            <a:schemeClr val="accent1"/>
          </a:solidFill>
          <a:ln w="9525">
            <a:solidFill>
              <a:schemeClr val="tx1"/>
            </a:solidFill>
            <a:miter lim="800000"/>
            <a:headEnd/>
            <a:tailEnd/>
          </a:ln>
        </p:spPr>
        <p:txBody>
          <a:bodyPr wrap="none" anchor="ctr"/>
          <a:lstStyle/>
          <a:p>
            <a:endParaRPr lang="zh-CN" altLang="en-US"/>
          </a:p>
        </p:txBody>
      </p:sp>
      <p:sp>
        <p:nvSpPr>
          <p:cNvPr id="94214" name="Rectangle 5"/>
          <p:cNvSpPr>
            <a:spLocks noChangeArrowheads="1"/>
          </p:cNvSpPr>
          <p:nvPr/>
        </p:nvSpPr>
        <p:spPr bwMode="auto">
          <a:xfrm>
            <a:off x="2071688" y="928688"/>
            <a:ext cx="4430712" cy="769937"/>
          </a:xfrm>
          <a:prstGeom prst="rect">
            <a:avLst/>
          </a:prstGeom>
          <a:noFill/>
          <a:ln w="9525">
            <a:noFill/>
            <a:miter lim="800000"/>
            <a:headEnd/>
            <a:tailEnd/>
          </a:ln>
        </p:spPr>
        <p:txBody>
          <a:bodyPr wrap="none">
            <a:spAutoFit/>
          </a:bodyPr>
          <a:lstStyle/>
          <a:p>
            <a:r>
              <a:rPr lang="zh-CN" altLang="en-US" sz="4400" b="1">
                <a:solidFill>
                  <a:srgbClr val="3333FF"/>
                </a:solidFill>
                <a:latin typeface="黑体" pitchFamily="49" charset="-122"/>
                <a:ea typeface="黑体" pitchFamily="49" charset="-122"/>
              </a:rPr>
              <a:t>第五节   矿物质</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灯片编号占位符 5"/>
          <p:cNvSpPr>
            <a:spLocks noGrp="1"/>
          </p:cNvSpPr>
          <p:nvPr>
            <p:ph type="sldNum" sz="quarter" idx="12"/>
          </p:nvPr>
        </p:nvSpPr>
        <p:spPr>
          <a:noFill/>
        </p:spPr>
        <p:txBody>
          <a:bodyPr/>
          <a:lstStyle/>
          <a:p>
            <a:fld id="{4B9300B8-21E0-4383-A10B-AC10BB075FAC}" type="slidenum">
              <a:rPr lang="en-US" altLang="zh-CN" smtClean="0">
                <a:latin typeface="Arial" pitchFamily="34" charset="0"/>
              </a:rPr>
              <a:pPr/>
              <a:t>85</a:t>
            </a:fld>
            <a:endParaRPr lang="en-US" altLang="zh-CN" smtClean="0">
              <a:latin typeface="Arial" pitchFamily="34" charset="0"/>
            </a:endParaRPr>
          </a:p>
        </p:txBody>
      </p:sp>
      <p:sp>
        <p:nvSpPr>
          <p:cNvPr id="95235" name="Rectangle 2"/>
          <p:cNvSpPr>
            <a:spLocks noGrp="1" noChangeArrowheads="1"/>
          </p:cNvSpPr>
          <p:nvPr>
            <p:ph type="title"/>
          </p:nvPr>
        </p:nvSpPr>
        <p:spPr>
          <a:xfrm>
            <a:off x="468313" y="333375"/>
            <a:ext cx="8229600" cy="1384300"/>
          </a:xfrm>
        </p:spPr>
        <p:txBody>
          <a:bodyPr/>
          <a:lstStyle/>
          <a:p>
            <a:pPr algn="l" eaLnBrk="1" hangingPunct="1">
              <a:buFontTx/>
              <a:buChar char="•"/>
            </a:pPr>
            <a:r>
              <a:rPr lang="en-US" altLang="zh-CN" sz="4000" b="1" smtClean="0">
                <a:solidFill>
                  <a:srgbClr val="3333FF"/>
                </a:solidFill>
                <a:latin typeface="黑体" pitchFamily="49" charset="-122"/>
                <a:ea typeface="黑体" pitchFamily="49" charset="-122"/>
                <a:sym typeface="Symbol" pitchFamily="18" charset="2"/>
              </a:rPr>
              <a:t> </a:t>
            </a:r>
            <a:r>
              <a:rPr lang="zh-CN" altLang="en-US" sz="3600" b="1" smtClean="0">
                <a:solidFill>
                  <a:srgbClr val="3333FF"/>
                </a:solidFill>
                <a:latin typeface="黑体" pitchFamily="49" charset="-122"/>
                <a:ea typeface="黑体" pitchFamily="49" charset="-122"/>
                <a:hlinkClick r:id="" action="ppaction://hlinkshowjump?jump=previousslide"/>
              </a:rPr>
              <a:t>概念</a:t>
            </a:r>
            <a:endParaRPr lang="zh-CN" altLang="en-US" sz="3600" b="1" smtClean="0">
              <a:solidFill>
                <a:srgbClr val="3333FF"/>
              </a:solidFill>
              <a:latin typeface="黑体" pitchFamily="49" charset="-122"/>
              <a:ea typeface="黑体" pitchFamily="49" charset="-122"/>
            </a:endParaRPr>
          </a:p>
        </p:txBody>
      </p:sp>
      <p:sp>
        <p:nvSpPr>
          <p:cNvPr id="95236" name="Rectangle 3"/>
          <p:cNvSpPr>
            <a:spLocks noGrp="1" noChangeArrowheads="1"/>
          </p:cNvSpPr>
          <p:nvPr>
            <p:ph type="body" idx="1"/>
          </p:nvPr>
        </p:nvSpPr>
        <p:spPr>
          <a:xfrm>
            <a:off x="142875" y="1500188"/>
            <a:ext cx="8786813" cy="5029200"/>
          </a:xfrm>
        </p:spPr>
        <p:txBody>
          <a:bodyPr/>
          <a:lstStyle/>
          <a:p>
            <a:pPr algn="just" eaLnBrk="1" hangingPunct="1">
              <a:lnSpc>
                <a:spcPct val="80000"/>
              </a:lnSpc>
            </a:pPr>
            <a:endParaRPr lang="en-US" altLang="zh-CN" sz="1800" b="1" dirty="0" smtClean="0">
              <a:latin typeface="楷体_GB2312" pitchFamily="49" charset="-122"/>
              <a:ea typeface="楷体_GB2312" pitchFamily="49" charset="-122"/>
              <a:hlinkClick r:id="" action="ppaction://hlinkshowjump?jump=previousslide"/>
            </a:endParaRPr>
          </a:p>
          <a:p>
            <a:pPr algn="just" eaLnBrk="1" hangingPunct="1">
              <a:lnSpc>
                <a:spcPct val="80000"/>
              </a:lnSpc>
              <a:buFontTx/>
              <a:buNone/>
            </a:pPr>
            <a:r>
              <a:rPr lang="en-US" altLang="zh-CN" sz="2000" b="1" dirty="0" smtClean="0">
                <a:latin typeface="黑体" pitchFamily="49" charset="-122"/>
                <a:ea typeface="黑体" pitchFamily="49" charset="-122"/>
              </a:rPr>
              <a:t> </a:t>
            </a:r>
            <a:r>
              <a:rPr lang="zh-CN" altLang="en-US" sz="2800" b="1" dirty="0" smtClean="0">
                <a:latin typeface="黑体" pitchFamily="49" charset="-122"/>
                <a:ea typeface="黑体" pitchFamily="49" charset="-122"/>
              </a:rPr>
              <a:t>人体   </a:t>
            </a:r>
            <a:r>
              <a:rPr lang="en-US" altLang="zh-CN" sz="2800" b="1" dirty="0" smtClean="0">
                <a:latin typeface="黑体" pitchFamily="49" charset="-122"/>
                <a:ea typeface="黑体" pitchFamily="49" charset="-122"/>
              </a:rPr>
              <a:t>C</a:t>
            </a: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N</a:t>
            </a: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H</a:t>
            </a: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O    &gt; 95</a:t>
            </a:r>
            <a:r>
              <a:rPr lang="zh-CN" altLang="en-US" sz="2800" b="1" dirty="0" smtClean="0">
                <a:latin typeface="黑体" pitchFamily="49" charset="-122"/>
                <a:ea typeface="黑体" pitchFamily="49" charset="-122"/>
              </a:rPr>
              <a:t>％</a:t>
            </a:r>
          </a:p>
          <a:p>
            <a:pPr algn="just" eaLnBrk="1" hangingPunct="1">
              <a:lnSpc>
                <a:spcPct val="80000"/>
              </a:lnSpc>
              <a:buFontTx/>
              <a:buNone/>
            </a:pPr>
            <a:r>
              <a:rPr lang="zh-CN" altLang="en-US" sz="2800" b="1" dirty="0" smtClean="0">
                <a:latin typeface="黑体" pitchFamily="49" charset="-122"/>
                <a:ea typeface="黑体" pitchFamily="49" charset="-122"/>
              </a:rPr>
              <a:t>        其他各种元素  </a:t>
            </a:r>
            <a:r>
              <a:rPr lang="en-US" altLang="zh-CN" sz="2800" b="1" dirty="0" smtClean="0">
                <a:latin typeface="黑体" pitchFamily="49" charset="-122"/>
                <a:ea typeface="黑体" pitchFamily="49" charset="-122"/>
              </a:rPr>
              <a:t>&lt; 5</a:t>
            </a:r>
            <a:r>
              <a:rPr lang="zh-CN" altLang="en-US" sz="2800" b="1" dirty="0" smtClean="0">
                <a:latin typeface="黑体" pitchFamily="49" charset="-122"/>
                <a:ea typeface="黑体" pitchFamily="49" charset="-122"/>
              </a:rPr>
              <a:t>％</a:t>
            </a:r>
          </a:p>
          <a:p>
            <a:pPr algn="just" eaLnBrk="1" hangingPunct="1">
              <a:lnSpc>
                <a:spcPct val="80000"/>
              </a:lnSpc>
              <a:buFontTx/>
              <a:buNone/>
            </a:pPr>
            <a:r>
              <a:rPr lang="zh-CN" altLang="en-US" sz="2800" b="1" dirty="0" smtClean="0">
                <a:latin typeface="黑体" pitchFamily="49" charset="-122"/>
                <a:ea typeface="黑体" pitchFamily="49" charset="-122"/>
              </a:rPr>
              <a:t>   </a:t>
            </a:r>
          </a:p>
          <a:p>
            <a:pPr algn="just" eaLnBrk="1" hangingPunct="1">
              <a:lnSpc>
                <a:spcPct val="80000"/>
              </a:lnSpc>
              <a:buFontTx/>
              <a:buNone/>
            </a:pPr>
            <a:r>
              <a:rPr lang="zh-CN" altLang="en-US" sz="2800" b="1" dirty="0" smtClean="0">
                <a:latin typeface="黑体" pitchFamily="49" charset="-122"/>
                <a:ea typeface="黑体" pitchFamily="49" charset="-122"/>
              </a:rPr>
              <a:t>       </a:t>
            </a:r>
            <a:r>
              <a:rPr lang="en-US" altLang="zh-CN" sz="2800" b="1" dirty="0" smtClean="0">
                <a:latin typeface="黑体" pitchFamily="49" charset="-122"/>
                <a:ea typeface="黑体" pitchFamily="49" charset="-122"/>
              </a:rPr>
              <a:t>&gt;0.01</a:t>
            </a:r>
            <a:r>
              <a:rPr lang="zh-CN" altLang="en-US" sz="2800" b="1" dirty="0" smtClean="0">
                <a:latin typeface="黑体" pitchFamily="49" charset="-122"/>
                <a:ea typeface="黑体" pitchFamily="49" charset="-122"/>
              </a:rPr>
              <a:t>％ 宏量元素： 钙镁磷钾钠氯硫 </a:t>
            </a:r>
          </a:p>
          <a:p>
            <a:pPr algn="just" eaLnBrk="1" hangingPunct="1">
              <a:lnSpc>
                <a:spcPct val="80000"/>
              </a:lnSpc>
              <a:buFontTx/>
              <a:buNone/>
            </a:pPr>
            <a:r>
              <a:rPr lang="zh-CN" altLang="en-US" sz="2800" b="1" dirty="0" smtClean="0">
                <a:latin typeface="黑体" pitchFamily="49" charset="-122"/>
                <a:ea typeface="黑体" pitchFamily="49" charset="-122"/>
              </a:rPr>
              <a:t>       </a:t>
            </a:r>
            <a:r>
              <a:rPr lang="en-US" altLang="zh-CN" sz="2800" b="1" dirty="0" smtClean="0">
                <a:latin typeface="黑体" pitchFamily="49" charset="-122"/>
                <a:ea typeface="黑体" pitchFamily="49" charset="-122"/>
              </a:rPr>
              <a:t>&lt;0.01</a:t>
            </a:r>
            <a:r>
              <a:rPr lang="zh-CN" altLang="en-US" sz="2800" b="1" dirty="0" smtClean="0">
                <a:latin typeface="黑体" pitchFamily="49" charset="-122"/>
                <a:ea typeface="黑体" pitchFamily="49" charset="-122"/>
              </a:rPr>
              <a:t>％ 微量元素：</a:t>
            </a:r>
          </a:p>
          <a:p>
            <a:pPr algn="just" eaLnBrk="1" hangingPunct="1">
              <a:lnSpc>
                <a:spcPct val="80000"/>
              </a:lnSpc>
              <a:buFontTx/>
              <a:buNone/>
            </a:pPr>
            <a:r>
              <a:rPr lang="zh-CN" altLang="en-US" sz="2800" b="1" dirty="0" smtClean="0">
                <a:latin typeface="黑体" pitchFamily="49" charset="-122"/>
                <a:ea typeface="黑体" pitchFamily="49" charset="-122"/>
              </a:rPr>
              <a:t>  </a:t>
            </a:r>
          </a:p>
          <a:p>
            <a:pPr algn="just" eaLnBrk="1" hangingPunct="1">
              <a:lnSpc>
                <a:spcPct val="80000"/>
              </a:lnSpc>
              <a:buFontTx/>
              <a:buNone/>
            </a:pP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FAO/WHO</a:t>
            </a:r>
            <a:r>
              <a:rPr lang="zh-CN" altLang="en-US" sz="2800" b="1" dirty="0" smtClean="0">
                <a:latin typeface="黑体" pitchFamily="49" charset="-122"/>
                <a:ea typeface="黑体" pitchFamily="49" charset="-122"/>
              </a:rPr>
              <a:t>，</a:t>
            </a:r>
            <a:r>
              <a:rPr lang="en-US" altLang="zh-CN" sz="2800" b="1" dirty="0" smtClean="0">
                <a:latin typeface="黑体" pitchFamily="49" charset="-122"/>
                <a:ea typeface="黑体" pitchFamily="49" charset="-122"/>
              </a:rPr>
              <a:t>1995</a:t>
            </a:r>
            <a:r>
              <a:rPr lang="zh-CN" altLang="en-US" sz="2800" b="1" dirty="0" smtClean="0">
                <a:latin typeface="黑体" pitchFamily="49" charset="-122"/>
                <a:ea typeface="黑体" pitchFamily="49" charset="-122"/>
              </a:rPr>
              <a:t>）</a:t>
            </a:r>
          </a:p>
          <a:p>
            <a:pPr lvl="1" algn="just" eaLnBrk="1" hangingPunct="1">
              <a:lnSpc>
                <a:spcPct val="80000"/>
              </a:lnSpc>
            </a:pPr>
            <a:r>
              <a:rPr lang="zh-CN" altLang="en-US" sz="2400" b="1" dirty="0" smtClean="0">
                <a:latin typeface="黑体" pitchFamily="49" charset="-122"/>
                <a:ea typeface="黑体" pitchFamily="49" charset="-122"/>
              </a:rPr>
              <a:t>人体必需：铁碘锌硒铜钼铬钴锰氟 </a:t>
            </a:r>
          </a:p>
          <a:p>
            <a:pPr lvl="1" algn="just" eaLnBrk="1" hangingPunct="1">
              <a:lnSpc>
                <a:spcPct val="80000"/>
              </a:lnSpc>
            </a:pPr>
            <a:r>
              <a:rPr lang="zh-CN" altLang="en-US" sz="2400" b="1" dirty="0" smtClean="0">
                <a:latin typeface="黑体" pitchFamily="49" charset="-122"/>
                <a:ea typeface="黑体" pitchFamily="49" charset="-122"/>
              </a:rPr>
              <a:t>人体可能必需：硅硼钒镍</a:t>
            </a:r>
          </a:p>
          <a:p>
            <a:pPr lvl="1" algn="just" eaLnBrk="1" hangingPunct="1">
              <a:lnSpc>
                <a:spcPct val="80000"/>
              </a:lnSpc>
            </a:pPr>
            <a:r>
              <a:rPr lang="zh-CN" altLang="en-US" sz="2400" b="1" dirty="0" smtClean="0">
                <a:latin typeface="黑体" pitchFamily="49" charset="-122"/>
                <a:ea typeface="黑体" pitchFamily="49" charset="-122"/>
              </a:rPr>
              <a:t>具有潜在毒性、低剂量可能具必需功能：铅镉汞砷铝锂锡</a:t>
            </a:r>
          </a:p>
        </p:txBody>
      </p:sp>
      <p:sp>
        <p:nvSpPr>
          <p:cNvPr id="95237" name="AutoShape 4">
            <a:hlinkClick r:id="" action="ppaction://hlinkshowjump?jump=lastslideviewed" highlightClick="1"/>
          </p:cNvPr>
          <p:cNvSpPr>
            <a:spLocks noChangeArrowheads="1"/>
          </p:cNvSpPr>
          <p:nvPr/>
        </p:nvSpPr>
        <p:spPr bwMode="auto">
          <a:xfrm>
            <a:off x="7812088" y="981075"/>
            <a:ext cx="492125" cy="265113"/>
          </a:xfrm>
          <a:prstGeom prst="actionButtonBackPrevious">
            <a:avLst/>
          </a:prstGeom>
          <a:solidFill>
            <a:schemeClr val="accent1"/>
          </a:solidFill>
          <a:ln w="9525">
            <a:noFill/>
            <a:miter lim="800000"/>
            <a:headEnd/>
            <a:tailEnd/>
          </a:ln>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灯片编号占位符 5"/>
          <p:cNvSpPr>
            <a:spLocks noGrp="1"/>
          </p:cNvSpPr>
          <p:nvPr>
            <p:ph type="sldNum" sz="quarter" idx="12"/>
          </p:nvPr>
        </p:nvSpPr>
        <p:spPr>
          <a:noFill/>
        </p:spPr>
        <p:txBody>
          <a:bodyPr/>
          <a:lstStyle/>
          <a:p>
            <a:fld id="{A41FC6B4-7319-49FD-8A8F-D184DD7583E1}" type="slidenum">
              <a:rPr lang="en-US" altLang="zh-CN" smtClean="0">
                <a:latin typeface="Arial" pitchFamily="34" charset="0"/>
              </a:rPr>
              <a:pPr/>
              <a:t>86</a:t>
            </a:fld>
            <a:endParaRPr lang="en-US" altLang="zh-CN" smtClean="0">
              <a:latin typeface="Arial" pitchFamily="34" charset="0"/>
            </a:endParaRPr>
          </a:p>
        </p:txBody>
      </p:sp>
      <p:sp>
        <p:nvSpPr>
          <p:cNvPr id="96259" name="Rectangle 2"/>
          <p:cNvSpPr>
            <a:spLocks noGrp="1" noChangeArrowheads="1"/>
          </p:cNvSpPr>
          <p:nvPr>
            <p:ph type="title"/>
          </p:nvPr>
        </p:nvSpPr>
        <p:spPr>
          <a:xfrm>
            <a:off x="539750" y="1196975"/>
            <a:ext cx="8229600" cy="1384300"/>
          </a:xfrm>
        </p:spPr>
        <p:txBody>
          <a:bodyPr/>
          <a:lstStyle/>
          <a:p>
            <a:pPr eaLnBrk="1" hangingPunct="1"/>
            <a:r>
              <a:rPr lang="en-US" altLang="zh-CN" sz="4000" b="1" smtClean="0">
                <a:latin typeface="Times New Roman" pitchFamily="18" charset="0"/>
                <a:ea typeface="楷体_GB2312" pitchFamily="49" charset="-122"/>
              </a:rPr>
              <a:t>     </a:t>
            </a:r>
            <a:endParaRPr lang="en-US" altLang="zh-CN" sz="2800" b="1" smtClean="0">
              <a:solidFill>
                <a:schemeClr val="hlink"/>
              </a:solidFill>
              <a:latin typeface="楷体_GB2312" pitchFamily="49" charset="-122"/>
              <a:ea typeface="楷体_GB2312" pitchFamily="49" charset="-122"/>
            </a:endParaRPr>
          </a:p>
        </p:txBody>
      </p:sp>
      <p:sp>
        <p:nvSpPr>
          <p:cNvPr id="96260" name="Rectangle 3"/>
          <p:cNvSpPr>
            <a:spLocks noGrp="1" noChangeArrowheads="1"/>
          </p:cNvSpPr>
          <p:nvPr>
            <p:ph type="body" idx="1"/>
          </p:nvPr>
        </p:nvSpPr>
        <p:spPr>
          <a:xfrm>
            <a:off x="0" y="928688"/>
            <a:ext cx="8458200" cy="4252912"/>
          </a:xfrm>
        </p:spPr>
        <p:txBody>
          <a:bodyPr/>
          <a:lstStyle/>
          <a:p>
            <a:pPr eaLnBrk="1" hangingPunct="1">
              <a:buFontTx/>
              <a:buNone/>
            </a:pPr>
            <a:r>
              <a:rPr lang="en-US" altLang="zh-CN" sz="4000" b="1" smtClean="0">
                <a:solidFill>
                  <a:srgbClr val="3333FF"/>
                </a:solidFill>
                <a:latin typeface="黑体" pitchFamily="49" charset="-122"/>
                <a:ea typeface="黑体" pitchFamily="49" charset="-122"/>
                <a:sym typeface="Symbol" pitchFamily="18" charset="2"/>
              </a:rPr>
              <a:t>   </a:t>
            </a:r>
            <a:r>
              <a:rPr lang="en-US" altLang="zh-CN" sz="3600" b="1" smtClean="0">
                <a:solidFill>
                  <a:srgbClr val="3333FF"/>
                </a:solidFill>
                <a:latin typeface="黑体" pitchFamily="49" charset="-122"/>
                <a:ea typeface="黑体" pitchFamily="49" charset="-122"/>
                <a:sym typeface="Symbol" pitchFamily="18" charset="2"/>
              </a:rPr>
              <a:t> </a:t>
            </a:r>
            <a:r>
              <a:rPr lang="zh-CN" altLang="en-US" sz="3600" b="1" smtClean="0">
                <a:solidFill>
                  <a:srgbClr val="3333FF"/>
                </a:solidFill>
                <a:latin typeface="黑体" pitchFamily="49" charset="-122"/>
                <a:ea typeface="黑体" pitchFamily="49" charset="-122"/>
              </a:rPr>
              <a:t>生理功能</a:t>
            </a:r>
            <a:r>
              <a:rPr lang="zh-CN" altLang="en-US" b="1" smtClean="0">
                <a:solidFill>
                  <a:schemeClr val="hlink"/>
                </a:solidFill>
              </a:rPr>
              <a:t/>
            </a:r>
            <a:br>
              <a:rPr lang="zh-CN" altLang="en-US" b="1" smtClean="0">
                <a:solidFill>
                  <a:schemeClr val="hlink"/>
                </a:solidFill>
              </a:rPr>
            </a:br>
            <a:endParaRPr lang="zh-CN" altLang="en-US" b="1" smtClean="0">
              <a:solidFill>
                <a:schemeClr val="hlink"/>
              </a:solidFill>
            </a:endParaRPr>
          </a:p>
        </p:txBody>
      </p:sp>
      <p:sp>
        <p:nvSpPr>
          <p:cNvPr id="96261" name="Text Box 4"/>
          <p:cNvSpPr txBox="1">
            <a:spLocks noChangeArrowheads="1"/>
          </p:cNvSpPr>
          <p:nvPr/>
        </p:nvSpPr>
        <p:spPr bwMode="auto">
          <a:xfrm>
            <a:off x="827088" y="1916113"/>
            <a:ext cx="7993062" cy="4678362"/>
          </a:xfrm>
          <a:prstGeom prst="rect">
            <a:avLst/>
          </a:prstGeom>
          <a:noFill/>
          <a:ln w="9525">
            <a:noFill/>
            <a:miter lim="800000"/>
            <a:headEnd/>
            <a:tailEnd/>
          </a:ln>
        </p:spPr>
        <p:txBody>
          <a:bodyPr>
            <a:spAutoFit/>
          </a:bodyPr>
          <a:lstStyle/>
          <a:p>
            <a:pPr>
              <a:lnSpc>
                <a:spcPct val="90000"/>
              </a:lnSpc>
              <a:spcBef>
                <a:spcPct val="50000"/>
              </a:spcBef>
              <a:buFont typeface="Symbol" pitchFamily="18" charset="2"/>
              <a:buChar char="Ö"/>
            </a:pPr>
            <a:r>
              <a:rPr lang="en-US" altLang="zh-CN" sz="2800" b="1">
                <a:solidFill>
                  <a:schemeClr val="tx2"/>
                </a:solidFill>
                <a:latin typeface="黑体" pitchFamily="49" charset="-122"/>
                <a:ea typeface="黑体" pitchFamily="49" charset="-122"/>
              </a:rPr>
              <a:t> </a:t>
            </a:r>
            <a:r>
              <a:rPr lang="zh-CN" altLang="en-US" sz="2800" b="1">
                <a:latin typeface="黑体" pitchFamily="49" charset="-122"/>
                <a:ea typeface="黑体" pitchFamily="49" charset="-122"/>
              </a:rPr>
              <a:t>构成人体组织</a:t>
            </a:r>
            <a:br>
              <a:rPr lang="zh-CN" altLang="en-US" sz="2800" b="1">
                <a:latin typeface="黑体" pitchFamily="49" charset="-122"/>
                <a:ea typeface="黑体" pitchFamily="49" charset="-122"/>
              </a:rPr>
            </a:br>
            <a:r>
              <a:rPr lang="zh-CN" altLang="en-US" sz="2800" b="1">
                <a:latin typeface="黑体" pitchFamily="49" charset="-122"/>
                <a:ea typeface="黑体" pitchFamily="49" charset="-122"/>
              </a:rPr>
              <a:t/>
            </a:r>
            <a:br>
              <a:rPr lang="zh-CN" altLang="en-US" sz="2800" b="1">
                <a:latin typeface="黑体" pitchFamily="49" charset="-122"/>
                <a:ea typeface="黑体" pitchFamily="49" charset="-122"/>
              </a:rPr>
            </a:br>
            <a:r>
              <a:rPr lang="zh-CN" altLang="en-US" sz="2800" b="1">
                <a:latin typeface="黑体" pitchFamily="49" charset="-122"/>
                <a:ea typeface="黑体" pitchFamily="49" charset="-122"/>
                <a:sym typeface="Symbol" pitchFamily="18" charset="2"/>
              </a:rPr>
              <a:t> </a:t>
            </a:r>
            <a:r>
              <a:rPr lang="zh-CN" altLang="en-US" sz="2800" b="1">
                <a:latin typeface="黑体" pitchFamily="49" charset="-122"/>
                <a:ea typeface="黑体" pitchFamily="49" charset="-122"/>
              </a:rPr>
              <a:t>维持渗透压、酸碱平衡、神经肌肉兴奋性</a:t>
            </a:r>
            <a:br>
              <a:rPr lang="zh-CN" altLang="en-US" sz="2800" b="1">
                <a:latin typeface="黑体" pitchFamily="49" charset="-122"/>
                <a:ea typeface="黑体" pitchFamily="49" charset="-122"/>
              </a:rPr>
            </a:br>
            <a:r>
              <a:rPr lang="zh-CN" altLang="en-US" sz="2800" b="1">
                <a:latin typeface="黑体" pitchFamily="49" charset="-122"/>
                <a:ea typeface="黑体" pitchFamily="49" charset="-122"/>
              </a:rPr>
              <a:t/>
            </a:r>
            <a:br>
              <a:rPr lang="zh-CN" altLang="en-US" sz="2800" b="1">
                <a:latin typeface="黑体" pitchFamily="49" charset="-122"/>
                <a:ea typeface="黑体" pitchFamily="49" charset="-122"/>
              </a:rPr>
            </a:br>
            <a:r>
              <a:rPr lang="zh-CN" altLang="en-US" sz="2800" b="1">
                <a:latin typeface="黑体" pitchFamily="49" charset="-122"/>
                <a:ea typeface="黑体" pitchFamily="49" charset="-122"/>
                <a:sym typeface="Symbol" pitchFamily="18" charset="2"/>
              </a:rPr>
              <a:t> </a:t>
            </a:r>
            <a:r>
              <a:rPr lang="zh-CN" altLang="en-US" sz="2800" b="1">
                <a:latin typeface="黑体" pitchFamily="49" charset="-122"/>
                <a:ea typeface="黑体" pitchFamily="49" charset="-122"/>
              </a:rPr>
              <a:t>构成体内生理活性物质（酶、激素、维生素</a:t>
            </a:r>
            <a:r>
              <a:rPr lang="zh-CN" altLang="en-US" sz="2800" b="1">
                <a:solidFill>
                  <a:schemeClr val="tx2"/>
                </a:solidFill>
                <a:latin typeface="黑体" pitchFamily="49" charset="-122"/>
                <a:ea typeface="黑体" pitchFamily="49" charset="-122"/>
              </a:rPr>
              <a:t>）</a:t>
            </a:r>
            <a:br>
              <a:rPr lang="zh-CN" altLang="en-US" sz="2800" b="1">
                <a:solidFill>
                  <a:schemeClr val="tx2"/>
                </a:solidFill>
                <a:latin typeface="黑体" pitchFamily="49" charset="-122"/>
                <a:ea typeface="黑体" pitchFamily="49" charset="-122"/>
              </a:rPr>
            </a:br>
            <a:r>
              <a:rPr lang="zh-CN" altLang="en-US" sz="2800" b="1">
                <a:solidFill>
                  <a:schemeClr val="tx2"/>
                </a:solidFill>
                <a:latin typeface="黑体" pitchFamily="49" charset="-122"/>
                <a:ea typeface="黑体" pitchFamily="49" charset="-122"/>
              </a:rPr>
              <a:t>   </a:t>
            </a:r>
            <a:r>
              <a:rPr lang="en-US" altLang="zh-CN" sz="2000" b="1">
                <a:solidFill>
                  <a:schemeClr val="tx2"/>
                </a:solidFill>
                <a:latin typeface="黑体" pitchFamily="49" charset="-122"/>
                <a:ea typeface="黑体" pitchFamily="49" charset="-122"/>
              </a:rPr>
              <a:t>I </a:t>
            </a:r>
            <a:r>
              <a:rPr lang="en-US" altLang="zh-CN" sz="2000" b="1">
                <a:solidFill>
                  <a:schemeClr val="tx2"/>
                </a:solidFill>
                <a:latin typeface="黑体" pitchFamily="49" charset="-122"/>
                <a:ea typeface="黑体" pitchFamily="49" charset="-122"/>
                <a:sym typeface="Wingdings" pitchFamily="2" charset="2"/>
              </a:rPr>
              <a:t></a:t>
            </a:r>
            <a:r>
              <a:rPr lang="zh-CN" altLang="en-US" sz="2000" b="1">
                <a:solidFill>
                  <a:schemeClr val="tx2"/>
                </a:solidFill>
                <a:latin typeface="黑体" pitchFamily="49" charset="-122"/>
                <a:ea typeface="黑体" pitchFamily="49" charset="-122"/>
              </a:rPr>
              <a:t>甲状腺素      </a:t>
            </a:r>
            <a:r>
              <a:rPr lang="en-US" altLang="zh-CN" sz="2000" b="1">
                <a:solidFill>
                  <a:schemeClr val="tx2"/>
                </a:solidFill>
                <a:latin typeface="黑体" pitchFamily="49" charset="-122"/>
                <a:ea typeface="黑体" pitchFamily="49" charset="-122"/>
              </a:rPr>
              <a:t>Zn </a:t>
            </a:r>
            <a:r>
              <a:rPr lang="en-US" altLang="zh-CN" sz="2000" b="1">
                <a:solidFill>
                  <a:schemeClr val="tx2"/>
                </a:solidFill>
                <a:latin typeface="黑体" pitchFamily="49" charset="-122"/>
                <a:ea typeface="黑体" pitchFamily="49" charset="-122"/>
                <a:sym typeface="Wingdings" pitchFamily="2" charset="2"/>
              </a:rPr>
              <a:t></a:t>
            </a:r>
            <a:r>
              <a:rPr lang="en-US" altLang="zh-CN" sz="2000" b="1" baseline="-25000">
                <a:solidFill>
                  <a:schemeClr val="tx2"/>
                </a:solidFill>
                <a:latin typeface="黑体" pitchFamily="49" charset="-122"/>
                <a:ea typeface="黑体" pitchFamily="49" charset="-122"/>
              </a:rPr>
              <a:t> </a:t>
            </a:r>
            <a:r>
              <a:rPr lang="zh-CN" altLang="zh-CN" sz="2000" b="1">
                <a:solidFill>
                  <a:schemeClr val="tx2"/>
                </a:solidFill>
                <a:latin typeface="黑体" pitchFamily="49" charset="-122"/>
                <a:ea typeface="黑体" pitchFamily="49" charset="-122"/>
              </a:rPr>
              <a:t>胰岛素</a:t>
            </a:r>
            <a:endParaRPr lang="zh-CN" altLang="en-US" sz="2000" b="1">
              <a:solidFill>
                <a:schemeClr val="tx2"/>
              </a:solidFill>
              <a:latin typeface="黑体" pitchFamily="49" charset="-122"/>
              <a:ea typeface="黑体" pitchFamily="49" charset="-122"/>
            </a:endParaRPr>
          </a:p>
          <a:p>
            <a:pPr>
              <a:lnSpc>
                <a:spcPct val="90000"/>
              </a:lnSpc>
              <a:spcBef>
                <a:spcPct val="50000"/>
              </a:spcBef>
              <a:buFont typeface="Symbol" pitchFamily="18" charset="2"/>
              <a:buNone/>
            </a:pPr>
            <a:r>
              <a:rPr lang="zh-CN" altLang="en-US" sz="2000" b="1">
                <a:solidFill>
                  <a:schemeClr val="tx2"/>
                </a:solidFill>
                <a:latin typeface="黑体" pitchFamily="49" charset="-122"/>
                <a:ea typeface="黑体" pitchFamily="49" charset="-122"/>
              </a:rPr>
              <a:t>    </a:t>
            </a:r>
            <a:r>
              <a:rPr lang="en-US" altLang="zh-CN" sz="2000" b="1">
                <a:solidFill>
                  <a:schemeClr val="tx2"/>
                </a:solidFill>
                <a:latin typeface="黑体" pitchFamily="49" charset="-122"/>
                <a:ea typeface="黑体" pitchFamily="49" charset="-122"/>
              </a:rPr>
              <a:t>Se </a:t>
            </a:r>
            <a:r>
              <a:rPr lang="en-US" altLang="zh-CN" sz="2000" b="1">
                <a:solidFill>
                  <a:schemeClr val="tx2"/>
                </a:solidFill>
                <a:latin typeface="黑体" pitchFamily="49" charset="-122"/>
                <a:ea typeface="黑体" pitchFamily="49" charset="-122"/>
                <a:sym typeface="Wingdings" pitchFamily="2" charset="2"/>
              </a:rPr>
              <a:t> </a:t>
            </a:r>
            <a:r>
              <a:rPr lang="zh-CN" altLang="en-US" sz="2000" b="1">
                <a:solidFill>
                  <a:schemeClr val="tx2"/>
                </a:solidFill>
                <a:latin typeface="黑体" pitchFamily="49" charset="-122"/>
                <a:ea typeface="黑体" pitchFamily="49" charset="-122"/>
              </a:rPr>
              <a:t>谷胱甘肽过氧化物酶      </a:t>
            </a:r>
            <a:r>
              <a:rPr lang="en-US" altLang="zh-CN" sz="2000" b="1">
                <a:solidFill>
                  <a:schemeClr val="tx2"/>
                </a:solidFill>
                <a:latin typeface="黑体" pitchFamily="49" charset="-122"/>
                <a:ea typeface="黑体" pitchFamily="49" charset="-122"/>
              </a:rPr>
              <a:t>Cu </a:t>
            </a:r>
            <a:r>
              <a:rPr lang="en-US" altLang="zh-CN" sz="2000" b="1">
                <a:solidFill>
                  <a:schemeClr val="tx2"/>
                </a:solidFill>
                <a:latin typeface="黑体" pitchFamily="49" charset="-122"/>
                <a:ea typeface="黑体" pitchFamily="49" charset="-122"/>
                <a:sym typeface="Wingdings" pitchFamily="2" charset="2"/>
              </a:rPr>
              <a:t> </a:t>
            </a:r>
            <a:r>
              <a:rPr lang="zh-CN" altLang="en-US" sz="2000" b="1">
                <a:solidFill>
                  <a:schemeClr val="tx2"/>
                </a:solidFill>
                <a:latin typeface="黑体" pitchFamily="49" charset="-122"/>
                <a:ea typeface="黑体" pitchFamily="49" charset="-122"/>
                <a:sym typeface="Wingdings" pitchFamily="2" charset="2"/>
              </a:rPr>
              <a:t>酪氨酸酶</a:t>
            </a:r>
            <a:r>
              <a:rPr lang="zh-CN" altLang="en-US" sz="2000" b="1">
                <a:solidFill>
                  <a:schemeClr val="tx2"/>
                </a:solidFill>
                <a:latin typeface="黑体" pitchFamily="49" charset="-122"/>
                <a:ea typeface="黑体" pitchFamily="49" charset="-122"/>
              </a:rPr>
              <a:t> </a:t>
            </a:r>
          </a:p>
          <a:p>
            <a:pPr>
              <a:lnSpc>
                <a:spcPct val="90000"/>
              </a:lnSpc>
              <a:spcBef>
                <a:spcPct val="50000"/>
              </a:spcBef>
              <a:buFont typeface="Symbol" pitchFamily="18" charset="2"/>
              <a:buNone/>
            </a:pPr>
            <a:r>
              <a:rPr lang="zh-CN" altLang="en-US" sz="2000" b="1">
                <a:solidFill>
                  <a:schemeClr val="tx2"/>
                </a:solidFill>
                <a:latin typeface="黑体" pitchFamily="49" charset="-122"/>
                <a:ea typeface="黑体" pitchFamily="49" charset="-122"/>
              </a:rPr>
              <a:t>    </a:t>
            </a:r>
            <a:r>
              <a:rPr lang="en-US" altLang="zh-CN" sz="2000" b="1">
                <a:solidFill>
                  <a:schemeClr val="tx2"/>
                </a:solidFill>
                <a:latin typeface="黑体" pitchFamily="49" charset="-122"/>
                <a:ea typeface="黑体" pitchFamily="49" charset="-122"/>
              </a:rPr>
              <a:t>Co </a:t>
            </a:r>
            <a:r>
              <a:rPr lang="en-US" altLang="zh-CN" sz="2000" b="1">
                <a:solidFill>
                  <a:schemeClr val="tx2"/>
                </a:solidFill>
                <a:latin typeface="黑体" pitchFamily="49" charset="-122"/>
                <a:ea typeface="黑体" pitchFamily="49" charset="-122"/>
                <a:sym typeface="Wingdings" pitchFamily="2" charset="2"/>
              </a:rPr>
              <a:t> </a:t>
            </a:r>
            <a:r>
              <a:rPr lang="zh-CN" altLang="en-US" sz="2000" b="1">
                <a:solidFill>
                  <a:schemeClr val="tx2"/>
                </a:solidFill>
                <a:latin typeface="黑体" pitchFamily="49" charset="-122"/>
                <a:ea typeface="黑体" pitchFamily="49" charset="-122"/>
              </a:rPr>
              <a:t>维生素</a:t>
            </a:r>
            <a:r>
              <a:rPr lang="en-US" altLang="zh-CN" sz="2000" b="1">
                <a:solidFill>
                  <a:schemeClr val="tx2"/>
                </a:solidFill>
                <a:latin typeface="黑体" pitchFamily="49" charset="-122"/>
                <a:ea typeface="黑体" pitchFamily="49" charset="-122"/>
              </a:rPr>
              <a:t>B</a:t>
            </a:r>
            <a:r>
              <a:rPr lang="en-US" altLang="zh-CN" sz="2000" b="1" baseline="-25000">
                <a:solidFill>
                  <a:schemeClr val="tx2"/>
                </a:solidFill>
                <a:latin typeface="黑体" pitchFamily="49" charset="-122"/>
                <a:ea typeface="黑体" pitchFamily="49" charset="-122"/>
              </a:rPr>
              <a:t>12   </a:t>
            </a:r>
            <a:r>
              <a:rPr lang="en-US" altLang="zh-CN" sz="2000" b="1">
                <a:solidFill>
                  <a:schemeClr val="tx2"/>
                </a:solidFill>
                <a:latin typeface="黑体" pitchFamily="49" charset="-122"/>
                <a:ea typeface="黑体" pitchFamily="49" charset="-122"/>
              </a:rPr>
              <a:t/>
            </a:r>
            <a:br>
              <a:rPr lang="en-US" altLang="zh-CN" sz="2000" b="1">
                <a:solidFill>
                  <a:schemeClr val="tx2"/>
                </a:solidFill>
                <a:latin typeface="黑体" pitchFamily="49" charset="-122"/>
                <a:ea typeface="黑体" pitchFamily="49" charset="-122"/>
              </a:rPr>
            </a:br>
            <a:r>
              <a:rPr lang="en-US" altLang="zh-CN" sz="2000" b="1">
                <a:solidFill>
                  <a:schemeClr val="tx2"/>
                </a:solidFill>
                <a:latin typeface="黑体" pitchFamily="49" charset="-122"/>
                <a:ea typeface="黑体" pitchFamily="49" charset="-122"/>
              </a:rPr>
              <a:t/>
            </a:r>
            <a:br>
              <a:rPr lang="en-US" altLang="zh-CN" sz="2000" b="1">
                <a:solidFill>
                  <a:schemeClr val="tx2"/>
                </a:solidFill>
                <a:latin typeface="黑体" pitchFamily="49" charset="-122"/>
                <a:ea typeface="黑体" pitchFamily="49" charset="-122"/>
              </a:rPr>
            </a:br>
            <a:r>
              <a:rPr lang="en-US" altLang="zh-CN" sz="2800" b="1">
                <a:solidFill>
                  <a:schemeClr val="tx2"/>
                </a:solidFill>
                <a:latin typeface="黑体" pitchFamily="49" charset="-122"/>
                <a:ea typeface="黑体" pitchFamily="49" charset="-122"/>
                <a:sym typeface="Symbol" pitchFamily="18" charset="2"/>
              </a:rPr>
              <a:t> </a:t>
            </a:r>
            <a:r>
              <a:rPr lang="zh-CN" altLang="en-US" sz="2800" b="1">
                <a:solidFill>
                  <a:schemeClr val="tx2"/>
                </a:solidFill>
                <a:latin typeface="黑体" pitchFamily="49" charset="-122"/>
                <a:ea typeface="黑体" pitchFamily="49" charset="-122"/>
              </a:rPr>
              <a:t>构成酶系统的活化剂</a:t>
            </a:r>
            <a:br>
              <a:rPr lang="zh-CN" altLang="en-US" sz="2800" b="1">
                <a:solidFill>
                  <a:schemeClr val="tx2"/>
                </a:solidFill>
                <a:latin typeface="黑体" pitchFamily="49" charset="-122"/>
                <a:ea typeface="黑体" pitchFamily="49" charset="-122"/>
              </a:rPr>
            </a:br>
            <a:r>
              <a:rPr lang="zh-CN" altLang="en-US" sz="2800" b="1">
                <a:solidFill>
                  <a:schemeClr val="tx2"/>
                </a:solidFill>
                <a:latin typeface="黑体" pitchFamily="49" charset="-122"/>
                <a:ea typeface="黑体" pitchFamily="49" charset="-122"/>
              </a:rPr>
              <a:t>   </a:t>
            </a:r>
            <a:r>
              <a:rPr lang="en-US" altLang="zh-CN" sz="2000" b="1">
                <a:solidFill>
                  <a:schemeClr val="tx2"/>
                </a:solidFill>
                <a:latin typeface="黑体" pitchFamily="49" charset="-122"/>
                <a:ea typeface="黑体" pitchFamily="49" charset="-122"/>
              </a:rPr>
              <a:t>Cl</a:t>
            </a:r>
            <a:r>
              <a:rPr lang="en-US" altLang="zh-CN" sz="2000" b="1">
                <a:solidFill>
                  <a:schemeClr val="tx2"/>
                </a:solidFill>
                <a:latin typeface="黑体" pitchFamily="49" charset="-122"/>
                <a:ea typeface="黑体" pitchFamily="49" charset="-122"/>
                <a:sym typeface="Wingdings" pitchFamily="2" charset="2"/>
              </a:rPr>
              <a:t></a:t>
            </a:r>
            <a:r>
              <a:rPr lang="zh-CN" altLang="en-US" sz="2000" b="1">
                <a:solidFill>
                  <a:schemeClr val="tx2"/>
                </a:solidFill>
                <a:latin typeface="黑体" pitchFamily="49" charset="-122"/>
                <a:ea typeface="黑体" pitchFamily="49" charset="-122"/>
              </a:rPr>
              <a:t>唾液淀粉酶       </a:t>
            </a:r>
            <a:r>
              <a:rPr lang="en-US" altLang="zh-CN" sz="2000" b="1">
                <a:solidFill>
                  <a:schemeClr val="tx2"/>
                </a:solidFill>
                <a:latin typeface="黑体" pitchFamily="49" charset="-122"/>
                <a:ea typeface="黑体" pitchFamily="49" charset="-122"/>
              </a:rPr>
              <a:t>HCl</a:t>
            </a:r>
            <a:r>
              <a:rPr lang="en-US" altLang="zh-CN" sz="2000" b="1">
                <a:solidFill>
                  <a:schemeClr val="tx2"/>
                </a:solidFill>
                <a:latin typeface="黑体" pitchFamily="49" charset="-122"/>
                <a:ea typeface="黑体" pitchFamily="49" charset="-122"/>
                <a:sym typeface="Wingdings" pitchFamily="2" charset="2"/>
              </a:rPr>
              <a:t></a:t>
            </a:r>
            <a:r>
              <a:rPr lang="zh-CN" altLang="en-US" sz="2000" b="1">
                <a:solidFill>
                  <a:schemeClr val="tx2"/>
                </a:solidFill>
                <a:latin typeface="黑体" pitchFamily="49" charset="-122"/>
                <a:ea typeface="黑体" pitchFamily="49" charset="-122"/>
              </a:rPr>
              <a:t>胃蛋白酶</a:t>
            </a:r>
            <a:r>
              <a:rPr lang="zh-CN" altLang="en-US" sz="2800" b="1">
                <a:solidFill>
                  <a:schemeClr val="tx2"/>
                </a:solidFill>
                <a:latin typeface="楷体_GB2312" pitchFamily="49" charset="-122"/>
                <a:ea typeface="楷体_GB2312" pitchFamily="49" charset="-122"/>
              </a:rPr>
              <a:t> </a:t>
            </a:r>
            <a:br>
              <a:rPr lang="zh-CN" altLang="en-US" sz="2800" b="1">
                <a:solidFill>
                  <a:schemeClr val="tx2"/>
                </a:solidFill>
                <a:latin typeface="楷体_GB2312" pitchFamily="49" charset="-122"/>
                <a:ea typeface="楷体_GB2312" pitchFamily="49" charset="-122"/>
              </a:rPr>
            </a:br>
            <a:endParaRPr lang="zh-CN" altLang="en-US" sz="2800" b="1">
              <a:solidFill>
                <a:schemeClr val="tx2"/>
              </a:solidFill>
              <a:latin typeface="楷体_GB2312" pitchFamily="49" charset="-122"/>
              <a:ea typeface="楷体_GB2312" pitchFamily="49" charset="-122"/>
            </a:endParaRPr>
          </a:p>
        </p:txBody>
      </p:sp>
      <p:sp>
        <p:nvSpPr>
          <p:cNvPr id="96262" name="AutoShape 5">
            <a:hlinkClick r:id="" action="ppaction://hlinkshowjump?jump=lastslideviewed" highlightClick="1"/>
          </p:cNvPr>
          <p:cNvSpPr>
            <a:spLocks noChangeArrowheads="1"/>
          </p:cNvSpPr>
          <p:nvPr/>
        </p:nvSpPr>
        <p:spPr bwMode="auto">
          <a:xfrm>
            <a:off x="7885113" y="692150"/>
            <a:ext cx="468312" cy="250825"/>
          </a:xfrm>
          <a:prstGeom prst="actionButtonBackPrevious">
            <a:avLst/>
          </a:prstGeom>
          <a:solidFill>
            <a:schemeClr val="accent1"/>
          </a:solidFill>
          <a:ln w="9525">
            <a:noFill/>
            <a:miter lim="800000"/>
            <a:headEnd/>
            <a:tailEnd/>
          </a:ln>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灯片编号占位符 5"/>
          <p:cNvSpPr>
            <a:spLocks noGrp="1"/>
          </p:cNvSpPr>
          <p:nvPr>
            <p:ph type="sldNum" sz="quarter" idx="12"/>
          </p:nvPr>
        </p:nvSpPr>
        <p:spPr>
          <a:noFill/>
        </p:spPr>
        <p:txBody>
          <a:bodyPr/>
          <a:lstStyle/>
          <a:p>
            <a:fld id="{F1FA937E-70F9-47A6-A41C-379F0CE1F4CB}" type="slidenum">
              <a:rPr lang="en-US" altLang="zh-CN" smtClean="0">
                <a:latin typeface="Arial" pitchFamily="34" charset="0"/>
              </a:rPr>
              <a:pPr/>
              <a:t>87</a:t>
            </a:fld>
            <a:endParaRPr lang="en-US" altLang="zh-CN" smtClean="0">
              <a:latin typeface="Arial" pitchFamily="34" charset="0"/>
            </a:endParaRPr>
          </a:p>
        </p:txBody>
      </p:sp>
      <p:sp>
        <p:nvSpPr>
          <p:cNvPr id="97283" name="Rectangle 2"/>
          <p:cNvSpPr>
            <a:spLocks noGrp="1" noChangeArrowheads="1"/>
          </p:cNvSpPr>
          <p:nvPr>
            <p:ph type="title"/>
          </p:nvPr>
        </p:nvSpPr>
        <p:spPr>
          <a:xfrm>
            <a:off x="762000" y="685800"/>
            <a:ext cx="7543800" cy="1384300"/>
          </a:xfrm>
        </p:spPr>
        <p:txBody>
          <a:bodyPr/>
          <a:lstStyle/>
          <a:p>
            <a:pPr algn="l" eaLnBrk="1" hangingPunct="1"/>
            <a:r>
              <a:rPr lang="en-US" altLang="zh-CN" sz="3600" b="1" smtClean="0">
                <a:solidFill>
                  <a:srgbClr val="3333FF"/>
                </a:solidFill>
                <a:latin typeface="楷体_GB2312" pitchFamily="49" charset="-122"/>
                <a:ea typeface="楷体_GB2312" pitchFamily="49" charset="-122"/>
                <a:sym typeface="Symbol" pitchFamily="18" charset="2"/>
              </a:rPr>
              <a:t> </a:t>
            </a:r>
            <a:r>
              <a:rPr lang="en-US" altLang="zh-CN" sz="3600" b="1" smtClean="0">
                <a:solidFill>
                  <a:srgbClr val="3333FF"/>
                </a:solidFill>
                <a:latin typeface="黑体" pitchFamily="49" charset="-122"/>
                <a:ea typeface="黑体" pitchFamily="49" charset="-122"/>
                <a:sym typeface="Symbol" pitchFamily="18" charset="2"/>
              </a:rPr>
              <a:t> </a:t>
            </a:r>
            <a:r>
              <a:rPr lang="zh-CN" altLang="en-US" b="1" smtClean="0">
                <a:solidFill>
                  <a:srgbClr val="3333FF"/>
                </a:solidFill>
                <a:latin typeface="黑体" pitchFamily="49" charset="-122"/>
                <a:ea typeface="黑体" pitchFamily="49" charset="-122"/>
                <a:hlinkClick r:id="rId2" action="ppaction://hlinksldjump"/>
              </a:rPr>
              <a:t>缺乏</a:t>
            </a:r>
            <a:r>
              <a:rPr lang="zh-CN" altLang="en-US" b="1" smtClean="0">
                <a:solidFill>
                  <a:srgbClr val="3333FF"/>
                </a:solidFill>
                <a:latin typeface="黑体" pitchFamily="49" charset="-122"/>
                <a:ea typeface="黑体" pitchFamily="49" charset="-122"/>
                <a:hlinkClick r:id="rId3" action="ppaction://hlinksldjump"/>
              </a:rPr>
              <a:t>与过多</a:t>
            </a:r>
            <a:endParaRPr lang="zh-CN" altLang="en-US" sz="3600" b="1" smtClean="0">
              <a:solidFill>
                <a:srgbClr val="3333FF"/>
              </a:solidFill>
              <a:latin typeface="黑体" pitchFamily="49" charset="-122"/>
              <a:ea typeface="黑体" pitchFamily="49" charset="-122"/>
            </a:endParaRPr>
          </a:p>
        </p:txBody>
      </p:sp>
      <p:sp>
        <p:nvSpPr>
          <p:cNvPr id="97284" name="Rectangle 3"/>
          <p:cNvSpPr>
            <a:spLocks noGrp="1" noChangeArrowheads="1"/>
          </p:cNvSpPr>
          <p:nvPr>
            <p:ph type="body" idx="1"/>
          </p:nvPr>
        </p:nvSpPr>
        <p:spPr>
          <a:xfrm>
            <a:off x="0" y="2205038"/>
            <a:ext cx="8229600" cy="4114800"/>
          </a:xfrm>
        </p:spPr>
        <p:txBody>
          <a:bodyPr/>
          <a:lstStyle/>
          <a:p>
            <a:pPr lvl="2" eaLnBrk="1" hangingPunct="1">
              <a:buFont typeface="Wingdings" pitchFamily="2" charset="2"/>
              <a:buNone/>
            </a:pPr>
            <a:r>
              <a:rPr lang="en-US" altLang="zh-CN"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容易缺乏的矿物质：钙、铁、锌、碘、硒</a:t>
            </a:r>
          </a:p>
          <a:p>
            <a:pPr lvl="2" eaLnBrk="1" hangingPunct="1">
              <a:buFont typeface="Wingdings" pitchFamily="2" charset="2"/>
              <a:buNone/>
            </a:pPr>
            <a:endParaRPr lang="zh-CN" altLang="en-US" sz="2800" b="1" smtClean="0">
              <a:latin typeface="黑体" pitchFamily="49" charset="-122"/>
              <a:ea typeface="黑体" pitchFamily="49" charset="-122"/>
            </a:endParaRPr>
          </a:p>
          <a:p>
            <a:pPr lvl="2" eaLnBrk="1" hangingPunct="1">
              <a:buFont typeface="Wingdings" pitchFamily="2" charset="2"/>
              <a:buNone/>
            </a:pP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补充丢失原则，过量摄入有害</a:t>
            </a:r>
          </a:p>
          <a:p>
            <a:pPr lvl="2" eaLnBrk="1" hangingPunct="1">
              <a:buFont typeface="Wingdings" pitchFamily="2" charset="2"/>
              <a:buNone/>
            </a:pPr>
            <a:r>
              <a:rPr lang="zh-CN" altLang="en-US" sz="2800" b="1" smtClean="0">
                <a:latin typeface="黑体" pitchFamily="49" charset="-122"/>
                <a:ea typeface="黑体" pitchFamily="49" charset="-122"/>
              </a:rPr>
              <a:t>                                                            </a:t>
            </a:r>
          </a:p>
          <a:p>
            <a:pPr lvl="2" eaLnBrk="1" hangingPunct="1">
              <a:buFont typeface="Wingdings" pitchFamily="2" charset="2"/>
              <a:buNone/>
            </a:pPr>
            <a:r>
              <a:rPr lang="zh-CN" altLang="en-US" sz="2800" b="1" smtClean="0">
                <a:latin typeface="黑体" pitchFamily="49" charset="-122"/>
                <a:ea typeface="黑体" pitchFamily="49" charset="-122"/>
              </a:rPr>
              <a:t>              （硒等  双重效应）</a:t>
            </a:r>
          </a:p>
        </p:txBody>
      </p:sp>
      <p:sp>
        <p:nvSpPr>
          <p:cNvPr id="97285" name="AutoShape 4">
            <a:hlinkClick r:id="" action="ppaction://hlinkshowjump?jump=lastslideviewed" highlightClick="1"/>
          </p:cNvPr>
          <p:cNvSpPr>
            <a:spLocks noChangeArrowheads="1"/>
          </p:cNvSpPr>
          <p:nvPr/>
        </p:nvSpPr>
        <p:spPr bwMode="auto">
          <a:xfrm>
            <a:off x="7885113" y="692150"/>
            <a:ext cx="468312" cy="323850"/>
          </a:xfrm>
          <a:prstGeom prst="actionButtonBackPrevious">
            <a:avLst/>
          </a:prstGeom>
          <a:solidFill>
            <a:schemeClr val="accent1"/>
          </a:solidFill>
          <a:ln w="9525">
            <a:noFill/>
            <a:miter lim="800000"/>
            <a:headEnd/>
            <a:tailEnd/>
          </a:ln>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灯片编号占位符 5"/>
          <p:cNvSpPr>
            <a:spLocks noGrp="1"/>
          </p:cNvSpPr>
          <p:nvPr>
            <p:ph type="sldNum" sz="quarter" idx="12"/>
          </p:nvPr>
        </p:nvSpPr>
        <p:spPr>
          <a:noFill/>
        </p:spPr>
        <p:txBody>
          <a:bodyPr/>
          <a:lstStyle/>
          <a:p>
            <a:fld id="{39F9BFAF-65F5-4F51-84BD-B7016A493801}" type="slidenum">
              <a:rPr lang="en-US" altLang="zh-CN" smtClean="0">
                <a:latin typeface="Arial" pitchFamily="34" charset="0"/>
              </a:rPr>
              <a:pPr/>
              <a:t>88</a:t>
            </a:fld>
            <a:endParaRPr lang="en-US" altLang="zh-CN" smtClean="0">
              <a:latin typeface="Arial" pitchFamily="34" charset="0"/>
            </a:endParaRPr>
          </a:p>
        </p:txBody>
      </p:sp>
      <p:sp>
        <p:nvSpPr>
          <p:cNvPr id="98307" name="Rectangle 2"/>
          <p:cNvSpPr>
            <a:spLocks noGrp="1" noChangeArrowheads="1"/>
          </p:cNvSpPr>
          <p:nvPr>
            <p:ph type="title"/>
          </p:nvPr>
        </p:nvSpPr>
        <p:spPr>
          <a:xfrm>
            <a:off x="250825" y="908050"/>
            <a:ext cx="8229600" cy="1384300"/>
          </a:xfrm>
        </p:spPr>
        <p:txBody>
          <a:bodyPr>
            <a:normAutofit fontScale="90000"/>
          </a:bodyPr>
          <a:lstStyle/>
          <a:p>
            <a:pPr algn="l" eaLnBrk="1" hangingPunct="1"/>
            <a:r>
              <a:rPr lang="en-US" altLang="zh-CN" b="1" smtClean="0">
                <a:solidFill>
                  <a:srgbClr val="3333FF"/>
                </a:solidFill>
                <a:ea typeface="楷体_GB2312" pitchFamily="49" charset="-122"/>
              </a:rPr>
              <a:t>  </a:t>
            </a:r>
            <a:r>
              <a:rPr lang="zh-CN" altLang="en-US" sz="4000" b="1" smtClean="0">
                <a:solidFill>
                  <a:srgbClr val="3333FF"/>
                </a:solidFill>
                <a:latin typeface="黑体" pitchFamily="49" charset="-122"/>
                <a:ea typeface="黑体" pitchFamily="49" charset="-122"/>
              </a:rPr>
              <a:t>二</a:t>
            </a:r>
            <a:r>
              <a:rPr lang="zh-TW" altLang="en-US" sz="4000" b="1" smtClean="0">
                <a:solidFill>
                  <a:srgbClr val="3333FF"/>
                </a:solidFill>
                <a:latin typeface="黑体" pitchFamily="49" charset="-122"/>
                <a:ea typeface="黑体" pitchFamily="49" charset="-122"/>
              </a:rPr>
              <a:t>.</a:t>
            </a:r>
            <a:r>
              <a:rPr lang="zh-CN" altLang="en-US" sz="4000" b="1" smtClean="0">
                <a:solidFill>
                  <a:srgbClr val="3333FF"/>
                </a:solidFill>
                <a:latin typeface="黑体" pitchFamily="49" charset="-122"/>
                <a:ea typeface="黑体" pitchFamily="49" charset="-122"/>
              </a:rPr>
              <a:t>钙</a:t>
            </a:r>
            <a:r>
              <a:rPr lang="zh-CN" altLang="en-US" b="1" smtClean="0">
                <a:solidFill>
                  <a:schemeClr val="tx1"/>
                </a:solidFill>
                <a:latin typeface="黑体" pitchFamily="49" charset="-122"/>
                <a:ea typeface="黑体" pitchFamily="49" charset="-122"/>
              </a:rPr>
              <a:t/>
            </a:r>
            <a:br>
              <a:rPr lang="zh-CN" altLang="en-US" b="1" smtClean="0">
                <a:solidFill>
                  <a:schemeClr val="tx1"/>
                </a:solidFill>
                <a:latin typeface="黑体" pitchFamily="49" charset="-122"/>
                <a:ea typeface="黑体" pitchFamily="49" charset="-122"/>
              </a:rPr>
            </a:br>
            <a:endParaRPr lang="zh-CN" altLang="en-US" b="1" smtClean="0">
              <a:solidFill>
                <a:schemeClr val="tx1"/>
              </a:solidFill>
              <a:latin typeface="黑体" pitchFamily="49" charset="-122"/>
              <a:ea typeface="黑体" pitchFamily="49" charset="-122"/>
            </a:endParaRPr>
          </a:p>
        </p:txBody>
      </p:sp>
      <p:sp>
        <p:nvSpPr>
          <p:cNvPr id="98308" name="Rectangle 3"/>
          <p:cNvSpPr>
            <a:spLocks noGrp="1" noChangeArrowheads="1"/>
          </p:cNvSpPr>
          <p:nvPr>
            <p:ph type="body" idx="1"/>
          </p:nvPr>
        </p:nvSpPr>
        <p:spPr>
          <a:xfrm>
            <a:off x="685800" y="2209800"/>
            <a:ext cx="8134350" cy="4267200"/>
          </a:xfrm>
        </p:spPr>
        <p:txBody>
          <a:bodyPr>
            <a:normAutofit fontScale="92500" lnSpcReduction="10000"/>
          </a:bodyPr>
          <a:lstStyle/>
          <a:p>
            <a:pPr eaLnBrk="1" hangingPunct="1">
              <a:lnSpc>
                <a:spcPct val="110000"/>
              </a:lnSpc>
              <a:buFontTx/>
              <a:buNone/>
            </a:pPr>
            <a:r>
              <a:rPr lang="en-US" altLang="zh-CN" sz="2800" b="1" dirty="0" smtClean="0">
                <a:latin typeface="黑体" pitchFamily="49" charset="-122"/>
                <a:ea typeface="黑体" pitchFamily="49" charset="-122"/>
              </a:rPr>
              <a:t>1</a:t>
            </a:r>
            <a:r>
              <a:rPr lang="zh-CN" altLang="en-US" sz="2800" b="1" dirty="0" smtClean="0">
                <a:latin typeface="黑体" pitchFamily="49" charset="-122"/>
                <a:ea typeface="黑体" pitchFamily="49" charset="-122"/>
              </a:rPr>
              <a:t>．体内分布  </a:t>
            </a:r>
            <a:r>
              <a:rPr lang="en-US" altLang="zh-CN" sz="2800" b="1" dirty="0" smtClean="0">
                <a:latin typeface="黑体" pitchFamily="49" charset="-122"/>
                <a:ea typeface="黑体" pitchFamily="49" charset="-122"/>
              </a:rPr>
              <a:t>(1.5%</a:t>
            </a:r>
            <a:r>
              <a:rPr lang="en-US" altLang="zh-CN" sz="2800" b="1" dirty="0" smtClean="0">
                <a:latin typeface="黑体" pitchFamily="49" charset="-122"/>
                <a:ea typeface="黑体" pitchFamily="49" charset="-122"/>
                <a:sym typeface="Symbol" pitchFamily="18" charset="2"/>
              </a:rPr>
              <a:t> </a:t>
            </a:r>
            <a:r>
              <a:rPr lang="en-US" altLang="zh-CN" sz="2800" b="1" dirty="0" smtClean="0">
                <a:latin typeface="黑体" pitchFamily="49" charset="-122"/>
                <a:ea typeface="黑体" pitchFamily="49" charset="-122"/>
              </a:rPr>
              <a:t>2.0%)</a:t>
            </a:r>
            <a:br>
              <a:rPr lang="en-US" altLang="zh-CN" sz="2800" b="1" dirty="0" smtClean="0">
                <a:latin typeface="黑体" pitchFamily="49" charset="-122"/>
                <a:ea typeface="黑体" pitchFamily="49" charset="-122"/>
              </a:rPr>
            </a:br>
            <a:endParaRPr lang="en-US" altLang="zh-CN" sz="2800" b="1" dirty="0" smtClean="0">
              <a:latin typeface="黑体" pitchFamily="49" charset="-122"/>
              <a:ea typeface="黑体" pitchFamily="49" charset="-122"/>
            </a:endParaRPr>
          </a:p>
          <a:p>
            <a:pPr eaLnBrk="1" hangingPunct="1">
              <a:lnSpc>
                <a:spcPct val="110000"/>
              </a:lnSpc>
              <a:buFontTx/>
              <a:buNone/>
            </a:pPr>
            <a:r>
              <a:rPr lang="en-US" altLang="zh-CN" sz="2800" b="1" dirty="0" smtClean="0">
                <a:latin typeface="黑体" pitchFamily="49" charset="-122"/>
                <a:ea typeface="黑体" pitchFamily="49" charset="-122"/>
              </a:rPr>
              <a:t>         </a:t>
            </a:r>
            <a:r>
              <a:rPr lang="zh-CN" altLang="en-US" sz="2800" b="1" dirty="0" smtClean="0">
                <a:latin typeface="黑体" pitchFamily="49" charset="-122"/>
                <a:ea typeface="黑体" pitchFamily="49" charset="-122"/>
              </a:rPr>
              <a:t>混溶钙池                骨骼钙   </a:t>
            </a:r>
          </a:p>
          <a:p>
            <a:pPr eaLnBrk="1" hangingPunct="1">
              <a:lnSpc>
                <a:spcPct val="110000"/>
              </a:lnSpc>
              <a:buFontTx/>
              <a:buNone/>
            </a:pPr>
            <a:r>
              <a:rPr lang="zh-CN" altLang="en-US" sz="2800" b="1" dirty="0" smtClean="0">
                <a:latin typeface="黑体" pitchFamily="49" charset="-122"/>
                <a:ea typeface="黑体" pitchFamily="49" charset="-122"/>
              </a:rPr>
              <a:t>            </a:t>
            </a:r>
            <a:r>
              <a:rPr lang="en-US" altLang="zh-CN" sz="2800" b="1" dirty="0" smtClean="0">
                <a:latin typeface="黑体" pitchFamily="49" charset="-122"/>
                <a:ea typeface="黑体" pitchFamily="49" charset="-122"/>
              </a:rPr>
              <a:t>1%                     99%</a:t>
            </a:r>
            <a:br>
              <a:rPr lang="en-US" altLang="zh-CN" sz="2800" b="1" dirty="0" smtClean="0">
                <a:latin typeface="黑体" pitchFamily="49" charset="-122"/>
                <a:ea typeface="黑体" pitchFamily="49" charset="-122"/>
              </a:rPr>
            </a:br>
            <a:endParaRPr lang="en-US" altLang="zh-CN" sz="2800" b="1" dirty="0" smtClean="0">
              <a:latin typeface="黑体" pitchFamily="49" charset="-122"/>
              <a:ea typeface="黑体" pitchFamily="49" charset="-122"/>
            </a:endParaRPr>
          </a:p>
          <a:p>
            <a:pPr eaLnBrk="1" hangingPunct="1">
              <a:lnSpc>
                <a:spcPct val="110000"/>
              </a:lnSpc>
              <a:buFontTx/>
              <a:buNone/>
            </a:pPr>
            <a:r>
              <a:rPr lang="en-US" altLang="zh-CN" sz="2800" b="1" dirty="0" smtClean="0">
                <a:latin typeface="黑体" pitchFamily="49" charset="-122"/>
                <a:ea typeface="黑体" pitchFamily="49" charset="-122"/>
              </a:rPr>
              <a:t> </a:t>
            </a:r>
            <a:r>
              <a:rPr lang="zh-CN" altLang="en-US" sz="2800" b="1" dirty="0" smtClean="0">
                <a:latin typeface="黑体" pitchFamily="49" charset="-122"/>
                <a:ea typeface="黑体" pitchFamily="49" charset="-122"/>
              </a:rPr>
              <a:t>（软组织、细胞外液、血液）     羟磷灰石 </a:t>
            </a:r>
          </a:p>
          <a:p>
            <a:pPr eaLnBrk="1" hangingPunct="1">
              <a:lnSpc>
                <a:spcPct val="110000"/>
              </a:lnSpc>
              <a:buFontTx/>
              <a:buNone/>
            </a:pPr>
            <a:r>
              <a:rPr lang="zh-CN" altLang="en-US" sz="2800" b="1" dirty="0" smtClean="0">
                <a:latin typeface="黑体" pitchFamily="49" charset="-122"/>
                <a:ea typeface="黑体" pitchFamily="49" charset="-122"/>
              </a:rPr>
              <a:t>                        </a:t>
            </a:r>
            <a:r>
              <a:rPr lang="en-US" altLang="zh-CN" sz="2800" b="1" dirty="0" smtClean="0">
                <a:latin typeface="Times New Roman" pitchFamily="18" charset="0"/>
                <a:ea typeface="黑体" pitchFamily="49" charset="-122"/>
              </a:rPr>
              <a:t>3Ca</a:t>
            </a:r>
            <a:r>
              <a:rPr lang="en-US" altLang="zh-CN" sz="2800" b="1" baseline="-25000" dirty="0" smtClean="0">
                <a:latin typeface="Times New Roman" pitchFamily="18" charset="0"/>
                <a:ea typeface="黑体" pitchFamily="49" charset="-122"/>
              </a:rPr>
              <a:t>3</a:t>
            </a:r>
            <a:r>
              <a:rPr lang="en-US" altLang="zh-CN" sz="2800" b="1" dirty="0" smtClean="0">
                <a:latin typeface="Times New Roman" pitchFamily="18" charset="0"/>
                <a:ea typeface="黑体" pitchFamily="49" charset="-122"/>
              </a:rPr>
              <a:t>(PO</a:t>
            </a:r>
            <a:r>
              <a:rPr lang="en-US" altLang="zh-CN" sz="2800" b="1" baseline="-25000" dirty="0" smtClean="0">
                <a:latin typeface="Times New Roman" pitchFamily="18" charset="0"/>
                <a:ea typeface="黑体" pitchFamily="49" charset="-122"/>
              </a:rPr>
              <a:t>4</a:t>
            </a:r>
            <a:r>
              <a:rPr lang="en-US" altLang="zh-CN" sz="2800" b="1" dirty="0" smtClean="0">
                <a:latin typeface="Times New Roman" pitchFamily="18" charset="0"/>
                <a:ea typeface="黑体" pitchFamily="49" charset="-122"/>
              </a:rPr>
              <a:t>)</a:t>
            </a:r>
            <a:r>
              <a:rPr lang="en-US" altLang="zh-CN" sz="2800" b="1" baseline="-25000" dirty="0" smtClean="0">
                <a:latin typeface="Times New Roman" pitchFamily="18" charset="0"/>
                <a:ea typeface="黑体" pitchFamily="49" charset="-122"/>
              </a:rPr>
              <a:t>2</a:t>
            </a:r>
            <a:r>
              <a:rPr lang="en-US" altLang="zh-CN" sz="2800" b="1" dirty="0" smtClean="0">
                <a:latin typeface="Times New Roman" pitchFamily="18" charset="0"/>
                <a:ea typeface="黑体" pitchFamily="49" charset="-122"/>
              </a:rPr>
              <a:t>·Ca(OH)</a:t>
            </a:r>
            <a:r>
              <a:rPr lang="en-US" altLang="zh-CN" sz="2800" b="1" baseline="-25000" dirty="0" smtClean="0">
                <a:latin typeface="Times New Roman" pitchFamily="18" charset="0"/>
                <a:ea typeface="黑体" pitchFamily="49" charset="-122"/>
              </a:rPr>
              <a:t>2</a:t>
            </a:r>
            <a:r>
              <a:rPr lang="en-US" altLang="zh-CN" dirty="0" smtClean="0"/>
              <a:t> </a:t>
            </a:r>
            <a:endParaRPr lang="en-US" altLang="zh-CN" sz="2800" b="1" baseline="-25000" dirty="0" smtClean="0">
              <a:latin typeface="黑体" pitchFamily="49" charset="-122"/>
              <a:ea typeface="黑体" pitchFamily="49" charset="-122"/>
            </a:endParaRPr>
          </a:p>
          <a:p>
            <a:pPr eaLnBrk="1" hangingPunct="1">
              <a:lnSpc>
                <a:spcPct val="110000"/>
              </a:lnSpc>
              <a:buFontTx/>
              <a:buNone/>
            </a:pPr>
            <a:r>
              <a:rPr lang="en-US" altLang="zh-CN" sz="2800" b="1" dirty="0" smtClean="0">
                <a:latin typeface="黑体" pitchFamily="49" charset="-122"/>
                <a:ea typeface="黑体" pitchFamily="49" charset="-122"/>
              </a:rPr>
              <a:t/>
            </a:r>
            <a:br>
              <a:rPr lang="en-US" altLang="zh-CN" sz="2800" b="1" dirty="0" smtClean="0">
                <a:latin typeface="黑体" pitchFamily="49" charset="-122"/>
                <a:ea typeface="黑体" pitchFamily="49" charset="-122"/>
              </a:rPr>
            </a:br>
            <a:endParaRPr lang="en-US" altLang="zh-CN" sz="2800" b="1" dirty="0" smtClean="0">
              <a:latin typeface="黑体" pitchFamily="49" charset="-122"/>
              <a:ea typeface="黑体" pitchFamily="49" charset="-122"/>
            </a:endParaRPr>
          </a:p>
        </p:txBody>
      </p:sp>
      <p:sp>
        <p:nvSpPr>
          <p:cNvPr id="98309" name="AutoShape 4"/>
          <p:cNvSpPr>
            <a:spLocks noChangeArrowheads="1"/>
          </p:cNvSpPr>
          <p:nvPr/>
        </p:nvSpPr>
        <p:spPr bwMode="auto">
          <a:xfrm>
            <a:off x="4572000" y="3429000"/>
            <a:ext cx="1214438" cy="485775"/>
          </a:xfrm>
          <a:prstGeom prst="leftRightArrow">
            <a:avLst>
              <a:gd name="adj1" fmla="val 50000"/>
              <a:gd name="adj2" fmla="val 50000"/>
            </a:avLst>
          </a:prstGeom>
          <a:solidFill>
            <a:schemeClr val="accent1"/>
          </a:solidFill>
          <a:ln w="9525">
            <a:solidFill>
              <a:schemeClr val="tx1"/>
            </a:solidFill>
            <a:miter lim="800000"/>
            <a:headEnd/>
            <a:tailEnd/>
          </a:ln>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灯片编号占位符 5"/>
          <p:cNvSpPr>
            <a:spLocks noGrp="1"/>
          </p:cNvSpPr>
          <p:nvPr>
            <p:ph type="sldNum" sz="quarter" idx="12"/>
          </p:nvPr>
        </p:nvSpPr>
        <p:spPr>
          <a:noFill/>
        </p:spPr>
        <p:txBody>
          <a:bodyPr/>
          <a:lstStyle/>
          <a:p>
            <a:fld id="{249A7CFE-EFD0-49A6-8748-9C763FAA3876}" type="slidenum">
              <a:rPr lang="en-US" altLang="zh-CN" smtClean="0">
                <a:latin typeface="Arial" pitchFamily="34" charset="0"/>
              </a:rPr>
              <a:pPr/>
              <a:t>89</a:t>
            </a:fld>
            <a:endParaRPr lang="en-US" altLang="zh-CN" smtClean="0">
              <a:latin typeface="Arial" pitchFamily="34" charset="0"/>
            </a:endParaRPr>
          </a:p>
        </p:txBody>
      </p:sp>
      <p:sp>
        <p:nvSpPr>
          <p:cNvPr id="99331" name="Rectangle 2"/>
          <p:cNvSpPr>
            <a:spLocks noGrp="1" noChangeArrowheads="1"/>
          </p:cNvSpPr>
          <p:nvPr>
            <p:ph type="title"/>
          </p:nvPr>
        </p:nvSpPr>
        <p:spPr>
          <a:xfrm>
            <a:off x="107950" y="549275"/>
            <a:ext cx="8229600" cy="1384300"/>
          </a:xfrm>
        </p:spPr>
        <p:txBody>
          <a:bodyPr/>
          <a:lstStyle/>
          <a:p>
            <a:pPr algn="l" eaLnBrk="1" hangingPunct="1"/>
            <a:r>
              <a:rPr lang="en-US" altLang="zh-CN" sz="4000" b="1" smtClean="0">
                <a:solidFill>
                  <a:srgbClr val="3333FF"/>
                </a:solidFill>
                <a:latin typeface="黑体" pitchFamily="49" charset="-122"/>
                <a:ea typeface="黑体" pitchFamily="49" charset="-122"/>
              </a:rPr>
              <a:t> 2.</a:t>
            </a:r>
            <a:r>
              <a:rPr lang="zh-CN" altLang="en-US" sz="4000" b="1" smtClean="0">
                <a:solidFill>
                  <a:srgbClr val="3333FF"/>
                </a:solidFill>
                <a:latin typeface="黑体" pitchFamily="49" charset="-122"/>
                <a:ea typeface="黑体" pitchFamily="49" charset="-122"/>
              </a:rPr>
              <a:t>生理功能和缺乏症</a:t>
            </a:r>
          </a:p>
        </p:txBody>
      </p:sp>
      <p:sp>
        <p:nvSpPr>
          <p:cNvPr id="99332" name="Rectangle 3"/>
          <p:cNvSpPr>
            <a:spLocks noGrp="1" noChangeArrowheads="1"/>
          </p:cNvSpPr>
          <p:nvPr>
            <p:ph type="body" idx="1"/>
          </p:nvPr>
        </p:nvSpPr>
        <p:spPr>
          <a:xfrm>
            <a:off x="914400" y="2133600"/>
            <a:ext cx="8229600" cy="5040313"/>
          </a:xfrm>
        </p:spPr>
        <p:txBody>
          <a:bodyPr/>
          <a:lstStyle/>
          <a:p>
            <a:pPr eaLnBrk="1" hangingPunct="1">
              <a:lnSpc>
                <a:spcPct val="130000"/>
              </a:lnSpc>
              <a:buClr>
                <a:schemeClr val="tx1"/>
              </a:buClr>
              <a:buFont typeface="Wingdings" pitchFamily="2" charset="2"/>
              <a:buChar char="ü"/>
            </a:pPr>
            <a:r>
              <a:rPr lang="en-US" altLang="zh-CN" sz="2800" b="1" smtClean="0">
                <a:latin typeface="黑体" pitchFamily="49" charset="-122"/>
                <a:ea typeface="黑体" pitchFamily="49" charset="-122"/>
              </a:rPr>
              <a:t> </a:t>
            </a:r>
            <a:r>
              <a:rPr lang="zh-CN" altLang="en-US" sz="2800" b="1" smtClean="0">
                <a:latin typeface="黑体" pitchFamily="49" charset="-122"/>
                <a:ea typeface="黑体" pitchFamily="49" charset="-122"/>
              </a:rPr>
              <a:t>构成骨骼和牙齿（</a:t>
            </a:r>
            <a:r>
              <a:rPr lang="en-US" altLang="zh-CN" sz="2800" b="1" smtClean="0">
                <a:latin typeface="黑体" pitchFamily="49" charset="-122"/>
                <a:ea typeface="黑体" pitchFamily="49" charset="-122"/>
              </a:rPr>
              <a:t>Ca</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P</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Mg</a:t>
            </a:r>
            <a:r>
              <a:rPr lang="zh-CN" altLang="en-US" sz="2800" b="1" smtClean="0">
                <a:latin typeface="黑体" pitchFamily="49" charset="-122"/>
                <a:ea typeface="黑体" pitchFamily="49" charset="-122"/>
              </a:rPr>
              <a:t>）   佝偻病等</a:t>
            </a:r>
          </a:p>
          <a:p>
            <a:pPr eaLnBrk="1" hangingPunct="1">
              <a:lnSpc>
                <a:spcPct val="130000"/>
              </a:lnSpc>
              <a:buClr>
                <a:schemeClr val="tx1"/>
              </a:buClr>
              <a:buFont typeface="Wingdings" pitchFamily="2" charset="2"/>
              <a:buChar char="ü"/>
            </a:pPr>
            <a:r>
              <a:rPr lang="zh-CN" altLang="en-US" sz="2800" b="1" smtClean="0">
                <a:latin typeface="黑体" pitchFamily="49" charset="-122"/>
                <a:ea typeface="黑体" pitchFamily="49" charset="-122"/>
              </a:rPr>
              <a:t> 参与神经和肌肉的活动</a:t>
            </a:r>
          </a:p>
          <a:p>
            <a:pPr eaLnBrk="1" hangingPunct="1">
              <a:lnSpc>
                <a:spcPct val="130000"/>
              </a:lnSpc>
              <a:buClr>
                <a:schemeClr val="tx1"/>
              </a:buClr>
              <a:buFont typeface="Wingdings" pitchFamily="2" charset="2"/>
              <a:buChar char="ü"/>
            </a:pPr>
            <a:r>
              <a:rPr lang="zh-CN" altLang="en-US" sz="2800" b="1" smtClean="0">
                <a:latin typeface="黑体" pitchFamily="49" charset="-122"/>
                <a:ea typeface="黑体" pitchFamily="49" charset="-122"/>
              </a:rPr>
              <a:t> 参与凝血过程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t>
            </a:r>
            <a:r>
              <a:rPr lang="en-US" altLang="zh-CN" sz="2800" b="1" smtClean="0">
                <a:latin typeface="黑体" pitchFamily="49" charset="-122"/>
                <a:ea typeface="黑体" pitchFamily="49" charset="-122"/>
              </a:rPr>
              <a:t>4</a:t>
            </a:r>
            <a:r>
              <a:rPr lang="zh-CN" altLang="en-US" sz="2800" b="1" smtClean="0">
                <a:latin typeface="黑体" pitchFamily="49" charset="-122"/>
                <a:ea typeface="黑体" pitchFamily="49" charset="-122"/>
              </a:rPr>
              <a:t>种钙结合蛋白：纤维蛋白原</a:t>
            </a:r>
            <a:r>
              <a:rPr lang="zh-CN" altLang="en-US" sz="2800" b="1" smtClean="0">
                <a:latin typeface="黑体" pitchFamily="49" charset="-122"/>
                <a:ea typeface="黑体" pitchFamily="49" charset="-122"/>
                <a:sym typeface="Wingdings" pitchFamily="2" charset="2"/>
              </a:rPr>
              <a:t></a:t>
            </a:r>
            <a:r>
              <a:rPr lang="zh-CN" altLang="en-US" sz="2800" b="1" smtClean="0">
                <a:latin typeface="黑体" pitchFamily="49" charset="-122"/>
                <a:ea typeface="黑体" pitchFamily="49" charset="-122"/>
              </a:rPr>
              <a:t>纤维蛋白 </a:t>
            </a:r>
          </a:p>
          <a:p>
            <a:pPr eaLnBrk="1" hangingPunct="1">
              <a:lnSpc>
                <a:spcPct val="130000"/>
              </a:lnSpc>
              <a:buClr>
                <a:schemeClr val="tx1"/>
              </a:buClr>
              <a:buFont typeface="Wingdings" pitchFamily="2" charset="2"/>
              <a:buChar char="ü"/>
            </a:pPr>
            <a:r>
              <a:rPr lang="zh-CN" altLang="en-US" sz="2800" b="1" smtClean="0">
                <a:latin typeface="黑体" pitchFamily="49" charset="-122"/>
                <a:ea typeface="黑体" pitchFamily="49" charset="-122"/>
              </a:rPr>
              <a:t> 激活体内某些酶系统 </a:t>
            </a:r>
          </a:p>
          <a:p>
            <a:pPr eaLnBrk="1" hangingPunct="1">
              <a:lnSpc>
                <a:spcPct val="130000"/>
              </a:lnSpc>
              <a:buClr>
                <a:schemeClr val="tx1"/>
              </a:buClr>
              <a:buFont typeface="Wingdings" pitchFamily="2" charset="2"/>
              <a:buNone/>
            </a:pPr>
            <a:r>
              <a:rPr lang="zh-CN" altLang="en-US" sz="2800" b="1" smtClean="0">
                <a:latin typeface="黑体" pitchFamily="49" charset="-122"/>
                <a:ea typeface="黑体" pitchFamily="49" charset="-122"/>
              </a:rPr>
              <a:t>       </a:t>
            </a:r>
            <a:r>
              <a:rPr lang="en-US" altLang="zh-CN" sz="2800" b="1" smtClean="0">
                <a:latin typeface="黑体" pitchFamily="49" charset="-122"/>
                <a:ea typeface="黑体" pitchFamily="49" charset="-122"/>
              </a:rPr>
              <a:t>ATP</a:t>
            </a:r>
            <a:r>
              <a:rPr lang="zh-CN" altLang="en-US" sz="2800" b="1" smtClean="0">
                <a:latin typeface="黑体" pitchFamily="49" charset="-122"/>
                <a:ea typeface="黑体" pitchFamily="49" charset="-122"/>
              </a:rPr>
              <a:t>酶、腺苷酸环化酶、磷酸二酯酶</a:t>
            </a:r>
            <a:r>
              <a:rPr lang="zh-CN" altLang="en-US" sz="2800" b="1" smtClean="0">
                <a:latin typeface="楷体_GB2312" pitchFamily="49" charset="-122"/>
                <a:ea typeface="楷体_GB2312" pitchFamily="49" charset="-122"/>
              </a:rPr>
              <a:t/>
            </a:r>
            <a:br>
              <a:rPr lang="zh-CN" altLang="en-US" sz="2800" b="1" smtClean="0">
                <a:latin typeface="楷体_GB2312" pitchFamily="49" charset="-122"/>
                <a:ea typeface="楷体_GB2312" pitchFamily="49" charset="-122"/>
              </a:rPr>
            </a:br>
            <a:endParaRPr lang="zh-CN" altLang="en-US" sz="2800" b="1" smtClean="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p:nvPr>
        </p:nvSpPr>
        <p:spPr/>
        <p:txBody>
          <a:bodyPr/>
          <a:lstStyle/>
          <a:p>
            <a:pPr algn="l"/>
            <a:r>
              <a:rPr lang="zh-CN" altLang="en-US" sz="3600" b="1" smtClean="0">
                <a:solidFill>
                  <a:srgbClr val="0000FF"/>
                </a:solidFill>
                <a:latin typeface="黑体" pitchFamily="49" charset="-122"/>
                <a:ea typeface="黑体" pitchFamily="49" charset="-122"/>
              </a:rPr>
              <a:t>（二）氨基酸模式和限制氨基酸</a:t>
            </a:r>
            <a:endParaRPr lang="zh-CN" altLang="en-US" sz="3600" smtClean="0">
              <a:solidFill>
                <a:srgbClr val="0000FF"/>
              </a:solidFill>
            </a:endParaRPr>
          </a:p>
        </p:txBody>
      </p:sp>
      <p:sp>
        <p:nvSpPr>
          <p:cNvPr id="17411" name="内容占位符 2"/>
          <p:cNvSpPr>
            <a:spLocks noGrp="1"/>
          </p:cNvSpPr>
          <p:nvPr>
            <p:ph idx="1"/>
          </p:nvPr>
        </p:nvSpPr>
        <p:spPr/>
        <p:txBody>
          <a:bodyPr>
            <a:normAutofit lnSpcReduction="10000"/>
          </a:bodyPr>
          <a:lstStyle/>
          <a:p>
            <a:pPr>
              <a:lnSpc>
                <a:spcPct val="90000"/>
              </a:lnSpc>
              <a:buFontTx/>
              <a:buNone/>
            </a:pPr>
            <a:r>
              <a:rPr lang="en-US" altLang="zh-CN" b="1" smtClean="0">
                <a:solidFill>
                  <a:srgbClr val="FF0000"/>
                </a:solidFill>
                <a:latin typeface="黑体" pitchFamily="49" charset="-122"/>
                <a:ea typeface="黑体" pitchFamily="49" charset="-122"/>
              </a:rPr>
              <a:t>2.</a:t>
            </a:r>
            <a:r>
              <a:rPr lang="zh-CN" altLang="en-US" b="1" smtClean="0">
                <a:solidFill>
                  <a:srgbClr val="FF0000"/>
                </a:solidFill>
                <a:latin typeface="黑体" pitchFamily="49" charset="-122"/>
                <a:ea typeface="黑体" pitchFamily="49" charset="-122"/>
              </a:rPr>
              <a:t>限制氨基酸</a:t>
            </a:r>
            <a:r>
              <a:rPr lang="zh-CN" altLang="en-US" b="1" smtClean="0">
                <a:latin typeface="黑体" pitchFamily="49" charset="-122"/>
                <a:ea typeface="黑体" pitchFamily="49" charset="-122"/>
              </a:rPr>
              <a:t>（</a:t>
            </a:r>
            <a:r>
              <a:rPr lang="en-US" altLang="zh-CN" b="1" smtClean="0">
                <a:ea typeface="黑体" pitchFamily="49" charset="-122"/>
              </a:rPr>
              <a:t>limiting amino acid</a:t>
            </a:r>
            <a:r>
              <a:rPr lang="zh-CN" altLang="en-US" b="1" smtClean="0">
                <a:latin typeface="黑体" pitchFamily="49" charset="-122"/>
                <a:ea typeface="黑体" pitchFamily="49" charset="-122"/>
              </a:rPr>
              <a:t>）</a:t>
            </a:r>
            <a:endParaRPr lang="en-US" altLang="zh-CN" b="1" smtClean="0">
              <a:latin typeface="黑体" pitchFamily="49" charset="-122"/>
              <a:ea typeface="黑体" pitchFamily="49" charset="-122"/>
            </a:endParaRPr>
          </a:p>
          <a:p>
            <a:pPr>
              <a:lnSpc>
                <a:spcPct val="90000"/>
              </a:lnSpc>
              <a:buFontTx/>
              <a:buNone/>
            </a:pPr>
            <a:r>
              <a:rPr lang="en-US" altLang="zh-CN" b="1" smtClean="0">
                <a:latin typeface="黑体" pitchFamily="49" charset="-122"/>
                <a:ea typeface="黑体" pitchFamily="49" charset="-122"/>
              </a:rPr>
              <a:t>      </a:t>
            </a:r>
            <a:r>
              <a:rPr lang="zh-CN" b="1" smtClean="0">
                <a:latin typeface="黑体" pitchFamily="49" charset="-122"/>
                <a:ea typeface="黑体" pitchFamily="49" charset="-122"/>
              </a:rPr>
              <a:t>有些食物蛋白质的氨基酸模式与人体蛋白质氨基酸模式差异较大，其中一种或几种</a:t>
            </a:r>
            <a:r>
              <a:rPr lang="zh-CN" b="1" smtClean="0">
                <a:solidFill>
                  <a:srgbClr val="FF0000"/>
                </a:solidFill>
                <a:latin typeface="黑体" pitchFamily="49" charset="-122"/>
                <a:ea typeface="黑体" pitchFamily="49" charset="-122"/>
              </a:rPr>
              <a:t>必需</a:t>
            </a:r>
            <a:r>
              <a:rPr lang="zh-CN" b="1" smtClean="0">
                <a:latin typeface="黑体" pitchFamily="49" charset="-122"/>
                <a:ea typeface="黑体" pitchFamily="49" charset="-122"/>
              </a:rPr>
              <a:t>氨基酸相对含量较低，导致其他的</a:t>
            </a:r>
            <a:r>
              <a:rPr lang="zh-CN" b="1" smtClean="0">
                <a:solidFill>
                  <a:srgbClr val="FF0000"/>
                </a:solidFill>
                <a:latin typeface="黑体" pitchFamily="49" charset="-122"/>
                <a:ea typeface="黑体" pitchFamily="49" charset="-122"/>
              </a:rPr>
              <a:t>必需</a:t>
            </a:r>
            <a:r>
              <a:rPr lang="zh-CN" b="1" smtClean="0">
                <a:latin typeface="黑体" pitchFamily="49" charset="-122"/>
                <a:ea typeface="黑体" pitchFamily="49" charset="-122"/>
              </a:rPr>
              <a:t>氨基酸在体内不能被充分利用而浪费，造成其蛋白质营养价值降低，而这些含量相对较低的</a:t>
            </a:r>
            <a:r>
              <a:rPr lang="zh-CN" b="1" smtClean="0">
                <a:solidFill>
                  <a:srgbClr val="FF0000"/>
                </a:solidFill>
                <a:latin typeface="黑体" pitchFamily="49" charset="-122"/>
                <a:ea typeface="黑体" pitchFamily="49" charset="-122"/>
              </a:rPr>
              <a:t>必需</a:t>
            </a:r>
            <a:r>
              <a:rPr lang="zh-CN" b="1" smtClean="0">
                <a:latin typeface="黑体" pitchFamily="49" charset="-122"/>
                <a:ea typeface="黑体" pitchFamily="49" charset="-122"/>
              </a:rPr>
              <a:t>氨基酸称为限制氨基酸</a:t>
            </a:r>
            <a:r>
              <a:rPr lang="zh-CN" altLang="en-US" b="1" smtClean="0">
                <a:latin typeface="黑体" pitchFamily="49" charset="-122"/>
                <a:ea typeface="黑体" pitchFamily="49" charset="-122"/>
              </a:rPr>
              <a:t>。</a:t>
            </a:r>
            <a:endParaRPr lang="en-US" altLang="zh-CN" b="1" smtClean="0">
              <a:latin typeface="黑体" pitchFamily="49" charset="-122"/>
              <a:ea typeface="黑体" pitchFamily="49" charset="-122"/>
            </a:endParaRPr>
          </a:p>
          <a:p>
            <a:pPr>
              <a:lnSpc>
                <a:spcPct val="90000"/>
              </a:lnSpc>
              <a:buFontTx/>
              <a:buNone/>
            </a:pPr>
            <a:r>
              <a:rPr lang="zh-CN" altLang="en-US" b="1" smtClean="0">
                <a:latin typeface="仿宋_GB2312" pitchFamily="49" charset="-122"/>
                <a:ea typeface="仿宋_GB2312" pitchFamily="49" charset="-122"/>
              </a:rPr>
              <a:t>      </a:t>
            </a:r>
            <a:r>
              <a:rPr lang="zh-CN" altLang="en-US" b="1" smtClean="0">
                <a:latin typeface="黑体" pitchFamily="49" charset="-122"/>
                <a:ea typeface="黑体" pitchFamily="49" charset="-122"/>
              </a:rPr>
              <a:t>其中含量最低的必需氨基酸称</a:t>
            </a:r>
            <a:r>
              <a:rPr lang="zh-CN" altLang="en-US" b="1" smtClean="0">
                <a:solidFill>
                  <a:srgbClr val="FF0000"/>
                </a:solidFill>
                <a:latin typeface="黑体" pitchFamily="49" charset="-122"/>
                <a:ea typeface="黑体" pitchFamily="49" charset="-122"/>
              </a:rPr>
              <a:t>第一限制氨基酸</a:t>
            </a:r>
            <a:r>
              <a:rPr lang="zh-CN" altLang="en-US" b="1" smtClean="0">
                <a:latin typeface="黑体" pitchFamily="49" charset="-122"/>
                <a:ea typeface="黑体" pitchFamily="49" charset="-122"/>
              </a:rPr>
              <a:t>。</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灯片编号占位符 5"/>
          <p:cNvSpPr>
            <a:spLocks noGrp="1"/>
          </p:cNvSpPr>
          <p:nvPr>
            <p:ph type="sldNum" sz="quarter" idx="12"/>
          </p:nvPr>
        </p:nvSpPr>
        <p:spPr>
          <a:noFill/>
        </p:spPr>
        <p:txBody>
          <a:bodyPr/>
          <a:lstStyle/>
          <a:p>
            <a:fld id="{87716D8F-468F-4B6E-AB9D-47FC0CF6C558}" type="slidenum">
              <a:rPr lang="en-US" altLang="zh-CN" smtClean="0">
                <a:latin typeface="Arial" pitchFamily="34" charset="0"/>
              </a:rPr>
              <a:pPr/>
              <a:t>90</a:t>
            </a:fld>
            <a:endParaRPr lang="en-US" altLang="zh-CN" smtClean="0">
              <a:latin typeface="Arial" pitchFamily="34" charset="0"/>
            </a:endParaRPr>
          </a:p>
        </p:txBody>
      </p:sp>
      <p:sp>
        <p:nvSpPr>
          <p:cNvPr id="100355" name="Rectangle 2"/>
          <p:cNvSpPr>
            <a:spLocks noGrp="1" noChangeArrowheads="1"/>
          </p:cNvSpPr>
          <p:nvPr>
            <p:ph type="title"/>
          </p:nvPr>
        </p:nvSpPr>
        <p:spPr>
          <a:xfrm>
            <a:off x="857250" y="2643188"/>
            <a:ext cx="7772400" cy="1384300"/>
          </a:xfrm>
        </p:spPr>
        <p:txBody>
          <a:bodyPr>
            <a:normAutofit fontScale="90000"/>
          </a:bodyPr>
          <a:lstStyle/>
          <a:p>
            <a:pPr algn="l" eaLnBrk="1" hangingPunct="1"/>
            <a:r>
              <a:rPr lang="en-US" altLang="zh-CN" sz="4000" b="1" smtClean="0">
                <a:solidFill>
                  <a:srgbClr val="3333FF"/>
                </a:solidFill>
                <a:latin typeface="黑体" pitchFamily="49" charset="-122"/>
                <a:ea typeface="黑体" pitchFamily="49" charset="-122"/>
              </a:rPr>
              <a:t>3.</a:t>
            </a:r>
            <a:r>
              <a:rPr lang="zh-CN" altLang="en-US" sz="4000" b="1" smtClean="0">
                <a:solidFill>
                  <a:srgbClr val="3333FF"/>
                </a:solidFill>
                <a:latin typeface="黑体" pitchFamily="49" charset="-122"/>
                <a:ea typeface="黑体" pitchFamily="49" charset="-122"/>
              </a:rPr>
              <a:t>吸收和代谢</a:t>
            </a: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sym typeface="Symbol" pitchFamily="18" charset="2"/>
              </a:rPr>
              <a:t> </a:t>
            </a:r>
            <a:r>
              <a:rPr lang="zh-CN" altLang="en-US" sz="2800" b="1" smtClean="0">
                <a:solidFill>
                  <a:schemeClr val="tx1"/>
                </a:solidFill>
                <a:latin typeface="黑体" pitchFamily="49" charset="-122"/>
                <a:ea typeface="黑体" pitchFamily="49" charset="-122"/>
              </a:rPr>
              <a:t>影响钙吸收的因素</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t>
            </a:r>
            <a:r>
              <a:rPr lang="zh-CN" altLang="en-US" sz="2800" b="1" smtClean="0">
                <a:solidFill>
                  <a:schemeClr val="tx1"/>
                </a:solidFill>
                <a:latin typeface="黑体" pitchFamily="49" charset="-122"/>
                <a:ea typeface="黑体" pitchFamily="49" charset="-122"/>
                <a:sym typeface="Symbol" pitchFamily="18" charset="2"/>
              </a:rPr>
              <a:t> </a:t>
            </a:r>
            <a:r>
              <a:rPr lang="zh-CN" altLang="en-US" sz="2800" b="1" smtClean="0">
                <a:solidFill>
                  <a:schemeClr val="tx1"/>
                </a:solidFill>
                <a:latin typeface="黑体" pitchFamily="49" charset="-122"/>
                <a:ea typeface="黑体" pitchFamily="49" charset="-122"/>
              </a:rPr>
              <a:t>植酸（谷类）含量</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t>
            </a:r>
            <a:r>
              <a:rPr lang="zh-CN" altLang="en-US" sz="2800" b="1" smtClean="0">
                <a:solidFill>
                  <a:schemeClr val="tx1"/>
                </a:solidFill>
                <a:latin typeface="黑体" pitchFamily="49" charset="-122"/>
                <a:ea typeface="黑体" pitchFamily="49" charset="-122"/>
                <a:sym typeface="Symbol" pitchFamily="18" charset="2"/>
              </a:rPr>
              <a:t> </a:t>
            </a:r>
            <a:r>
              <a:rPr lang="zh-CN" altLang="en-US" sz="2800" b="1" smtClean="0">
                <a:solidFill>
                  <a:schemeClr val="tx1"/>
                </a:solidFill>
                <a:latin typeface="黑体" pitchFamily="49" charset="-122"/>
                <a:ea typeface="黑体" pitchFamily="49" charset="-122"/>
              </a:rPr>
              <a:t>草酸（蔬菜）含量</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t>
            </a:r>
            <a:r>
              <a:rPr lang="zh-CN" altLang="en-US" sz="2800" b="1" smtClean="0">
                <a:solidFill>
                  <a:schemeClr val="tx1"/>
                </a:solidFill>
                <a:latin typeface="黑体" pitchFamily="49" charset="-122"/>
                <a:ea typeface="黑体" pitchFamily="49" charset="-122"/>
                <a:sym typeface="Symbol" pitchFamily="18" charset="2"/>
              </a:rPr>
              <a:t> </a:t>
            </a:r>
            <a:r>
              <a:rPr lang="zh-CN" altLang="en-US" sz="2800" b="1" smtClean="0">
                <a:solidFill>
                  <a:schemeClr val="tx1"/>
                </a:solidFill>
                <a:latin typeface="黑体" pitchFamily="49" charset="-122"/>
                <a:ea typeface="黑体" pitchFamily="49" charset="-122"/>
              </a:rPr>
              <a:t>膳食纤维     糖醛酸残基</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r>
            <a:br>
              <a:rPr lang="zh-CN" altLang="en-US" sz="2800" b="1" smtClean="0">
                <a:solidFill>
                  <a:schemeClr val="tx1"/>
                </a:solidFill>
                <a:latin typeface="黑体" pitchFamily="49" charset="-122"/>
                <a:ea typeface="黑体" pitchFamily="49" charset="-122"/>
              </a:rPr>
            </a:br>
            <a:r>
              <a:rPr lang="zh-CN" altLang="en-US" sz="2800" b="1" smtClean="0">
                <a:solidFill>
                  <a:schemeClr val="tx1"/>
                </a:solidFill>
                <a:latin typeface="黑体" pitchFamily="49" charset="-122"/>
                <a:ea typeface="黑体" pitchFamily="49" charset="-122"/>
              </a:rPr>
              <a:t>  </a:t>
            </a:r>
            <a:r>
              <a:rPr lang="zh-CN" altLang="en-US" sz="2800" b="1" smtClean="0">
                <a:solidFill>
                  <a:schemeClr val="tx1"/>
                </a:solidFill>
                <a:latin typeface="黑体" pitchFamily="49" charset="-122"/>
                <a:ea typeface="黑体" pitchFamily="49" charset="-122"/>
                <a:sym typeface="Symbol" pitchFamily="18" charset="2"/>
              </a:rPr>
              <a:t> </a:t>
            </a:r>
            <a:r>
              <a:rPr lang="zh-CN" altLang="en-US" sz="2800" b="1" smtClean="0">
                <a:solidFill>
                  <a:schemeClr val="tx1"/>
                </a:solidFill>
                <a:latin typeface="黑体" pitchFamily="49" charset="-122"/>
                <a:ea typeface="黑体" pitchFamily="49" charset="-122"/>
              </a:rPr>
              <a:t>脂肪消化不良 （饱和脂肪酸影响较大）</a:t>
            </a:r>
            <a:r>
              <a:rPr lang="zh-CN" altLang="en-US" sz="2800" b="1" smtClean="0">
                <a:solidFill>
                  <a:schemeClr val="tx1"/>
                </a:solidFill>
                <a:latin typeface="楷体_GB2312" pitchFamily="49" charset="-122"/>
                <a:ea typeface="楷体_GB2312" pitchFamily="49" charset="-122"/>
              </a:rPr>
              <a:t/>
            </a:r>
            <a:br>
              <a:rPr lang="zh-CN" altLang="en-US" sz="2800" b="1" smtClean="0">
                <a:solidFill>
                  <a:schemeClr val="tx1"/>
                </a:solidFill>
                <a:latin typeface="楷体_GB2312" pitchFamily="49" charset="-122"/>
                <a:ea typeface="楷体_GB2312" pitchFamily="49" charset="-122"/>
              </a:rPr>
            </a:br>
            <a:endParaRPr lang="zh-CN" altLang="en-US" sz="2800" b="1" smtClean="0">
              <a:solidFill>
                <a:schemeClr val="tx1"/>
              </a:solidFill>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灯片编号占位符 5"/>
          <p:cNvSpPr>
            <a:spLocks noGrp="1"/>
          </p:cNvSpPr>
          <p:nvPr>
            <p:ph type="sldNum" sz="quarter" idx="12"/>
          </p:nvPr>
        </p:nvSpPr>
        <p:spPr>
          <a:noFill/>
        </p:spPr>
        <p:txBody>
          <a:bodyPr/>
          <a:lstStyle/>
          <a:p>
            <a:fld id="{4F5CB82B-6FED-4184-9267-368BA51D427A}" type="slidenum">
              <a:rPr lang="en-US" altLang="zh-CN" smtClean="0">
                <a:latin typeface="Arial" pitchFamily="34" charset="0"/>
              </a:rPr>
              <a:pPr/>
              <a:t>91</a:t>
            </a:fld>
            <a:endParaRPr lang="en-US" altLang="zh-CN" smtClean="0">
              <a:latin typeface="Arial" pitchFamily="34" charset="0"/>
            </a:endParaRPr>
          </a:p>
        </p:txBody>
      </p:sp>
      <p:sp>
        <p:nvSpPr>
          <p:cNvPr id="101379" name="Rectangle 2"/>
          <p:cNvSpPr>
            <a:spLocks noGrp="1" noChangeArrowheads="1"/>
          </p:cNvSpPr>
          <p:nvPr>
            <p:ph type="body" idx="1"/>
          </p:nvPr>
        </p:nvSpPr>
        <p:spPr>
          <a:xfrm>
            <a:off x="714375" y="1025525"/>
            <a:ext cx="8229600" cy="5118100"/>
          </a:xfrm>
        </p:spPr>
        <p:txBody>
          <a:bodyPr>
            <a:normAutofit fontScale="92500" lnSpcReduction="10000"/>
          </a:bodyPr>
          <a:lstStyle/>
          <a:p>
            <a:pPr eaLnBrk="1" hangingPunct="1">
              <a:lnSpc>
                <a:spcPct val="90000"/>
              </a:lnSpc>
              <a:buClr>
                <a:schemeClr val="tx1"/>
              </a:buClr>
              <a:buFont typeface="Wingdings" pitchFamily="2" charset="2"/>
              <a:buNone/>
            </a:pPr>
            <a:r>
              <a:rPr lang="en-US" altLang="zh-CN" sz="2800" b="1" smtClean="0">
                <a:latin typeface="Times New Roman" pitchFamily="18" charset="0"/>
              </a:rPr>
              <a:t> </a:t>
            </a:r>
            <a:endParaRPr lang="en-US" altLang="zh-CN" sz="2800" b="1" smtClean="0">
              <a:latin typeface="楷体_GB2312" pitchFamily="49" charset="-122"/>
              <a:ea typeface="楷体_GB2312" pitchFamily="49" charset="-122"/>
            </a:endParaRPr>
          </a:p>
          <a:p>
            <a:pPr eaLnBrk="1" hangingPunct="1">
              <a:lnSpc>
                <a:spcPct val="90000"/>
              </a:lnSpc>
              <a:buClr>
                <a:schemeClr val="tx1"/>
              </a:buClr>
              <a:buFont typeface="Wingdings" pitchFamily="2" charset="2"/>
              <a:buChar char="ü"/>
            </a:pPr>
            <a:r>
              <a:rPr lang="en-US" altLang="zh-CN" sz="2800" b="1" smtClean="0">
                <a:latin typeface="楷体_GB2312" pitchFamily="49" charset="-122"/>
                <a:ea typeface="楷体_GB2312" pitchFamily="49" charset="-122"/>
              </a:rPr>
              <a:t> </a:t>
            </a:r>
            <a:r>
              <a:rPr lang="zh-CN" altLang="en-US" sz="2800" b="1" smtClean="0">
                <a:latin typeface="黑体" pitchFamily="49" charset="-122"/>
                <a:ea typeface="黑体" pitchFamily="49" charset="-122"/>
              </a:rPr>
              <a:t>维生素</a:t>
            </a:r>
            <a:r>
              <a:rPr lang="en-US" altLang="zh-CN" sz="2800" b="1" smtClean="0">
                <a:latin typeface="黑体" pitchFamily="49" charset="-122"/>
                <a:ea typeface="黑体" pitchFamily="49" charset="-122"/>
              </a:rPr>
              <a:t>D</a:t>
            </a:r>
          </a:p>
          <a:p>
            <a:pPr eaLnBrk="1" hangingPunct="1">
              <a:lnSpc>
                <a:spcPct val="90000"/>
              </a:lnSpc>
              <a:buClr>
                <a:schemeClr val="tx1"/>
              </a:buClr>
              <a:buFont typeface="Wingdings" pitchFamily="2" charset="2"/>
              <a:buChar char="ü"/>
            </a:pPr>
            <a:r>
              <a:rPr lang="en-US" altLang="zh-CN" sz="2800" b="1" smtClean="0">
                <a:latin typeface="黑体" pitchFamily="49" charset="-122"/>
                <a:ea typeface="黑体" pitchFamily="49" charset="-122"/>
              </a:rPr>
              <a:t> </a:t>
            </a:r>
            <a:r>
              <a:rPr lang="zh-CN" altLang="en-US" sz="2800" b="1" smtClean="0">
                <a:latin typeface="黑体" pitchFamily="49" charset="-122"/>
                <a:ea typeface="黑体" pitchFamily="49" charset="-122"/>
              </a:rPr>
              <a:t>乳糖  </a:t>
            </a:r>
          </a:p>
          <a:p>
            <a:pPr eaLnBrk="1" hangingPunct="1">
              <a:lnSpc>
                <a:spcPct val="90000"/>
              </a:lnSpc>
              <a:buClr>
                <a:schemeClr val="tx1"/>
              </a:buClr>
              <a:buFont typeface="Wingdings" pitchFamily="2" charset="2"/>
              <a:buChar char="ü"/>
            </a:pPr>
            <a:r>
              <a:rPr lang="zh-CN" altLang="en-US" sz="2800" b="1" smtClean="0">
                <a:latin typeface="黑体" pitchFamily="49" charset="-122"/>
                <a:ea typeface="黑体" pitchFamily="49" charset="-122"/>
              </a:rPr>
              <a:t> 某些氨基酸（赖、色、精、亮、组氨酸可与钙</a:t>
            </a:r>
          </a:p>
          <a:p>
            <a:pPr eaLnBrk="1" hangingPunct="1">
              <a:lnSpc>
                <a:spcPct val="90000"/>
              </a:lnSpc>
              <a:buClr>
                <a:schemeClr val="tx1"/>
              </a:buClr>
              <a:buFont typeface="Wingdings" pitchFamily="2" charset="2"/>
              <a:buNone/>
            </a:pPr>
            <a:r>
              <a:rPr lang="zh-CN" altLang="en-US" sz="2800" b="1" smtClean="0">
                <a:latin typeface="黑体" pitchFamily="49" charset="-122"/>
                <a:ea typeface="黑体" pitchFamily="49" charset="-122"/>
              </a:rPr>
              <a:t>              形成可溶性钙盐）</a:t>
            </a:r>
          </a:p>
          <a:p>
            <a:pPr eaLnBrk="1" hangingPunct="1">
              <a:lnSpc>
                <a:spcPct val="90000"/>
              </a:lnSpc>
              <a:buClr>
                <a:schemeClr val="tx1"/>
              </a:buClr>
              <a:buFont typeface="Wingdings" pitchFamily="2" charset="2"/>
              <a:buNone/>
            </a:pPr>
            <a:endParaRPr lang="zh-CN" altLang="en-US" sz="2800" b="1" smtClean="0">
              <a:latin typeface="黑体" pitchFamily="49" charset="-122"/>
              <a:ea typeface="黑体" pitchFamily="49" charset="-122"/>
            </a:endParaRPr>
          </a:p>
          <a:p>
            <a:pPr eaLnBrk="1" hangingPunct="1">
              <a:lnSpc>
                <a:spcPct val="90000"/>
              </a:lnSpc>
              <a:buClr>
                <a:schemeClr val="tx1"/>
              </a:buClr>
              <a:buFont typeface="Wingdings" pitchFamily="2" charset="2"/>
              <a:buNone/>
            </a:pPr>
            <a:r>
              <a:rPr lang="zh-CN" altLang="en-US" sz="1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机体对钙的需要程度</a:t>
            </a:r>
          </a:p>
          <a:p>
            <a:pPr eaLnBrk="1" hangingPunct="1">
              <a:lnSpc>
                <a:spcPct val="90000"/>
              </a:lnSpc>
              <a:buClr>
                <a:schemeClr val="tx1"/>
              </a:buClr>
              <a:buFont typeface="Wingdings" pitchFamily="2" charset="2"/>
              <a:buNone/>
            </a:pPr>
            <a:endParaRPr lang="zh-CN" altLang="en-US" sz="2800" b="1" smtClean="0">
              <a:latin typeface="黑体" pitchFamily="49" charset="-122"/>
              <a:ea typeface="黑体" pitchFamily="49" charset="-122"/>
            </a:endParaRPr>
          </a:p>
          <a:p>
            <a:pPr eaLnBrk="1" hangingPunct="1">
              <a:lnSpc>
                <a:spcPct val="90000"/>
              </a:lnSpc>
              <a:buClr>
                <a:schemeClr val="tx1"/>
              </a:buClr>
            </a:pPr>
            <a:r>
              <a:rPr lang="zh-CN" altLang="en-US" sz="2800" b="1" smtClean="0">
                <a:latin typeface="黑体" pitchFamily="49" charset="-122"/>
                <a:ea typeface="黑体" pitchFamily="49" charset="-122"/>
              </a:rPr>
              <a:t> 婴儿</a:t>
            </a:r>
            <a:r>
              <a:rPr lang="en-US" altLang="zh-CN" sz="2800" b="1" smtClean="0">
                <a:latin typeface="黑体" pitchFamily="49" charset="-122"/>
                <a:ea typeface="黑体" pitchFamily="49" charset="-122"/>
              </a:rPr>
              <a:t>&gt;50%</a:t>
            </a:r>
            <a:r>
              <a:rPr lang="zh-CN" altLang="en-US" sz="2800" b="1" smtClean="0">
                <a:latin typeface="黑体" pitchFamily="49" charset="-122"/>
                <a:ea typeface="黑体" pitchFamily="49" charset="-122"/>
              </a:rPr>
              <a:t>，青春期、妊娠期</a:t>
            </a:r>
            <a:r>
              <a:rPr lang="en-US" altLang="zh-CN" sz="2800" b="1" smtClean="0">
                <a:latin typeface="黑体" pitchFamily="49" charset="-122"/>
                <a:ea typeface="黑体" pitchFamily="49" charset="-122"/>
              </a:rPr>
              <a:t>40%</a:t>
            </a:r>
            <a:r>
              <a:rPr lang="zh-CN" altLang="en-US" sz="2800" b="1" smtClean="0">
                <a:latin typeface="黑体" pitchFamily="49" charset="-122"/>
                <a:ea typeface="黑体" pitchFamily="49" charset="-122"/>
              </a:rPr>
              <a:t>，</a:t>
            </a:r>
          </a:p>
          <a:p>
            <a:pPr eaLnBrk="1" hangingPunct="1">
              <a:lnSpc>
                <a:spcPct val="90000"/>
              </a:lnSpc>
              <a:buClr>
                <a:schemeClr val="tx1"/>
              </a:buClr>
              <a:buFont typeface="Wingdings" pitchFamily="2" charset="2"/>
              <a:buNone/>
            </a:pPr>
            <a:r>
              <a:rPr lang="zh-CN" altLang="en-US" sz="2800" b="1" smtClean="0">
                <a:latin typeface="黑体" pitchFamily="49" charset="-122"/>
                <a:ea typeface="黑体" pitchFamily="49" charset="-122"/>
              </a:rPr>
              <a:t>   成人</a:t>
            </a:r>
            <a:r>
              <a:rPr lang="en-US" altLang="zh-CN" sz="2800" b="1" smtClean="0">
                <a:latin typeface="黑体" pitchFamily="49" charset="-122"/>
                <a:ea typeface="黑体" pitchFamily="49" charset="-122"/>
              </a:rPr>
              <a:t>20%</a:t>
            </a:r>
            <a:r>
              <a:rPr lang="en-US" altLang="zh-CN" sz="2800" b="1" smtClean="0">
                <a:latin typeface="黑体" pitchFamily="49" charset="-122"/>
                <a:ea typeface="黑体" pitchFamily="49" charset="-122"/>
                <a:sym typeface="Symbol" pitchFamily="18" charset="2"/>
              </a:rPr>
              <a:t></a:t>
            </a:r>
            <a:r>
              <a:rPr lang="en-US" altLang="zh-CN" sz="2800" b="1" smtClean="0">
                <a:latin typeface="黑体" pitchFamily="49" charset="-122"/>
                <a:ea typeface="黑体" pitchFamily="49" charset="-122"/>
              </a:rPr>
              <a:t>30%</a:t>
            </a:r>
            <a:r>
              <a:rPr lang="zh-CN" altLang="en-US" sz="2800" b="1" smtClean="0">
                <a:latin typeface="黑体" pitchFamily="49" charset="-122"/>
                <a:ea typeface="黑体" pitchFamily="49" charset="-122"/>
              </a:rPr>
              <a:t>，老年</a:t>
            </a:r>
            <a:r>
              <a:rPr lang="en-US" altLang="zh-CN" sz="2800" b="1" smtClean="0">
                <a:latin typeface="黑体" pitchFamily="49" charset="-122"/>
                <a:ea typeface="黑体" pitchFamily="49" charset="-122"/>
              </a:rPr>
              <a:t>15%</a:t>
            </a:r>
            <a:br>
              <a:rPr lang="en-US" altLang="zh-CN" sz="2800" b="1" smtClean="0">
                <a:latin typeface="黑体" pitchFamily="49" charset="-122"/>
                <a:ea typeface="黑体" pitchFamily="49" charset="-122"/>
              </a:rPr>
            </a:br>
            <a:r>
              <a:rPr lang="en-US" altLang="zh-CN" sz="2800" b="1" smtClean="0">
                <a:latin typeface="楷体_GB2312" pitchFamily="49" charset="-122"/>
                <a:ea typeface="楷体_GB2312" pitchFamily="49" charset="-122"/>
              </a:rPr>
              <a:t>  </a:t>
            </a:r>
            <a:br>
              <a:rPr lang="en-US" altLang="zh-CN" sz="2800" b="1" smtClean="0">
                <a:latin typeface="楷体_GB2312" pitchFamily="49" charset="-122"/>
                <a:ea typeface="楷体_GB2312" pitchFamily="49" charset="-122"/>
              </a:rPr>
            </a:br>
            <a:r>
              <a:rPr lang="en-US" altLang="zh-CN" sz="2800" b="1" smtClean="0">
                <a:latin typeface="Times New Roman" pitchFamily="18" charset="0"/>
              </a:rPr>
              <a:t/>
            </a:r>
            <a:br>
              <a:rPr lang="en-US" altLang="zh-CN" sz="2800" b="1" smtClean="0">
                <a:latin typeface="Times New Roman" pitchFamily="18" charset="0"/>
              </a:rPr>
            </a:br>
            <a:endParaRPr lang="en-US" altLang="zh-CN" sz="2800" b="1" smtClean="0">
              <a:latin typeface="Times New Roman" pitchFamily="18" charset="0"/>
            </a:endParaRPr>
          </a:p>
        </p:txBody>
      </p:sp>
      <p:sp>
        <p:nvSpPr>
          <p:cNvPr id="101380" name="TextBox 3"/>
          <p:cNvSpPr txBox="1">
            <a:spLocks noChangeArrowheads="1"/>
          </p:cNvSpPr>
          <p:nvPr/>
        </p:nvSpPr>
        <p:spPr bwMode="auto">
          <a:xfrm>
            <a:off x="928688" y="428625"/>
            <a:ext cx="2938462" cy="646113"/>
          </a:xfrm>
          <a:prstGeom prst="rect">
            <a:avLst/>
          </a:prstGeom>
          <a:noFill/>
          <a:ln w="9525">
            <a:noFill/>
            <a:miter lim="800000"/>
            <a:headEnd/>
            <a:tailEnd/>
          </a:ln>
        </p:spPr>
        <p:txBody>
          <a:bodyPr>
            <a:spAutoFit/>
          </a:bodyPr>
          <a:lstStyle/>
          <a:p>
            <a:r>
              <a:rPr lang="en-US" altLang="zh-CN" sz="3600" b="1">
                <a:solidFill>
                  <a:srgbClr val="3333FF"/>
                </a:solidFill>
                <a:latin typeface="黑体" pitchFamily="49" charset="-122"/>
                <a:ea typeface="黑体" pitchFamily="49" charset="-122"/>
              </a:rPr>
              <a:t>3.</a:t>
            </a:r>
            <a:r>
              <a:rPr lang="zh-CN" altLang="en-US" sz="3600" b="1">
                <a:solidFill>
                  <a:srgbClr val="3333FF"/>
                </a:solidFill>
                <a:latin typeface="黑体" pitchFamily="49" charset="-122"/>
                <a:ea typeface="黑体" pitchFamily="49" charset="-122"/>
              </a:rPr>
              <a:t>吸收和代谢</a:t>
            </a:r>
            <a:endParaRPr lang="zh-CN" altLang="en-US" sz="360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灯片编号占位符 5"/>
          <p:cNvSpPr>
            <a:spLocks noGrp="1"/>
          </p:cNvSpPr>
          <p:nvPr>
            <p:ph type="sldNum" sz="quarter" idx="12"/>
          </p:nvPr>
        </p:nvSpPr>
        <p:spPr>
          <a:noFill/>
        </p:spPr>
        <p:txBody>
          <a:bodyPr/>
          <a:lstStyle/>
          <a:p>
            <a:fld id="{0A12B537-A14A-4782-8FAE-B44A3895E575}" type="slidenum">
              <a:rPr lang="en-US" altLang="zh-CN" smtClean="0">
                <a:latin typeface="Arial" pitchFamily="34" charset="0"/>
              </a:rPr>
              <a:pPr/>
              <a:t>92</a:t>
            </a:fld>
            <a:endParaRPr lang="en-US" altLang="zh-CN" smtClean="0">
              <a:latin typeface="Arial" pitchFamily="34" charset="0"/>
            </a:endParaRPr>
          </a:p>
        </p:txBody>
      </p:sp>
      <p:sp>
        <p:nvSpPr>
          <p:cNvPr id="102403" name="Rectangle 2"/>
          <p:cNvSpPr>
            <a:spLocks noGrp="1" noChangeArrowheads="1"/>
          </p:cNvSpPr>
          <p:nvPr>
            <p:ph type="title"/>
          </p:nvPr>
        </p:nvSpPr>
        <p:spPr>
          <a:xfrm>
            <a:off x="609600" y="609600"/>
            <a:ext cx="8229600" cy="1384300"/>
          </a:xfrm>
        </p:spPr>
        <p:txBody>
          <a:bodyPr/>
          <a:lstStyle/>
          <a:p>
            <a:pPr algn="l" eaLnBrk="1" hangingPunct="1"/>
            <a:r>
              <a:rPr lang="en-US" altLang="zh-CN" sz="3200" b="1" smtClean="0">
                <a:solidFill>
                  <a:srgbClr val="3333FF"/>
                </a:solidFill>
                <a:latin typeface="黑体" pitchFamily="49" charset="-122"/>
                <a:ea typeface="黑体" pitchFamily="49" charset="-122"/>
              </a:rPr>
              <a:t>4</a:t>
            </a:r>
            <a:r>
              <a:rPr lang="zh-CN" altLang="en-US" sz="3200" b="1" smtClean="0">
                <a:solidFill>
                  <a:srgbClr val="3333FF"/>
                </a:solidFill>
                <a:latin typeface="黑体" pitchFamily="49" charset="-122"/>
                <a:ea typeface="黑体" pitchFamily="49" charset="-122"/>
              </a:rPr>
              <a:t>．参考摄入量和食物来源</a:t>
            </a:r>
          </a:p>
        </p:txBody>
      </p:sp>
      <p:sp>
        <p:nvSpPr>
          <p:cNvPr id="102404" name="Rectangle 3"/>
          <p:cNvSpPr>
            <a:spLocks noGrp="1" noChangeArrowheads="1"/>
          </p:cNvSpPr>
          <p:nvPr>
            <p:ph type="body" idx="1"/>
          </p:nvPr>
        </p:nvSpPr>
        <p:spPr>
          <a:xfrm>
            <a:off x="609600" y="2743200"/>
            <a:ext cx="8229600" cy="4114800"/>
          </a:xfrm>
        </p:spPr>
        <p:txBody>
          <a:bodyPr/>
          <a:lstStyle/>
          <a:p>
            <a:pPr eaLnBrk="1" hangingPunct="1">
              <a:lnSpc>
                <a:spcPct val="80000"/>
              </a:lnSpc>
              <a:buFontTx/>
              <a:buNone/>
            </a:pPr>
            <a:r>
              <a:rPr lang="en-US" altLang="zh-CN" sz="2000" b="1" smtClean="0">
                <a:latin typeface="Times New Roman" pitchFamily="18" charset="0"/>
              </a:rPr>
              <a:t/>
            </a:r>
            <a:br>
              <a:rPr lang="en-US" altLang="zh-CN" sz="2000" b="1" smtClean="0">
                <a:latin typeface="Times New Roman" pitchFamily="18" charset="0"/>
              </a:rPr>
            </a:br>
            <a:r>
              <a:rPr lang="zh-CN" altLang="en-US" sz="2000" b="1" smtClean="0">
                <a:latin typeface="宋体" pitchFamily="2" charset="-122"/>
              </a:rPr>
              <a:t>组别	      </a:t>
            </a:r>
            <a:r>
              <a:rPr lang="en-US" altLang="zh-CN" sz="2000" b="1" smtClean="0">
                <a:latin typeface="宋体" pitchFamily="2" charset="-122"/>
              </a:rPr>
              <a:t>AI       UL        </a:t>
            </a:r>
            <a:r>
              <a:rPr lang="zh-CN" altLang="en-US" sz="2000" b="1" smtClean="0">
                <a:latin typeface="宋体" pitchFamily="2" charset="-122"/>
              </a:rPr>
              <a:t>组别          </a:t>
            </a:r>
            <a:r>
              <a:rPr lang="en-US" altLang="zh-CN" sz="2000" b="1" smtClean="0">
                <a:latin typeface="宋体" pitchFamily="2" charset="-122"/>
              </a:rPr>
              <a:t>AI         UL</a:t>
            </a:r>
            <a:r>
              <a:rPr lang="en-US" altLang="zh-CN" sz="2000" b="1" smtClean="0">
                <a:latin typeface="Times New Roman" pitchFamily="18" charset="0"/>
              </a:rPr>
              <a:t>	</a:t>
            </a:r>
            <a:br>
              <a:rPr lang="en-US" altLang="zh-CN" sz="2000" b="1" smtClean="0">
                <a:latin typeface="Times New Roman" pitchFamily="18" charset="0"/>
              </a:rPr>
            </a:br>
            <a:r>
              <a:rPr lang="en-US" altLang="zh-CN" sz="2000" b="1" smtClean="0">
                <a:latin typeface="Times New Roman" pitchFamily="18" charset="0"/>
              </a:rPr>
              <a:t>0</a:t>
            </a:r>
            <a:r>
              <a:rPr lang="en-US" altLang="zh-CN" sz="2000" b="1" smtClean="0">
                <a:latin typeface="Times New Roman" pitchFamily="18" charset="0"/>
                <a:sym typeface="Symbol" pitchFamily="18" charset="2"/>
              </a:rPr>
              <a:t></a:t>
            </a:r>
            <a:r>
              <a:rPr lang="en-US" altLang="zh-CN" sz="2000" b="1" smtClean="0">
                <a:latin typeface="Times New Roman" pitchFamily="18" charset="0"/>
              </a:rPr>
              <a:t>	           300            </a:t>
            </a:r>
            <a:r>
              <a:rPr lang="zh-CN" altLang="en-US" sz="2000" b="1" smtClean="0">
                <a:latin typeface="Times New Roman" pitchFamily="18" charset="0"/>
              </a:rPr>
              <a:t>－                   </a:t>
            </a:r>
            <a:r>
              <a:rPr lang="en-US" altLang="zh-CN" sz="2000" b="1" smtClean="0">
                <a:latin typeface="Times New Roman" pitchFamily="18" charset="0"/>
              </a:rPr>
              <a:t>14 </a:t>
            </a:r>
            <a:r>
              <a:rPr lang="en-US" altLang="zh-CN" sz="2000" b="1" smtClean="0">
                <a:latin typeface="Times New Roman" pitchFamily="18" charset="0"/>
                <a:sym typeface="Symbol" pitchFamily="18" charset="2"/>
              </a:rPr>
              <a:t></a:t>
            </a:r>
            <a:r>
              <a:rPr lang="en-US" altLang="zh-CN" sz="2000" b="1" smtClean="0">
                <a:latin typeface="Times New Roman" pitchFamily="18" charset="0"/>
              </a:rPr>
              <a:t> 	    1000	             2000	</a:t>
            </a:r>
            <a:br>
              <a:rPr lang="en-US" altLang="zh-CN" sz="2000" b="1" smtClean="0">
                <a:latin typeface="Times New Roman" pitchFamily="18" charset="0"/>
              </a:rPr>
            </a:br>
            <a:r>
              <a:rPr lang="en-US" altLang="zh-CN" sz="2000" b="1" smtClean="0">
                <a:latin typeface="Times New Roman" pitchFamily="18" charset="0"/>
              </a:rPr>
              <a:t>0.5 </a:t>
            </a:r>
            <a:r>
              <a:rPr lang="en-US" altLang="zh-CN" sz="2000" b="1" smtClean="0">
                <a:latin typeface="Times New Roman" pitchFamily="18" charset="0"/>
                <a:sym typeface="Symbol" pitchFamily="18" charset="2"/>
              </a:rPr>
              <a:t>          </a:t>
            </a:r>
            <a:r>
              <a:rPr lang="en-US" altLang="zh-CN" sz="2000" b="1" smtClean="0">
                <a:latin typeface="Times New Roman" pitchFamily="18" charset="0"/>
              </a:rPr>
              <a:t> 400	</a:t>
            </a:r>
            <a:r>
              <a:rPr lang="zh-CN" altLang="en-US" sz="2000" b="1" smtClean="0">
                <a:latin typeface="Times New Roman" pitchFamily="18" charset="0"/>
              </a:rPr>
              <a:t>－	         </a:t>
            </a:r>
            <a:r>
              <a:rPr lang="en-US" altLang="zh-CN" sz="2000" b="1" smtClean="0">
                <a:latin typeface="Times New Roman" pitchFamily="18" charset="0"/>
              </a:rPr>
              <a:t>18 </a:t>
            </a:r>
            <a:r>
              <a:rPr lang="en-US" altLang="zh-CN" sz="2000" b="1" smtClean="0">
                <a:latin typeface="Times New Roman" pitchFamily="18" charset="0"/>
                <a:sym typeface="Symbol" pitchFamily="18" charset="2"/>
              </a:rPr>
              <a:t></a:t>
            </a:r>
            <a:r>
              <a:rPr lang="en-US" altLang="zh-CN" sz="2000" b="1" smtClean="0">
                <a:latin typeface="Times New Roman" pitchFamily="18" charset="0"/>
              </a:rPr>
              <a:t> 	      800	             2000	</a:t>
            </a:r>
            <a:br>
              <a:rPr lang="en-US" altLang="zh-CN" sz="2000" b="1" smtClean="0">
                <a:latin typeface="Times New Roman" pitchFamily="18" charset="0"/>
              </a:rPr>
            </a:br>
            <a:r>
              <a:rPr lang="en-US" altLang="zh-CN" sz="2000" b="1" smtClean="0">
                <a:latin typeface="Times New Roman" pitchFamily="18" charset="0"/>
              </a:rPr>
              <a:t>1 </a:t>
            </a:r>
            <a:r>
              <a:rPr lang="en-US" altLang="zh-CN" sz="2000" b="1" smtClean="0">
                <a:latin typeface="Times New Roman" pitchFamily="18" charset="0"/>
                <a:sym typeface="Symbol" pitchFamily="18" charset="2"/>
              </a:rPr>
              <a:t></a:t>
            </a:r>
            <a:r>
              <a:rPr lang="en-US" altLang="zh-CN" sz="2000" b="1" smtClean="0">
                <a:latin typeface="Times New Roman" pitchFamily="18" charset="0"/>
              </a:rPr>
              <a:t> 	           600  	2000                50 </a:t>
            </a:r>
            <a:r>
              <a:rPr lang="en-US" altLang="zh-CN" sz="2000" b="1" smtClean="0">
                <a:latin typeface="Times New Roman" pitchFamily="18" charset="0"/>
                <a:sym typeface="Symbol" pitchFamily="18" charset="2"/>
              </a:rPr>
              <a:t></a:t>
            </a:r>
            <a:r>
              <a:rPr lang="en-US" altLang="zh-CN" sz="2000" b="1" smtClean="0">
                <a:latin typeface="Times New Roman" pitchFamily="18" charset="0"/>
              </a:rPr>
              <a:t> 	     1000	             2000	</a:t>
            </a:r>
            <a:br>
              <a:rPr lang="en-US" altLang="zh-CN" sz="2000" b="1" smtClean="0">
                <a:latin typeface="Times New Roman" pitchFamily="18" charset="0"/>
              </a:rPr>
            </a:br>
            <a:r>
              <a:rPr lang="en-US" altLang="zh-CN" sz="2000" b="1" smtClean="0">
                <a:latin typeface="Times New Roman" pitchFamily="18" charset="0"/>
              </a:rPr>
              <a:t>4 </a:t>
            </a:r>
            <a:r>
              <a:rPr lang="en-US" altLang="zh-CN" sz="2000" b="1" smtClean="0">
                <a:latin typeface="Times New Roman" pitchFamily="18" charset="0"/>
                <a:sym typeface="Symbol" pitchFamily="18" charset="2"/>
              </a:rPr>
              <a:t></a:t>
            </a:r>
            <a:r>
              <a:rPr lang="en-US" altLang="zh-CN" sz="2000" b="1" smtClean="0">
                <a:latin typeface="Times New Roman" pitchFamily="18" charset="0"/>
              </a:rPr>
              <a:t> 	           800 	2000      </a:t>
            </a:r>
            <a:r>
              <a:rPr lang="zh-CN" altLang="en-US" sz="2000" b="1" smtClean="0">
                <a:latin typeface="Times New Roman" pitchFamily="18" charset="0"/>
              </a:rPr>
              <a:t>孕妇（</a:t>
            </a:r>
            <a:r>
              <a:rPr lang="en-US" altLang="zh-CN" sz="2000" b="1" smtClean="0">
                <a:latin typeface="Times New Roman" pitchFamily="18" charset="0"/>
              </a:rPr>
              <a:t>4 </a:t>
            </a:r>
            <a:r>
              <a:rPr lang="en-US" altLang="zh-CN" sz="2000" b="1" smtClean="0">
                <a:latin typeface="Times New Roman" pitchFamily="18" charset="0"/>
                <a:sym typeface="Symbol" pitchFamily="18" charset="2"/>
              </a:rPr>
              <a:t></a:t>
            </a:r>
            <a:r>
              <a:rPr lang="en-US" altLang="zh-CN" sz="2000" b="1" smtClean="0">
                <a:latin typeface="Times New Roman" pitchFamily="18" charset="0"/>
              </a:rPr>
              <a:t> 6</a:t>
            </a:r>
            <a:r>
              <a:rPr lang="zh-CN" altLang="en-US" sz="2000" b="1" smtClean="0">
                <a:latin typeface="Times New Roman" pitchFamily="18" charset="0"/>
              </a:rPr>
              <a:t>个月）  </a:t>
            </a:r>
            <a:r>
              <a:rPr lang="en-US" altLang="zh-CN" sz="2000" b="1" smtClean="0">
                <a:latin typeface="Times New Roman" pitchFamily="18" charset="0"/>
              </a:rPr>
              <a:t>1000	             2000	</a:t>
            </a:r>
            <a:br>
              <a:rPr lang="en-US" altLang="zh-CN" sz="2000" b="1" smtClean="0">
                <a:latin typeface="Times New Roman" pitchFamily="18" charset="0"/>
              </a:rPr>
            </a:br>
            <a:r>
              <a:rPr lang="en-US" altLang="zh-CN" sz="2000" b="1" smtClean="0">
                <a:latin typeface="Times New Roman" pitchFamily="18" charset="0"/>
              </a:rPr>
              <a:t>7 </a:t>
            </a:r>
            <a:r>
              <a:rPr lang="en-US" altLang="zh-CN" sz="2000" b="1" smtClean="0">
                <a:latin typeface="Times New Roman" pitchFamily="18" charset="0"/>
                <a:sym typeface="Symbol" pitchFamily="18" charset="2"/>
              </a:rPr>
              <a:t></a:t>
            </a:r>
            <a:r>
              <a:rPr lang="en-US" altLang="zh-CN" sz="2000" b="1" smtClean="0">
                <a:latin typeface="Times New Roman" pitchFamily="18" charset="0"/>
              </a:rPr>
              <a:t> 	           800	2000      </a:t>
            </a:r>
            <a:r>
              <a:rPr lang="zh-CN" altLang="en-US" sz="2000" b="1" smtClean="0">
                <a:latin typeface="Times New Roman" pitchFamily="18" charset="0"/>
              </a:rPr>
              <a:t>孕妇（</a:t>
            </a:r>
            <a:r>
              <a:rPr lang="en-US" altLang="zh-CN" sz="2000" b="1" smtClean="0">
                <a:latin typeface="Times New Roman" pitchFamily="18" charset="0"/>
              </a:rPr>
              <a:t>7 </a:t>
            </a:r>
            <a:r>
              <a:rPr lang="en-US" altLang="zh-CN" sz="2000" b="1" smtClean="0">
                <a:latin typeface="Times New Roman" pitchFamily="18" charset="0"/>
                <a:sym typeface="Symbol" pitchFamily="18" charset="2"/>
              </a:rPr>
              <a:t></a:t>
            </a:r>
            <a:r>
              <a:rPr lang="en-US" altLang="zh-CN" sz="2000" b="1" smtClean="0">
                <a:latin typeface="Times New Roman" pitchFamily="18" charset="0"/>
              </a:rPr>
              <a:t> 9</a:t>
            </a:r>
            <a:r>
              <a:rPr lang="zh-CN" altLang="en-US" sz="2000" b="1" smtClean="0">
                <a:latin typeface="Times New Roman" pitchFamily="18" charset="0"/>
              </a:rPr>
              <a:t>个月）  </a:t>
            </a:r>
            <a:r>
              <a:rPr lang="en-US" altLang="zh-CN" sz="2000" b="1" smtClean="0">
                <a:latin typeface="Times New Roman" pitchFamily="18" charset="0"/>
              </a:rPr>
              <a:t>1200	             2000	</a:t>
            </a:r>
            <a:br>
              <a:rPr lang="en-US" altLang="zh-CN" sz="2000" b="1" smtClean="0">
                <a:latin typeface="Times New Roman" pitchFamily="18" charset="0"/>
              </a:rPr>
            </a:br>
            <a:r>
              <a:rPr lang="en-US" altLang="zh-CN" sz="2000" b="1" smtClean="0">
                <a:latin typeface="Times New Roman" pitchFamily="18" charset="0"/>
              </a:rPr>
              <a:t>11 </a:t>
            </a:r>
            <a:r>
              <a:rPr lang="en-US" altLang="zh-CN" sz="2000" b="1" smtClean="0">
                <a:latin typeface="Times New Roman" pitchFamily="18" charset="0"/>
                <a:sym typeface="Symbol" pitchFamily="18" charset="2"/>
              </a:rPr>
              <a:t></a:t>
            </a:r>
            <a:r>
              <a:rPr lang="en-US" altLang="zh-CN" sz="2000" b="1" smtClean="0">
                <a:latin typeface="Times New Roman" pitchFamily="18" charset="0"/>
              </a:rPr>
              <a:t> 	          1000	2000	      </a:t>
            </a:r>
            <a:r>
              <a:rPr lang="zh-CN" altLang="en-US" sz="2000" b="1" smtClean="0">
                <a:latin typeface="Times New Roman" pitchFamily="18" charset="0"/>
              </a:rPr>
              <a:t>乳母	                   </a:t>
            </a:r>
            <a:r>
              <a:rPr lang="en-US" altLang="zh-CN" sz="2000" b="1" smtClean="0">
                <a:latin typeface="Times New Roman" pitchFamily="18" charset="0"/>
              </a:rPr>
              <a:t>1200	             2000	</a:t>
            </a:r>
            <a:br>
              <a:rPr lang="en-US" altLang="zh-CN" sz="2000" b="1" smtClean="0">
                <a:latin typeface="Times New Roman" pitchFamily="18" charset="0"/>
              </a:rPr>
            </a:br>
            <a:endParaRPr lang="en-US" altLang="zh-CN" sz="2000" b="1" smtClean="0">
              <a:latin typeface="Times New Roman" pitchFamily="18" charset="0"/>
            </a:endParaRPr>
          </a:p>
        </p:txBody>
      </p:sp>
      <p:sp>
        <p:nvSpPr>
          <p:cNvPr id="102405" name="Text Box 4"/>
          <p:cNvSpPr txBox="1">
            <a:spLocks noChangeArrowheads="1"/>
          </p:cNvSpPr>
          <p:nvPr/>
        </p:nvSpPr>
        <p:spPr bwMode="auto">
          <a:xfrm>
            <a:off x="1547813" y="2133600"/>
            <a:ext cx="6783387" cy="457200"/>
          </a:xfrm>
          <a:prstGeom prst="rect">
            <a:avLst/>
          </a:prstGeom>
          <a:noFill/>
          <a:ln w="9525">
            <a:noFill/>
            <a:miter lim="800000"/>
            <a:headEnd/>
            <a:tailEnd/>
          </a:ln>
        </p:spPr>
        <p:txBody>
          <a:bodyPr>
            <a:spAutoFit/>
          </a:bodyPr>
          <a:lstStyle/>
          <a:p>
            <a:pPr>
              <a:spcBef>
                <a:spcPct val="50000"/>
              </a:spcBef>
            </a:pPr>
            <a:r>
              <a:rPr lang="zh-CN" altLang="en-US" sz="2400" b="1" dirty="0" smtClean="0">
                <a:latin typeface="Times New Roman" pitchFamily="18" charset="0"/>
              </a:rPr>
              <a:t>表</a:t>
            </a:r>
            <a:r>
              <a:rPr lang="en-US" altLang="zh-CN" sz="2400" b="1" dirty="0" smtClean="0">
                <a:latin typeface="Times New Roman" pitchFamily="18" charset="0"/>
              </a:rPr>
              <a:t>2</a:t>
            </a:r>
            <a:r>
              <a:rPr lang="zh-CN" altLang="en-US" sz="2400" b="1" dirty="0" smtClean="0">
                <a:latin typeface="Times New Roman" pitchFamily="18" charset="0"/>
              </a:rPr>
              <a:t>   </a:t>
            </a:r>
            <a:r>
              <a:rPr lang="zh-CN" altLang="en-US" sz="2400" b="1" dirty="0">
                <a:latin typeface="Times New Roman" pitchFamily="18" charset="0"/>
              </a:rPr>
              <a:t>中国居民膳食钙参考摄入量（</a:t>
            </a:r>
            <a:r>
              <a:rPr lang="en-US" altLang="zh-CN" sz="2400" b="1" dirty="0">
                <a:latin typeface="Times New Roman" pitchFamily="18" charset="0"/>
              </a:rPr>
              <a:t>DRIs,  mg/d</a:t>
            </a:r>
            <a:r>
              <a:rPr lang="zh-CN" altLang="en-US" sz="2400" b="1" dirty="0">
                <a:latin typeface="Times New Roman" pitchFamily="18" charset="0"/>
              </a:rPr>
              <a:t>）</a:t>
            </a:r>
          </a:p>
        </p:txBody>
      </p:sp>
      <p:sp>
        <p:nvSpPr>
          <p:cNvPr id="102406" name="Line 5"/>
          <p:cNvSpPr>
            <a:spLocks noChangeShapeType="1"/>
          </p:cNvSpPr>
          <p:nvPr/>
        </p:nvSpPr>
        <p:spPr bwMode="auto">
          <a:xfrm>
            <a:off x="762000" y="2819400"/>
            <a:ext cx="8001000" cy="0"/>
          </a:xfrm>
          <a:prstGeom prst="line">
            <a:avLst/>
          </a:prstGeom>
          <a:noFill/>
          <a:ln w="9525">
            <a:solidFill>
              <a:schemeClr val="tx1"/>
            </a:solidFill>
            <a:round/>
            <a:headEnd/>
            <a:tailEnd/>
          </a:ln>
        </p:spPr>
        <p:txBody>
          <a:bodyPr wrap="none" anchor="ctr"/>
          <a:lstStyle/>
          <a:p>
            <a:endParaRPr lang="zh-CN" altLang="en-US"/>
          </a:p>
        </p:txBody>
      </p:sp>
      <p:sp>
        <p:nvSpPr>
          <p:cNvPr id="102407" name="Line 6"/>
          <p:cNvSpPr>
            <a:spLocks noChangeShapeType="1"/>
          </p:cNvSpPr>
          <p:nvPr/>
        </p:nvSpPr>
        <p:spPr bwMode="auto">
          <a:xfrm>
            <a:off x="762000" y="6324600"/>
            <a:ext cx="8001000" cy="0"/>
          </a:xfrm>
          <a:prstGeom prst="line">
            <a:avLst/>
          </a:prstGeom>
          <a:noFill/>
          <a:ln w="9525">
            <a:solidFill>
              <a:schemeClr val="tx1"/>
            </a:solidFill>
            <a:round/>
            <a:headEnd/>
            <a:tailEnd/>
          </a:ln>
        </p:spPr>
        <p:txBody>
          <a:bodyPr wrap="none" anchor="ctr"/>
          <a:lstStyle/>
          <a:p>
            <a:endParaRPr lang="zh-CN" altLang="en-US"/>
          </a:p>
        </p:txBody>
      </p:sp>
      <p:sp>
        <p:nvSpPr>
          <p:cNvPr id="102408" name="Line 7"/>
          <p:cNvSpPr>
            <a:spLocks noChangeShapeType="1"/>
          </p:cNvSpPr>
          <p:nvPr/>
        </p:nvSpPr>
        <p:spPr bwMode="auto">
          <a:xfrm>
            <a:off x="762000" y="3352800"/>
            <a:ext cx="8001000" cy="0"/>
          </a:xfrm>
          <a:prstGeom prst="line">
            <a:avLst/>
          </a:prstGeom>
          <a:noFill/>
          <a:ln w="9525">
            <a:solidFill>
              <a:schemeClr val="tx1"/>
            </a:solidFill>
            <a:round/>
            <a:headEnd/>
            <a:tailEnd/>
          </a:ln>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灯片编号占位符 5"/>
          <p:cNvSpPr>
            <a:spLocks noGrp="1"/>
          </p:cNvSpPr>
          <p:nvPr>
            <p:ph type="sldNum" sz="quarter" idx="12"/>
          </p:nvPr>
        </p:nvSpPr>
        <p:spPr>
          <a:noFill/>
        </p:spPr>
        <p:txBody>
          <a:bodyPr/>
          <a:lstStyle/>
          <a:p>
            <a:fld id="{21B7B1D4-42FB-484D-ACAD-FD074320298F}" type="slidenum">
              <a:rPr lang="en-US" altLang="zh-CN" smtClean="0">
                <a:latin typeface="Arial" pitchFamily="34" charset="0"/>
              </a:rPr>
              <a:pPr/>
              <a:t>93</a:t>
            </a:fld>
            <a:endParaRPr lang="en-US" altLang="zh-CN" smtClean="0">
              <a:latin typeface="Arial" pitchFamily="34" charset="0"/>
            </a:endParaRPr>
          </a:p>
        </p:txBody>
      </p:sp>
      <p:sp>
        <p:nvSpPr>
          <p:cNvPr id="103427" name="Rectangle 2"/>
          <p:cNvSpPr>
            <a:spLocks noGrp="1" noChangeArrowheads="1"/>
          </p:cNvSpPr>
          <p:nvPr>
            <p:ph type="title"/>
          </p:nvPr>
        </p:nvSpPr>
        <p:spPr/>
        <p:txBody>
          <a:bodyPr>
            <a:normAutofit fontScale="90000"/>
          </a:bodyPr>
          <a:lstStyle/>
          <a:p>
            <a:pPr eaLnBrk="1" hangingPunct="1"/>
            <a:r>
              <a:rPr lang="en-US" altLang="zh-CN" b="1" smtClean="0">
                <a:solidFill>
                  <a:schemeClr val="tx1"/>
                </a:solidFill>
                <a:latin typeface="Times New Roman" pitchFamily="18" charset="0"/>
              </a:rPr>
              <a:t/>
            </a:r>
            <a:br>
              <a:rPr lang="en-US" altLang="zh-CN" b="1" smtClean="0">
                <a:solidFill>
                  <a:schemeClr val="tx1"/>
                </a:solidFill>
                <a:latin typeface="Times New Roman" pitchFamily="18" charset="0"/>
              </a:rPr>
            </a:br>
            <a:endParaRPr lang="en-US" altLang="zh-CN" b="1" smtClean="0">
              <a:solidFill>
                <a:schemeClr val="tx1"/>
              </a:solidFill>
              <a:latin typeface="Times New Roman" pitchFamily="18" charset="0"/>
            </a:endParaRPr>
          </a:p>
        </p:txBody>
      </p:sp>
      <p:sp>
        <p:nvSpPr>
          <p:cNvPr id="103428" name="Rectangle 3"/>
          <p:cNvSpPr>
            <a:spLocks noGrp="1" noChangeArrowheads="1"/>
          </p:cNvSpPr>
          <p:nvPr>
            <p:ph type="body" idx="1"/>
          </p:nvPr>
        </p:nvSpPr>
        <p:spPr>
          <a:xfrm>
            <a:off x="323850" y="692150"/>
            <a:ext cx="8640763" cy="6381750"/>
          </a:xfrm>
        </p:spPr>
        <p:txBody>
          <a:bodyPr/>
          <a:lstStyle/>
          <a:p>
            <a:pPr eaLnBrk="1" hangingPunct="1">
              <a:buFontTx/>
              <a:buNone/>
            </a:pPr>
            <a:r>
              <a:rPr lang="en-US" altLang="zh-CN" sz="900" b="1" dirty="0" smtClean="0">
                <a:solidFill>
                  <a:srgbClr val="3333FF"/>
                </a:solidFill>
                <a:latin typeface="楷体_GB2312" pitchFamily="49" charset="-122"/>
                <a:ea typeface="楷体_GB2312" pitchFamily="49" charset="-122"/>
              </a:rPr>
              <a:t>                                       </a:t>
            </a:r>
            <a:r>
              <a:rPr lang="zh-CN" altLang="en-US" sz="2400" b="1" dirty="0" smtClean="0">
                <a:solidFill>
                  <a:srgbClr val="3333FF"/>
                </a:solidFill>
                <a:latin typeface="黑体" pitchFamily="49" charset="-122"/>
                <a:ea typeface="黑体" pitchFamily="49" charset="-122"/>
              </a:rPr>
              <a:t>表</a:t>
            </a:r>
            <a:r>
              <a:rPr lang="en-US" altLang="zh-CN" sz="2400" b="1" dirty="0" smtClean="0">
                <a:solidFill>
                  <a:srgbClr val="3333FF"/>
                </a:solidFill>
                <a:latin typeface="黑体" pitchFamily="49" charset="-122"/>
                <a:ea typeface="黑体" pitchFamily="49" charset="-122"/>
              </a:rPr>
              <a:t>3  </a:t>
            </a:r>
            <a:r>
              <a:rPr lang="zh-CN" altLang="en-US" sz="2400" b="1" dirty="0" smtClean="0">
                <a:solidFill>
                  <a:srgbClr val="3333FF"/>
                </a:solidFill>
                <a:latin typeface="黑体" pitchFamily="49" charset="-122"/>
                <a:ea typeface="黑体" pitchFamily="49" charset="-122"/>
              </a:rPr>
              <a:t>常用食物中钙的含量（</a:t>
            </a:r>
            <a:r>
              <a:rPr lang="en-US" altLang="zh-CN" sz="2400" b="1" dirty="0" smtClean="0">
                <a:solidFill>
                  <a:srgbClr val="3333FF"/>
                </a:solidFill>
                <a:latin typeface="黑体" pitchFamily="49" charset="-122"/>
                <a:ea typeface="黑体" pitchFamily="49" charset="-122"/>
              </a:rPr>
              <a:t>mg/100g</a:t>
            </a:r>
            <a:r>
              <a:rPr lang="zh-CN" altLang="en-US" sz="2400" b="1" dirty="0" smtClean="0">
                <a:solidFill>
                  <a:srgbClr val="3333FF"/>
                </a:solidFill>
                <a:latin typeface="黑体" pitchFamily="49" charset="-122"/>
                <a:ea typeface="黑体" pitchFamily="49" charset="-122"/>
              </a:rPr>
              <a:t>）</a:t>
            </a:r>
          </a:p>
          <a:p>
            <a:pPr eaLnBrk="1" hangingPunct="1">
              <a:buFontTx/>
              <a:buNone/>
            </a:pPr>
            <a:r>
              <a:rPr lang="zh-CN" altLang="en-US" sz="2000" b="1" dirty="0" smtClean="0">
                <a:latin typeface="黑体" pitchFamily="49" charset="-122"/>
                <a:ea typeface="黑体" pitchFamily="49" charset="-122"/>
              </a:rPr>
              <a:t/>
            </a:r>
            <a:br>
              <a:rPr lang="zh-CN" altLang="en-US" sz="2000" b="1" dirty="0" smtClean="0">
                <a:latin typeface="黑体" pitchFamily="49" charset="-122"/>
                <a:ea typeface="黑体" pitchFamily="49" charset="-122"/>
              </a:rPr>
            </a:br>
            <a:r>
              <a:rPr lang="zh-CN" altLang="en-US" sz="2000" b="1" dirty="0" smtClean="0">
                <a:latin typeface="黑体" pitchFamily="49" charset="-122"/>
                <a:ea typeface="黑体" pitchFamily="49" charset="-122"/>
              </a:rPr>
              <a:t>名称	    含钙量        名称     含钙量       名称     含钙量</a:t>
            </a:r>
          </a:p>
          <a:p>
            <a:pPr eaLnBrk="1" hangingPunct="1">
              <a:buFontTx/>
              <a:buNone/>
            </a:pPr>
            <a:r>
              <a:rPr lang="zh-CN" altLang="en-US" sz="2000" b="1" dirty="0" smtClean="0">
                <a:latin typeface="黑体" pitchFamily="49" charset="-122"/>
                <a:ea typeface="黑体" pitchFamily="49" charset="-122"/>
              </a:rPr>
              <a:t/>
            </a:r>
            <a:br>
              <a:rPr lang="zh-CN" altLang="en-US" sz="2000" b="1" dirty="0" smtClean="0">
                <a:latin typeface="黑体" pitchFamily="49" charset="-122"/>
                <a:ea typeface="黑体" pitchFamily="49" charset="-122"/>
              </a:rPr>
            </a:br>
            <a:r>
              <a:rPr lang="zh-CN" altLang="en-US" sz="2000" b="1" dirty="0" smtClean="0">
                <a:latin typeface="黑体" pitchFamily="49" charset="-122"/>
                <a:ea typeface="黑体" pitchFamily="49" charset="-122"/>
              </a:rPr>
              <a:t>母乳       </a:t>
            </a:r>
            <a:r>
              <a:rPr lang="en-US" altLang="zh-CN" sz="2000" b="1" dirty="0" smtClean="0">
                <a:latin typeface="黑体" pitchFamily="49" charset="-122"/>
                <a:ea typeface="黑体" pitchFamily="49" charset="-122"/>
              </a:rPr>
              <a:t>30          </a:t>
            </a:r>
            <a:r>
              <a:rPr lang="zh-CN" altLang="en-US" sz="2000" b="1" dirty="0" smtClean="0">
                <a:latin typeface="黑体" pitchFamily="49" charset="-122"/>
                <a:ea typeface="黑体" pitchFamily="49" charset="-122"/>
              </a:rPr>
              <a:t>鲫鱼       </a:t>
            </a:r>
            <a:r>
              <a:rPr lang="en-US" altLang="zh-CN" sz="2000" b="1" dirty="0" smtClean="0">
                <a:latin typeface="黑体" pitchFamily="49" charset="-122"/>
                <a:ea typeface="黑体" pitchFamily="49" charset="-122"/>
              </a:rPr>
              <a:t>79        </a:t>
            </a:r>
            <a:r>
              <a:rPr lang="zh-CN" altLang="en-US" sz="2000" b="1" dirty="0" smtClean="0">
                <a:latin typeface="黑体" pitchFamily="49" charset="-122"/>
                <a:ea typeface="黑体" pitchFamily="49" charset="-122"/>
              </a:rPr>
              <a:t>甘蓝       </a:t>
            </a:r>
            <a:r>
              <a:rPr lang="en-US" altLang="zh-CN" sz="2000" b="1" dirty="0" smtClean="0">
                <a:latin typeface="黑体" pitchFamily="49" charset="-122"/>
                <a:ea typeface="黑体" pitchFamily="49" charset="-122"/>
              </a:rPr>
              <a:t>128</a:t>
            </a:r>
          </a:p>
          <a:p>
            <a:pPr eaLnBrk="1" hangingPunct="1">
              <a:buFontTx/>
              <a:buNone/>
            </a:pPr>
            <a:r>
              <a:rPr lang="en-US" altLang="zh-CN" sz="2000" b="1" dirty="0" smtClean="0">
                <a:latin typeface="黑体" pitchFamily="49" charset="-122"/>
                <a:ea typeface="黑体" pitchFamily="49" charset="-122"/>
              </a:rPr>
              <a:t>   </a:t>
            </a:r>
            <a:r>
              <a:rPr lang="zh-CN" altLang="en-US" sz="2000" b="1" dirty="0" smtClean="0">
                <a:latin typeface="黑体" pitchFamily="49" charset="-122"/>
                <a:ea typeface="黑体" pitchFamily="49" charset="-122"/>
              </a:rPr>
              <a:t>牛奶     </a:t>
            </a:r>
            <a:r>
              <a:rPr lang="en-US" altLang="zh-CN" sz="2000" b="1" dirty="0" smtClean="0">
                <a:latin typeface="黑体" pitchFamily="49" charset="-122"/>
                <a:ea typeface="黑体" pitchFamily="49" charset="-122"/>
              </a:rPr>
              <a:t>77</a:t>
            </a:r>
            <a:r>
              <a:rPr lang="en-US" altLang="zh-CN" sz="2000" b="1" dirty="0" smtClean="0">
                <a:latin typeface="黑体" pitchFamily="49" charset="-122"/>
                <a:ea typeface="黑体" pitchFamily="49" charset="-122"/>
                <a:sym typeface="Symbol" pitchFamily="18" charset="2"/>
              </a:rPr>
              <a:t></a:t>
            </a:r>
            <a:r>
              <a:rPr lang="en-US" altLang="zh-CN" sz="2000" b="1" dirty="0" smtClean="0">
                <a:latin typeface="黑体" pitchFamily="49" charset="-122"/>
                <a:ea typeface="黑体" pitchFamily="49" charset="-122"/>
              </a:rPr>
              <a:t>140        </a:t>
            </a:r>
            <a:r>
              <a:rPr lang="zh-CN" altLang="en-US" sz="2000" b="1" dirty="0" smtClean="0">
                <a:latin typeface="黑体" pitchFamily="49" charset="-122"/>
                <a:ea typeface="黑体" pitchFamily="49" charset="-122"/>
              </a:rPr>
              <a:t>青鱼       </a:t>
            </a:r>
            <a:r>
              <a:rPr lang="en-US" altLang="zh-CN" sz="2000" b="1" dirty="0" smtClean="0">
                <a:latin typeface="黑体" pitchFamily="49" charset="-122"/>
                <a:ea typeface="黑体" pitchFamily="49" charset="-122"/>
              </a:rPr>
              <a:t>31        </a:t>
            </a:r>
            <a:r>
              <a:rPr lang="zh-CN" altLang="en-US" sz="2000" b="1" dirty="0" smtClean="0">
                <a:latin typeface="黑体" pitchFamily="49" charset="-122"/>
                <a:ea typeface="黑体" pitchFamily="49" charset="-122"/>
              </a:rPr>
              <a:t>油菜       </a:t>
            </a:r>
            <a:r>
              <a:rPr lang="en-US" altLang="zh-CN" sz="2000" b="1" dirty="0" smtClean="0">
                <a:latin typeface="黑体" pitchFamily="49" charset="-122"/>
                <a:ea typeface="黑体" pitchFamily="49" charset="-122"/>
              </a:rPr>
              <a:t>108</a:t>
            </a:r>
          </a:p>
          <a:p>
            <a:pPr eaLnBrk="1" hangingPunct="1">
              <a:buFontTx/>
              <a:buNone/>
            </a:pPr>
            <a:r>
              <a:rPr lang="en-US" altLang="zh-CN" sz="2000" b="1" dirty="0" smtClean="0">
                <a:latin typeface="黑体" pitchFamily="49" charset="-122"/>
                <a:ea typeface="黑体" pitchFamily="49" charset="-122"/>
              </a:rPr>
              <a:t>   </a:t>
            </a:r>
            <a:r>
              <a:rPr lang="zh-CN" altLang="en-US" sz="2000" b="1" dirty="0" smtClean="0">
                <a:latin typeface="黑体" pitchFamily="49" charset="-122"/>
                <a:ea typeface="黑体" pitchFamily="49" charset="-122"/>
              </a:rPr>
              <a:t>奶酪      </a:t>
            </a:r>
            <a:r>
              <a:rPr lang="en-US" altLang="zh-CN" sz="2000" b="1" dirty="0" smtClean="0">
                <a:latin typeface="黑体" pitchFamily="49" charset="-122"/>
                <a:ea typeface="黑体" pitchFamily="49" charset="-122"/>
              </a:rPr>
              <a:t>799          </a:t>
            </a:r>
            <a:r>
              <a:rPr lang="zh-CN" altLang="en-US" sz="2000" b="1" dirty="0" smtClean="0">
                <a:latin typeface="黑体" pitchFamily="49" charset="-122"/>
                <a:ea typeface="黑体" pitchFamily="49" charset="-122"/>
              </a:rPr>
              <a:t>带鱼       </a:t>
            </a:r>
            <a:r>
              <a:rPr lang="en-US" altLang="zh-CN" sz="2000" b="1" dirty="0" smtClean="0">
                <a:latin typeface="黑体" pitchFamily="49" charset="-122"/>
                <a:ea typeface="黑体" pitchFamily="49" charset="-122"/>
              </a:rPr>
              <a:t>28        </a:t>
            </a:r>
            <a:r>
              <a:rPr lang="zh-CN" altLang="en-US" sz="2000" b="1" dirty="0" smtClean="0">
                <a:latin typeface="黑体" pitchFamily="49" charset="-122"/>
                <a:ea typeface="黑体" pitchFamily="49" charset="-122"/>
              </a:rPr>
              <a:t>芹菜       </a:t>
            </a:r>
            <a:r>
              <a:rPr lang="en-US" altLang="zh-CN" sz="2000" b="1" dirty="0" smtClean="0">
                <a:latin typeface="黑体" pitchFamily="49" charset="-122"/>
                <a:ea typeface="黑体" pitchFamily="49" charset="-122"/>
              </a:rPr>
              <a:t>159</a:t>
            </a:r>
          </a:p>
          <a:p>
            <a:pPr eaLnBrk="1" hangingPunct="1">
              <a:buFontTx/>
              <a:buNone/>
            </a:pPr>
            <a:r>
              <a:rPr lang="en-US" altLang="zh-CN" sz="2000" b="1" dirty="0" smtClean="0">
                <a:latin typeface="黑体" pitchFamily="49" charset="-122"/>
                <a:ea typeface="黑体" pitchFamily="49" charset="-122"/>
              </a:rPr>
              <a:t>   </a:t>
            </a:r>
            <a:r>
              <a:rPr lang="zh-CN" altLang="en-US" sz="2000" b="1" dirty="0" smtClean="0">
                <a:latin typeface="黑体" pitchFamily="49" charset="-122"/>
                <a:ea typeface="黑体" pitchFamily="49" charset="-122"/>
              </a:rPr>
              <a:t>黄豆      </a:t>
            </a:r>
            <a:r>
              <a:rPr lang="en-US" altLang="zh-CN" sz="2000" b="1" dirty="0" smtClean="0">
                <a:latin typeface="黑体" pitchFamily="49" charset="-122"/>
                <a:ea typeface="黑体" pitchFamily="49" charset="-122"/>
              </a:rPr>
              <a:t>191          </a:t>
            </a:r>
            <a:r>
              <a:rPr lang="zh-CN" altLang="en-US" sz="2000" b="1" dirty="0" smtClean="0">
                <a:latin typeface="黑体" pitchFamily="49" charset="-122"/>
                <a:ea typeface="黑体" pitchFamily="49" charset="-122"/>
              </a:rPr>
              <a:t>海虾      </a:t>
            </a:r>
            <a:r>
              <a:rPr lang="en-US" altLang="zh-CN" sz="2000" b="1" dirty="0" smtClean="0">
                <a:latin typeface="黑体" pitchFamily="49" charset="-122"/>
                <a:ea typeface="黑体" pitchFamily="49" charset="-122"/>
              </a:rPr>
              <a:t>146       </a:t>
            </a:r>
            <a:r>
              <a:rPr lang="zh-CN" altLang="en-US" sz="2000" b="1" dirty="0" smtClean="0">
                <a:latin typeface="黑体" pitchFamily="49" charset="-122"/>
                <a:ea typeface="黑体" pitchFamily="49" charset="-122"/>
              </a:rPr>
              <a:t>大白菜       </a:t>
            </a:r>
            <a:r>
              <a:rPr lang="en-US" altLang="zh-CN" sz="2000" b="1" dirty="0" smtClean="0">
                <a:latin typeface="黑体" pitchFamily="49" charset="-122"/>
                <a:ea typeface="黑体" pitchFamily="49" charset="-122"/>
              </a:rPr>
              <a:t>69</a:t>
            </a:r>
          </a:p>
          <a:p>
            <a:pPr eaLnBrk="1" hangingPunct="1">
              <a:buFontTx/>
              <a:buNone/>
            </a:pPr>
            <a:r>
              <a:rPr lang="en-US" altLang="zh-CN" sz="2000" b="1" dirty="0" smtClean="0">
                <a:latin typeface="黑体" pitchFamily="49" charset="-122"/>
                <a:ea typeface="黑体" pitchFamily="49" charset="-122"/>
              </a:rPr>
              <a:t>   </a:t>
            </a:r>
            <a:r>
              <a:rPr lang="zh-CN" altLang="en-US" sz="2000" b="1" dirty="0" smtClean="0">
                <a:latin typeface="黑体" pitchFamily="49" charset="-122"/>
                <a:ea typeface="黑体" pitchFamily="49" charset="-122"/>
              </a:rPr>
              <a:t>青豆      </a:t>
            </a:r>
            <a:r>
              <a:rPr lang="en-US" altLang="zh-CN" sz="2000" b="1" dirty="0" smtClean="0">
                <a:latin typeface="黑体" pitchFamily="49" charset="-122"/>
                <a:ea typeface="黑体" pitchFamily="49" charset="-122"/>
              </a:rPr>
              <a:t>200          </a:t>
            </a:r>
            <a:r>
              <a:rPr lang="zh-CN" altLang="en-US" sz="2000" b="1" dirty="0" smtClean="0">
                <a:latin typeface="黑体" pitchFamily="49" charset="-122"/>
                <a:ea typeface="黑体" pitchFamily="49" charset="-122"/>
              </a:rPr>
              <a:t>海蟹      </a:t>
            </a:r>
            <a:r>
              <a:rPr lang="en-US" altLang="zh-CN" sz="2000" b="1" dirty="0" smtClean="0">
                <a:latin typeface="黑体" pitchFamily="49" charset="-122"/>
                <a:ea typeface="黑体" pitchFamily="49" charset="-122"/>
              </a:rPr>
              <a:t>208        </a:t>
            </a:r>
            <a:r>
              <a:rPr lang="zh-CN" altLang="en-US" sz="2000" b="1" dirty="0" smtClean="0">
                <a:latin typeface="黑体" pitchFamily="49" charset="-122"/>
                <a:ea typeface="黑体" pitchFamily="49" charset="-122"/>
              </a:rPr>
              <a:t>豌豆        </a:t>
            </a:r>
            <a:r>
              <a:rPr lang="en-US" altLang="zh-CN" sz="2000" b="1" dirty="0" smtClean="0">
                <a:latin typeface="黑体" pitchFamily="49" charset="-122"/>
                <a:ea typeface="黑体" pitchFamily="49" charset="-122"/>
              </a:rPr>
              <a:t>97</a:t>
            </a:r>
          </a:p>
          <a:p>
            <a:pPr eaLnBrk="1" hangingPunct="1">
              <a:buFontTx/>
              <a:buNone/>
            </a:pPr>
            <a:r>
              <a:rPr lang="en-US" altLang="zh-CN" sz="2000" b="1" dirty="0" smtClean="0">
                <a:latin typeface="黑体" pitchFamily="49" charset="-122"/>
                <a:ea typeface="黑体" pitchFamily="49" charset="-122"/>
              </a:rPr>
              <a:t>   </a:t>
            </a:r>
            <a:r>
              <a:rPr lang="zh-CN" altLang="en-US" sz="2000" b="1" dirty="0" smtClean="0">
                <a:latin typeface="黑体" pitchFamily="49" charset="-122"/>
                <a:ea typeface="黑体" pitchFamily="49" charset="-122"/>
              </a:rPr>
              <a:t>绿豆       </a:t>
            </a:r>
            <a:r>
              <a:rPr lang="en-US" altLang="zh-CN" sz="2000" b="1" dirty="0" smtClean="0">
                <a:latin typeface="黑体" pitchFamily="49" charset="-122"/>
                <a:ea typeface="黑体" pitchFamily="49" charset="-122"/>
              </a:rPr>
              <a:t>81          </a:t>
            </a:r>
            <a:r>
              <a:rPr lang="zh-CN" altLang="en-US" sz="2000" b="1" dirty="0" smtClean="0">
                <a:latin typeface="黑体" pitchFamily="49" charset="-122"/>
                <a:ea typeface="黑体" pitchFamily="49" charset="-122"/>
              </a:rPr>
              <a:t>海带（浸）</a:t>
            </a:r>
            <a:r>
              <a:rPr lang="en-US" altLang="zh-CN" sz="2000" b="1" dirty="0" smtClean="0">
                <a:latin typeface="黑体" pitchFamily="49" charset="-122"/>
                <a:ea typeface="黑体" pitchFamily="49" charset="-122"/>
              </a:rPr>
              <a:t>241        </a:t>
            </a:r>
            <a:r>
              <a:rPr lang="zh-CN" altLang="en-US" sz="2000" b="1" dirty="0" smtClean="0">
                <a:latin typeface="黑体" pitchFamily="49" charset="-122"/>
                <a:ea typeface="黑体" pitchFamily="49" charset="-122"/>
              </a:rPr>
              <a:t>大米        </a:t>
            </a:r>
            <a:r>
              <a:rPr lang="en-US" altLang="zh-CN" sz="2000" b="1" dirty="0" smtClean="0">
                <a:latin typeface="黑体" pitchFamily="49" charset="-122"/>
                <a:ea typeface="黑体" pitchFamily="49" charset="-122"/>
              </a:rPr>
              <a:t>13</a:t>
            </a:r>
          </a:p>
          <a:p>
            <a:pPr eaLnBrk="1" hangingPunct="1">
              <a:buFontTx/>
              <a:buNone/>
            </a:pPr>
            <a:r>
              <a:rPr lang="en-US" altLang="zh-CN" sz="2000" b="1" dirty="0" smtClean="0">
                <a:latin typeface="黑体" pitchFamily="49" charset="-122"/>
                <a:ea typeface="黑体" pitchFamily="49" charset="-122"/>
              </a:rPr>
              <a:t>   </a:t>
            </a:r>
            <a:r>
              <a:rPr lang="zh-CN" altLang="en-US" sz="2000" b="1" dirty="0" smtClean="0">
                <a:latin typeface="黑体" pitchFamily="49" charset="-122"/>
                <a:ea typeface="黑体" pitchFamily="49" charset="-122"/>
              </a:rPr>
              <a:t>豆腐    </a:t>
            </a:r>
            <a:r>
              <a:rPr lang="en-US" altLang="zh-CN" sz="2000" b="1" dirty="0" smtClean="0">
                <a:latin typeface="黑体" pitchFamily="49" charset="-122"/>
                <a:ea typeface="黑体" pitchFamily="49" charset="-122"/>
              </a:rPr>
              <a:t>116</a:t>
            </a:r>
            <a:r>
              <a:rPr lang="en-US" altLang="zh-CN" sz="2000" b="1" dirty="0" smtClean="0">
                <a:latin typeface="黑体" pitchFamily="49" charset="-122"/>
                <a:ea typeface="黑体" pitchFamily="49" charset="-122"/>
                <a:sym typeface="Symbol" pitchFamily="18" charset="2"/>
              </a:rPr>
              <a:t></a:t>
            </a:r>
            <a:r>
              <a:rPr lang="en-US" altLang="zh-CN" sz="2000" b="1" dirty="0" smtClean="0">
                <a:latin typeface="黑体" pitchFamily="49" charset="-122"/>
                <a:ea typeface="黑体" pitchFamily="49" charset="-122"/>
              </a:rPr>
              <a:t>164        </a:t>
            </a:r>
            <a:r>
              <a:rPr lang="zh-CN" altLang="en-US" sz="2000" b="1" dirty="0" smtClean="0">
                <a:latin typeface="黑体" pitchFamily="49" charset="-122"/>
                <a:ea typeface="黑体" pitchFamily="49" charset="-122"/>
              </a:rPr>
              <a:t>猪肉（瘦）  </a:t>
            </a:r>
            <a:r>
              <a:rPr lang="en-US" altLang="zh-CN" sz="2000" b="1" dirty="0" smtClean="0">
                <a:latin typeface="黑体" pitchFamily="49" charset="-122"/>
                <a:ea typeface="黑体" pitchFamily="49" charset="-122"/>
              </a:rPr>
              <a:t>6       </a:t>
            </a:r>
            <a:r>
              <a:rPr lang="zh-CN" altLang="en-US" sz="2000" b="1" dirty="0" smtClean="0">
                <a:latin typeface="黑体" pitchFamily="49" charset="-122"/>
                <a:ea typeface="黑体" pitchFamily="49" charset="-122"/>
              </a:rPr>
              <a:t>芝麻酱     </a:t>
            </a:r>
            <a:r>
              <a:rPr lang="en-US" altLang="zh-CN" sz="2000" b="1" dirty="0" smtClean="0">
                <a:latin typeface="黑体" pitchFamily="49" charset="-122"/>
                <a:ea typeface="黑体" pitchFamily="49" charset="-122"/>
              </a:rPr>
              <a:t>1170</a:t>
            </a:r>
          </a:p>
          <a:p>
            <a:pPr eaLnBrk="1" hangingPunct="1">
              <a:buFontTx/>
              <a:buNone/>
            </a:pPr>
            <a:r>
              <a:rPr lang="en-US" altLang="zh-CN" sz="2000" b="1" dirty="0" smtClean="0">
                <a:latin typeface="黑体" pitchFamily="49" charset="-122"/>
                <a:ea typeface="黑体" pitchFamily="49" charset="-122"/>
              </a:rPr>
              <a:t>   </a:t>
            </a:r>
            <a:r>
              <a:rPr lang="zh-CN" altLang="en-US" sz="2000" b="1" dirty="0" smtClean="0">
                <a:latin typeface="黑体" pitchFamily="49" charset="-122"/>
                <a:ea typeface="黑体" pitchFamily="49" charset="-122"/>
              </a:rPr>
              <a:t>虾皮      </a:t>
            </a:r>
            <a:r>
              <a:rPr lang="en-US" altLang="zh-CN" sz="2000" b="1" dirty="0" smtClean="0">
                <a:latin typeface="黑体" pitchFamily="49" charset="-122"/>
                <a:ea typeface="黑体" pitchFamily="49" charset="-122"/>
              </a:rPr>
              <a:t>991          </a:t>
            </a:r>
            <a:r>
              <a:rPr lang="zh-CN" altLang="en-US" sz="2000" b="1" dirty="0" smtClean="0">
                <a:latin typeface="黑体" pitchFamily="49" charset="-122"/>
                <a:ea typeface="黑体" pitchFamily="49" charset="-122"/>
              </a:rPr>
              <a:t>牛肉（瘦）  </a:t>
            </a:r>
            <a:r>
              <a:rPr lang="en-US" altLang="zh-CN" sz="2000" b="1" dirty="0" smtClean="0">
                <a:latin typeface="黑体" pitchFamily="49" charset="-122"/>
                <a:ea typeface="黑体" pitchFamily="49" charset="-122"/>
              </a:rPr>
              <a:t>9       </a:t>
            </a:r>
            <a:r>
              <a:rPr lang="zh-CN" altLang="en-US" sz="2000" b="1" dirty="0" smtClean="0">
                <a:latin typeface="黑体" pitchFamily="49" charset="-122"/>
                <a:ea typeface="黑体" pitchFamily="49" charset="-122"/>
              </a:rPr>
              <a:t>花生仁（炒）</a:t>
            </a:r>
            <a:r>
              <a:rPr lang="en-US" altLang="zh-CN" sz="2000" b="1" dirty="0" smtClean="0">
                <a:latin typeface="黑体" pitchFamily="49" charset="-122"/>
                <a:ea typeface="黑体" pitchFamily="49" charset="-122"/>
              </a:rPr>
              <a:t>284</a:t>
            </a:r>
          </a:p>
          <a:p>
            <a:pPr eaLnBrk="1" hangingPunct="1">
              <a:buFontTx/>
              <a:buNone/>
            </a:pPr>
            <a:r>
              <a:rPr lang="en-US" altLang="zh-CN" sz="2000" b="1" dirty="0" smtClean="0">
                <a:latin typeface="黑体" pitchFamily="49" charset="-122"/>
                <a:ea typeface="黑体" pitchFamily="49" charset="-122"/>
              </a:rPr>
              <a:t>   </a:t>
            </a:r>
            <a:r>
              <a:rPr lang="zh-CN" altLang="en-US" sz="2000" b="1" dirty="0" smtClean="0">
                <a:latin typeface="黑体" pitchFamily="49" charset="-122"/>
                <a:ea typeface="黑体" pitchFamily="49" charset="-122"/>
              </a:rPr>
              <a:t>大黄鱼     </a:t>
            </a:r>
            <a:r>
              <a:rPr lang="en-US" altLang="zh-CN" sz="2000" b="1" dirty="0" smtClean="0">
                <a:latin typeface="黑体" pitchFamily="49" charset="-122"/>
                <a:ea typeface="黑体" pitchFamily="49" charset="-122"/>
              </a:rPr>
              <a:t>53          </a:t>
            </a:r>
            <a:r>
              <a:rPr lang="zh-CN" altLang="en-US" sz="2000" b="1" dirty="0" smtClean="0">
                <a:latin typeface="黑体" pitchFamily="49" charset="-122"/>
                <a:ea typeface="黑体" pitchFamily="49" charset="-122"/>
              </a:rPr>
              <a:t>羊肉（瘦）  </a:t>
            </a:r>
            <a:r>
              <a:rPr lang="en-US" altLang="zh-CN" sz="2000" b="1" dirty="0" smtClean="0">
                <a:latin typeface="黑体" pitchFamily="49" charset="-122"/>
                <a:ea typeface="黑体" pitchFamily="49" charset="-122"/>
              </a:rPr>
              <a:t>9       </a:t>
            </a:r>
            <a:r>
              <a:rPr lang="zh-CN" altLang="en-US" sz="2000" b="1" dirty="0" smtClean="0">
                <a:latin typeface="黑体" pitchFamily="49" charset="-122"/>
                <a:ea typeface="黑体" pitchFamily="49" charset="-122"/>
              </a:rPr>
              <a:t>西瓜子      </a:t>
            </a:r>
            <a:r>
              <a:rPr lang="en-US" altLang="zh-CN" sz="2000" b="1" dirty="0" smtClean="0">
                <a:latin typeface="黑体" pitchFamily="49" charset="-122"/>
                <a:ea typeface="黑体" pitchFamily="49" charset="-122"/>
              </a:rPr>
              <a:t>392</a:t>
            </a:r>
          </a:p>
          <a:p>
            <a:pPr eaLnBrk="1" hangingPunct="1">
              <a:buFontTx/>
              <a:buNone/>
            </a:pPr>
            <a:r>
              <a:rPr lang="en-US" altLang="zh-CN" sz="2000" b="1" dirty="0" smtClean="0">
                <a:latin typeface="黑体" pitchFamily="49" charset="-122"/>
                <a:ea typeface="黑体" pitchFamily="49" charset="-122"/>
              </a:rPr>
              <a:t>   </a:t>
            </a:r>
            <a:r>
              <a:rPr lang="zh-CN" altLang="en-US" sz="2000" b="1" dirty="0" smtClean="0">
                <a:latin typeface="黑体" pitchFamily="49" charset="-122"/>
                <a:ea typeface="黑体" pitchFamily="49" charset="-122"/>
              </a:rPr>
              <a:t>小黄鱼     </a:t>
            </a:r>
            <a:r>
              <a:rPr lang="en-US" altLang="zh-CN" sz="2000" b="1" dirty="0" smtClean="0">
                <a:latin typeface="黑体" pitchFamily="49" charset="-122"/>
                <a:ea typeface="黑体" pitchFamily="49" charset="-122"/>
              </a:rPr>
              <a:t>78           </a:t>
            </a:r>
            <a:r>
              <a:rPr lang="zh-CN" altLang="en-US" sz="2000" b="1" dirty="0" smtClean="0">
                <a:latin typeface="黑体" pitchFamily="49" charset="-122"/>
                <a:ea typeface="黑体" pitchFamily="49" charset="-122"/>
              </a:rPr>
              <a:t>鸡         </a:t>
            </a:r>
            <a:r>
              <a:rPr lang="en-US" altLang="zh-CN" sz="2000" b="1" dirty="0" smtClean="0">
                <a:latin typeface="黑体" pitchFamily="49" charset="-122"/>
                <a:ea typeface="黑体" pitchFamily="49" charset="-122"/>
              </a:rPr>
              <a:t>9       </a:t>
            </a:r>
            <a:r>
              <a:rPr lang="zh-CN" altLang="en-US" sz="2000" b="1" dirty="0" smtClean="0">
                <a:latin typeface="黑体" pitchFamily="49" charset="-122"/>
                <a:ea typeface="黑体" pitchFamily="49" charset="-122"/>
              </a:rPr>
              <a:t>黑木耳      </a:t>
            </a:r>
            <a:r>
              <a:rPr lang="en-US" altLang="zh-CN" sz="2000" b="1" dirty="0" smtClean="0">
                <a:latin typeface="黑体" pitchFamily="49" charset="-122"/>
                <a:ea typeface="黑体" pitchFamily="49" charset="-122"/>
              </a:rPr>
              <a:t>247</a:t>
            </a:r>
          </a:p>
          <a:p>
            <a:pPr eaLnBrk="1" hangingPunct="1">
              <a:buFontTx/>
              <a:buNone/>
            </a:pPr>
            <a:r>
              <a:rPr lang="en-US" altLang="zh-CN" sz="2000" b="1" dirty="0" smtClean="0">
                <a:latin typeface="黑体" pitchFamily="49" charset="-122"/>
                <a:ea typeface="黑体" pitchFamily="49" charset="-122"/>
              </a:rPr>
              <a:t>   </a:t>
            </a:r>
            <a:r>
              <a:rPr lang="zh-CN" altLang="en-US" sz="2000" b="1" dirty="0" smtClean="0">
                <a:latin typeface="黑体" pitchFamily="49" charset="-122"/>
                <a:ea typeface="黑体" pitchFamily="49" charset="-122"/>
              </a:rPr>
              <a:t>凤鲚      </a:t>
            </a:r>
            <a:r>
              <a:rPr lang="en-US" altLang="zh-CN" sz="2000" b="1" dirty="0" smtClean="0">
                <a:latin typeface="黑体" pitchFamily="49" charset="-122"/>
                <a:ea typeface="黑体" pitchFamily="49" charset="-122"/>
              </a:rPr>
              <a:t>114         </a:t>
            </a:r>
            <a:r>
              <a:rPr lang="zh-CN" altLang="en-US" sz="2000" b="1" dirty="0" smtClean="0">
                <a:latin typeface="黑体" pitchFamily="49" charset="-122"/>
                <a:ea typeface="黑体" pitchFamily="49" charset="-122"/>
              </a:rPr>
              <a:t>鸡蛋黄     </a:t>
            </a:r>
            <a:r>
              <a:rPr lang="en-US" altLang="zh-CN" sz="2000" b="1" dirty="0" smtClean="0">
                <a:latin typeface="黑体" pitchFamily="49" charset="-122"/>
                <a:ea typeface="黑体" pitchFamily="49" charset="-122"/>
              </a:rPr>
              <a:t>112        </a:t>
            </a:r>
            <a:r>
              <a:rPr lang="zh-CN" altLang="en-US" sz="2000" b="1" dirty="0" smtClean="0">
                <a:latin typeface="黑体" pitchFamily="49" charset="-122"/>
                <a:ea typeface="黑体" pitchFamily="49" charset="-122"/>
              </a:rPr>
              <a:t>紫菜       </a:t>
            </a:r>
            <a:r>
              <a:rPr lang="en-US" altLang="zh-CN" sz="2000" b="1" dirty="0" smtClean="0">
                <a:latin typeface="黑体" pitchFamily="49" charset="-122"/>
                <a:ea typeface="黑体" pitchFamily="49" charset="-122"/>
              </a:rPr>
              <a:t>264</a:t>
            </a:r>
          </a:p>
        </p:txBody>
      </p:sp>
      <p:sp>
        <p:nvSpPr>
          <p:cNvPr id="103429" name="Line 4"/>
          <p:cNvSpPr>
            <a:spLocks noChangeShapeType="1"/>
          </p:cNvSpPr>
          <p:nvPr/>
        </p:nvSpPr>
        <p:spPr bwMode="auto">
          <a:xfrm>
            <a:off x="762000" y="1295400"/>
            <a:ext cx="7620000" cy="0"/>
          </a:xfrm>
          <a:prstGeom prst="line">
            <a:avLst/>
          </a:prstGeom>
          <a:noFill/>
          <a:ln w="9525">
            <a:solidFill>
              <a:schemeClr val="tx1"/>
            </a:solidFill>
            <a:round/>
            <a:headEnd/>
            <a:tailEnd/>
          </a:ln>
        </p:spPr>
        <p:txBody>
          <a:bodyPr/>
          <a:lstStyle/>
          <a:p>
            <a:endParaRPr lang="zh-CN" altLang="en-US"/>
          </a:p>
        </p:txBody>
      </p:sp>
      <p:sp>
        <p:nvSpPr>
          <p:cNvPr id="103430" name="Line 5"/>
          <p:cNvSpPr>
            <a:spLocks noChangeShapeType="1"/>
          </p:cNvSpPr>
          <p:nvPr/>
        </p:nvSpPr>
        <p:spPr bwMode="auto">
          <a:xfrm>
            <a:off x="685800" y="6248400"/>
            <a:ext cx="7772400" cy="0"/>
          </a:xfrm>
          <a:prstGeom prst="line">
            <a:avLst/>
          </a:prstGeom>
          <a:noFill/>
          <a:ln w="9525">
            <a:solidFill>
              <a:schemeClr val="tx1"/>
            </a:solidFill>
            <a:round/>
            <a:headEnd/>
            <a:tailEnd/>
          </a:ln>
        </p:spPr>
        <p:txBody>
          <a:bodyPr/>
          <a:lstStyle/>
          <a:p>
            <a:endParaRPr lang="zh-CN" altLang="en-US"/>
          </a:p>
        </p:txBody>
      </p:sp>
      <p:sp>
        <p:nvSpPr>
          <p:cNvPr id="103431" name="Line 6"/>
          <p:cNvSpPr>
            <a:spLocks noChangeShapeType="1"/>
          </p:cNvSpPr>
          <p:nvPr/>
        </p:nvSpPr>
        <p:spPr bwMode="auto">
          <a:xfrm>
            <a:off x="838200" y="1905000"/>
            <a:ext cx="7543800" cy="0"/>
          </a:xfrm>
          <a:prstGeom prst="line">
            <a:avLst/>
          </a:prstGeom>
          <a:noFill/>
          <a:ln w="9525">
            <a:solidFill>
              <a:schemeClr val="tx1"/>
            </a:solidFill>
            <a:round/>
            <a:headEnd/>
            <a:tailEnd/>
          </a:ln>
        </p:spPr>
        <p:txBody>
          <a:bodyPr/>
          <a:lstStyle/>
          <a:p>
            <a:endParaRPr lang="zh-CN" altLang="en-US"/>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灯片编号占位符 5"/>
          <p:cNvSpPr>
            <a:spLocks noGrp="1"/>
          </p:cNvSpPr>
          <p:nvPr>
            <p:ph type="sldNum" sz="quarter" idx="12"/>
          </p:nvPr>
        </p:nvSpPr>
        <p:spPr>
          <a:noFill/>
        </p:spPr>
        <p:txBody>
          <a:bodyPr/>
          <a:lstStyle/>
          <a:p>
            <a:fld id="{CF2E46C9-F3B1-43E3-8388-814DDE5EFBED}" type="slidenum">
              <a:rPr lang="en-US" altLang="zh-CN" smtClean="0">
                <a:latin typeface="Arial" pitchFamily="34" charset="0"/>
              </a:rPr>
              <a:pPr/>
              <a:t>94</a:t>
            </a:fld>
            <a:endParaRPr lang="en-US" altLang="zh-CN" smtClean="0">
              <a:latin typeface="Arial" pitchFamily="34" charset="0"/>
            </a:endParaRPr>
          </a:p>
        </p:txBody>
      </p:sp>
      <p:sp>
        <p:nvSpPr>
          <p:cNvPr id="104451" name="Rectangle 2"/>
          <p:cNvSpPr>
            <a:spLocks noGrp="1" noChangeArrowheads="1"/>
          </p:cNvSpPr>
          <p:nvPr>
            <p:ph type="title"/>
          </p:nvPr>
        </p:nvSpPr>
        <p:spPr>
          <a:xfrm>
            <a:off x="539750" y="692150"/>
            <a:ext cx="8229600" cy="1384300"/>
          </a:xfrm>
        </p:spPr>
        <p:txBody>
          <a:bodyPr/>
          <a:lstStyle/>
          <a:p>
            <a:pPr algn="l" eaLnBrk="1" hangingPunct="1"/>
            <a:r>
              <a:rPr lang="zh-CN" altLang="en-US" sz="3600" b="1" smtClean="0">
                <a:solidFill>
                  <a:srgbClr val="3333FF"/>
                </a:solidFill>
                <a:latin typeface="黑体" pitchFamily="49" charset="-122"/>
                <a:ea typeface="黑体" pitchFamily="49" charset="-122"/>
              </a:rPr>
              <a:t>三</a:t>
            </a:r>
            <a:r>
              <a:rPr lang="en-US" altLang="zh-CN" sz="3600" b="1" smtClean="0">
                <a:solidFill>
                  <a:srgbClr val="3333FF"/>
                </a:solidFill>
                <a:latin typeface="黑体" pitchFamily="49" charset="-122"/>
                <a:ea typeface="黑体" pitchFamily="49" charset="-122"/>
              </a:rPr>
              <a:t>.</a:t>
            </a:r>
            <a:r>
              <a:rPr lang="zh-CN" altLang="en-US" sz="3600" b="1" smtClean="0">
                <a:solidFill>
                  <a:srgbClr val="3333FF"/>
                </a:solidFill>
                <a:latin typeface="黑体" pitchFamily="49" charset="-122"/>
                <a:ea typeface="黑体" pitchFamily="49" charset="-122"/>
              </a:rPr>
              <a:t>铁</a:t>
            </a:r>
            <a:r>
              <a:rPr lang="zh-CN" altLang="en-US" sz="3600" b="1" smtClean="0">
                <a:solidFill>
                  <a:schemeClr val="hlink"/>
                </a:solidFill>
                <a:latin typeface="Times New Roman" pitchFamily="18" charset="0"/>
                <a:ea typeface="楷体_GB2312" pitchFamily="49" charset="-122"/>
              </a:rPr>
              <a:t/>
            </a:r>
            <a:br>
              <a:rPr lang="zh-CN" altLang="en-US" sz="3600" b="1" smtClean="0">
                <a:solidFill>
                  <a:schemeClr val="hlink"/>
                </a:solidFill>
                <a:latin typeface="Times New Roman" pitchFamily="18" charset="0"/>
                <a:ea typeface="楷体_GB2312" pitchFamily="49" charset="-122"/>
              </a:rPr>
            </a:br>
            <a:endParaRPr lang="zh-CN" altLang="en-US" sz="3600" b="1" smtClean="0">
              <a:solidFill>
                <a:schemeClr val="hlink"/>
              </a:solidFill>
              <a:latin typeface="Times New Roman" pitchFamily="18" charset="0"/>
              <a:ea typeface="楷体_GB2312" pitchFamily="49" charset="-122"/>
            </a:endParaRPr>
          </a:p>
        </p:txBody>
      </p:sp>
      <p:sp>
        <p:nvSpPr>
          <p:cNvPr id="104452" name="Rectangle 3"/>
          <p:cNvSpPr>
            <a:spLocks noGrp="1" noChangeArrowheads="1"/>
          </p:cNvSpPr>
          <p:nvPr>
            <p:ph type="body" idx="1"/>
          </p:nvPr>
        </p:nvSpPr>
        <p:spPr>
          <a:xfrm>
            <a:off x="539750" y="1773238"/>
            <a:ext cx="8604250" cy="5084762"/>
          </a:xfrm>
        </p:spPr>
        <p:txBody>
          <a:bodyPr/>
          <a:lstStyle/>
          <a:p>
            <a:pPr eaLnBrk="1" hangingPunct="1">
              <a:lnSpc>
                <a:spcPct val="140000"/>
              </a:lnSpc>
              <a:buFontTx/>
              <a:buNone/>
            </a:pPr>
            <a:r>
              <a:rPr lang="en-US" altLang="zh-CN" sz="2800" b="1" smtClean="0">
                <a:latin typeface="黑体" pitchFamily="49" charset="-122"/>
                <a:ea typeface="黑体" pitchFamily="49" charset="-122"/>
              </a:rPr>
              <a:t>1</a:t>
            </a:r>
            <a:r>
              <a:rPr lang="zh-CN" altLang="en-US" sz="2800" b="1" smtClean="0">
                <a:latin typeface="黑体" pitchFamily="49" charset="-122"/>
                <a:ea typeface="黑体" pitchFamily="49" charset="-122"/>
              </a:rPr>
              <a:t>．体内分布   （</a:t>
            </a:r>
            <a:r>
              <a:rPr lang="en-US" altLang="zh-CN" sz="2800" b="1" smtClean="0">
                <a:latin typeface="黑体" pitchFamily="49" charset="-122"/>
                <a:ea typeface="黑体" pitchFamily="49" charset="-122"/>
              </a:rPr>
              <a:t>4</a:t>
            </a:r>
            <a:r>
              <a:rPr lang="en-US" altLang="zh-CN" sz="2800" b="1" smtClean="0">
                <a:latin typeface="黑体" pitchFamily="49" charset="-122"/>
                <a:ea typeface="黑体" pitchFamily="49" charset="-122"/>
                <a:sym typeface="Symbol" pitchFamily="18" charset="2"/>
              </a:rPr>
              <a:t></a:t>
            </a:r>
            <a:r>
              <a:rPr lang="en-US" altLang="zh-CN" sz="2800" b="1" smtClean="0">
                <a:latin typeface="黑体" pitchFamily="49" charset="-122"/>
                <a:ea typeface="黑体" pitchFamily="49" charset="-122"/>
              </a:rPr>
              <a:t>5g</a:t>
            </a:r>
            <a:r>
              <a:rPr lang="zh-CN" altLang="en-US" sz="2800" b="1" smtClean="0">
                <a:latin typeface="黑体" pitchFamily="49" charset="-122"/>
                <a:ea typeface="黑体" pitchFamily="49" charset="-122"/>
              </a:rPr>
              <a:t>） </a:t>
            </a:r>
          </a:p>
          <a:p>
            <a:pPr eaLnBrk="1" hangingPunct="1">
              <a:lnSpc>
                <a:spcPct val="140000"/>
              </a:lnSpc>
              <a:buFontTx/>
              <a:buNone/>
            </a:pPr>
            <a:r>
              <a:rPr lang="zh-CN" altLang="en-US" sz="2800" b="1" smtClean="0">
                <a:latin typeface="黑体" pitchFamily="49" charset="-122"/>
                <a:ea typeface="黑体" pitchFamily="49" charset="-122"/>
              </a:rPr>
              <a:t>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功能铁：      血红蛋白</a:t>
            </a:r>
            <a:r>
              <a:rPr lang="en-US" altLang="zh-CN" sz="2800" b="1" smtClean="0">
                <a:latin typeface="黑体" pitchFamily="49" charset="-122"/>
                <a:ea typeface="黑体" pitchFamily="49" charset="-122"/>
              </a:rPr>
              <a:t>65</a:t>
            </a:r>
            <a:r>
              <a:rPr lang="zh-CN" altLang="en-US" sz="2800" b="1" smtClean="0">
                <a:latin typeface="黑体" pitchFamily="49" charset="-122"/>
                <a:ea typeface="黑体" pitchFamily="49" charset="-122"/>
              </a:rPr>
              <a:t>％</a:t>
            </a:r>
            <a:r>
              <a:rPr lang="zh-CN" altLang="en-US" sz="2800" b="1" smtClean="0">
                <a:latin typeface="黑体" pitchFamily="49" charset="-122"/>
                <a:ea typeface="黑体" pitchFamily="49" charset="-122"/>
                <a:sym typeface="Symbol" pitchFamily="18" charset="2"/>
              </a:rPr>
              <a:t></a:t>
            </a:r>
            <a:r>
              <a:rPr lang="en-US" altLang="zh-CN" sz="2800" b="1" smtClean="0">
                <a:latin typeface="黑体" pitchFamily="49" charset="-122"/>
                <a:ea typeface="黑体" pitchFamily="49" charset="-122"/>
                <a:sym typeface="Symbol" pitchFamily="18" charset="2"/>
              </a:rPr>
              <a:t>75</a:t>
            </a:r>
            <a:r>
              <a:rPr lang="zh-CN" altLang="en-US" sz="2800" b="1" smtClean="0">
                <a:latin typeface="黑体" pitchFamily="49" charset="-122"/>
                <a:ea typeface="黑体" pitchFamily="49" charset="-122"/>
              </a:rPr>
              <a:t>％ 肌红蛋白</a:t>
            </a:r>
            <a:r>
              <a:rPr lang="en-US" altLang="zh-CN" sz="2800" b="1" smtClean="0">
                <a:latin typeface="黑体" pitchFamily="49" charset="-122"/>
                <a:ea typeface="黑体" pitchFamily="49" charset="-122"/>
              </a:rPr>
              <a:t>3</a:t>
            </a:r>
            <a:r>
              <a:rPr lang="zh-CN" altLang="en-US" sz="2800" b="1" smtClean="0">
                <a:latin typeface="黑体" pitchFamily="49" charset="-122"/>
                <a:ea typeface="黑体" pitchFamily="49" charset="-122"/>
              </a:rPr>
              <a:t>％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血红素酶类</a:t>
            </a:r>
            <a:r>
              <a:rPr lang="en-US" altLang="zh-CN" sz="2800" b="1" smtClean="0">
                <a:latin typeface="黑体" pitchFamily="49" charset="-122"/>
                <a:ea typeface="黑体" pitchFamily="49" charset="-122"/>
              </a:rPr>
              <a:t>1</a:t>
            </a:r>
            <a:r>
              <a:rPr lang="zh-CN" altLang="en-US" sz="2800" b="1" smtClean="0">
                <a:latin typeface="黑体" pitchFamily="49" charset="-122"/>
                <a:ea typeface="黑体" pitchFamily="49" charset="-122"/>
              </a:rPr>
              <a:t>％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运输铁</a:t>
            </a:r>
            <a:r>
              <a:rPr lang="en-US" altLang="zh-CN" sz="2800" b="1" smtClean="0">
                <a:latin typeface="黑体" pitchFamily="49" charset="-122"/>
                <a:ea typeface="黑体" pitchFamily="49" charset="-122"/>
              </a:rPr>
              <a:t>4mg</a:t>
            </a:r>
          </a:p>
          <a:p>
            <a:pPr eaLnBrk="1" hangingPunct="1">
              <a:lnSpc>
                <a:spcPct val="140000"/>
              </a:lnSpc>
              <a:buFontTx/>
              <a:buNone/>
            </a:pPr>
            <a:r>
              <a:rPr lang="en-US" altLang="zh-CN" sz="2800" b="1" smtClean="0">
                <a:latin typeface="黑体" pitchFamily="49" charset="-122"/>
                <a:ea typeface="黑体" pitchFamily="49" charset="-122"/>
              </a:rPr>
              <a:t>  </a:t>
            </a:r>
            <a:r>
              <a:rPr lang="zh-CN" altLang="en-US" sz="2800" b="1" smtClean="0">
                <a:latin typeface="黑体" pitchFamily="49" charset="-122"/>
                <a:ea typeface="黑体" pitchFamily="49" charset="-122"/>
              </a:rPr>
              <a:t>储存铁：</a:t>
            </a:r>
            <a:r>
              <a:rPr lang="en-US" altLang="zh-CN" sz="2800" b="1" smtClean="0">
                <a:latin typeface="黑体" pitchFamily="49" charset="-122"/>
                <a:ea typeface="黑体" pitchFamily="49" charset="-122"/>
              </a:rPr>
              <a:t>(25</a:t>
            </a:r>
            <a:r>
              <a:rPr lang="zh-CN" altLang="en-US" sz="2800" b="1" smtClean="0">
                <a:latin typeface="黑体" pitchFamily="49" charset="-122"/>
                <a:ea typeface="黑体" pitchFamily="49" charset="-122"/>
              </a:rPr>
              <a:t>％</a:t>
            </a:r>
            <a:r>
              <a:rPr lang="en-US" altLang="zh-CN" sz="2800" b="1" smtClean="0">
                <a:latin typeface="黑体" pitchFamily="49" charset="-122"/>
                <a:ea typeface="黑体" pitchFamily="49" charset="-122"/>
              </a:rPr>
              <a:t>)</a:t>
            </a:r>
            <a:r>
              <a:rPr lang="zh-CN" altLang="en-US" sz="2800" b="1" smtClean="0">
                <a:latin typeface="黑体" pitchFamily="49" charset="-122"/>
                <a:ea typeface="黑体" pitchFamily="49" charset="-122"/>
              </a:rPr>
              <a:t>铁蛋白、含铁血黄素（肝、脾、</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骨髓）</a:t>
            </a:r>
            <a:r>
              <a:rPr lang="zh-CN" altLang="en-US" sz="2800" b="1" smtClean="0">
                <a:latin typeface="楷体_GB2312" pitchFamily="49" charset="-122"/>
                <a:ea typeface="楷体_GB2312" pitchFamily="49" charset="-122"/>
              </a:rPr>
              <a:t/>
            </a:r>
            <a:br>
              <a:rPr lang="zh-CN" altLang="en-US" sz="2800" b="1" smtClean="0">
                <a:latin typeface="楷体_GB2312" pitchFamily="49" charset="-122"/>
                <a:ea typeface="楷体_GB2312" pitchFamily="49" charset="-122"/>
              </a:rPr>
            </a:br>
            <a:endParaRPr lang="zh-CN" altLang="en-US" sz="2800" b="1" smtClean="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灯片编号占位符 5"/>
          <p:cNvSpPr>
            <a:spLocks noGrp="1"/>
          </p:cNvSpPr>
          <p:nvPr>
            <p:ph type="sldNum" sz="quarter" idx="12"/>
          </p:nvPr>
        </p:nvSpPr>
        <p:spPr>
          <a:noFill/>
        </p:spPr>
        <p:txBody>
          <a:bodyPr/>
          <a:lstStyle/>
          <a:p>
            <a:fld id="{5AE4C646-60A5-480A-B153-C1D0BF39C2A9}" type="slidenum">
              <a:rPr lang="en-US" altLang="zh-CN" smtClean="0">
                <a:latin typeface="Arial" pitchFamily="34" charset="0"/>
              </a:rPr>
              <a:pPr/>
              <a:t>95</a:t>
            </a:fld>
            <a:endParaRPr lang="en-US" altLang="zh-CN" smtClean="0">
              <a:latin typeface="Arial" pitchFamily="34" charset="0"/>
            </a:endParaRPr>
          </a:p>
        </p:txBody>
      </p:sp>
      <p:sp>
        <p:nvSpPr>
          <p:cNvPr id="105475" name="Rectangle 2"/>
          <p:cNvSpPr>
            <a:spLocks noGrp="1" noChangeArrowheads="1"/>
          </p:cNvSpPr>
          <p:nvPr>
            <p:ph type="body" idx="1"/>
          </p:nvPr>
        </p:nvSpPr>
        <p:spPr>
          <a:xfrm>
            <a:off x="768350" y="765175"/>
            <a:ext cx="7980363" cy="6092825"/>
          </a:xfrm>
        </p:spPr>
        <p:txBody>
          <a:bodyPr/>
          <a:lstStyle/>
          <a:p>
            <a:pPr eaLnBrk="1" hangingPunct="1">
              <a:lnSpc>
                <a:spcPct val="180000"/>
              </a:lnSpc>
              <a:buFontTx/>
              <a:buNone/>
            </a:pPr>
            <a:r>
              <a:rPr lang="en-US" altLang="zh-CN" sz="2400" b="1" smtClean="0">
                <a:latin typeface="黑体" pitchFamily="49" charset="-122"/>
                <a:ea typeface="黑体" pitchFamily="49" charset="-122"/>
              </a:rPr>
              <a:t> </a:t>
            </a:r>
            <a:r>
              <a:rPr lang="en-US" altLang="zh-CN" b="1" smtClean="0">
                <a:solidFill>
                  <a:srgbClr val="3333FF"/>
                </a:solidFill>
                <a:latin typeface="黑体" pitchFamily="49" charset="-122"/>
                <a:ea typeface="黑体" pitchFamily="49" charset="-122"/>
              </a:rPr>
              <a:t>2</a:t>
            </a:r>
            <a:r>
              <a:rPr lang="zh-CN" altLang="en-US" b="1" smtClean="0">
                <a:solidFill>
                  <a:srgbClr val="3333FF"/>
                </a:solidFill>
                <a:latin typeface="黑体" pitchFamily="49" charset="-122"/>
                <a:ea typeface="黑体" pitchFamily="49" charset="-122"/>
              </a:rPr>
              <a:t>．生理功能                   </a:t>
            </a:r>
            <a:endParaRPr lang="en-US" altLang="zh-CN" b="1" smtClean="0">
              <a:solidFill>
                <a:srgbClr val="3333FF"/>
              </a:solidFill>
              <a:latin typeface="黑体" pitchFamily="49" charset="-122"/>
              <a:ea typeface="黑体" pitchFamily="49" charset="-122"/>
            </a:endParaRPr>
          </a:p>
          <a:p>
            <a:pPr eaLnBrk="1" hangingPunct="1">
              <a:lnSpc>
                <a:spcPct val="180000"/>
              </a:lnSpc>
              <a:buFontTx/>
              <a:buNone/>
            </a:pP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参与体内</a:t>
            </a:r>
            <a:r>
              <a:rPr lang="en-US" altLang="zh-CN" sz="2800" b="1" smtClean="0">
                <a:latin typeface="黑体" pitchFamily="49" charset="-122"/>
                <a:ea typeface="黑体" pitchFamily="49" charset="-122"/>
              </a:rPr>
              <a:t>O</a:t>
            </a:r>
            <a:r>
              <a:rPr lang="en-US" altLang="zh-CN" sz="2800" b="1" baseline="-25000" smtClean="0">
                <a:latin typeface="黑体" pitchFamily="49" charset="-122"/>
                <a:ea typeface="黑体" pitchFamily="49" charset="-122"/>
              </a:rPr>
              <a:t>2</a:t>
            </a:r>
            <a:r>
              <a:rPr lang="zh-CN" altLang="en-US" sz="2800" b="1" smtClean="0">
                <a:latin typeface="黑体" pitchFamily="49" charset="-122"/>
                <a:ea typeface="黑体" pitchFamily="49" charset="-122"/>
              </a:rPr>
              <a:t>和</a:t>
            </a:r>
            <a:r>
              <a:rPr lang="en-US" altLang="zh-CN" sz="2800" b="1" smtClean="0">
                <a:latin typeface="黑体" pitchFamily="49" charset="-122"/>
                <a:ea typeface="黑体" pitchFamily="49" charset="-122"/>
              </a:rPr>
              <a:t>CO</a:t>
            </a:r>
            <a:r>
              <a:rPr lang="en-US" altLang="zh-CN" sz="2800" b="1" baseline="-25000" smtClean="0">
                <a:latin typeface="黑体" pitchFamily="49" charset="-122"/>
                <a:ea typeface="黑体" pitchFamily="49" charset="-122"/>
              </a:rPr>
              <a:t>2</a:t>
            </a:r>
            <a:r>
              <a:rPr lang="zh-CN" altLang="en-US" sz="2800" b="1" smtClean="0">
                <a:latin typeface="黑体" pitchFamily="49" charset="-122"/>
                <a:ea typeface="黑体" pitchFamily="49" charset="-122"/>
              </a:rPr>
              <a:t>的运送                             </a:t>
            </a:r>
          </a:p>
          <a:p>
            <a:pPr eaLnBrk="1" hangingPunct="1">
              <a:lnSpc>
                <a:spcPct val="180000"/>
              </a:lnSpc>
              <a:buFontTx/>
              <a:buNone/>
            </a:pPr>
            <a:r>
              <a:rPr lang="zh-CN" altLang="en-US" sz="2800" b="1" smtClean="0">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参与电子传递和组织呼吸过程 </a:t>
            </a:r>
          </a:p>
          <a:p>
            <a:pPr eaLnBrk="1" hangingPunct="1">
              <a:lnSpc>
                <a:spcPct val="180000"/>
              </a:lnSpc>
              <a:buFont typeface="Wingdings" pitchFamily="2" charset="2"/>
              <a:buChar char="Ø"/>
            </a:pPr>
            <a:r>
              <a:rPr lang="zh-CN" altLang="en-US" sz="2800" b="1" smtClean="0">
                <a:latin typeface="黑体" pitchFamily="49" charset="-122"/>
                <a:ea typeface="黑体" pitchFamily="49" charset="-122"/>
              </a:rPr>
              <a:t>缺乏症</a:t>
            </a:r>
            <a:r>
              <a:rPr lang="en-US" altLang="zh-CN" sz="2800" b="1" smtClean="0">
                <a:latin typeface="黑体" pitchFamily="49" charset="-122"/>
                <a:ea typeface="黑体" pitchFamily="49" charset="-122"/>
              </a:rPr>
              <a:t>:</a:t>
            </a:r>
            <a:r>
              <a:rPr lang="zh-CN" altLang="en-US" sz="2800" b="1" smtClean="0">
                <a:latin typeface="黑体" pitchFamily="49" charset="-122"/>
                <a:ea typeface="黑体" pitchFamily="49" charset="-122"/>
              </a:rPr>
              <a:t>贫血、神经、免疫系统等症状</a:t>
            </a:r>
            <a:r>
              <a:rPr lang="zh-CN" altLang="en-US" sz="2400" b="1" smtClean="0">
                <a:latin typeface="楷体_GB2312" pitchFamily="49" charset="-122"/>
                <a:ea typeface="楷体_GB2312" pitchFamily="49" charset="-122"/>
              </a:rPr>
              <a:t/>
            </a:r>
            <a:br>
              <a:rPr lang="zh-CN" altLang="en-US" sz="2400" b="1" smtClean="0">
                <a:latin typeface="楷体_GB2312" pitchFamily="49" charset="-122"/>
                <a:ea typeface="楷体_GB2312" pitchFamily="49" charset="-122"/>
              </a:rPr>
            </a:br>
            <a:endParaRPr lang="zh-CN" altLang="en-US" sz="2400" b="1" smtClean="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灯片编号占位符 5"/>
          <p:cNvSpPr>
            <a:spLocks noGrp="1"/>
          </p:cNvSpPr>
          <p:nvPr>
            <p:ph type="sldNum" sz="quarter" idx="12"/>
          </p:nvPr>
        </p:nvSpPr>
        <p:spPr>
          <a:noFill/>
        </p:spPr>
        <p:txBody>
          <a:bodyPr/>
          <a:lstStyle/>
          <a:p>
            <a:fld id="{103144D9-035A-4D63-BE91-252499A15276}" type="slidenum">
              <a:rPr lang="en-US" altLang="zh-CN" smtClean="0">
                <a:latin typeface="Arial" pitchFamily="34" charset="0"/>
              </a:rPr>
              <a:pPr/>
              <a:t>96</a:t>
            </a:fld>
            <a:endParaRPr lang="en-US" altLang="zh-CN" smtClean="0">
              <a:latin typeface="Arial" pitchFamily="34" charset="0"/>
            </a:endParaRPr>
          </a:p>
        </p:txBody>
      </p:sp>
      <p:sp>
        <p:nvSpPr>
          <p:cNvPr id="106499" name="Rectangle 2"/>
          <p:cNvSpPr>
            <a:spLocks noGrp="1" noChangeArrowheads="1"/>
          </p:cNvSpPr>
          <p:nvPr>
            <p:ph type="title"/>
          </p:nvPr>
        </p:nvSpPr>
        <p:spPr/>
        <p:txBody>
          <a:bodyPr>
            <a:normAutofit fontScale="90000"/>
          </a:bodyPr>
          <a:lstStyle/>
          <a:p>
            <a:pPr eaLnBrk="1" hangingPunct="1"/>
            <a:r>
              <a:rPr lang="en-US" altLang="zh-CN" b="1" smtClean="0">
                <a:solidFill>
                  <a:schemeClr val="tx1"/>
                </a:solidFill>
                <a:latin typeface="Times New Roman" pitchFamily="18" charset="0"/>
              </a:rPr>
              <a:t/>
            </a:r>
            <a:br>
              <a:rPr lang="en-US" altLang="zh-CN" b="1" smtClean="0">
                <a:solidFill>
                  <a:schemeClr val="tx1"/>
                </a:solidFill>
                <a:latin typeface="Times New Roman" pitchFamily="18" charset="0"/>
              </a:rPr>
            </a:br>
            <a:endParaRPr lang="en-US" altLang="zh-CN" b="1" smtClean="0">
              <a:solidFill>
                <a:schemeClr val="tx1"/>
              </a:solidFill>
              <a:latin typeface="Times New Roman" pitchFamily="18" charset="0"/>
            </a:endParaRPr>
          </a:p>
        </p:txBody>
      </p:sp>
      <p:sp>
        <p:nvSpPr>
          <p:cNvPr id="106500" name="Rectangle 3"/>
          <p:cNvSpPr>
            <a:spLocks noGrp="1" noChangeArrowheads="1"/>
          </p:cNvSpPr>
          <p:nvPr>
            <p:ph type="body" idx="1"/>
          </p:nvPr>
        </p:nvSpPr>
        <p:spPr>
          <a:xfrm>
            <a:off x="500063" y="785813"/>
            <a:ext cx="7777162" cy="4114800"/>
          </a:xfrm>
        </p:spPr>
        <p:txBody>
          <a:bodyPr>
            <a:normAutofit fontScale="77500" lnSpcReduction="20000"/>
          </a:bodyPr>
          <a:lstStyle/>
          <a:p>
            <a:pPr eaLnBrk="1" hangingPunct="1">
              <a:lnSpc>
                <a:spcPct val="130000"/>
              </a:lnSpc>
              <a:buFontTx/>
              <a:buNone/>
            </a:pPr>
            <a:r>
              <a:rPr lang="en-US" altLang="zh-CN" b="1" smtClean="0">
                <a:solidFill>
                  <a:srgbClr val="3333FF"/>
                </a:solidFill>
                <a:latin typeface="黑体" pitchFamily="49" charset="-122"/>
                <a:ea typeface="黑体" pitchFamily="49" charset="-122"/>
              </a:rPr>
              <a:t>3</a:t>
            </a:r>
            <a:r>
              <a:rPr lang="zh-CN" altLang="en-US" b="1" smtClean="0">
                <a:solidFill>
                  <a:srgbClr val="3333FF"/>
                </a:solidFill>
                <a:latin typeface="黑体" pitchFamily="49" charset="-122"/>
                <a:ea typeface="黑体" pitchFamily="49" charset="-122"/>
              </a:rPr>
              <a:t>．铁的吸收及其影响因素</a:t>
            </a:r>
            <a:r>
              <a:rPr lang="zh-CN" altLang="en-US" sz="2800" b="1" smtClean="0">
                <a:solidFill>
                  <a:schemeClr val="tx2"/>
                </a:solidFill>
                <a:latin typeface="黑体" pitchFamily="49" charset="-122"/>
                <a:ea typeface="黑体" pitchFamily="49" charset="-122"/>
              </a:rPr>
              <a:t/>
            </a:r>
            <a:br>
              <a:rPr lang="zh-CN" altLang="en-US" sz="2800" b="1" smtClean="0">
                <a:solidFill>
                  <a:schemeClr val="tx2"/>
                </a:solidFill>
                <a:latin typeface="黑体" pitchFamily="49" charset="-122"/>
                <a:ea typeface="黑体" pitchFamily="49" charset="-122"/>
              </a:rPr>
            </a:br>
            <a:endParaRPr lang="zh-CN" altLang="en-US" sz="2800" b="1" smtClean="0">
              <a:solidFill>
                <a:schemeClr val="tx2"/>
              </a:solidFill>
              <a:latin typeface="黑体" pitchFamily="49" charset="-122"/>
              <a:ea typeface="黑体" pitchFamily="49" charset="-122"/>
            </a:endParaRPr>
          </a:p>
          <a:p>
            <a:pPr eaLnBrk="1" hangingPunct="1">
              <a:lnSpc>
                <a:spcPct val="130000"/>
              </a:lnSpc>
              <a:buFontTx/>
              <a:buNone/>
            </a:pPr>
            <a:r>
              <a:rPr lang="zh-CN" altLang="en-US" sz="2800" b="1" smtClean="0">
                <a:solidFill>
                  <a:schemeClr val="tx2"/>
                </a:solidFill>
                <a:latin typeface="黑体" pitchFamily="49" charset="-122"/>
                <a:ea typeface="黑体" pitchFamily="49" charset="-122"/>
                <a:sym typeface="Symbol" pitchFamily="18" charset="2"/>
              </a:rPr>
              <a:t> </a:t>
            </a:r>
            <a:r>
              <a:rPr lang="zh-CN" altLang="en-US" sz="2800" b="1" smtClean="0">
                <a:solidFill>
                  <a:schemeClr val="tx2"/>
                </a:solidFill>
                <a:latin typeface="黑体" pitchFamily="49" charset="-122"/>
                <a:ea typeface="黑体" pitchFamily="49" charset="-122"/>
              </a:rPr>
              <a:t>血红素铁   指</a:t>
            </a:r>
            <a:r>
              <a:rPr lang="zh-CN" sz="2800" b="1" smtClean="0">
                <a:latin typeface="黑体" pitchFamily="49" charset="-122"/>
                <a:ea typeface="黑体" pitchFamily="49" charset="-122"/>
              </a:rPr>
              <a:t>卟啉</a:t>
            </a:r>
            <a:r>
              <a:rPr lang="zh-CN" altLang="en-US" sz="2800" b="1" smtClean="0">
                <a:solidFill>
                  <a:schemeClr val="tx2"/>
                </a:solidFill>
                <a:latin typeface="黑体" pitchFamily="49" charset="-122"/>
                <a:ea typeface="黑体" pitchFamily="49" charset="-122"/>
              </a:rPr>
              <a:t>铁，可以完整地在小肠上部直接被粘膜上皮细胞吸收，很少受膳食因素的干扰，吸收率较高。</a:t>
            </a:r>
          </a:p>
          <a:p>
            <a:pPr eaLnBrk="1" hangingPunct="1">
              <a:lnSpc>
                <a:spcPct val="130000"/>
              </a:lnSpc>
              <a:buFontTx/>
              <a:buNone/>
            </a:pPr>
            <a:endParaRPr lang="zh-CN" altLang="en-US" sz="2800" b="1" smtClean="0">
              <a:solidFill>
                <a:schemeClr val="tx2"/>
              </a:solidFill>
              <a:latin typeface="黑体" pitchFamily="49" charset="-122"/>
              <a:ea typeface="黑体" pitchFamily="49" charset="-122"/>
            </a:endParaRPr>
          </a:p>
          <a:p>
            <a:pPr eaLnBrk="1" hangingPunct="1">
              <a:lnSpc>
                <a:spcPct val="130000"/>
              </a:lnSpc>
              <a:buFontTx/>
              <a:buNone/>
            </a:pPr>
            <a:r>
              <a:rPr lang="zh-CN" altLang="en-US" sz="2800" b="1" smtClean="0">
                <a:solidFill>
                  <a:schemeClr val="tx2"/>
                </a:solidFill>
                <a:latin typeface="黑体" pitchFamily="49" charset="-122"/>
                <a:ea typeface="黑体" pitchFamily="49" charset="-122"/>
                <a:sym typeface="Symbol" pitchFamily="18" charset="2"/>
              </a:rPr>
              <a:t> </a:t>
            </a:r>
            <a:r>
              <a:rPr lang="zh-CN" altLang="en-US" sz="2800" b="1" smtClean="0">
                <a:solidFill>
                  <a:schemeClr val="hlink"/>
                </a:solidFill>
                <a:latin typeface="黑体" pitchFamily="49" charset="-122"/>
                <a:ea typeface="黑体" pitchFamily="49" charset="-122"/>
              </a:rPr>
              <a:t>非血红素铁</a:t>
            </a:r>
            <a:r>
              <a:rPr lang="zh-CN" altLang="en-US" sz="2800" b="1" smtClean="0">
                <a:solidFill>
                  <a:schemeClr val="tx2"/>
                </a:solidFill>
                <a:latin typeface="黑体" pitchFamily="49" charset="-122"/>
                <a:ea typeface="黑体" pitchFamily="49" charset="-122"/>
              </a:rPr>
              <a:t>  主要是三价铁，必需转化成亚铁离子后方能被吸收。</a:t>
            </a:r>
            <a:br>
              <a:rPr lang="zh-CN" altLang="en-US" sz="2800" b="1" smtClean="0">
                <a:solidFill>
                  <a:schemeClr val="tx2"/>
                </a:solidFill>
                <a:latin typeface="黑体" pitchFamily="49" charset="-122"/>
                <a:ea typeface="黑体" pitchFamily="49" charset="-122"/>
              </a:rPr>
            </a:br>
            <a:r>
              <a:rPr lang="zh-CN" altLang="en-US" sz="2800" b="1" smtClean="0">
                <a:latin typeface="楷体_GB2312" pitchFamily="49" charset="-122"/>
                <a:ea typeface="楷体_GB2312" pitchFamily="49" charset="-122"/>
              </a:rPr>
              <a:t/>
            </a:r>
            <a:br>
              <a:rPr lang="zh-CN" altLang="en-US" sz="2800" b="1" smtClean="0">
                <a:latin typeface="楷体_GB2312" pitchFamily="49" charset="-122"/>
                <a:ea typeface="楷体_GB2312" pitchFamily="49" charset="-122"/>
              </a:rPr>
            </a:br>
            <a:endParaRPr lang="zh-CN" altLang="en-US" sz="2800" b="1" smtClean="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灯片编号占位符 5"/>
          <p:cNvSpPr>
            <a:spLocks noGrp="1"/>
          </p:cNvSpPr>
          <p:nvPr>
            <p:ph type="sldNum" sz="quarter" idx="12"/>
          </p:nvPr>
        </p:nvSpPr>
        <p:spPr>
          <a:noFill/>
        </p:spPr>
        <p:txBody>
          <a:bodyPr/>
          <a:lstStyle/>
          <a:p>
            <a:fld id="{016FB9B7-4E45-4537-B279-1C157BD14E60}" type="slidenum">
              <a:rPr lang="en-US" altLang="zh-CN" smtClean="0">
                <a:latin typeface="Arial" pitchFamily="34" charset="0"/>
              </a:rPr>
              <a:pPr/>
              <a:t>97</a:t>
            </a:fld>
            <a:endParaRPr lang="en-US" altLang="zh-CN" smtClean="0">
              <a:latin typeface="Arial" pitchFamily="34" charset="0"/>
            </a:endParaRPr>
          </a:p>
        </p:txBody>
      </p:sp>
      <p:sp>
        <p:nvSpPr>
          <p:cNvPr id="107523" name="Rectangle 2"/>
          <p:cNvSpPr>
            <a:spLocks noGrp="1" noChangeArrowheads="1"/>
          </p:cNvSpPr>
          <p:nvPr>
            <p:ph type="title"/>
          </p:nvPr>
        </p:nvSpPr>
        <p:spPr>
          <a:xfrm>
            <a:off x="571500" y="3071813"/>
            <a:ext cx="7777163" cy="1384300"/>
          </a:xfrm>
        </p:spPr>
        <p:txBody>
          <a:bodyPr>
            <a:normAutofit fontScale="90000"/>
          </a:bodyPr>
          <a:lstStyle/>
          <a:p>
            <a:pPr algn="l" eaLnBrk="1" hangingPunct="1"/>
            <a:r>
              <a:rPr lang="en-US" altLang="zh-CN" sz="2800" b="1" smtClean="0">
                <a:solidFill>
                  <a:schemeClr val="tx1"/>
                </a:solidFill>
                <a:latin typeface="黑体" pitchFamily="49" charset="-122"/>
                <a:ea typeface="黑体" pitchFamily="49" charset="-122"/>
              </a:rPr>
              <a:t/>
            </a:r>
            <a:br>
              <a:rPr lang="en-US" altLang="zh-CN" sz="2800" b="1" smtClean="0">
                <a:solidFill>
                  <a:schemeClr val="tx1"/>
                </a:solidFill>
                <a:latin typeface="黑体" pitchFamily="49" charset="-122"/>
                <a:ea typeface="黑体" pitchFamily="49" charset="-122"/>
              </a:rPr>
            </a:br>
            <a:r>
              <a:rPr lang="en-US" altLang="zh-CN" sz="2800" b="1" smtClean="0">
                <a:solidFill>
                  <a:schemeClr val="tx1"/>
                </a:solidFill>
                <a:latin typeface="黑体" pitchFamily="49" charset="-122"/>
                <a:ea typeface="黑体" pitchFamily="49" charset="-122"/>
              </a:rPr>
              <a:t> </a:t>
            </a:r>
            <a:r>
              <a:rPr lang="en-US" altLang="zh-CN" sz="2800" b="1" smtClean="0">
                <a:solidFill>
                  <a:schemeClr val="hlink"/>
                </a:solidFill>
                <a:latin typeface="黑体" pitchFamily="49" charset="-122"/>
                <a:ea typeface="黑体" pitchFamily="49" charset="-122"/>
                <a:sym typeface="Symbol" pitchFamily="18" charset="2"/>
              </a:rPr>
              <a:t> </a:t>
            </a:r>
            <a:r>
              <a:rPr lang="zh-CN" altLang="en-US" sz="2800" b="1" smtClean="0">
                <a:latin typeface="黑体" pitchFamily="49" charset="-122"/>
                <a:ea typeface="黑体" pitchFamily="49" charset="-122"/>
              </a:rPr>
              <a:t>抑制因素</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植酸（谷类）、草酸（蔬菜）、膳食纤维、</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多酚（茶、咖啡）、胃酸缺乏或使用抗酸药。</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r>
            <a:br>
              <a:rPr lang="zh-CN" altLang="en-US" sz="2800" b="1" smtClean="0">
                <a:latin typeface="黑体" pitchFamily="49" charset="-122"/>
                <a:ea typeface="黑体" pitchFamily="49" charset="-122"/>
              </a:rPr>
            </a:br>
            <a:r>
              <a:rPr lang="zh-CN" altLang="en-US" sz="2800" b="1" smtClean="0">
                <a:latin typeface="黑体" pitchFamily="49" charset="-122"/>
                <a:ea typeface="黑体" pitchFamily="49" charset="-122"/>
              </a:rPr>
              <a:t> </a:t>
            </a:r>
            <a:r>
              <a:rPr lang="zh-CN" altLang="en-US" sz="2800" b="1" smtClean="0">
                <a:latin typeface="楷体_GB2312" pitchFamily="49" charset="-122"/>
                <a:ea typeface="楷体_GB2312" pitchFamily="49" charset="-122"/>
              </a:rPr>
              <a:t/>
            </a:r>
            <a:br>
              <a:rPr lang="zh-CN" altLang="en-US" sz="2800" b="1" smtClean="0">
                <a:latin typeface="楷体_GB2312" pitchFamily="49" charset="-122"/>
                <a:ea typeface="楷体_GB2312" pitchFamily="49" charset="-122"/>
              </a:rPr>
            </a:br>
            <a:r>
              <a:rPr lang="zh-CN" altLang="en-US" sz="2800" b="1" smtClean="0">
                <a:latin typeface="楷体_GB2312" pitchFamily="49" charset="-122"/>
                <a:ea typeface="楷体_GB2312" pitchFamily="49" charset="-122"/>
              </a:rPr>
              <a:t/>
            </a:r>
            <a:br>
              <a:rPr lang="zh-CN" altLang="en-US" sz="2800" b="1" smtClean="0">
                <a:latin typeface="楷体_GB2312" pitchFamily="49" charset="-122"/>
                <a:ea typeface="楷体_GB2312" pitchFamily="49" charset="-122"/>
              </a:rPr>
            </a:br>
            <a:r>
              <a:rPr lang="zh-CN" altLang="en-US" sz="2800" b="1" smtClean="0">
                <a:latin typeface="楷体_GB2312" pitchFamily="49" charset="-122"/>
                <a:ea typeface="楷体_GB2312" pitchFamily="49" charset="-122"/>
              </a:rPr>
              <a:t>   </a:t>
            </a:r>
            <a:br>
              <a:rPr lang="zh-CN" altLang="en-US" sz="2800" b="1" smtClean="0">
                <a:latin typeface="楷体_GB2312" pitchFamily="49" charset="-122"/>
                <a:ea typeface="楷体_GB2312" pitchFamily="49" charset="-122"/>
              </a:rPr>
            </a:br>
            <a:endParaRPr lang="zh-CN" altLang="en-US" sz="2800" b="1" smtClean="0">
              <a:latin typeface="楷体_GB2312" pitchFamily="49" charset="-122"/>
              <a:ea typeface="楷体_GB2312" pitchFamily="49" charset="-122"/>
            </a:endParaRPr>
          </a:p>
        </p:txBody>
      </p:sp>
      <p:sp>
        <p:nvSpPr>
          <p:cNvPr id="107524" name="TextBox 4"/>
          <p:cNvSpPr txBox="1">
            <a:spLocks noChangeArrowheads="1"/>
          </p:cNvSpPr>
          <p:nvPr/>
        </p:nvSpPr>
        <p:spPr bwMode="auto">
          <a:xfrm>
            <a:off x="928688" y="785813"/>
            <a:ext cx="4922837" cy="584200"/>
          </a:xfrm>
          <a:prstGeom prst="rect">
            <a:avLst/>
          </a:prstGeom>
          <a:noFill/>
          <a:ln w="9525">
            <a:noFill/>
            <a:miter lim="800000"/>
            <a:headEnd/>
            <a:tailEnd/>
          </a:ln>
        </p:spPr>
        <p:txBody>
          <a:bodyPr wrap="none">
            <a:spAutoFit/>
          </a:bodyPr>
          <a:lstStyle/>
          <a:p>
            <a:r>
              <a:rPr lang="en-US" altLang="zh-CN" sz="3200" b="1">
                <a:solidFill>
                  <a:srgbClr val="3333FF"/>
                </a:solidFill>
                <a:latin typeface="黑体" pitchFamily="49" charset="-122"/>
                <a:ea typeface="黑体" pitchFamily="49" charset="-122"/>
              </a:rPr>
              <a:t>3</a:t>
            </a:r>
            <a:r>
              <a:rPr lang="zh-CN" altLang="en-US" sz="3200" b="1">
                <a:solidFill>
                  <a:srgbClr val="3333FF"/>
                </a:solidFill>
                <a:latin typeface="黑体" pitchFamily="49" charset="-122"/>
                <a:ea typeface="黑体" pitchFamily="49" charset="-122"/>
              </a:rPr>
              <a:t>．铁的吸收及其影响因素</a:t>
            </a:r>
            <a:endParaRPr lang="zh-CN" altLang="en-US" sz="3200">
              <a:solidFill>
                <a:srgbClr val="3333FF"/>
              </a:solidFill>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灯片编号占位符 5"/>
          <p:cNvSpPr>
            <a:spLocks noGrp="1"/>
          </p:cNvSpPr>
          <p:nvPr>
            <p:ph type="sldNum" sz="quarter" idx="12"/>
          </p:nvPr>
        </p:nvSpPr>
        <p:spPr>
          <a:noFill/>
        </p:spPr>
        <p:txBody>
          <a:bodyPr/>
          <a:lstStyle/>
          <a:p>
            <a:fld id="{912C5084-8BC9-434F-9272-E43007C7922C}" type="slidenum">
              <a:rPr lang="en-US" altLang="zh-CN" smtClean="0">
                <a:latin typeface="Arial" pitchFamily="34" charset="0"/>
              </a:rPr>
              <a:pPr/>
              <a:t>98</a:t>
            </a:fld>
            <a:endParaRPr lang="en-US" altLang="zh-CN" smtClean="0">
              <a:latin typeface="Arial" pitchFamily="34" charset="0"/>
            </a:endParaRPr>
          </a:p>
        </p:txBody>
      </p:sp>
      <p:sp>
        <p:nvSpPr>
          <p:cNvPr id="108547" name="Rectangle 3"/>
          <p:cNvSpPr>
            <a:spLocks noGrp="1" noChangeArrowheads="1"/>
          </p:cNvSpPr>
          <p:nvPr>
            <p:ph type="body" idx="1"/>
          </p:nvPr>
        </p:nvSpPr>
        <p:spPr>
          <a:xfrm>
            <a:off x="500063" y="1357313"/>
            <a:ext cx="7777162" cy="4806950"/>
          </a:xfrm>
        </p:spPr>
        <p:txBody>
          <a:bodyPr>
            <a:normAutofit fontScale="92500" lnSpcReduction="10000"/>
          </a:bodyPr>
          <a:lstStyle/>
          <a:p>
            <a:pPr eaLnBrk="1" hangingPunct="1">
              <a:lnSpc>
                <a:spcPct val="80000"/>
              </a:lnSpc>
              <a:buFontTx/>
              <a:buNone/>
            </a:pPr>
            <a:r>
              <a:rPr lang="en-US" altLang="zh-CN" sz="2800" b="1" dirty="0" smtClean="0">
                <a:solidFill>
                  <a:schemeClr val="hlink"/>
                </a:solidFill>
                <a:latin typeface="黑体" pitchFamily="49" charset="-122"/>
                <a:ea typeface="黑体" pitchFamily="49" charset="-122"/>
                <a:sym typeface="Symbol" pitchFamily="18" charset="2"/>
              </a:rPr>
              <a:t></a:t>
            </a:r>
            <a:r>
              <a:rPr lang="en-US" altLang="zh-CN" sz="2800" b="1" dirty="0" smtClean="0">
                <a:latin typeface="黑体" pitchFamily="49" charset="-122"/>
                <a:ea typeface="黑体" pitchFamily="49" charset="-122"/>
                <a:sym typeface="Symbol" pitchFamily="18" charset="2"/>
              </a:rPr>
              <a:t> </a:t>
            </a:r>
            <a:r>
              <a:rPr lang="zh-CN" altLang="en-US" sz="2800" b="1" dirty="0" smtClean="0">
                <a:latin typeface="黑体" pitchFamily="49" charset="-122"/>
                <a:ea typeface="黑体" pitchFamily="49" charset="-122"/>
              </a:rPr>
              <a:t>促进因素</a:t>
            </a:r>
            <a:br>
              <a:rPr lang="zh-CN" altLang="en-US" sz="2800" b="1" dirty="0" smtClean="0">
                <a:latin typeface="黑体" pitchFamily="49" charset="-122"/>
                <a:ea typeface="黑体" pitchFamily="49" charset="-122"/>
              </a:rPr>
            </a:br>
            <a:endParaRPr lang="zh-CN" altLang="en-US" sz="2800" b="1" dirty="0" smtClean="0">
              <a:latin typeface="黑体" pitchFamily="49" charset="-122"/>
              <a:ea typeface="黑体" pitchFamily="49" charset="-122"/>
            </a:endParaRPr>
          </a:p>
          <a:p>
            <a:pPr eaLnBrk="1" hangingPunct="1">
              <a:lnSpc>
                <a:spcPct val="80000"/>
              </a:lnSpc>
              <a:buFontTx/>
              <a:buNone/>
            </a:pPr>
            <a:r>
              <a:rPr lang="zh-CN" altLang="en-US" sz="2800" b="1" dirty="0" smtClean="0">
                <a:latin typeface="黑体" pitchFamily="49" charset="-122"/>
                <a:ea typeface="黑体" pitchFamily="49" charset="-122"/>
              </a:rPr>
              <a:t>* 维生素</a:t>
            </a:r>
            <a:r>
              <a:rPr lang="en-US" altLang="zh-CN" sz="2800" b="1" dirty="0" smtClean="0">
                <a:latin typeface="黑体" pitchFamily="49" charset="-122"/>
                <a:ea typeface="黑体" pitchFamily="49" charset="-122"/>
              </a:rPr>
              <a:t>C</a:t>
            </a:r>
            <a:r>
              <a:rPr lang="zh-CN" altLang="en-US" sz="2800" b="1" dirty="0" smtClean="0">
                <a:latin typeface="黑体" pitchFamily="49" charset="-122"/>
                <a:ea typeface="黑体" pitchFamily="49" charset="-122"/>
              </a:rPr>
              <a:t>：   </a:t>
            </a:r>
            <a:r>
              <a:rPr lang="en-US" altLang="zh-CN" sz="2800" b="1" dirty="0" smtClean="0">
                <a:latin typeface="黑体" pitchFamily="49" charset="-122"/>
                <a:ea typeface="黑体" pitchFamily="49" charset="-122"/>
              </a:rPr>
              <a:t>Fe</a:t>
            </a:r>
            <a:r>
              <a:rPr lang="en-US" altLang="zh-CN" sz="2800" b="1" baseline="30000" dirty="0" smtClean="0">
                <a:latin typeface="黑体" pitchFamily="49" charset="-122"/>
                <a:ea typeface="黑体" pitchFamily="49" charset="-122"/>
              </a:rPr>
              <a:t>3+</a:t>
            </a:r>
            <a:r>
              <a:rPr lang="en-US" altLang="zh-CN" sz="2800" b="1" dirty="0" smtClean="0">
                <a:latin typeface="黑体" pitchFamily="49" charset="-122"/>
                <a:ea typeface="黑体" pitchFamily="49" charset="-122"/>
                <a:sym typeface="Wingdings" pitchFamily="2" charset="2"/>
              </a:rPr>
              <a:t></a:t>
            </a:r>
            <a:r>
              <a:rPr lang="en-US" altLang="zh-CN" sz="2800" b="1" dirty="0" smtClean="0">
                <a:latin typeface="黑体" pitchFamily="49" charset="-122"/>
                <a:ea typeface="黑体" pitchFamily="49" charset="-122"/>
              </a:rPr>
              <a:t> Fe</a:t>
            </a:r>
            <a:r>
              <a:rPr lang="en-US" altLang="zh-CN" sz="2800" b="1" baseline="30000" dirty="0" smtClean="0">
                <a:latin typeface="黑体" pitchFamily="49" charset="-122"/>
                <a:ea typeface="黑体" pitchFamily="49" charset="-122"/>
              </a:rPr>
              <a:t>2+</a:t>
            </a:r>
            <a:r>
              <a:rPr lang="en-US" altLang="zh-CN" sz="2800" b="1" dirty="0" smtClean="0">
                <a:latin typeface="黑体" pitchFamily="49" charset="-122"/>
                <a:ea typeface="黑体" pitchFamily="49" charset="-122"/>
              </a:rPr>
              <a:t>  </a:t>
            </a:r>
          </a:p>
          <a:p>
            <a:pPr eaLnBrk="1" hangingPunct="1">
              <a:lnSpc>
                <a:spcPct val="80000"/>
              </a:lnSpc>
              <a:buFontTx/>
              <a:buNone/>
            </a:pPr>
            <a:r>
              <a:rPr lang="en-US" altLang="zh-CN" sz="2800" b="1" dirty="0" smtClean="0">
                <a:latin typeface="黑体" pitchFamily="49" charset="-122"/>
                <a:ea typeface="黑体" pitchFamily="49" charset="-122"/>
              </a:rPr>
              <a:t>    </a:t>
            </a:r>
            <a:r>
              <a:rPr lang="zh-CN" altLang="en-US" sz="2800" b="1" dirty="0" smtClean="0">
                <a:latin typeface="黑体" pitchFamily="49" charset="-122"/>
                <a:ea typeface="黑体" pitchFamily="49" charset="-122"/>
              </a:rPr>
              <a:t>铁</a:t>
            </a:r>
            <a:r>
              <a:rPr lang="en-US" altLang="zh-CN" sz="2800" b="1" dirty="0" smtClean="0">
                <a:latin typeface="黑体" pitchFamily="49" charset="-122"/>
                <a:ea typeface="黑体" pitchFamily="49" charset="-122"/>
              </a:rPr>
              <a:t>:</a:t>
            </a:r>
            <a:r>
              <a:rPr lang="zh-CN" altLang="en-US" sz="2800" b="1" dirty="0" smtClean="0">
                <a:latin typeface="黑体" pitchFamily="49" charset="-122"/>
                <a:ea typeface="黑体" pitchFamily="49" charset="-122"/>
              </a:rPr>
              <a:t>维生素</a:t>
            </a:r>
            <a:r>
              <a:rPr lang="en-US" altLang="zh-CN" sz="2800" b="1" dirty="0" smtClean="0">
                <a:latin typeface="黑体" pitchFamily="49" charset="-122"/>
                <a:ea typeface="黑体" pitchFamily="49" charset="-122"/>
              </a:rPr>
              <a:t>C </a:t>
            </a:r>
            <a:r>
              <a:rPr lang="zh-CN" altLang="en-US" sz="2800" b="1" dirty="0" smtClean="0">
                <a:latin typeface="黑体" pitchFamily="49" charset="-122"/>
                <a:ea typeface="黑体" pitchFamily="49" charset="-122"/>
              </a:rPr>
              <a:t>＝ </a:t>
            </a:r>
            <a:r>
              <a:rPr lang="en-US" altLang="zh-CN" sz="2800" b="1" dirty="0" smtClean="0">
                <a:latin typeface="黑体" pitchFamily="49" charset="-122"/>
                <a:ea typeface="黑体" pitchFamily="49" charset="-122"/>
              </a:rPr>
              <a:t>1:5</a:t>
            </a:r>
            <a:r>
              <a:rPr lang="en-US" altLang="zh-CN" sz="2800" b="1" dirty="0" smtClean="0">
                <a:latin typeface="黑体" pitchFamily="49" charset="-122"/>
                <a:ea typeface="黑体" pitchFamily="49" charset="-122"/>
                <a:sym typeface="Symbol" pitchFamily="18" charset="2"/>
              </a:rPr>
              <a:t></a:t>
            </a:r>
            <a:r>
              <a:rPr lang="en-US" altLang="zh-CN" sz="2800" b="1" dirty="0" smtClean="0">
                <a:latin typeface="黑体" pitchFamily="49" charset="-122"/>
                <a:ea typeface="黑体" pitchFamily="49" charset="-122"/>
              </a:rPr>
              <a:t>1:10</a:t>
            </a:r>
            <a:r>
              <a:rPr lang="zh-CN" altLang="en-US" sz="2800" b="1" dirty="0" smtClean="0">
                <a:latin typeface="黑体" pitchFamily="49" charset="-122"/>
                <a:ea typeface="黑体" pitchFamily="49" charset="-122"/>
              </a:rPr>
              <a:t>时，铁吸收率可提高</a:t>
            </a:r>
            <a:r>
              <a:rPr lang="en-US" altLang="zh-CN" sz="2800" b="1" dirty="0" smtClean="0">
                <a:latin typeface="黑体" pitchFamily="49" charset="-122"/>
                <a:ea typeface="黑体" pitchFamily="49" charset="-122"/>
              </a:rPr>
              <a:t>3</a:t>
            </a:r>
            <a:r>
              <a:rPr lang="en-US" altLang="zh-CN" sz="2800" b="1" dirty="0" smtClean="0">
                <a:latin typeface="黑体" pitchFamily="49" charset="-122"/>
                <a:ea typeface="黑体" pitchFamily="49" charset="-122"/>
                <a:sym typeface="Symbol" pitchFamily="18" charset="2"/>
              </a:rPr>
              <a:t></a:t>
            </a:r>
            <a:r>
              <a:rPr lang="en-US" altLang="zh-CN" sz="2800" b="1" dirty="0" smtClean="0">
                <a:latin typeface="黑体" pitchFamily="49" charset="-122"/>
                <a:ea typeface="黑体" pitchFamily="49" charset="-122"/>
              </a:rPr>
              <a:t>6</a:t>
            </a:r>
            <a:r>
              <a:rPr lang="zh-CN" altLang="en-US" sz="2800" b="1" dirty="0" smtClean="0">
                <a:latin typeface="黑体" pitchFamily="49" charset="-122"/>
                <a:ea typeface="黑体" pitchFamily="49" charset="-122"/>
              </a:rPr>
              <a:t>倍</a:t>
            </a:r>
            <a:br>
              <a:rPr lang="zh-CN" altLang="en-US" sz="2800" b="1" dirty="0" smtClean="0">
                <a:latin typeface="黑体" pitchFamily="49" charset="-122"/>
                <a:ea typeface="黑体" pitchFamily="49" charset="-122"/>
              </a:rPr>
            </a:br>
            <a:endParaRPr lang="zh-CN" altLang="en-US" sz="2800" b="1" dirty="0" smtClean="0">
              <a:latin typeface="黑体" pitchFamily="49" charset="-122"/>
              <a:ea typeface="黑体" pitchFamily="49" charset="-122"/>
            </a:endParaRPr>
          </a:p>
          <a:p>
            <a:pPr eaLnBrk="1" hangingPunct="1">
              <a:lnSpc>
                <a:spcPct val="80000"/>
              </a:lnSpc>
              <a:buFontTx/>
              <a:buNone/>
            </a:pPr>
            <a:r>
              <a:rPr lang="zh-CN" altLang="en-US" sz="2800" b="1" dirty="0" smtClean="0">
                <a:latin typeface="黑体" pitchFamily="49" charset="-122"/>
                <a:ea typeface="黑体" pitchFamily="49" charset="-122"/>
              </a:rPr>
              <a:t>* 肉因子：某些动物组织蛋白质（畜禽鱼）中的成分，可提高非血红素铁的吸收率，但其化学结构未确知</a:t>
            </a:r>
          </a:p>
          <a:p>
            <a:pPr eaLnBrk="1" hangingPunct="1">
              <a:lnSpc>
                <a:spcPct val="80000"/>
              </a:lnSpc>
              <a:buFontTx/>
              <a:buNone/>
            </a:pPr>
            <a:endParaRPr lang="zh-CN" altLang="en-US" sz="2800" b="1" dirty="0" smtClean="0">
              <a:latin typeface="黑体" pitchFamily="49" charset="-122"/>
              <a:ea typeface="黑体" pitchFamily="49" charset="-122"/>
            </a:endParaRPr>
          </a:p>
          <a:p>
            <a:pPr eaLnBrk="1" hangingPunct="1">
              <a:lnSpc>
                <a:spcPct val="80000"/>
              </a:lnSpc>
              <a:buFontTx/>
              <a:buNone/>
            </a:pPr>
            <a:r>
              <a:rPr lang="zh-CN" altLang="en-US" sz="2800" b="1" dirty="0" smtClean="0">
                <a:latin typeface="黑体" pitchFamily="49" charset="-122"/>
                <a:ea typeface="黑体" pitchFamily="49" charset="-122"/>
              </a:rPr>
              <a:t>* 乳酸、柠檬酸、琥珀酸、乳糖：与铁螯合成小分子可溶性物质</a:t>
            </a:r>
          </a:p>
          <a:p>
            <a:pPr eaLnBrk="1" hangingPunct="1">
              <a:lnSpc>
                <a:spcPct val="80000"/>
              </a:lnSpc>
              <a:buFontTx/>
              <a:buNone/>
            </a:pPr>
            <a:endParaRPr lang="zh-CN" altLang="en-US" sz="2800" b="1" dirty="0" smtClean="0">
              <a:latin typeface="黑体" pitchFamily="49" charset="-122"/>
              <a:ea typeface="黑体" pitchFamily="49" charset="-122"/>
            </a:endParaRPr>
          </a:p>
          <a:p>
            <a:pPr eaLnBrk="1" hangingPunct="1">
              <a:lnSpc>
                <a:spcPct val="80000"/>
              </a:lnSpc>
              <a:buFontTx/>
              <a:buNone/>
            </a:pPr>
            <a:r>
              <a:rPr lang="zh-CN" altLang="en-US" sz="2400" b="1" dirty="0" smtClean="0">
                <a:latin typeface="楷体_GB2312" pitchFamily="49" charset="-122"/>
                <a:ea typeface="楷体_GB2312" pitchFamily="49" charset="-122"/>
              </a:rPr>
              <a:t>  </a:t>
            </a:r>
          </a:p>
        </p:txBody>
      </p:sp>
      <p:sp>
        <p:nvSpPr>
          <p:cNvPr id="108548" name="TextBox 4"/>
          <p:cNvSpPr txBox="1">
            <a:spLocks noChangeArrowheads="1"/>
          </p:cNvSpPr>
          <p:nvPr/>
        </p:nvSpPr>
        <p:spPr bwMode="auto">
          <a:xfrm>
            <a:off x="714375" y="571500"/>
            <a:ext cx="4922838" cy="584200"/>
          </a:xfrm>
          <a:prstGeom prst="rect">
            <a:avLst/>
          </a:prstGeom>
          <a:noFill/>
          <a:ln w="9525">
            <a:noFill/>
            <a:miter lim="800000"/>
            <a:headEnd/>
            <a:tailEnd/>
          </a:ln>
        </p:spPr>
        <p:txBody>
          <a:bodyPr wrap="none">
            <a:spAutoFit/>
          </a:bodyPr>
          <a:lstStyle/>
          <a:p>
            <a:r>
              <a:rPr lang="en-US" altLang="zh-CN" sz="3200" b="1">
                <a:solidFill>
                  <a:srgbClr val="3333FF"/>
                </a:solidFill>
                <a:latin typeface="黑体" pitchFamily="49" charset="-122"/>
                <a:ea typeface="黑体" pitchFamily="49" charset="-122"/>
              </a:rPr>
              <a:t>3</a:t>
            </a:r>
            <a:r>
              <a:rPr lang="zh-CN" altLang="en-US" sz="3200" b="1">
                <a:solidFill>
                  <a:srgbClr val="3333FF"/>
                </a:solidFill>
                <a:latin typeface="黑体" pitchFamily="49" charset="-122"/>
                <a:ea typeface="黑体" pitchFamily="49" charset="-122"/>
              </a:rPr>
              <a:t>．铁的吸收及其影响因素</a:t>
            </a:r>
            <a:endParaRPr lang="zh-CN" altLang="en-US" sz="3200">
              <a:solidFill>
                <a:srgbClr val="3333FF"/>
              </a:solidFill>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灯片编号占位符 5"/>
          <p:cNvSpPr>
            <a:spLocks noGrp="1"/>
          </p:cNvSpPr>
          <p:nvPr>
            <p:ph type="sldNum" sz="quarter" idx="12"/>
          </p:nvPr>
        </p:nvSpPr>
        <p:spPr>
          <a:noFill/>
        </p:spPr>
        <p:txBody>
          <a:bodyPr/>
          <a:lstStyle/>
          <a:p>
            <a:fld id="{8DFFE593-659E-4B9E-BDFC-D8F2D889B18B}" type="slidenum">
              <a:rPr lang="en-US" altLang="zh-CN" smtClean="0">
                <a:latin typeface="Arial" pitchFamily="34" charset="0"/>
              </a:rPr>
              <a:pPr/>
              <a:t>99</a:t>
            </a:fld>
            <a:endParaRPr lang="en-US" altLang="zh-CN" smtClean="0">
              <a:latin typeface="Arial" pitchFamily="34" charset="0"/>
            </a:endParaRPr>
          </a:p>
        </p:txBody>
      </p:sp>
      <p:sp>
        <p:nvSpPr>
          <p:cNvPr id="109571" name="Rectangle 2"/>
          <p:cNvSpPr>
            <a:spLocks noGrp="1" noChangeArrowheads="1"/>
          </p:cNvSpPr>
          <p:nvPr>
            <p:ph type="title"/>
          </p:nvPr>
        </p:nvSpPr>
        <p:spPr>
          <a:xfrm>
            <a:off x="468313" y="333375"/>
            <a:ext cx="8229600" cy="1384300"/>
          </a:xfrm>
        </p:spPr>
        <p:txBody>
          <a:bodyPr/>
          <a:lstStyle/>
          <a:p>
            <a:pPr algn="l" eaLnBrk="1" hangingPunct="1"/>
            <a:r>
              <a:rPr lang="en-US" altLang="zh-CN" sz="3200" b="1" smtClean="0">
                <a:solidFill>
                  <a:srgbClr val="3333FF"/>
                </a:solidFill>
                <a:latin typeface="黑体" pitchFamily="49" charset="-122"/>
                <a:ea typeface="黑体" pitchFamily="49" charset="-122"/>
              </a:rPr>
              <a:t>4</a:t>
            </a:r>
            <a:r>
              <a:rPr lang="zh-CN" altLang="en-US" sz="3200" b="1" smtClean="0">
                <a:solidFill>
                  <a:srgbClr val="3333FF"/>
                </a:solidFill>
                <a:latin typeface="黑体" pitchFamily="49" charset="-122"/>
                <a:ea typeface="黑体" pitchFamily="49" charset="-122"/>
              </a:rPr>
              <a:t>．铁营养状况评价</a:t>
            </a:r>
          </a:p>
        </p:txBody>
      </p:sp>
      <p:sp>
        <p:nvSpPr>
          <p:cNvPr id="109572" name="Rectangle 3"/>
          <p:cNvSpPr>
            <a:spLocks noGrp="1" noChangeArrowheads="1"/>
          </p:cNvSpPr>
          <p:nvPr>
            <p:ph type="body" idx="1"/>
          </p:nvPr>
        </p:nvSpPr>
        <p:spPr>
          <a:xfrm>
            <a:off x="539750" y="1412875"/>
            <a:ext cx="8915400" cy="4724400"/>
          </a:xfrm>
        </p:spPr>
        <p:txBody>
          <a:bodyPr/>
          <a:lstStyle/>
          <a:p>
            <a:pPr eaLnBrk="1" hangingPunct="1">
              <a:buFontTx/>
              <a:buNone/>
            </a:pPr>
            <a:r>
              <a:rPr lang="en-US" altLang="zh-CN" sz="2400" b="1" smtClean="0">
                <a:solidFill>
                  <a:schemeClr val="tx2"/>
                </a:solidFill>
                <a:latin typeface="黑体" pitchFamily="49" charset="-122"/>
                <a:ea typeface="黑体" pitchFamily="49" charset="-122"/>
              </a:rPr>
              <a:t>                       ID    IDE   IDA   </a:t>
            </a:r>
            <a:r>
              <a:rPr lang="zh-CN" altLang="en-US" sz="2400" b="1" smtClean="0">
                <a:solidFill>
                  <a:schemeClr val="tx2"/>
                </a:solidFill>
                <a:latin typeface="黑体" pitchFamily="49" charset="-122"/>
                <a:ea typeface="黑体" pitchFamily="49" charset="-122"/>
              </a:rPr>
              <a:t>诊断标准</a:t>
            </a:r>
            <a:br>
              <a:rPr lang="zh-CN" altLang="en-US" sz="2400" b="1" smtClean="0">
                <a:solidFill>
                  <a:schemeClr val="tx2"/>
                </a:solidFill>
                <a:latin typeface="黑体" pitchFamily="49" charset="-122"/>
                <a:ea typeface="黑体" pitchFamily="49" charset="-122"/>
              </a:rPr>
            </a:br>
            <a:endParaRPr lang="zh-CN" altLang="en-US" sz="2400" b="1" smtClean="0">
              <a:solidFill>
                <a:schemeClr val="tx2"/>
              </a:solidFill>
              <a:latin typeface="黑体" pitchFamily="49" charset="-122"/>
              <a:ea typeface="黑体" pitchFamily="49" charset="-122"/>
            </a:endParaRPr>
          </a:p>
          <a:p>
            <a:pPr eaLnBrk="1" hangingPunct="1">
              <a:buFontTx/>
              <a:buNone/>
            </a:pPr>
            <a:r>
              <a:rPr lang="zh-CN" altLang="en-US" sz="2400" b="1" smtClean="0">
                <a:solidFill>
                  <a:schemeClr val="tx2"/>
                </a:solidFill>
                <a:latin typeface="黑体" pitchFamily="49" charset="-122"/>
                <a:ea typeface="黑体" pitchFamily="49" charset="-122"/>
              </a:rPr>
              <a:t>血清铁蛋白（</a:t>
            </a:r>
            <a:r>
              <a:rPr lang="en-US" altLang="zh-CN" sz="2400" b="1" smtClean="0">
                <a:solidFill>
                  <a:schemeClr val="tx2"/>
                </a:solidFill>
                <a:latin typeface="黑体" pitchFamily="49" charset="-122"/>
                <a:ea typeface="黑体" pitchFamily="49" charset="-122"/>
              </a:rPr>
              <a:t>SF</a:t>
            </a:r>
            <a:r>
              <a:rPr lang="zh-CN" altLang="en-US" sz="2400" b="1" smtClean="0">
                <a:solidFill>
                  <a:schemeClr val="tx2"/>
                </a:solidFill>
                <a:latin typeface="黑体" pitchFamily="49" charset="-122"/>
                <a:ea typeface="黑体" pitchFamily="49" charset="-122"/>
              </a:rPr>
              <a:t>）       </a:t>
            </a:r>
            <a:r>
              <a:rPr lang="zh-CN" altLang="en-US" sz="2400" b="1" smtClean="0">
                <a:solidFill>
                  <a:schemeClr val="tx2"/>
                </a:solidFill>
                <a:latin typeface="黑体" pitchFamily="49" charset="-122"/>
                <a:ea typeface="黑体" pitchFamily="49" charset="-122"/>
                <a:sym typeface="Symbol" pitchFamily="18" charset="2"/>
              </a:rPr>
              <a:t></a:t>
            </a:r>
            <a:r>
              <a:rPr lang="zh-CN" altLang="en-US" sz="2400" b="1" smtClean="0">
                <a:solidFill>
                  <a:schemeClr val="tx2"/>
                </a:solidFill>
                <a:latin typeface="黑体" pitchFamily="49" charset="-122"/>
                <a:ea typeface="黑体" pitchFamily="49" charset="-122"/>
              </a:rPr>
              <a:t>     </a:t>
            </a:r>
            <a:r>
              <a:rPr lang="zh-CN" altLang="en-US" sz="2400" b="1" smtClean="0">
                <a:solidFill>
                  <a:schemeClr val="tx2"/>
                </a:solidFill>
                <a:latin typeface="黑体" pitchFamily="49" charset="-122"/>
                <a:ea typeface="黑体" pitchFamily="49" charset="-122"/>
                <a:sym typeface="Symbol" pitchFamily="18" charset="2"/>
              </a:rPr>
              <a:t></a:t>
            </a:r>
            <a:r>
              <a:rPr lang="zh-CN" altLang="en-US" sz="2400" b="1" smtClean="0">
                <a:solidFill>
                  <a:schemeClr val="tx2"/>
                </a:solidFill>
                <a:latin typeface="黑体" pitchFamily="49" charset="-122"/>
                <a:ea typeface="黑体" pitchFamily="49" charset="-122"/>
              </a:rPr>
              <a:t>    </a:t>
            </a:r>
            <a:r>
              <a:rPr lang="zh-CN" altLang="en-US" sz="2400" b="1" smtClean="0">
                <a:solidFill>
                  <a:schemeClr val="tx2"/>
                </a:solidFill>
                <a:latin typeface="黑体" pitchFamily="49" charset="-122"/>
                <a:ea typeface="黑体" pitchFamily="49" charset="-122"/>
                <a:sym typeface="Symbol" pitchFamily="18" charset="2"/>
              </a:rPr>
              <a:t></a:t>
            </a:r>
            <a:r>
              <a:rPr lang="zh-CN" altLang="en-US" sz="2400" b="1" smtClean="0">
                <a:solidFill>
                  <a:schemeClr val="tx2"/>
                </a:solidFill>
                <a:latin typeface="黑体" pitchFamily="49" charset="-122"/>
                <a:ea typeface="黑体" pitchFamily="49" charset="-122"/>
              </a:rPr>
              <a:t>   </a:t>
            </a:r>
            <a:r>
              <a:rPr lang="en-US" altLang="zh-CN" sz="2400" b="1" smtClean="0">
                <a:solidFill>
                  <a:schemeClr val="tx2"/>
                </a:solidFill>
                <a:latin typeface="黑体" pitchFamily="49" charset="-122"/>
                <a:ea typeface="黑体" pitchFamily="49" charset="-122"/>
              </a:rPr>
              <a:t>&lt;12</a:t>
            </a:r>
            <a:r>
              <a:rPr lang="en-US" altLang="zh-CN" sz="2400" b="1" smtClean="0">
                <a:solidFill>
                  <a:schemeClr val="tx2"/>
                </a:solidFill>
                <a:latin typeface="黑体" pitchFamily="49" charset="-122"/>
                <a:ea typeface="黑体" pitchFamily="49" charset="-122"/>
                <a:sym typeface="Symbol" pitchFamily="18" charset="2"/>
              </a:rPr>
              <a:t></a:t>
            </a:r>
            <a:r>
              <a:rPr lang="en-US" altLang="zh-CN" sz="2400" b="1" smtClean="0">
                <a:solidFill>
                  <a:schemeClr val="tx2"/>
                </a:solidFill>
                <a:latin typeface="黑体" pitchFamily="49" charset="-122"/>
                <a:ea typeface="黑体" pitchFamily="49" charset="-122"/>
              </a:rPr>
              <a:t>g/L</a:t>
            </a:r>
            <a:br>
              <a:rPr lang="en-US" altLang="zh-CN" sz="2400" b="1" smtClean="0">
                <a:solidFill>
                  <a:schemeClr val="tx2"/>
                </a:solidFill>
                <a:latin typeface="黑体" pitchFamily="49" charset="-122"/>
                <a:ea typeface="黑体" pitchFamily="49" charset="-122"/>
              </a:rPr>
            </a:br>
            <a:endParaRPr lang="en-US" altLang="zh-CN" sz="2400" b="1" smtClean="0">
              <a:solidFill>
                <a:schemeClr val="tx2"/>
              </a:solidFill>
              <a:latin typeface="黑体" pitchFamily="49" charset="-122"/>
              <a:ea typeface="黑体" pitchFamily="49" charset="-122"/>
            </a:endParaRPr>
          </a:p>
          <a:p>
            <a:pPr eaLnBrk="1" hangingPunct="1">
              <a:buFontTx/>
              <a:buNone/>
            </a:pPr>
            <a:r>
              <a:rPr lang="zh-CN" altLang="en-US" sz="2400" b="1" smtClean="0">
                <a:solidFill>
                  <a:schemeClr val="tx2"/>
                </a:solidFill>
                <a:latin typeface="黑体" pitchFamily="49" charset="-122"/>
                <a:ea typeface="黑体" pitchFamily="49" charset="-122"/>
              </a:rPr>
              <a:t>血清铁（</a:t>
            </a:r>
            <a:r>
              <a:rPr lang="en-US" altLang="zh-CN" sz="2400" b="1" smtClean="0">
                <a:solidFill>
                  <a:schemeClr val="tx2"/>
                </a:solidFill>
                <a:latin typeface="黑体" pitchFamily="49" charset="-122"/>
                <a:ea typeface="黑体" pitchFamily="49" charset="-122"/>
              </a:rPr>
              <a:t>SI</a:t>
            </a:r>
            <a:r>
              <a:rPr lang="zh-CN" altLang="en-US" sz="2400" b="1" smtClean="0">
                <a:solidFill>
                  <a:schemeClr val="tx2"/>
                </a:solidFill>
                <a:latin typeface="黑体" pitchFamily="49" charset="-122"/>
                <a:ea typeface="黑体" pitchFamily="49" charset="-122"/>
              </a:rPr>
              <a:t>）           －     </a:t>
            </a:r>
            <a:r>
              <a:rPr lang="zh-CN" altLang="en-US" sz="2400" b="1" smtClean="0">
                <a:solidFill>
                  <a:schemeClr val="tx2"/>
                </a:solidFill>
                <a:latin typeface="黑体" pitchFamily="49" charset="-122"/>
                <a:ea typeface="黑体" pitchFamily="49" charset="-122"/>
                <a:sym typeface="Symbol" pitchFamily="18" charset="2"/>
              </a:rPr>
              <a:t></a:t>
            </a:r>
            <a:r>
              <a:rPr lang="zh-CN" altLang="en-US" sz="2400" b="1" smtClean="0">
                <a:solidFill>
                  <a:schemeClr val="tx2"/>
                </a:solidFill>
                <a:latin typeface="黑体" pitchFamily="49" charset="-122"/>
                <a:ea typeface="黑体" pitchFamily="49" charset="-122"/>
              </a:rPr>
              <a:t>    </a:t>
            </a:r>
            <a:r>
              <a:rPr lang="zh-CN" altLang="en-US" sz="2400" b="1" smtClean="0">
                <a:solidFill>
                  <a:schemeClr val="tx2"/>
                </a:solidFill>
                <a:latin typeface="黑体" pitchFamily="49" charset="-122"/>
                <a:ea typeface="黑体" pitchFamily="49" charset="-122"/>
                <a:sym typeface="Symbol" pitchFamily="18" charset="2"/>
              </a:rPr>
              <a:t></a:t>
            </a:r>
            <a:r>
              <a:rPr lang="zh-CN" altLang="en-US" sz="2400" b="1" smtClean="0">
                <a:solidFill>
                  <a:schemeClr val="tx2"/>
                </a:solidFill>
                <a:latin typeface="黑体" pitchFamily="49" charset="-122"/>
                <a:ea typeface="黑体" pitchFamily="49" charset="-122"/>
              </a:rPr>
              <a:t>   </a:t>
            </a:r>
            <a:r>
              <a:rPr lang="en-US" altLang="zh-CN" sz="2400" b="1" smtClean="0">
                <a:solidFill>
                  <a:schemeClr val="tx2"/>
                </a:solidFill>
                <a:latin typeface="黑体" pitchFamily="49" charset="-122"/>
                <a:ea typeface="黑体" pitchFamily="49" charset="-122"/>
              </a:rPr>
              <a:t>&lt;500</a:t>
            </a:r>
            <a:r>
              <a:rPr lang="en-US" altLang="zh-CN" sz="2400" b="1" smtClean="0">
                <a:solidFill>
                  <a:schemeClr val="tx2"/>
                </a:solidFill>
                <a:latin typeface="黑体" pitchFamily="49" charset="-122"/>
                <a:ea typeface="黑体" pitchFamily="49" charset="-122"/>
                <a:sym typeface="Symbol" pitchFamily="18" charset="2"/>
              </a:rPr>
              <a:t></a:t>
            </a:r>
            <a:r>
              <a:rPr lang="en-US" altLang="zh-CN" sz="2400" b="1" smtClean="0">
                <a:solidFill>
                  <a:schemeClr val="tx2"/>
                </a:solidFill>
                <a:latin typeface="黑体" pitchFamily="49" charset="-122"/>
                <a:ea typeface="黑体" pitchFamily="49" charset="-122"/>
              </a:rPr>
              <a:t>g/L</a:t>
            </a:r>
            <a:br>
              <a:rPr lang="en-US" altLang="zh-CN" sz="2400" b="1" smtClean="0">
                <a:solidFill>
                  <a:schemeClr val="tx2"/>
                </a:solidFill>
                <a:latin typeface="黑体" pitchFamily="49" charset="-122"/>
                <a:ea typeface="黑体" pitchFamily="49" charset="-122"/>
              </a:rPr>
            </a:br>
            <a:endParaRPr lang="en-US" altLang="zh-CN" sz="2400" b="1" smtClean="0">
              <a:solidFill>
                <a:schemeClr val="tx2"/>
              </a:solidFill>
              <a:latin typeface="黑体" pitchFamily="49" charset="-122"/>
              <a:ea typeface="黑体" pitchFamily="49" charset="-122"/>
            </a:endParaRPr>
          </a:p>
          <a:p>
            <a:pPr eaLnBrk="1" hangingPunct="1">
              <a:buFontTx/>
              <a:buNone/>
            </a:pPr>
            <a:r>
              <a:rPr lang="zh-CN" altLang="en-US" sz="2400" b="1" smtClean="0">
                <a:solidFill>
                  <a:schemeClr val="tx2"/>
                </a:solidFill>
                <a:latin typeface="黑体" pitchFamily="49" charset="-122"/>
                <a:ea typeface="黑体" pitchFamily="49" charset="-122"/>
              </a:rPr>
              <a:t>红细胞游离原</a:t>
            </a:r>
            <a:r>
              <a:rPr lang="zh-CN" sz="2400" b="1" smtClean="0">
                <a:latin typeface="黑体" pitchFamily="49" charset="-122"/>
                <a:ea typeface="黑体" pitchFamily="49" charset="-122"/>
              </a:rPr>
              <a:t>卟啉</a:t>
            </a:r>
            <a:r>
              <a:rPr lang="zh-CN" altLang="en-US" sz="2400" b="1" smtClean="0">
                <a:solidFill>
                  <a:schemeClr val="tx2"/>
                </a:solidFill>
                <a:latin typeface="黑体" pitchFamily="49" charset="-122"/>
                <a:ea typeface="黑体" pitchFamily="49" charset="-122"/>
              </a:rPr>
              <a:t>（</a:t>
            </a:r>
            <a:r>
              <a:rPr lang="en-US" altLang="zh-CN" sz="2400" b="1" smtClean="0">
                <a:solidFill>
                  <a:schemeClr val="tx2"/>
                </a:solidFill>
                <a:latin typeface="黑体" pitchFamily="49" charset="-122"/>
                <a:ea typeface="黑体" pitchFamily="49" charset="-122"/>
              </a:rPr>
              <a:t>FEP</a:t>
            </a:r>
            <a:r>
              <a:rPr lang="zh-CN" altLang="en-US" sz="2400" b="1" smtClean="0">
                <a:solidFill>
                  <a:schemeClr val="tx2"/>
                </a:solidFill>
                <a:latin typeface="黑体" pitchFamily="49" charset="-122"/>
                <a:ea typeface="黑体" pitchFamily="49" charset="-122"/>
              </a:rPr>
              <a:t>）－     </a:t>
            </a:r>
            <a:r>
              <a:rPr lang="zh-CN" altLang="en-US" sz="2400" b="1" smtClean="0">
                <a:solidFill>
                  <a:schemeClr val="tx2"/>
                </a:solidFill>
                <a:latin typeface="黑体" pitchFamily="49" charset="-122"/>
                <a:ea typeface="黑体" pitchFamily="49" charset="-122"/>
                <a:sym typeface="Symbol" pitchFamily="18" charset="2"/>
              </a:rPr>
              <a:t></a:t>
            </a:r>
            <a:r>
              <a:rPr lang="zh-CN" altLang="en-US" sz="2400" b="1" smtClean="0">
                <a:solidFill>
                  <a:schemeClr val="tx2"/>
                </a:solidFill>
                <a:latin typeface="黑体" pitchFamily="49" charset="-122"/>
                <a:ea typeface="黑体" pitchFamily="49" charset="-122"/>
              </a:rPr>
              <a:t>    </a:t>
            </a:r>
            <a:r>
              <a:rPr lang="zh-CN" altLang="en-US" sz="2400" b="1" smtClean="0">
                <a:solidFill>
                  <a:schemeClr val="tx2"/>
                </a:solidFill>
                <a:latin typeface="黑体" pitchFamily="49" charset="-122"/>
                <a:ea typeface="黑体" pitchFamily="49" charset="-122"/>
                <a:sym typeface="Symbol" pitchFamily="18" charset="2"/>
              </a:rPr>
              <a:t></a:t>
            </a:r>
            <a:r>
              <a:rPr lang="zh-CN" altLang="en-US" sz="2400" b="1" smtClean="0">
                <a:solidFill>
                  <a:schemeClr val="tx2"/>
                </a:solidFill>
                <a:latin typeface="黑体" pitchFamily="49" charset="-122"/>
                <a:ea typeface="黑体" pitchFamily="49" charset="-122"/>
              </a:rPr>
              <a:t>   </a:t>
            </a:r>
            <a:r>
              <a:rPr lang="en-US" altLang="zh-CN" sz="2400" b="1" smtClean="0">
                <a:solidFill>
                  <a:schemeClr val="tx2"/>
                </a:solidFill>
                <a:latin typeface="黑体" pitchFamily="49" charset="-122"/>
                <a:ea typeface="黑体" pitchFamily="49" charset="-122"/>
              </a:rPr>
              <a:t>&gt;70</a:t>
            </a:r>
            <a:r>
              <a:rPr lang="en-US" altLang="zh-CN" sz="2400" b="1" smtClean="0">
                <a:solidFill>
                  <a:schemeClr val="tx2"/>
                </a:solidFill>
                <a:latin typeface="黑体" pitchFamily="49" charset="-122"/>
                <a:ea typeface="黑体" pitchFamily="49" charset="-122"/>
                <a:sym typeface="Symbol" pitchFamily="18" charset="2"/>
              </a:rPr>
              <a:t>m</a:t>
            </a:r>
            <a:r>
              <a:rPr lang="en-US" altLang="zh-CN" sz="2400" b="1" smtClean="0">
                <a:solidFill>
                  <a:schemeClr val="tx2"/>
                </a:solidFill>
                <a:latin typeface="黑体" pitchFamily="49" charset="-122"/>
                <a:ea typeface="黑体" pitchFamily="49" charset="-122"/>
              </a:rPr>
              <a:t>g/L RBC</a:t>
            </a:r>
            <a:br>
              <a:rPr lang="en-US" altLang="zh-CN" sz="2400" b="1" smtClean="0">
                <a:solidFill>
                  <a:schemeClr val="tx2"/>
                </a:solidFill>
                <a:latin typeface="黑体" pitchFamily="49" charset="-122"/>
                <a:ea typeface="黑体" pitchFamily="49" charset="-122"/>
              </a:rPr>
            </a:br>
            <a:endParaRPr lang="en-US" altLang="zh-CN" sz="2400" b="1" smtClean="0">
              <a:solidFill>
                <a:schemeClr val="tx2"/>
              </a:solidFill>
              <a:latin typeface="黑体" pitchFamily="49" charset="-122"/>
              <a:ea typeface="黑体" pitchFamily="49" charset="-122"/>
            </a:endParaRPr>
          </a:p>
          <a:p>
            <a:pPr eaLnBrk="1" hangingPunct="1">
              <a:buFontTx/>
              <a:buNone/>
            </a:pPr>
            <a:r>
              <a:rPr lang="zh-CN" altLang="en-US" sz="2400" b="1" smtClean="0">
                <a:solidFill>
                  <a:schemeClr val="tx2"/>
                </a:solidFill>
                <a:latin typeface="黑体" pitchFamily="49" charset="-122"/>
                <a:ea typeface="黑体" pitchFamily="49" charset="-122"/>
              </a:rPr>
              <a:t>血红蛋白（</a:t>
            </a:r>
            <a:r>
              <a:rPr lang="en-US" altLang="zh-CN" sz="2400" b="1" smtClean="0">
                <a:solidFill>
                  <a:schemeClr val="tx2"/>
                </a:solidFill>
                <a:latin typeface="黑体" pitchFamily="49" charset="-122"/>
                <a:ea typeface="黑体" pitchFamily="49" charset="-122"/>
              </a:rPr>
              <a:t>Hb</a:t>
            </a:r>
            <a:r>
              <a:rPr lang="zh-CN" altLang="en-US" sz="2400" b="1" smtClean="0">
                <a:solidFill>
                  <a:schemeClr val="tx2"/>
                </a:solidFill>
                <a:latin typeface="黑体" pitchFamily="49" charset="-122"/>
                <a:ea typeface="黑体" pitchFamily="49" charset="-122"/>
              </a:rPr>
              <a:t>）         －    －     </a:t>
            </a:r>
            <a:r>
              <a:rPr lang="zh-CN" altLang="en-US" sz="2400" b="1" smtClean="0">
                <a:solidFill>
                  <a:schemeClr val="tx2"/>
                </a:solidFill>
                <a:latin typeface="黑体" pitchFamily="49" charset="-122"/>
                <a:ea typeface="黑体" pitchFamily="49" charset="-122"/>
                <a:sym typeface="Symbol" pitchFamily="18" charset="2"/>
              </a:rPr>
              <a:t></a:t>
            </a:r>
            <a:r>
              <a:rPr lang="zh-CN" altLang="en-US" sz="2400" b="1" smtClean="0">
                <a:solidFill>
                  <a:schemeClr val="tx2"/>
                </a:solidFill>
                <a:latin typeface="黑体" pitchFamily="49" charset="-122"/>
                <a:ea typeface="黑体" pitchFamily="49" charset="-122"/>
              </a:rPr>
              <a:t>   </a:t>
            </a:r>
            <a:r>
              <a:rPr lang="en-US" altLang="zh-CN" sz="2400" b="1" smtClean="0">
                <a:solidFill>
                  <a:schemeClr val="tx2"/>
                </a:solidFill>
                <a:latin typeface="黑体" pitchFamily="49" charset="-122"/>
                <a:ea typeface="黑体" pitchFamily="49" charset="-122"/>
              </a:rPr>
              <a:t>&lt;110g/L &lt;6</a:t>
            </a:r>
            <a:r>
              <a:rPr lang="zh-CN" altLang="en-US" sz="2400" b="1" smtClean="0">
                <a:solidFill>
                  <a:schemeClr val="tx2"/>
                </a:solidFill>
                <a:latin typeface="黑体" pitchFamily="49" charset="-122"/>
                <a:ea typeface="黑体" pitchFamily="49" charset="-122"/>
              </a:rPr>
              <a:t>岁</a:t>
            </a:r>
            <a:r>
              <a:rPr lang="zh-CN" altLang="en-US" sz="2400" smtClean="0"/>
              <a:t> </a:t>
            </a:r>
            <a:r>
              <a:rPr lang="zh-CN" altLang="en-US" sz="2400" b="1" smtClean="0">
                <a:solidFill>
                  <a:schemeClr val="tx2"/>
                </a:solidFill>
                <a:latin typeface="黑体" pitchFamily="49" charset="-122"/>
                <a:ea typeface="黑体" pitchFamily="49" charset="-122"/>
              </a:rPr>
              <a:t/>
            </a:r>
            <a:br>
              <a:rPr lang="zh-CN" altLang="en-US" sz="2400" b="1" smtClean="0">
                <a:solidFill>
                  <a:schemeClr val="tx2"/>
                </a:solidFill>
                <a:latin typeface="黑体" pitchFamily="49" charset="-122"/>
                <a:ea typeface="黑体" pitchFamily="49" charset="-122"/>
              </a:rPr>
            </a:br>
            <a:r>
              <a:rPr lang="zh-CN" altLang="en-US" sz="2400" b="1" smtClean="0">
                <a:solidFill>
                  <a:schemeClr val="tx2"/>
                </a:solidFill>
                <a:latin typeface="黑体" pitchFamily="49" charset="-122"/>
                <a:ea typeface="黑体" pitchFamily="49" charset="-122"/>
              </a:rPr>
              <a:t>                                      </a:t>
            </a:r>
            <a:r>
              <a:rPr lang="en-US" altLang="zh-CN" sz="2400" b="1" smtClean="0">
                <a:solidFill>
                  <a:schemeClr val="tx2"/>
                </a:solidFill>
                <a:latin typeface="黑体" pitchFamily="49" charset="-122"/>
                <a:ea typeface="黑体" pitchFamily="49" charset="-122"/>
              </a:rPr>
              <a:t>&lt;120g/L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5745</Words>
  <Application>Microsoft Office PowerPoint</Application>
  <PresentationFormat>全屏显示(4:3)</PresentationFormat>
  <Paragraphs>866</Paragraphs>
  <Slides>127</Slides>
  <Notes>2</Notes>
  <HiddenSlides>0</HiddenSlides>
  <MMClips>0</MMClips>
  <ScaleCrop>false</ScaleCrop>
  <HeadingPairs>
    <vt:vector size="4" baseType="variant">
      <vt:variant>
        <vt:lpstr>主题</vt:lpstr>
      </vt:variant>
      <vt:variant>
        <vt:i4>1</vt:i4>
      </vt:variant>
      <vt:variant>
        <vt:lpstr>幻灯片标题</vt:lpstr>
      </vt:variant>
      <vt:variant>
        <vt:i4>127</vt:i4>
      </vt:variant>
    </vt:vector>
  </HeadingPairs>
  <TitlesOfParts>
    <vt:vector size="128" baseType="lpstr">
      <vt:lpstr>Office 主题</vt:lpstr>
      <vt:lpstr>第二章  营养学基础 第一节  蛋白质</vt:lpstr>
      <vt:lpstr> 概述 </vt:lpstr>
      <vt:lpstr>一、氨基酸</vt:lpstr>
      <vt:lpstr>（一）氨基酸分类      </vt:lpstr>
      <vt:lpstr>（一）氨基酸分类      </vt:lpstr>
      <vt:lpstr>（一）氨基酸分类 </vt:lpstr>
      <vt:lpstr>（二）氨基酸模式和限制氨基酸</vt:lpstr>
      <vt:lpstr>幻灯片 8</vt:lpstr>
      <vt:lpstr>（二）氨基酸模式和限制氨基酸</vt:lpstr>
      <vt:lpstr>（二）氨基酸模式和限制氨基酸</vt:lpstr>
      <vt:lpstr>（二）氨基酸模式和限制氨基酸</vt:lpstr>
      <vt:lpstr>（二）氨基酸模式和限制氨基酸</vt:lpstr>
      <vt:lpstr>（二）氨基酸模式和限制氨基酸</vt:lpstr>
      <vt:lpstr>二、蛋白质的生理功能</vt:lpstr>
      <vt:lpstr>三、蛋白质的消化、吸收和代谢</vt:lpstr>
      <vt:lpstr>（一）蛋白质的消化、吸收</vt:lpstr>
      <vt:lpstr>（二）蛋白质代谢</vt:lpstr>
      <vt:lpstr>摄入蛋白质  90g                                                 　　 (30%)    (50%)     (20%)</vt:lpstr>
      <vt:lpstr>（二）蛋白质代谢</vt:lpstr>
      <vt:lpstr>       B =摄入氮－排出氮                   ＝ I － (U＋F＋S)            摄入氮  尿氮  粪氮  皮肤氮     B&gt;0:   正氮平衡     B=0:   零氮平衡       B&lt;0:   负氮平衡 </vt:lpstr>
      <vt:lpstr>四、食物蛋白质营养学评价</vt:lpstr>
      <vt:lpstr>幻灯片 22</vt:lpstr>
      <vt:lpstr>（三）蛋白质利用率</vt:lpstr>
      <vt:lpstr>（三）蛋白质利用率</vt:lpstr>
      <vt:lpstr>（三）蛋白质利用率</vt:lpstr>
      <vt:lpstr>表2 常见食物蛋白质质量</vt:lpstr>
      <vt:lpstr>五、蛋白质营养不良及营养状况评价</vt:lpstr>
      <vt:lpstr>幻灯片 28</vt:lpstr>
      <vt:lpstr>幻灯片 29</vt:lpstr>
      <vt:lpstr>幻灯片 30</vt:lpstr>
      <vt:lpstr>（二）评价人体蛋白质营养状况的指标</vt:lpstr>
      <vt:lpstr>六、蛋白质参考摄入量及食物来源</vt:lpstr>
      <vt:lpstr>表3 中国居民膳食蛋白质推荐摄入量（RNI）</vt:lpstr>
      <vt:lpstr>幻灯片 34</vt:lpstr>
      <vt:lpstr>六、蛋白质参考摄入量及食物来源</vt:lpstr>
      <vt:lpstr>                食物种类    含量(%)      消化率(%)     生物价(%)   蛋类         12            98           94 奶类          3           9798         85 肉类         16          9294          76 鱼类        1012          95           76 豆类         30          6592          64 谷类          8          7080        6777   </vt:lpstr>
      <vt:lpstr>第二节  脂 类   </vt:lpstr>
      <vt:lpstr>幻灯片 38</vt:lpstr>
      <vt:lpstr>幻灯片 39</vt:lpstr>
      <vt:lpstr> 2. 生理功能    三酰甘油（甘油三酯）       供给能量（9 kcal/g）    提供必需脂肪酸 (essential fatty acid, EFA)     人体不可缺少而自身又不能合成，必需由食物提供的脂肪酸。（n-6脂肪酸：亚油酸；n-3脂肪酸：-亚麻酸）    促进脂溶性维生素的吸收    增加食物的美味和饱腹感    </vt:lpstr>
      <vt:lpstr>    n-6 必需脂肪酸是组织细胞的组成成分，对线粒体和细胞膜的结构特别重要。膳食中缺乏亚油酸可影响细胞膜的功能，如红细胞的脆性增加易于溶血，线粒体也可因渗透性改变而发生肿胀现象。   n-3 必需脂肪酸与中枢神经系统功能包括行为发育,以及脂类代谢有一定关系。 如给予生长期实验动物-亚麻酸（C18∶3 n-3）含量很低的饲料后，发现动物的视网膜和视觉功能受损。   </vt:lpstr>
      <vt:lpstr>必需脂肪酸 </vt:lpstr>
      <vt:lpstr>   构成细胞成分（神经组织）   合成维生素D、肾上腺皮质激素、性激素   形成胆汁酸 </vt:lpstr>
      <vt:lpstr>   3. 缺乏症（EFA）      生长迟缓、生殖障碍、皮疹（婴儿、病人）     影响神经发育、视觉功能     血液中二十碳三烯酸与二十碳四烯酸的比值          &gt;0.2 可认为必需脂肪酸不足          &gt;0.4 为必需脂肪酸缺乏  </vt:lpstr>
      <vt:lpstr>幻灯片 45</vt:lpstr>
      <vt:lpstr>幻灯片 46</vt:lpstr>
      <vt:lpstr>第三节 碳水化合物</vt:lpstr>
      <vt:lpstr>一、碳水化合物的分类与食物来源</vt:lpstr>
      <vt:lpstr>（一）单糖</vt:lpstr>
      <vt:lpstr>（二）双糖</vt:lpstr>
      <vt:lpstr>（三）寡糖</vt:lpstr>
      <vt:lpstr>幻灯片 52</vt:lpstr>
      <vt:lpstr>（四）多糖</vt:lpstr>
      <vt:lpstr>2.淀粉 </vt:lpstr>
      <vt:lpstr>幻灯片 55</vt:lpstr>
      <vt:lpstr>抗性淀粉（RS）的功能</vt:lpstr>
      <vt:lpstr>抗性淀粉（RS）的功能</vt:lpstr>
      <vt:lpstr>幻灯片 58</vt:lpstr>
      <vt:lpstr>附：FAO/WHO1998 碳水化合物的分类[根据聚合度（degree of polymerization ,DP）]</vt:lpstr>
      <vt:lpstr>二、碳水化合物的功能</vt:lpstr>
      <vt:lpstr>（二）食物中碳水化合物的功能 </vt:lpstr>
      <vt:lpstr>三、碳水化合物的消化吸收</vt:lpstr>
      <vt:lpstr>幻灯片 63</vt:lpstr>
      <vt:lpstr>幻灯片 64</vt:lpstr>
      <vt:lpstr>幻灯片 65</vt:lpstr>
      <vt:lpstr>幻灯片 66</vt:lpstr>
      <vt:lpstr>      表１　常见食物的血糖指数（GI）</vt:lpstr>
      <vt:lpstr>幻灯片 68</vt:lpstr>
      <vt:lpstr>四、碳水化合物的参考摄入量和食物来源</vt:lpstr>
      <vt:lpstr>五、膳食纤维</vt:lpstr>
      <vt:lpstr>（一）膳食纤维分类</vt:lpstr>
      <vt:lpstr>（二）膳食纤维的理化特性和生理功能</vt:lpstr>
      <vt:lpstr>（二）膳食纤维的生理功能</vt:lpstr>
      <vt:lpstr>（三）膳食纤维的需要量及食物来源</vt:lpstr>
      <vt:lpstr>第四节  能量（energy）</vt:lpstr>
      <vt:lpstr>概 述</vt:lpstr>
      <vt:lpstr>一、人体的能量消耗</vt:lpstr>
      <vt:lpstr>幻灯片 78</vt:lpstr>
      <vt:lpstr>幻灯片 79</vt:lpstr>
      <vt:lpstr>幻灯片 80</vt:lpstr>
      <vt:lpstr>二、人体一日热能需要量的确定</vt:lpstr>
      <vt:lpstr>三、能量摄入的调节与供给</vt:lpstr>
      <vt:lpstr>（二）能量供给</vt:lpstr>
      <vt:lpstr>                 </vt:lpstr>
      <vt:lpstr> 概念</vt:lpstr>
      <vt:lpstr>     </vt:lpstr>
      <vt:lpstr>  缺乏与过多</vt:lpstr>
      <vt:lpstr>  二.钙 </vt:lpstr>
      <vt:lpstr> 2.生理功能和缺乏症</vt:lpstr>
      <vt:lpstr>3.吸收和代谢   影响钙吸收的因素     植酸（谷类）含量     草酸（蔬菜）含量     膳食纤维     糖醛酸残基     脂肪消化不良 （饱和脂肪酸影响较大） </vt:lpstr>
      <vt:lpstr>幻灯片 91</vt:lpstr>
      <vt:lpstr>4．参考摄入量和食物来源</vt:lpstr>
      <vt:lpstr> </vt:lpstr>
      <vt:lpstr>三.铁 </vt:lpstr>
      <vt:lpstr>幻灯片 95</vt:lpstr>
      <vt:lpstr> </vt:lpstr>
      <vt:lpstr>   抑制因素     植酸（谷类）、草酸（蔬菜）、膳食纤维、     多酚（茶、咖啡）、胃酸缺乏或使用抗酸药。         </vt:lpstr>
      <vt:lpstr>幻灯片 98</vt:lpstr>
      <vt:lpstr>4．铁营养状况评价</vt:lpstr>
      <vt:lpstr>  </vt:lpstr>
      <vt:lpstr>      </vt:lpstr>
      <vt:lpstr>   1．生理功能                              </vt:lpstr>
      <vt:lpstr>2．缺乏症 </vt:lpstr>
      <vt:lpstr>  3．参考摄入量和食物来源       表5  中国居民膳食锌参考摄入量（DRIs,mg/d） </vt:lpstr>
      <vt:lpstr>   </vt:lpstr>
      <vt:lpstr> 五．硒  1. 生理功能                           抗氧化作用（谷胱甘肽过氧化物酶 GSH－Px等）    保护心血管和心肌（硒蛋白-W）             维持正常免疫功能 (白细胞、脾、肝、淋巴结）    结合重金属作用（硒蛋白复合物）    改善白内障、抗肿瘤 </vt:lpstr>
      <vt:lpstr>2. 缺乏与过多    克山病     以多发性灶状心肌坏死为主要病变的地方性心肌病，服用亚硒酸钠有明显疗效     硒中毒      毛发脱落，指甲变形，疲乏无力，恶心呕吐，肢端麻痹等      20世纪60年代，中国湖北恩施地区和陕西紫阳县发生人急性硒中毒病例（高硒玉米）      </vt:lpstr>
      <vt:lpstr> 3. 参考摄入量和食物来源     成人   RNI： 50g/d     UL：400g/d      良好来源：肝、肾、肉类、海产品，谷类     含硒量随各地区土壤含硒量而异  </vt:lpstr>
      <vt:lpstr>六.碘   1. 吸收与代谢          人体 2050mg，甲状腺 8mg（20%），肌肉（50%），   皮肤（10%），骨骼（6%），内分泌腺、中枢神经。     吸收率高，80%90%来自食物，10%20%来自饮水。    过量的碘主要由肾脏排出（80％85％），    每日尿碘约为50100g，10％的碘经粪便排出。   </vt:lpstr>
      <vt:lpstr>幻灯片 110</vt:lpstr>
      <vt:lpstr>  3. 缺乏和过多                      甲状腺肿   &lt;50g/d        克汀病     &lt;25g/d     体格、神经发育                              （呆小症）                            高碘甲状腺肿 &gt;2000g/d   </vt:lpstr>
      <vt:lpstr>4.参考摄入量和食物来源    中国RNI：  成人  150g/d               孕妇  200g/d               乳母  200g/d          UL:        1000g/d     海产品：海带、紫菜、发菜、海鱼虾    加碘盐： NaCl + 碘化钾 或 碘酸钾  </vt:lpstr>
      <vt:lpstr>第六节  维生素 </vt:lpstr>
      <vt:lpstr>一、概  述</vt:lpstr>
      <vt:lpstr>二、维生素A</vt:lpstr>
      <vt:lpstr>三、维生素D</vt:lpstr>
      <vt:lpstr>四、维生素E</vt:lpstr>
      <vt:lpstr>五、维生素B1（硫胺素） </vt:lpstr>
      <vt:lpstr>六、维生素B2（核黄素）</vt:lpstr>
      <vt:lpstr>七、泛酸</vt:lpstr>
      <vt:lpstr>八、维生素B6</vt:lpstr>
      <vt:lpstr>九、烟酸（尼克酸）</vt:lpstr>
      <vt:lpstr>十、生物素</vt:lpstr>
      <vt:lpstr>十一、叶酸</vt:lpstr>
      <vt:lpstr>十二、维生素B12</vt:lpstr>
      <vt:lpstr>十三、维生素C（抗坏血酸）</vt:lpstr>
      <vt:lpstr>谢谢！</vt:lpstr>
    </vt:vector>
  </TitlesOfParts>
  <Company>复旦大学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第一章  营养学基础 第一节  蛋白质</dc:title>
  <dc:creator>lenovo</dc:creator>
  <cp:lastModifiedBy>lenovo</cp:lastModifiedBy>
  <cp:revision>15</cp:revision>
  <dcterms:created xsi:type="dcterms:W3CDTF">2012-08-10T02:06:31Z</dcterms:created>
  <dcterms:modified xsi:type="dcterms:W3CDTF">2012-08-10T04:08:06Z</dcterms:modified>
</cp:coreProperties>
</file>