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4" r:id="rId3"/>
    <p:sldId id="257" r:id="rId4"/>
    <p:sldId id="258" r:id="rId5"/>
    <p:sldId id="259" r:id="rId6"/>
    <p:sldId id="260" r:id="rId7"/>
    <p:sldId id="261" r:id="rId8"/>
    <p:sldId id="262" r:id="rId9"/>
    <p:sldId id="275" r:id="rId10"/>
    <p:sldId id="273" r:id="rId11"/>
    <p:sldId id="277" r:id="rId12"/>
    <p:sldId id="278" r:id="rId13"/>
    <p:sldId id="279" r:id="rId14"/>
    <p:sldId id="280" r:id="rId15"/>
    <p:sldId id="281" r:id="rId16"/>
    <p:sldId id="282" r:id="rId17"/>
    <p:sldId id="283"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0"/>
    <p:restoredTop sz="94715"/>
  </p:normalViewPr>
  <p:slideViewPr>
    <p:cSldViewPr snapToGrid="0" snapToObjects="1">
      <p:cViewPr>
        <p:scale>
          <a:sx n="69" d="100"/>
          <a:sy n="69" d="100"/>
        </p:scale>
        <p:origin x="2240" y="1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题注">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5/30/17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标题的引述">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5/30/17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5/30/17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引述">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5/30/17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5/30/17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5/30/17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5/30/17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将图片拖动到占位符，或单击添加图标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5/30/17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381285" y="1082352"/>
            <a:ext cx="10642764" cy="3229288"/>
          </a:xfrm>
        </p:spPr>
        <p:txBody>
          <a:bodyPr>
            <a:normAutofit fontScale="90000"/>
          </a:bodyPr>
          <a:lstStyle/>
          <a:p>
            <a:pPr algn="ctr"/>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en-US" altLang="zh-CN" sz="4900" b="1" dirty="0"/>
              <a:t/>
            </a:r>
            <a:br>
              <a:rPr lang="en-US" altLang="zh-CN" sz="4900" b="1" dirty="0"/>
            </a:br>
            <a:r>
              <a:rPr lang="zh-CN" altLang="en-US" sz="8900" b="1" dirty="0" smtClean="0">
                <a:latin typeface="STKaiti" charset="-122"/>
                <a:ea typeface="STKaiti" charset="-122"/>
                <a:cs typeface="STKaiti" charset="-122"/>
              </a:rPr>
              <a:t>道德判断</a:t>
            </a:r>
            <a:r>
              <a:rPr lang="zh-CN" altLang="zh-CN" sz="8900" b="1" dirty="0" smtClean="0">
                <a:latin typeface="STKaiti" charset="-122"/>
                <a:ea typeface="STKaiti" charset="-122"/>
                <a:cs typeface="STKaiti" charset="-122"/>
              </a:rPr>
              <a:t> </a:t>
            </a:r>
            <a:r>
              <a:rPr kumimoji="1" lang="zh-CN" altLang="en-US" sz="8900" dirty="0" smtClean="0">
                <a:latin typeface="STKaiti" charset="-122"/>
                <a:ea typeface="STKaiti" charset="-122"/>
                <a:cs typeface="STKaiti" charset="-122"/>
              </a:rPr>
              <a:t/>
            </a:r>
            <a:br>
              <a:rPr kumimoji="1" lang="zh-CN" altLang="en-US" sz="8900" dirty="0" smtClean="0">
                <a:latin typeface="STKaiti" charset="-122"/>
                <a:ea typeface="STKaiti" charset="-122"/>
                <a:cs typeface="STKaiti" charset="-122"/>
              </a:rPr>
            </a:br>
            <a:endParaRPr kumimoji="1" lang="zh-CN" altLang="en-US" sz="7300" dirty="0">
              <a:solidFill>
                <a:srgbClr val="FF0000"/>
              </a:solidFill>
            </a:endParaRPr>
          </a:p>
        </p:txBody>
      </p:sp>
      <p:sp>
        <p:nvSpPr>
          <p:cNvPr id="4" name="文本框 3"/>
          <p:cNvSpPr txBox="1"/>
          <p:nvPr/>
        </p:nvSpPr>
        <p:spPr>
          <a:xfrm>
            <a:off x="9977718" y="5265065"/>
            <a:ext cx="3146612" cy="1200329"/>
          </a:xfrm>
          <a:prstGeom prst="rect">
            <a:avLst/>
          </a:prstGeom>
          <a:noFill/>
        </p:spPr>
        <p:txBody>
          <a:bodyPr wrap="square" rtlCol="0">
            <a:spAutoFit/>
          </a:bodyPr>
          <a:lstStyle/>
          <a:p>
            <a:r>
              <a:rPr kumimoji="1" lang="zh-CN" altLang="en-US" sz="2400" dirty="0" smtClean="0">
                <a:latin typeface="STFangsong" charset="-122"/>
                <a:ea typeface="STFangsong" charset="-122"/>
                <a:cs typeface="STFangsong" charset="-122"/>
              </a:rPr>
              <a:t>伦理学基础</a:t>
            </a:r>
            <a:endParaRPr kumimoji="1" lang="en-US" altLang="zh-CN" sz="2400" dirty="0" smtClean="0">
              <a:latin typeface="STFangsong" charset="-122"/>
              <a:ea typeface="STFangsong" charset="-122"/>
              <a:cs typeface="STFangsong" charset="-122"/>
            </a:endParaRPr>
          </a:p>
          <a:p>
            <a:endParaRPr kumimoji="1" lang="en-US" altLang="zh-CN" sz="2400" dirty="0" smtClean="0">
              <a:latin typeface="STFangsong" charset="-122"/>
              <a:ea typeface="STFangsong" charset="-122"/>
              <a:cs typeface="STFangsong" charset="-122"/>
            </a:endParaRPr>
          </a:p>
          <a:p>
            <a:r>
              <a:rPr kumimoji="1" lang="zh-CN" altLang="en-US" sz="2400" dirty="0" smtClean="0">
                <a:latin typeface="STFangsong" charset="-122"/>
                <a:ea typeface="STFangsong" charset="-122"/>
                <a:cs typeface="STFangsong" charset="-122"/>
              </a:rPr>
              <a:t>邓安庆教授</a:t>
            </a:r>
            <a:endParaRPr kumimoji="1" lang="zh-CN" altLang="en-US" sz="2400" dirty="0">
              <a:latin typeface="STFangsong" charset="-122"/>
              <a:ea typeface="STFangsong" charset="-122"/>
              <a:cs typeface="STFangsong" charset="-122"/>
            </a:endParaRPr>
          </a:p>
        </p:txBody>
      </p:sp>
      <p:sp>
        <p:nvSpPr>
          <p:cNvPr id="5" name="文本框 4"/>
          <p:cNvSpPr txBox="1"/>
          <p:nvPr/>
        </p:nvSpPr>
        <p:spPr>
          <a:xfrm>
            <a:off x="416859" y="147918"/>
            <a:ext cx="3173506" cy="707886"/>
          </a:xfrm>
          <a:prstGeom prst="rect">
            <a:avLst/>
          </a:prstGeom>
          <a:noFill/>
        </p:spPr>
        <p:txBody>
          <a:bodyPr wrap="square" rtlCol="0">
            <a:spAutoFit/>
          </a:bodyPr>
          <a:lstStyle/>
          <a:p>
            <a:r>
              <a:rPr kumimoji="1" lang="zh-CN" altLang="en-US" sz="4000" dirty="0" smtClean="0">
                <a:latin typeface="STHupo" charset="-122"/>
                <a:ea typeface="STHupo" charset="-122"/>
                <a:cs typeface="STHupo" charset="-122"/>
              </a:rPr>
              <a:t>第十二讲</a:t>
            </a:r>
            <a:r>
              <a:rPr kumimoji="1" lang="zh-CN" altLang="en-US" sz="4000" dirty="0" smtClean="0">
                <a:latin typeface="STHupo" charset="-122"/>
                <a:ea typeface="STHupo" charset="-122"/>
                <a:cs typeface="STHupo" charset="-122"/>
              </a:rPr>
              <a:t>：</a:t>
            </a:r>
            <a:endParaRPr kumimoji="1" lang="zh-CN" altLang="en-US" sz="4000" dirty="0">
              <a:latin typeface="STHupo" charset="-122"/>
              <a:ea typeface="STHupo" charset="-122"/>
              <a:cs typeface="STHupo" charset="-122"/>
            </a:endParaRPr>
          </a:p>
        </p:txBody>
      </p:sp>
    </p:spTree>
    <p:extLst>
      <p:ext uri="{BB962C8B-B14F-4D97-AF65-F5344CB8AC3E}">
        <p14:creationId xmlns:p14="http://schemas.microsoft.com/office/powerpoint/2010/main" val="11972748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604864" y="559837"/>
            <a:ext cx="10587136" cy="5509200"/>
          </a:xfrm>
          <a:prstGeom prst="rect">
            <a:avLst/>
          </a:prstGeom>
          <a:noFill/>
        </p:spPr>
        <p:txBody>
          <a:bodyPr wrap="square" lIns="91440" tIns="45720" rIns="91440" bIns="45720">
            <a:spAutoFit/>
          </a:bodyPr>
          <a:lstStyle/>
          <a:p>
            <a:r>
              <a:rPr lang="zh-CN" altLang="en-US" sz="3200" dirty="0" smtClean="0"/>
              <a:t>       </a:t>
            </a:r>
            <a:r>
              <a:rPr lang="zh-CN" altLang="zh-CN" sz="3200" dirty="0" smtClean="0"/>
              <a:t>有趣</a:t>
            </a:r>
            <a:r>
              <a:rPr lang="zh-CN" altLang="zh-CN" sz="3200" dirty="0"/>
              <a:t>的是，在拿到第一份材料的人中，绝大多数认为这位董事长有意地破坏了环境；相反，在拿到第二份材料的人中，绝大</a:t>
            </a:r>
            <a:r>
              <a:rPr lang="zh-CN" altLang="zh-CN" sz="3200" dirty="0" smtClean="0"/>
              <a:t>多数</a:t>
            </a:r>
            <a:r>
              <a:rPr lang="zh-CN" altLang="en-US" sz="3200" dirty="0" smtClean="0"/>
              <a:t>人</a:t>
            </a:r>
            <a:r>
              <a:rPr lang="zh-CN" altLang="zh-CN" sz="3200" dirty="0" smtClean="0"/>
              <a:t>不</a:t>
            </a:r>
            <a:r>
              <a:rPr lang="zh-CN" altLang="zh-CN" sz="3200" dirty="0"/>
              <a:t>认为这位董事长有意地改善了环境。换句话说，</a:t>
            </a:r>
            <a:r>
              <a:rPr lang="zh-CN" altLang="zh-CN" sz="3200" dirty="0">
                <a:solidFill>
                  <a:srgbClr val="FF0000"/>
                </a:solidFill>
              </a:rPr>
              <a:t>在其余所有条件都不变的情况下，人们对行为者意图的认知却仅仅因为对其行为的道德判断不同而发生了变化</a:t>
            </a:r>
            <a:r>
              <a:rPr lang="zh-CN" altLang="zh-CN" sz="3200" dirty="0" smtClean="0">
                <a:solidFill>
                  <a:srgbClr val="FF0000"/>
                </a:solidFill>
              </a:rPr>
              <a:t>。</a:t>
            </a:r>
            <a:endParaRPr lang="en-US" altLang="zh-CN" sz="3200" dirty="0" smtClean="0">
              <a:solidFill>
                <a:srgbClr val="FF0000"/>
              </a:solidFill>
            </a:endParaRPr>
          </a:p>
          <a:p>
            <a:endParaRPr lang="zh-CN" altLang="zh-CN" sz="3200" dirty="0"/>
          </a:p>
          <a:p>
            <a:r>
              <a:rPr lang="zh-CN" altLang="en-US" sz="3200" dirty="0"/>
              <a:t> </a:t>
            </a:r>
            <a:r>
              <a:rPr lang="zh-CN" altLang="en-US" sz="3200" dirty="0" smtClean="0"/>
              <a:t>      </a:t>
            </a:r>
            <a:r>
              <a:rPr lang="zh-CN" altLang="zh-CN" sz="3200" dirty="0" smtClean="0"/>
              <a:t>随后</a:t>
            </a:r>
            <a:r>
              <a:rPr lang="zh-CN" altLang="zh-CN" sz="3200" dirty="0"/>
              <a:t>的实验还表明：首先，道德判断对意图认知的这种影响并不局限于和环境后果有关的道德判断，甚至不局限于对那些能够造成副作用的行为的道德判断，而是</a:t>
            </a:r>
            <a:r>
              <a:rPr lang="zh-CN" altLang="zh-CN" sz="3200" b="1" dirty="0">
                <a:solidFill>
                  <a:srgbClr val="FF0000"/>
                </a:solidFill>
              </a:rPr>
              <a:t>任何道德判断</a:t>
            </a:r>
            <a:r>
              <a:rPr lang="zh-CN" altLang="zh-CN" sz="3200" dirty="0"/>
              <a:t>都带有的</a:t>
            </a:r>
            <a:r>
              <a:rPr lang="zh-CN" altLang="zh-CN" sz="3200" dirty="0" smtClean="0"/>
              <a:t>。</a:t>
            </a:r>
            <a:endParaRPr lang="zh-CN" altLang="zh-CN" sz="3200" dirty="0"/>
          </a:p>
        </p:txBody>
      </p:sp>
    </p:spTree>
    <p:extLst>
      <p:ext uri="{BB962C8B-B14F-4D97-AF65-F5344CB8AC3E}">
        <p14:creationId xmlns:p14="http://schemas.microsoft.com/office/powerpoint/2010/main" val="171262204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39348" y="1119673"/>
            <a:ext cx="9386595" cy="5019870"/>
          </a:xfrm>
        </p:spPr>
        <p:txBody>
          <a:bodyPr>
            <a:normAutofit fontScale="90000"/>
          </a:bodyPr>
          <a:lstStyle/>
          <a:p>
            <a:r>
              <a:rPr lang="zh-CN" altLang="zh-CN" sz="4000" b="1" dirty="0">
                <a:solidFill>
                  <a:srgbClr val="00B0F0"/>
                </a:solidFill>
                <a:latin typeface="FangSong" charset="-122"/>
                <a:ea typeface="FangSong" charset="-122"/>
                <a:cs typeface="FangSong" charset="-122"/>
              </a:rPr>
              <a:t>這就證明了</a:t>
            </a:r>
            <a:r>
              <a:rPr lang="zh-CN" altLang="zh-CN" sz="4000" b="1" dirty="0" smtClean="0">
                <a:solidFill>
                  <a:srgbClr val="00B0F0"/>
                </a:solidFill>
                <a:latin typeface="FangSong" charset="-122"/>
                <a:ea typeface="FangSong" charset="-122"/>
                <a:cs typeface="FangSong" charset="-122"/>
              </a:rPr>
              <a:t>：</a:t>
            </a:r>
            <a:r>
              <a:rPr lang="en-US" altLang="zh-CN" sz="4000" dirty="0" smtClean="0">
                <a:latin typeface="FangSong" charset="-122"/>
                <a:ea typeface="FangSong" charset="-122"/>
                <a:cs typeface="FangSong" charset="-122"/>
              </a:rPr>
              <a:t/>
            </a:r>
            <a:br>
              <a:rPr lang="en-US" altLang="zh-CN" sz="4000" dirty="0" smtClean="0">
                <a:latin typeface="FangSong" charset="-122"/>
                <a:ea typeface="FangSong" charset="-122"/>
                <a:cs typeface="FangSong" charset="-122"/>
              </a:rPr>
            </a:br>
            <a:r>
              <a:rPr lang="zh-CN" altLang="zh-CN" sz="4000" dirty="0">
                <a:latin typeface="FangSong" charset="-122"/>
                <a:ea typeface="FangSong" charset="-122"/>
                <a:cs typeface="FangSong" charset="-122"/>
              </a:rPr>
              <a:t/>
            </a:r>
            <a:br>
              <a:rPr lang="zh-CN" altLang="zh-CN" sz="4000" dirty="0">
                <a:latin typeface="FangSong" charset="-122"/>
                <a:ea typeface="FangSong" charset="-122"/>
                <a:cs typeface="FangSong" charset="-122"/>
              </a:rPr>
            </a:br>
            <a:r>
              <a:rPr lang="zh-CN" altLang="en-US" sz="4000" dirty="0">
                <a:latin typeface="FangSong" charset="-122"/>
                <a:ea typeface="FangSong" charset="-122"/>
                <a:cs typeface="FangSong" charset="-122"/>
              </a:rPr>
              <a:t>    </a:t>
            </a:r>
            <a:r>
              <a:rPr lang="zh-CN" altLang="zh-CN" sz="4000" dirty="0" smtClean="0">
                <a:latin typeface="FangSong" charset="-122"/>
                <a:ea typeface="FangSong" charset="-122"/>
                <a:cs typeface="FangSong" charset="-122"/>
              </a:rPr>
              <a:t>認知</a:t>
            </a:r>
            <a:r>
              <a:rPr lang="zh-CN" altLang="zh-CN" sz="4000" dirty="0">
                <a:latin typeface="FangSong" charset="-122"/>
                <a:ea typeface="FangSong" charset="-122"/>
                <a:cs typeface="FangSong" charset="-122"/>
              </a:rPr>
              <a:t>能力和道德判斷能力絕對不是涇渭分明的兩回事，這造成了</a:t>
            </a:r>
            <a:r>
              <a:rPr lang="zh-CN" altLang="zh-CN" sz="4000" dirty="0">
                <a:solidFill>
                  <a:srgbClr val="FF0000"/>
                </a:solidFill>
                <a:latin typeface="FangSong" charset="-122"/>
                <a:ea typeface="FangSong" charset="-122"/>
                <a:cs typeface="FangSong" charset="-122"/>
              </a:rPr>
              <a:t>事實與價值兩分法的破產</a:t>
            </a:r>
            <a:r>
              <a:rPr lang="zh-CN" altLang="zh-CN" sz="4000" dirty="0">
                <a:latin typeface="FangSong" charset="-122"/>
                <a:ea typeface="FangSong" charset="-122"/>
                <a:cs typeface="FangSong" charset="-122"/>
              </a:rPr>
              <a:t>。這種破產同時也就說明了，摩爾對自然主義謬誤的批評不能成立。在此情況下，</a:t>
            </a:r>
            <a:r>
              <a:rPr lang="zh-CN" altLang="zh-CN" sz="4000" dirty="0">
                <a:solidFill>
                  <a:srgbClr val="FF0000"/>
                </a:solidFill>
                <a:latin typeface="FangSong" charset="-122"/>
                <a:ea typeface="FangSong" charset="-122"/>
                <a:cs typeface="FangSong" charset="-122"/>
              </a:rPr>
              <a:t>道德判斷如何能夠保持客觀公正是個很艱難的事情。</a:t>
            </a:r>
            <a:r>
              <a:rPr lang="zh-CN" altLang="zh-CN" sz="4000" dirty="0">
                <a:solidFill>
                  <a:srgbClr val="FF0000"/>
                </a:solidFill>
              </a:rPr>
              <a:t/>
            </a:r>
            <a:br>
              <a:rPr lang="zh-CN" altLang="zh-CN" sz="4000" dirty="0">
                <a:solidFill>
                  <a:srgbClr val="FF0000"/>
                </a:solidFill>
              </a:rPr>
            </a:br>
            <a:r>
              <a:rPr lang="zh-CN" altLang="zh-CN" dirty="0"/>
              <a:t/>
            </a:r>
            <a:br>
              <a:rPr lang="zh-CN" altLang="zh-CN" dirty="0"/>
            </a:br>
            <a:r>
              <a:rPr kumimoji="1" lang="zh-TW" altLang="en-US" b="1" dirty="0" smtClean="0">
                <a:latin typeface="STFangsong" charset="-122"/>
                <a:ea typeface="STFangsong" charset="-122"/>
                <a:cs typeface="STFangsong" charset="-122"/>
              </a:rPr>
              <a:t/>
            </a:r>
            <a:br>
              <a:rPr kumimoji="1" lang="zh-TW" altLang="en-US" b="1" dirty="0" smtClean="0">
                <a:latin typeface="STFangsong" charset="-122"/>
                <a:ea typeface="STFangsong" charset="-122"/>
                <a:cs typeface="STFangsong" charset="-122"/>
              </a:rPr>
            </a:br>
            <a:endParaRPr kumimoji="1" lang="zh-TW" altLang="en-US" b="1" dirty="0">
              <a:latin typeface="STFangsong" charset="-122"/>
              <a:ea typeface="STFangsong" charset="-122"/>
              <a:cs typeface="STFangsong" charset="-122"/>
            </a:endParaRPr>
          </a:p>
        </p:txBody>
      </p:sp>
    </p:spTree>
    <p:extLst>
      <p:ext uri="{BB962C8B-B14F-4D97-AF65-F5344CB8AC3E}">
        <p14:creationId xmlns:p14="http://schemas.microsoft.com/office/powerpoint/2010/main" val="3262564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79036" y="0"/>
            <a:ext cx="10412964" cy="6858000"/>
          </a:xfrm>
        </p:spPr>
        <p:txBody>
          <a:bodyPr>
            <a:normAutofit fontScale="90000"/>
          </a:bodyPr>
          <a:lstStyle/>
          <a:p>
            <a:pPr>
              <a:lnSpc>
                <a:spcPct val="150000"/>
              </a:lnSpc>
            </a:pPr>
            <a:r>
              <a:rPr lang="zh-CN" altLang="zh-CN" b="1" dirty="0">
                <a:solidFill>
                  <a:srgbClr val="00B0F0"/>
                </a:solidFill>
                <a:latin typeface="FangSong" charset="-122"/>
                <a:ea typeface="FangSong" charset="-122"/>
                <a:cs typeface="FangSong" charset="-122"/>
              </a:rPr>
              <a:t>討論案例</a:t>
            </a:r>
            <a:r>
              <a:rPr lang="en-US" altLang="zh-CN" b="1" dirty="0">
                <a:solidFill>
                  <a:srgbClr val="00B0F0"/>
                </a:solidFill>
                <a:latin typeface="FangSong" charset="-122"/>
                <a:ea typeface="FangSong" charset="-122"/>
                <a:cs typeface="FangSong" charset="-122"/>
              </a:rPr>
              <a:t>2</a:t>
            </a:r>
            <a:r>
              <a:rPr lang="zh-CN" altLang="zh-CN" b="1" dirty="0" smtClean="0">
                <a:solidFill>
                  <a:srgbClr val="00B0F0"/>
                </a:solidFill>
                <a:latin typeface="FangSong" charset="-122"/>
                <a:ea typeface="FangSong" charset="-122"/>
                <a:cs typeface="FangSong" charset="-122"/>
              </a:rPr>
              <a:t>：</a:t>
            </a:r>
            <a:r>
              <a:rPr lang="en-US" altLang="zh-CN" dirty="0" smtClean="0">
                <a:latin typeface="FangSong" charset="-122"/>
                <a:ea typeface="FangSong" charset="-122"/>
                <a:cs typeface="FangSong" charset="-122"/>
              </a:rPr>
              <a:t/>
            </a:r>
            <a:br>
              <a:rPr lang="en-US" altLang="zh-CN" dirty="0" smtClean="0">
                <a:latin typeface="FangSong" charset="-122"/>
                <a:ea typeface="FangSong" charset="-122"/>
                <a:cs typeface="FangSong" charset="-122"/>
              </a:rPr>
            </a:br>
            <a:r>
              <a:rPr lang="zh-CN" altLang="zh-CN" dirty="0">
                <a:latin typeface="FangSong" charset="-122"/>
                <a:ea typeface="FangSong" charset="-122"/>
                <a:cs typeface="FangSong" charset="-122"/>
              </a:rPr>
              <a:t/>
            </a:r>
            <a:br>
              <a:rPr lang="zh-CN" altLang="zh-CN" dirty="0">
                <a:latin typeface="FangSong" charset="-122"/>
                <a:ea typeface="FangSong" charset="-122"/>
                <a:cs typeface="FangSong" charset="-122"/>
              </a:rPr>
            </a:br>
            <a:r>
              <a:rPr lang="zh-CN" altLang="en-US" dirty="0" smtClean="0">
                <a:latin typeface="FangSong" charset="-122"/>
                <a:ea typeface="FangSong" charset="-122"/>
                <a:cs typeface="FangSong" charset="-122"/>
              </a:rPr>
              <a:t>    </a:t>
            </a:r>
            <a:r>
              <a:rPr lang="zh-CN" altLang="zh-CN" dirty="0" smtClean="0">
                <a:latin typeface="FangSong" charset="-122"/>
                <a:ea typeface="FangSong" charset="-122"/>
                <a:cs typeface="FangSong" charset="-122"/>
              </a:rPr>
              <a:t>上</a:t>
            </a:r>
            <a:r>
              <a:rPr lang="zh-CN" altLang="zh-CN" dirty="0">
                <a:latin typeface="FangSong" charset="-122"/>
                <a:ea typeface="FangSong" charset="-122"/>
                <a:cs typeface="FangSong" charset="-122"/>
              </a:rPr>
              <a:t>一週</a:t>
            </a:r>
            <a:r>
              <a:rPr lang="zh-CN" altLang="zh-CN" b="1" dirty="0">
                <a:solidFill>
                  <a:srgbClr val="00B0F0"/>
                </a:solidFill>
                <a:latin typeface="FangSong" charset="-122"/>
                <a:ea typeface="FangSong" charset="-122"/>
                <a:cs typeface="FangSong" charset="-122"/>
              </a:rPr>
              <a:t>马里兰大学中国留学生杨舒平</a:t>
            </a:r>
            <a:r>
              <a:rPr lang="zh-CN" altLang="zh-CN" dirty="0">
                <a:latin typeface="FangSong" charset="-122"/>
                <a:ea typeface="FangSong" charset="-122"/>
                <a:cs typeface="FangSong" charset="-122"/>
              </a:rPr>
              <a:t>的毕业演讲</a:t>
            </a:r>
            <a:r>
              <a:rPr lang="zh-CN" altLang="zh-CN" i="1" dirty="0">
                <a:latin typeface="FangSong" charset="-122"/>
                <a:ea typeface="FangSong" charset="-122"/>
                <a:cs typeface="FangSong" charset="-122"/>
              </a:rPr>
              <a:t>，</a:t>
            </a:r>
            <a:r>
              <a:rPr lang="zh-CN" altLang="zh-CN" dirty="0">
                <a:latin typeface="FangSong" charset="-122"/>
                <a:ea typeface="FangSong" charset="-122"/>
                <a:cs typeface="FangSong" charset="-122"/>
              </a:rPr>
              <a:t>被官媒认定为又一起</a:t>
            </a:r>
            <a:r>
              <a:rPr lang="en-US" altLang="zh-CN" dirty="0">
                <a:latin typeface="FangSong" charset="-122"/>
                <a:ea typeface="FangSong" charset="-122"/>
                <a:cs typeface="FangSong" charset="-122"/>
              </a:rPr>
              <a:t>“</a:t>
            </a:r>
            <a:r>
              <a:rPr lang="zh-CN" altLang="zh-CN" dirty="0">
                <a:latin typeface="FangSong" charset="-122"/>
                <a:ea typeface="FangSong" charset="-122"/>
                <a:cs typeface="FangSong" charset="-122"/>
              </a:rPr>
              <a:t>辱华</a:t>
            </a:r>
            <a:r>
              <a:rPr lang="en-US" altLang="zh-CN" dirty="0">
                <a:latin typeface="FangSong" charset="-122"/>
                <a:ea typeface="FangSong" charset="-122"/>
                <a:cs typeface="FangSong" charset="-122"/>
              </a:rPr>
              <a:t>”</a:t>
            </a:r>
            <a:r>
              <a:rPr lang="zh-CN" altLang="zh-CN" dirty="0">
                <a:latin typeface="FangSong" charset="-122"/>
                <a:ea typeface="FangSong" charset="-122"/>
                <a:cs typeface="FangSong" charset="-122"/>
              </a:rPr>
              <a:t>事件</a:t>
            </a:r>
            <a:r>
              <a:rPr lang="en-US" altLang="zh-CN" dirty="0">
                <a:latin typeface="FangSong" charset="-122"/>
                <a:ea typeface="FangSong" charset="-122"/>
                <a:cs typeface="FangSong" charset="-122"/>
              </a:rPr>
              <a:t>,</a:t>
            </a:r>
            <a:r>
              <a:rPr lang="zh-CN" altLang="zh-CN" dirty="0">
                <a:latin typeface="FangSong" charset="-122"/>
                <a:ea typeface="FangSong" charset="-122"/>
                <a:cs typeface="FangSong" charset="-122"/>
              </a:rPr>
              <a:t>网上舆论旗帜鲜明地分为</a:t>
            </a:r>
            <a:r>
              <a:rPr lang="en-US" altLang="zh-CN" dirty="0">
                <a:latin typeface="FangSong" charset="-122"/>
                <a:ea typeface="FangSong" charset="-122"/>
                <a:cs typeface="FangSong" charset="-122"/>
              </a:rPr>
              <a:t>“</a:t>
            </a:r>
            <a:r>
              <a:rPr lang="zh-CN" altLang="zh-CN" dirty="0">
                <a:latin typeface="FangSong" charset="-122"/>
                <a:ea typeface="FangSong" charset="-122"/>
                <a:cs typeface="FangSong" charset="-122"/>
              </a:rPr>
              <a:t>挺杨派</a:t>
            </a:r>
            <a:r>
              <a:rPr lang="en-US" altLang="zh-CN" dirty="0">
                <a:latin typeface="FangSong" charset="-122"/>
                <a:ea typeface="FangSong" charset="-122"/>
                <a:cs typeface="FangSong" charset="-122"/>
              </a:rPr>
              <a:t>”</a:t>
            </a:r>
            <a:r>
              <a:rPr lang="zh-CN" altLang="zh-CN" dirty="0">
                <a:latin typeface="FangSong" charset="-122"/>
                <a:ea typeface="FangSong" charset="-122"/>
                <a:cs typeface="FangSong" charset="-122"/>
              </a:rPr>
              <a:t>和</a:t>
            </a:r>
            <a:r>
              <a:rPr lang="en-US" altLang="zh-CN" dirty="0">
                <a:latin typeface="FangSong" charset="-122"/>
                <a:ea typeface="FangSong" charset="-122"/>
                <a:cs typeface="FangSong" charset="-122"/>
              </a:rPr>
              <a:t>“</a:t>
            </a:r>
            <a:r>
              <a:rPr lang="zh-CN" altLang="zh-CN" dirty="0">
                <a:latin typeface="FangSong" charset="-122"/>
                <a:ea typeface="FangSong" charset="-122"/>
                <a:cs typeface="FangSong" charset="-122"/>
              </a:rPr>
              <a:t>倒杨派</a:t>
            </a:r>
            <a:r>
              <a:rPr lang="en-US" altLang="zh-CN" dirty="0">
                <a:latin typeface="FangSong" charset="-122"/>
                <a:ea typeface="FangSong" charset="-122"/>
                <a:cs typeface="FangSong" charset="-122"/>
              </a:rPr>
              <a:t>”</a:t>
            </a:r>
            <a:r>
              <a:rPr lang="zh-CN" altLang="zh-CN" dirty="0">
                <a:latin typeface="FangSong" charset="-122"/>
                <a:ea typeface="FangSong" charset="-122"/>
                <a:cs typeface="FangSong" charset="-122"/>
              </a:rPr>
              <a:t>。倒杨派排山倒海、气势如虹</a:t>
            </a:r>
            <a:r>
              <a:rPr lang="en-US" altLang="zh-CN" dirty="0">
                <a:latin typeface="FangSong" charset="-122"/>
                <a:ea typeface="FangSong" charset="-122"/>
                <a:cs typeface="FangSong" charset="-122"/>
              </a:rPr>
              <a:t>,</a:t>
            </a:r>
            <a:r>
              <a:rPr lang="zh-CN" altLang="zh-CN" dirty="0">
                <a:latin typeface="FangSong" charset="-122"/>
                <a:ea typeface="FangSong" charset="-122"/>
                <a:cs typeface="FangSong" charset="-122"/>
              </a:rPr>
              <a:t>譴責她賣國求榮；挺杨派有理有节，但最終還是被</a:t>
            </a:r>
            <a:r>
              <a:rPr lang="en-US" altLang="zh-CN" dirty="0">
                <a:latin typeface="FangSong" charset="-122"/>
                <a:ea typeface="FangSong" charset="-122"/>
                <a:cs typeface="FangSong" charset="-122"/>
              </a:rPr>
              <a:t>“</a:t>
            </a:r>
            <a:r>
              <a:rPr lang="zh-CN" altLang="zh-CN" dirty="0">
                <a:latin typeface="FangSong" charset="-122"/>
                <a:ea typeface="FangSong" charset="-122"/>
                <a:cs typeface="FangSong" charset="-122"/>
              </a:rPr>
              <a:t>愛國主義</a:t>
            </a:r>
            <a:r>
              <a:rPr lang="en-US" altLang="zh-CN" dirty="0">
                <a:latin typeface="FangSong" charset="-122"/>
                <a:ea typeface="FangSong" charset="-122"/>
                <a:cs typeface="FangSong" charset="-122"/>
              </a:rPr>
              <a:t>”</a:t>
            </a:r>
            <a:r>
              <a:rPr lang="zh-CN" altLang="zh-CN" dirty="0">
                <a:latin typeface="FangSong" charset="-122"/>
                <a:ea typeface="FangSong" charset="-122"/>
                <a:cs typeface="FangSong" charset="-122"/>
              </a:rPr>
              <a:t>的聲浪所淹沒。最終連外交部新聞發言人都出來對這一</a:t>
            </a:r>
            <a:r>
              <a:rPr lang="en-US" altLang="zh-CN" dirty="0">
                <a:latin typeface="FangSong" charset="-122"/>
                <a:ea typeface="FangSong" charset="-122"/>
                <a:cs typeface="FangSong" charset="-122"/>
              </a:rPr>
              <a:t>“</a:t>
            </a:r>
            <a:r>
              <a:rPr lang="zh-CN" altLang="zh-CN" dirty="0">
                <a:latin typeface="FangSong" charset="-122"/>
                <a:ea typeface="FangSong" charset="-122"/>
                <a:cs typeface="FangSong" charset="-122"/>
              </a:rPr>
              <a:t>畢業演講</a:t>
            </a:r>
            <a:r>
              <a:rPr lang="en-US" altLang="zh-CN" dirty="0">
                <a:latin typeface="FangSong" charset="-122"/>
                <a:ea typeface="FangSong" charset="-122"/>
                <a:cs typeface="FangSong" charset="-122"/>
              </a:rPr>
              <a:t>”</a:t>
            </a:r>
            <a:r>
              <a:rPr lang="zh-CN" altLang="zh-CN" dirty="0">
                <a:latin typeface="FangSong" charset="-122"/>
                <a:ea typeface="FangSong" charset="-122"/>
                <a:cs typeface="FangSong" charset="-122"/>
              </a:rPr>
              <a:t>做出比較克制的批評性表態：</a:t>
            </a:r>
            <a:r>
              <a:rPr lang="zh-CN" altLang="zh-CN" b="1" dirty="0">
                <a:latin typeface="FangSong" charset="-122"/>
                <a:ea typeface="FangSong" charset="-122"/>
                <a:cs typeface="FangSong" charset="-122"/>
              </a:rPr>
              <a:t>對中國的批評是不負責任的。</a:t>
            </a:r>
            <a:r>
              <a:rPr lang="zh-CN" altLang="zh-CN" dirty="0"/>
              <a:t/>
            </a:r>
            <a:br>
              <a:rPr lang="zh-CN" altLang="zh-CN" dirty="0"/>
            </a:br>
            <a:r>
              <a:rPr lang="en-US" altLang="zh-CN" dirty="0"/>
              <a:t> </a:t>
            </a:r>
            <a:r>
              <a:rPr lang="zh-CN" altLang="zh-CN" dirty="0"/>
              <a:t/>
            </a:r>
            <a:br>
              <a:rPr lang="zh-CN" altLang="zh-CN" dirty="0"/>
            </a:br>
            <a:r>
              <a:rPr lang="zh-CN" altLang="zh-CN" sz="2800" dirty="0"/>
              <a:t/>
            </a:r>
            <a:br>
              <a:rPr lang="zh-CN" altLang="zh-CN" sz="2800" dirty="0"/>
            </a:br>
            <a:r>
              <a:rPr lang="zh-CN" altLang="zh-CN" sz="2800" dirty="0"/>
              <a:t/>
            </a:r>
            <a:br>
              <a:rPr lang="zh-CN" altLang="zh-CN" sz="2800" dirty="0"/>
            </a:br>
            <a:r>
              <a:rPr lang="zh-CN" altLang="zh-CN" dirty="0"/>
              <a:t/>
            </a:r>
            <a:br>
              <a:rPr lang="zh-CN" altLang="zh-CN" dirty="0"/>
            </a:br>
            <a:r>
              <a:rPr kumimoji="1" lang="zh-CN" altLang="en-US" dirty="0"/>
              <a:t/>
            </a:r>
            <a:br>
              <a:rPr kumimoji="1" lang="zh-CN" altLang="en-US" dirty="0"/>
            </a:br>
            <a:r>
              <a:rPr kumimoji="1" lang="zh-CN" altLang="en-US" dirty="0"/>
              <a:t/>
            </a:r>
            <a:br>
              <a:rPr kumimoji="1" lang="zh-CN" altLang="en-US" dirty="0"/>
            </a:br>
            <a:endParaRPr kumimoji="1" lang="zh-TW" altLang="en-US" b="1" dirty="0">
              <a:latin typeface="STFangsong" charset="-122"/>
              <a:ea typeface="STFangsong" charset="-122"/>
              <a:cs typeface="STFangsong" charset="-122"/>
            </a:endParaRPr>
          </a:p>
        </p:txBody>
      </p:sp>
    </p:spTree>
    <p:extLst>
      <p:ext uri="{BB962C8B-B14F-4D97-AF65-F5344CB8AC3E}">
        <p14:creationId xmlns:p14="http://schemas.microsoft.com/office/powerpoint/2010/main" val="13295372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996749" y="447869"/>
            <a:ext cx="9890451" cy="6001643"/>
          </a:xfrm>
          <a:prstGeom prst="rect">
            <a:avLst/>
          </a:prstGeom>
          <a:noFill/>
        </p:spPr>
        <p:txBody>
          <a:bodyPr wrap="square" lIns="91440" tIns="45720" rIns="91440" bIns="45720">
            <a:spAutoFit/>
          </a:bodyPr>
          <a:lstStyle/>
          <a:p>
            <a:r>
              <a:rPr lang="zh-CN" altLang="zh-CN" sz="3200" b="1" dirty="0">
                <a:solidFill>
                  <a:srgbClr val="00B0F0"/>
                </a:solidFill>
                <a:latin typeface="FangSong" charset="-122"/>
                <a:ea typeface="FangSong" charset="-122"/>
                <a:cs typeface="FangSong" charset="-122"/>
              </a:rPr>
              <a:t>三、道德判斷容易出現的兩種弊端：</a:t>
            </a:r>
          </a:p>
          <a:p>
            <a:r>
              <a:rPr lang="en-US" altLang="zh-CN" sz="3200" dirty="0">
                <a:latin typeface="FangSong" charset="-122"/>
                <a:ea typeface="FangSong" charset="-122"/>
                <a:cs typeface="FangSong" charset="-122"/>
              </a:rPr>
              <a:t> </a:t>
            </a:r>
            <a:endParaRPr lang="zh-CN" altLang="zh-CN" sz="3200" dirty="0">
              <a:latin typeface="FangSong" charset="-122"/>
              <a:ea typeface="FangSong" charset="-122"/>
              <a:cs typeface="FangSong" charset="-122"/>
            </a:endParaRPr>
          </a:p>
          <a:p>
            <a:r>
              <a:rPr lang="zh-CN" altLang="zh-CN" sz="3200" b="1" dirty="0">
                <a:solidFill>
                  <a:srgbClr val="FF0000"/>
                </a:solidFill>
                <a:latin typeface="FangSong" charset="-122"/>
                <a:ea typeface="FangSong" charset="-122"/>
                <a:cs typeface="FangSong" charset="-122"/>
              </a:rPr>
              <a:t>道德</a:t>
            </a:r>
            <a:r>
              <a:rPr lang="zh-CN" altLang="zh-CN" sz="3200" b="1" dirty="0" smtClean="0">
                <a:solidFill>
                  <a:srgbClr val="FF0000"/>
                </a:solidFill>
                <a:latin typeface="FangSong" charset="-122"/>
                <a:ea typeface="FangSong" charset="-122"/>
                <a:cs typeface="FangSong" charset="-122"/>
              </a:rPr>
              <a:t>冷漠</a:t>
            </a:r>
            <a:r>
              <a:rPr lang="zh-CN" altLang="zh-CN" sz="3200" b="1" dirty="0" smtClean="0">
                <a:latin typeface="FangSong" charset="-122"/>
                <a:ea typeface="FangSong" charset="-122"/>
                <a:cs typeface="FangSong" charset="-122"/>
              </a:rPr>
              <a:t>和</a:t>
            </a:r>
            <a:r>
              <a:rPr lang="zh-CN" altLang="zh-CN" sz="3200" b="1" dirty="0" smtClean="0">
                <a:solidFill>
                  <a:srgbClr val="FF0000"/>
                </a:solidFill>
                <a:latin typeface="FangSong" charset="-122"/>
                <a:ea typeface="FangSong" charset="-122"/>
                <a:cs typeface="FangSong" charset="-122"/>
              </a:rPr>
              <a:t>道德狂熱</a:t>
            </a:r>
            <a:endParaRPr lang="zh-CN" altLang="zh-CN" sz="3200" dirty="0">
              <a:latin typeface="FangSong" charset="-122"/>
              <a:ea typeface="FangSong" charset="-122"/>
              <a:cs typeface="FangSong" charset="-122"/>
            </a:endParaRPr>
          </a:p>
          <a:p>
            <a:r>
              <a:rPr lang="zh-CN" altLang="en-US" sz="3200" dirty="0" smtClean="0">
                <a:latin typeface="FangSong" charset="-122"/>
                <a:ea typeface="FangSong" charset="-122"/>
                <a:cs typeface="FangSong" charset="-122"/>
              </a:rPr>
              <a:t>    </a:t>
            </a:r>
            <a:r>
              <a:rPr lang="zh-CN" altLang="zh-CN" sz="3200" dirty="0" smtClean="0">
                <a:latin typeface="FangSong" charset="-122"/>
                <a:ea typeface="FangSong" charset="-122"/>
                <a:cs typeface="FangSong" charset="-122"/>
              </a:rPr>
              <a:t>對杨</a:t>
            </a:r>
            <a:r>
              <a:rPr lang="zh-CN" altLang="zh-CN" sz="3200" dirty="0">
                <a:latin typeface="FangSong" charset="-122"/>
                <a:ea typeface="FangSong" charset="-122"/>
                <a:cs typeface="FangSong" charset="-122"/>
              </a:rPr>
              <a:t>舒平</a:t>
            </a:r>
            <a:r>
              <a:rPr lang="zh-CN" altLang="zh-CN" sz="3200" dirty="0" smtClean="0">
                <a:latin typeface="FangSong" charset="-122"/>
                <a:ea typeface="FangSong" charset="-122"/>
                <a:cs typeface="FangSong" charset="-122"/>
              </a:rPr>
              <a:t>的</a:t>
            </a:r>
            <a:r>
              <a:rPr lang="zh-CN" altLang="en-US" sz="3200" dirty="0" smtClean="0">
                <a:latin typeface="FangSong" charset="-122"/>
                <a:ea typeface="FangSong" charset="-122"/>
                <a:cs typeface="FangSong" charset="-122"/>
              </a:rPr>
              <a:t>跨国</a:t>
            </a:r>
            <a:r>
              <a:rPr lang="zh-CN" altLang="zh-CN" sz="3200" dirty="0" smtClean="0">
                <a:latin typeface="FangSong" charset="-122"/>
                <a:ea typeface="FangSong" charset="-122"/>
                <a:cs typeface="FangSong" charset="-122"/>
              </a:rPr>
              <a:t>聲討</a:t>
            </a:r>
            <a:r>
              <a:rPr lang="zh-CN" altLang="zh-CN" sz="3200" dirty="0">
                <a:latin typeface="FangSong" charset="-122"/>
                <a:ea typeface="FangSong" charset="-122"/>
                <a:cs typeface="FangSong" charset="-122"/>
              </a:rPr>
              <a:t>是我們道德狂熱的一個表現形式。</a:t>
            </a:r>
          </a:p>
          <a:p>
            <a:r>
              <a:rPr lang="zh-CN" altLang="en-US" sz="3200" dirty="0" smtClean="0">
                <a:latin typeface="FangSong" charset="-122"/>
                <a:ea typeface="FangSong" charset="-122"/>
                <a:cs typeface="FangSong" charset="-122"/>
              </a:rPr>
              <a:t>   </a:t>
            </a:r>
            <a:r>
              <a:rPr lang="en-US" altLang="zh-CN" sz="3200" dirty="0" smtClean="0">
                <a:latin typeface="FangSong" charset="-122"/>
                <a:ea typeface="FangSong" charset="-122"/>
                <a:cs typeface="FangSong" charset="-122"/>
              </a:rPr>
              <a:t>“</a:t>
            </a:r>
            <a:r>
              <a:rPr lang="zh-CN" altLang="zh-CN" sz="3200" dirty="0">
                <a:solidFill>
                  <a:srgbClr val="FF0000"/>
                </a:solidFill>
                <a:latin typeface="FangSong" charset="-122"/>
                <a:ea typeface="FangSong" charset="-122"/>
                <a:cs typeface="FangSong" charset="-122"/>
              </a:rPr>
              <a:t>道德狂熱</a:t>
            </a:r>
            <a:r>
              <a:rPr lang="en-US" altLang="zh-CN" sz="3200" dirty="0">
                <a:latin typeface="FangSong" charset="-122"/>
                <a:ea typeface="FangSong" charset="-122"/>
                <a:cs typeface="FangSong" charset="-122"/>
              </a:rPr>
              <a:t>”</a:t>
            </a:r>
            <a:r>
              <a:rPr lang="zh-CN" altLang="zh-CN" sz="3200" dirty="0">
                <a:latin typeface="FangSong" charset="-122"/>
                <a:ea typeface="FangSong" charset="-122"/>
                <a:cs typeface="FangSong" charset="-122"/>
              </a:rPr>
              <a:t>表面上代表了一種絕對正確的判斷，但</a:t>
            </a:r>
            <a:r>
              <a:rPr lang="zh-CN" altLang="zh-CN" sz="3200" dirty="0" smtClean="0">
                <a:latin typeface="FangSong" charset="-122"/>
                <a:ea typeface="FangSong" charset="-122"/>
                <a:cs typeface="FangSong" charset="-122"/>
              </a:rPr>
              <a:t>它：</a:t>
            </a:r>
            <a:endParaRPr lang="zh-CN" altLang="zh-CN" sz="3200" dirty="0">
              <a:latin typeface="FangSong" charset="-122"/>
              <a:ea typeface="FangSong" charset="-122"/>
              <a:cs typeface="FangSong" charset="-122"/>
            </a:endParaRPr>
          </a:p>
          <a:p>
            <a:pPr lvl="0"/>
            <a:r>
              <a:rPr lang="en-US" altLang="zh-CN" sz="3200" dirty="0" smtClean="0">
                <a:latin typeface="FangSong" charset="-122"/>
                <a:ea typeface="FangSong" charset="-122"/>
                <a:cs typeface="FangSong" charset="-122"/>
              </a:rPr>
              <a:t>1</a:t>
            </a:r>
            <a:r>
              <a:rPr lang="zh-CN" altLang="en-US" sz="3200" dirty="0" smtClean="0">
                <a:latin typeface="FangSong" charset="-122"/>
                <a:ea typeface="FangSong" charset="-122"/>
                <a:cs typeface="FangSong" charset="-122"/>
              </a:rPr>
              <a:t>、</a:t>
            </a:r>
            <a:r>
              <a:rPr lang="zh-CN" altLang="zh-CN" sz="3200" dirty="0" smtClean="0">
                <a:latin typeface="FangSong" charset="-122"/>
                <a:ea typeface="FangSong" charset="-122"/>
                <a:cs typeface="FangSong" charset="-122"/>
              </a:rPr>
              <a:t>極端</a:t>
            </a:r>
            <a:r>
              <a:rPr lang="zh-CN" altLang="zh-CN" sz="3200" dirty="0">
                <a:latin typeface="FangSong" charset="-122"/>
                <a:ea typeface="FangSong" charset="-122"/>
                <a:cs typeface="FangSong" charset="-122"/>
              </a:rPr>
              <a:t>的道德主義</a:t>
            </a:r>
            <a:r>
              <a:rPr lang="zh-CN" altLang="zh-CN" sz="3200" dirty="0" smtClean="0">
                <a:latin typeface="FangSong" charset="-122"/>
                <a:ea typeface="FangSong" charset="-122"/>
                <a:cs typeface="FangSong" charset="-122"/>
              </a:rPr>
              <a:t>；</a:t>
            </a:r>
            <a:endParaRPr lang="en-US" altLang="zh-CN" sz="3200" dirty="0">
              <a:latin typeface="FangSong" charset="-122"/>
              <a:ea typeface="FangSong" charset="-122"/>
              <a:cs typeface="FangSong" charset="-122"/>
            </a:endParaRPr>
          </a:p>
          <a:p>
            <a:pPr lvl="0"/>
            <a:r>
              <a:rPr lang="en-US" altLang="zh-CN" sz="3200" dirty="0" smtClean="0">
                <a:latin typeface="FangSong" charset="-122"/>
                <a:ea typeface="FangSong" charset="-122"/>
                <a:cs typeface="FangSong" charset="-122"/>
              </a:rPr>
              <a:t>2</a:t>
            </a:r>
            <a:r>
              <a:rPr lang="zh-CN" altLang="en-US" sz="3200" dirty="0" smtClean="0">
                <a:latin typeface="FangSong" charset="-122"/>
                <a:ea typeface="FangSong" charset="-122"/>
                <a:cs typeface="FangSong" charset="-122"/>
              </a:rPr>
              <a:t>、</a:t>
            </a:r>
            <a:r>
              <a:rPr lang="zh-CN" altLang="zh-CN" sz="3200" dirty="0" smtClean="0">
                <a:latin typeface="FangSong" charset="-122"/>
                <a:ea typeface="FangSong" charset="-122"/>
                <a:cs typeface="FangSong" charset="-122"/>
              </a:rPr>
              <a:t>以</a:t>
            </a:r>
            <a:r>
              <a:rPr lang="zh-CN" altLang="zh-CN" sz="3200" dirty="0">
                <a:latin typeface="FangSong" charset="-122"/>
                <a:ea typeface="FangSong" charset="-122"/>
                <a:cs typeface="FangSong" charset="-122"/>
              </a:rPr>
              <a:t>貌似正確的道德判斷綁架他人；</a:t>
            </a:r>
          </a:p>
          <a:p>
            <a:pPr lvl="0"/>
            <a:r>
              <a:rPr lang="en-US" altLang="zh-CN" sz="3200" dirty="0" smtClean="0">
                <a:latin typeface="FangSong" charset="-122"/>
                <a:ea typeface="FangSong" charset="-122"/>
                <a:cs typeface="FangSong" charset="-122"/>
              </a:rPr>
              <a:t>3</a:t>
            </a:r>
            <a:r>
              <a:rPr lang="zh-CN" altLang="en-US" sz="3200" dirty="0" smtClean="0">
                <a:latin typeface="FangSong" charset="-122"/>
                <a:ea typeface="FangSong" charset="-122"/>
                <a:cs typeface="FangSong" charset="-122"/>
              </a:rPr>
              <a:t>、</a:t>
            </a:r>
            <a:r>
              <a:rPr lang="zh-TW" altLang="zh-CN" sz="3200" dirty="0" smtClean="0">
                <a:latin typeface="FangSong" charset="-122"/>
                <a:ea typeface="FangSong" charset="-122"/>
                <a:cs typeface="FangSong" charset="-122"/>
              </a:rPr>
              <a:t>以</a:t>
            </a:r>
            <a:r>
              <a:rPr lang="zh-TW" altLang="zh-CN" sz="3200" dirty="0">
                <a:latin typeface="FangSong" charset="-122"/>
                <a:ea typeface="FangSong" charset="-122"/>
                <a:cs typeface="FangSong" charset="-122"/>
              </a:rPr>
              <a:t>道德判斷取代事實判斷，成為唯一的價值判斷，從而失去理智的清醒；</a:t>
            </a:r>
            <a:endParaRPr lang="zh-CN" altLang="zh-CN" sz="3200" dirty="0">
              <a:latin typeface="FangSong" charset="-122"/>
              <a:ea typeface="FangSong" charset="-122"/>
              <a:cs typeface="FangSong" charset="-122"/>
            </a:endParaRPr>
          </a:p>
          <a:p>
            <a:r>
              <a:rPr lang="en-US" altLang="zh-CN" sz="3200" dirty="0" smtClean="0">
                <a:latin typeface="FangSong" charset="-122"/>
                <a:ea typeface="FangSong" charset="-122"/>
                <a:cs typeface="FangSong" charset="-122"/>
              </a:rPr>
              <a:t>4</a:t>
            </a:r>
            <a:r>
              <a:rPr lang="zh-CN" altLang="en-US" sz="3200" dirty="0" smtClean="0">
                <a:latin typeface="FangSong" charset="-122"/>
                <a:ea typeface="FangSong" charset="-122"/>
                <a:cs typeface="FangSong" charset="-122"/>
              </a:rPr>
              <a:t>、</a:t>
            </a:r>
            <a:r>
              <a:rPr lang="zh-TW" altLang="zh-CN" sz="3200" dirty="0" smtClean="0">
                <a:latin typeface="FangSong" charset="-122"/>
                <a:ea typeface="FangSong" charset="-122"/>
                <a:cs typeface="FangSong" charset="-122"/>
              </a:rPr>
              <a:t>以</a:t>
            </a:r>
            <a:r>
              <a:rPr lang="zh-TW" altLang="zh-CN" sz="3200" dirty="0">
                <a:latin typeface="FangSong" charset="-122"/>
                <a:ea typeface="FangSong" charset="-122"/>
                <a:cs typeface="FangSong" charset="-122"/>
              </a:rPr>
              <a:t>超道德的要求抨擊通常的</a:t>
            </a:r>
            <a:r>
              <a:rPr lang="zh-TW" altLang="zh-CN" sz="3200" dirty="0" smtClean="0">
                <a:latin typeface="FangSong" charset="-122"/>
                <a:ea typeface="FangSong" charset="-122"/>
                <a:cs typeface="FangSong" charset="-122"/>
              </a:rPr>
              <a:t>道德</a:t>
            </a:r>
            <a:r>
              <a:rPr lang="zh-CN" altLang="en-US" sz="3200" dirty="0" smtClean="0">
                <a:latin typeface="FangSong" charset="-122"/>
                <a:ea typeface="FangSong" charset="-122"/>
                <a:cs typeface="FangSong" charset="-122"/>
              </a:rPr>
              <a:t>。</a:t>
            </a:r>
            <a:endParaRPr lang="zh-CN" altLang="zh-CN" sz="3200" dirty="0">
              <a:latin typeface="FangSong" charset="-122"/>
              <a:ea typeface="FangSong" charset="-122"/>
              <a:cs typeface="FangSong" charset="-122"/>
            </a:endParaRPr>
          </a:p>
        </p:txBody>
      </p:sp>
    </p:spTree>
    <p:extLst>
      <p:ext uri="{BB962C8B-B14F-4D97-AF65-F5344CB8AC3E}">
        <p14:creationId xmlns:p14="http://schemas.microsoft.com/office/powerpoint/2010/main" val="196364457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07154" y="429208"/>
            <a:ext cx="9318790" cy="7165910"/>
          </a:xfrm>
        </p:spPr>
        <p:txBody>
          <a:bodyPr>
            <a:normAutofit/>
          </a:bodyPr>
          <a:lstStyle/>
          <a:p>
            <a:pPr>
              <a:lnSpc>
                <a:spcPct val="150000"/>
              </a:lnSpc>
            </a:pPr>
            <a:r>
              <a:rPr lang="zh-CN" altLang="zh-CN" b="1" dirty="0">
                <a:solidFill>
                  <a:srgbClr val="FF0000"/>
                </a:solidFill>
                <a:latin typeface="FangSong" charset="-122"/>
                <a:ea typeface="FangSong" charset="-122"/>
                <a:cs typeface="FangSong" charset="-122"/>
              </a:rPr>
              <a:t>道德冷漠：</a:t>
            </a:r>
            <a:r>
              <a:rPr lang="zh-CN" altLang="zh-CN" dirty="0">
                <a:latin typeface="FangSong" charset="-122"/>
                <a:ea typeface="FangSong" charset="-122"/>
                <a:cs typeface="FangSong" charset="-122"/>
              </a:rPr>
              <a:t/>
            </a:r>
            <a:br>
              <a:rPr lang="zh-CN" altLang="zh-CN" dirty="0">
                <a:latin typeface="FangSong" charset="-122"/>
                <a:ea typeface="FangSong" charset="-122"/>
                <a:cs typeface="FangSong" charset="-122"/>
              </a:rPr>
            </a:br>
            <a:r>
              <a:rPr lang="en-US" altLang="zh-CN" dirty="0" smtClean="0">
                <a:latin typeface="FangSong" charset="-122"/>
                <a:ea typeface="FangSong" charset="-122"/>
                <a:cs typeface="FangSong" charset="-122"/>
              </a:rPr>
              <a:t>1</a:t>
            </a:r>
            <a:r>
              <a:rPr lang="zh-CN" altLang="en-US" dirty="0" smtClean="0">
                <a:latin typeface="FangSong" charset="-122"/>
                <a:ea typeface="FangSong" charset="-122"/>
                <a:cs typeface="FangSong" charset="-122"/>
              </a:rPr>
              <a:t>、</a:t>
            </a:r>
            <a:r>
              <a:rPr lang="zh-CN" altLang="zh-CN" dirty="0" smtClean="0">
                <a:latin typeface="FangSong" charset="-122"/>
                <a:ea typeface="FangSong" charset="-122"/>
                <a:cs typeface="FangSong" charset="-122"/>
              </a:rPr>
              <a:t>失去</a:t>
            </a:r>
            <a:r>
              <a:rPr lang="zh-CN" altLang="zh-CN" dirty="0">
                <a:latin typeface="FangSong" charset="-122"/>
                <a:ea typeface="FangSong" charset="-122"/>
                <a:cs typeface="FangSong" charset="-122"/>
              </a:rPr>
              <a:t>常人的同情</a:t>
            </a:r>
            <a:r>
              <a:rPr lang="zh-CN" altLang="zh-CN" dirty="0" smtClean="0">
                <a:latin typeface="FangSong" charset="-122"/>
                <a:ea typeface="FangSong" charset="-122"/>
                <a:cs typeface="FangSong" charset="-122"/>
              </a:rPr>
              <a:t>心</a:t>
            </a:r>
            <a:r>
              <a:rPr lang="zh-CN" altLang="en-US" dirty="0" smtClean="0">
                <a:latin typeface="FangSong" charset="-122"/>
                <a:ea typeface="FangSong" charset="-122"/>
                <a:cs typeface="FangSong" charset="-122"/>
              </a:rPr>
              <a:t>；</a:t>
            </a:r>
            <a:r>
              <a:rPr lang="zh-CN" altLang="zh-CN" dirty="0">
                <a:latin typeface="FangSong" charset="-122"/>
                <a:ea typeface="FangSong" charset="-122"/>
                <a:cs typeface="FangSong" charset="-122"/>
              </a:rPr>
              <a:t/>
            </a:r>
            <a:br>
              <a:rPr lang="zh-CN" altLang="zh-CN" dirty="0">
                <a:latin typeface="FangSong" charset="-122"/>
                <a:ea typeface="FangSong" charset="-122"/>
                <a:cs typeface="FangSong" charset="-122"/>
              </a:rPr>
            </a:br>
            <a:r>
              <a:rPr lang="en-US" altLang="zh-CN" dirty="0" smtClean="0">
                <a:latin typeface="FangSong" charset="-122"/>
                <a:ea typeface="FangSong" charset="-122"/>
                <a:cs typeface="FangSong" charset="-122"/>
              </a:rPr>
              <a:t>2</a:t>
            </a:r>
            <a:r>
              <a:rPr lang="zh-CN" altLang="en-US" dirty="0" smtClean="0">
                <a:latin typeface="FangSong" charset="-122"/>
                <a:ea typeface="FangSong" charset="-122"/>
                <a:cs typeface="FangSong" charset="-122"/>
              </a:rPr>
              <a:t>、</a:t>
            </a:r>
            <a:r>
              <a:rPr lang="zh-CN" altLang="zh-CN" dirty="0" smtClean="0">
                <a:latin typeface="FangSong" charset="-122"/>
                <a:ea typeface="FangSong" charset="-122"/>
                <a:cs typeface="FangSong" charset="-122"/>
              </a:rPr>
              <a:t>對</a:t>
            </a:r>
            <a:r>
              <a:rPr lang="zh-CN" altLang="zh-CN" dirty="0">
                <a:latin typeface="FangSong" charset="-122"/>
                <a:ea typeface="FangSong" charset="-122"/>
                <a:cs typeface="FangSong" charset="-122"/>
              </a:rPr>
              <a:t>明顯該做的事視而不見：</a:t>
            </a:r>
            <a:r>
              <a:rPr lang="en-US" altLang="zh-CN" dirty="0">
                <a:latin typeface="FangSong" charset="-122"/>
                <a:ea typeface="FangSong" charset="-122"/>
                <a:cs typeface="FangSong" charset="-122"/>
              </a:rPr>
              <a:t>“</a:t>
            </a:r>
            <a:r>
              <a:rPr lang="zh-CN" altLang="zh-CN" dirty="0">
                <a:latin typeface="FangSong" charset="-122"/>
                <a:ea typeface="FangSong" charset="-122"/>
                <a:cs typeface="FangSong" charset="-122"/>
              </a:rPr>
              <a:t>小悅悅事件</a:t>
            </a:r>
            <a:r>
              <a:rPr lang="en-US" altLang="zh-CN" dirty="0">
                <a:latin typeface="FangSong" charset="-122"/>
                <a:ea typeface="FangSong" charset="-122"/>
                <a:cs typeface="FangSong" charset="-122"/>
              </a:rPr>
              <a:t>”</a:t>
            </a:r>
            <a:r>
              <a:rPr lang="zh-CN" altLang="zh-CN" dirty="0">
                <a:latin typeface="FangSong" charset="-122"/>
                <a:ea typeface="FangSong" charset="-122"/>
                <a:cs typeface="FangSong" charset="-122"/>
              </a:rPr>
              <a:t>中</a:t>
            </a:r>
            <a:r>
              <a:rPr lang="en-US" altLang="zh-CN" dirty="0">
                <a:latin typeface="FangSong" charset="-122"/>
                <a:ea typeface="FangSong" charset="-122"/>
                <a:cs typeface="FangSong" charset="-122"/>
              </a:rPr>
              <a:t>18</a:t>
            </a:r>
            <a:r>
              <a:rPr lang="zh-CN" altLang="zh-CN" dirty="0">
                <a:latin typeface="FangSong" charset="-122"/>
                <a:ea typeface="FangSong" charset="-122"/>
                <a:cs typeface="FangSong" charset="-122"/>
              </a:rPr>
              <a:t>個冷漠的</a:t>
            </a:r>
            <a:r>
              <a:rPr lang="zh-CN" altLang="zh-CN" dirty="0" smtClean="0">
                <a:latin typeface="FangSong" charset="-122"/>
                <a:ea typeface="FangSong" charset="-122"/>
                <a:cs typeface="FangSong" charset="-122"/>
              </a:rPr>
              <a:t>路人</a:t>
            </a:r>
            <a:r>
              <a:rPr lang="zh-CN" altLang="en-US" dirty="0" smtClean="0">
                <a:latin typeface="FangSong" charset="-122"/>
                <a:ea typeface="FangSong" charset="-122"/>
                <a:cs typeface="FangSong" charset="-122"/>
              </a:rPr>
              <a:t>；</a:t>
            </a:r>
            <a:r>
              <a:rPr lang="zh-CN" altLang="zh-CN" dirty="0">
                <a:latin typeface="FangSong" charset="-122"/>
                <a:ea typeface="FangSong" charset="-122"/>
                <a:cs typeface="FangSong" charset="-122"/>
              </a:rPr>
              <a:t/>
            </a:r>
            <a:br>
              <a:rPr lang="zh-CN" altLang="zh-CN" dirty="0">
                <a:latin typeface="FangSong" charset="-122"/>
                <a:ea typeface="FangSong" charset="-122"/>
                <a:cs typeface="FangSong" charset="-122"/>
              </a:rPr>
            </a:br>
            <a:r>
              <a:rPr lang="en-US" altLang="zh-CN" dirty="0" smtClean="0">
                <a:latin typeface="FangSong" charset="-122"/>
                <a:ea typeface="FangSong" charset="-122"/>
                <a:cs typeface="FangSong" charset="-122"/>
              </a:rPr>
              <a:t>3</a:t>
            </a:r>
            <a:r>
              <a:rPr lang="zh-CN" altLang="en-US" dirty="0" smtClean="0">
                <a:latin typeface="FangSong" charset="-122"/>
                <a:ea typeface="FangSong" charset="-122"/>
                <a:cs typeface="FangSong" charset="-122"/>
              </a:rPr>
              <a:t>、</a:t>
            </a:r>
            <a:r>
              <a:rPr lang="en-US" altLang="zh-CN" dirty="0" smtClean="0">
                <a:latin typeface="FangSong" charset="-122"/>
                <a:ea typeface="FangSong" charset="-122"/>
                <a:cs typeface="FangSong" charset="-122"/>
              </a:rPr>
              <a:t>“</a:t>
            </a:r>
            <a:r>
              <a:rPr lang="zh-CN" altLang="zh-CN" dirty="0">
                <a:latin typeface="FangSong" charset="-122"/>
                <a:ea typeface="FangSong" charset="-122"/>
                <a:cs typeface="FangSong" charset="-122"/>
              </a:rPr>
              <a:t>不敢</a:t>
            </a:r>
            <a:r>
              <a:rPr lang="en-US" altLang="zh-CN" dirty="0">
                <a:latin typeface="FangSong" charset="-122"/>
                <a:ea typeface="FangSong" charset="-122"/>
                <a:cs typeface="FangSong" charset="-122"/>
              </a:rPr>
              <a:t>”</a:t>
            </a:r>
            <a:r>
              <a:rPr lang="zh-CN" altLang="zh-CN" dirty="0">
                <a:latin typeface="FangSong" charset="-122"/>
                <a:ea typeface="FangSong" charset="-122"/>
                <a:cs typeface="FangSong" charset="-122"/>
              </a:rPr>
              <a:t>做該做之事：見老人摔倒無人敢扶；醫院</a:t>
            </a:r>
            <a:r>
              <a:rPr lang="en-US" altLang="zh-CN" dirty="0">
                <a:latin typeface="FangSong" charset="-122"/>
                <a:ea typeface="FangSong" charset="-122"/>
                <a:cs typeface="FangSong" charset="-122"/>
              </a:rPr>
              <a:t>“</a:t>
            </a:r>
            <a:r>
              <a:rPr lang="zh-CN" altLang="zh-CN" dirty="0">
                <a:latin typeface="FangSong" charset="-122"/>
                <a:ea typeface="FangSong" charset="-122"/>
                <a:cs typeface="FangSong" charset="-122"/>
              </a:rPr>
              <a:t>不敢搶救沒錢的病人</a:t>
            </a:r>
            <a:r>
              <a:rPr lang="en-US" altLang="zh-CN" dirty="0" smtClean="0">
                <a:latin typeface="FangSong" charset="-122"/>
                <a:ea typeface="FangSong" charset="-122"/>
                <a:cs typeface="FangSong" charset="-122"/>
              </a:rPr>
              <a:t>”</a:t>
            </a:r>
            <a:r>
              <a:rPr lang="zh-CN" altLang="en-US" dirty="0" smtClean="0">
                <a:latin typeface="FangSong" charset="-122"/>
                <a:ea typeface="FangSong" charset="-122"/>
                <a:cs typeface="FangSong" charset="-122"/>
              </a:rPr>
              <a:t>；</a:t>
            </a:r>
            <a:r>
              <a:rPr lang="zh-CN" altLang="zh-CN" dirty="0">
                <a:latin typeface="FangSong" charset="-122"/>
                <a:ea typeface="FangSong" charset="-122"/>
                <a:cs typeface="FangSong" charset="-122"/>
              </a:rPr>
              <a:t/>
            </a:r>
            <a:br>
              <a:rPr lang="zh-CN" altLang="zh-CN" dirty="0">
                <a:latin typeface="FangSong" charset="-122"/>
                <a:ea typeface="FangSong" charset="-122"/>
                <a:cs typeface="FangSong" charset="-122"/>
              </a:rPr>
            </a:br>
            <a:r>
              <a:rPr lang="en-US" altLang="zh-CN" dirty="0" smtClean="0">
                <a:latin typeface="FangSong" charset="-122"/>
                <a:ea typeface="FangSong" charset="-122"/>
                <a:cs typeface="FangSong" charset="-122"/>
              </a:rPr>
              <a:t>4</a:t>
            </a:r>
            <a:r>
              <a:rPr lang="zh-CN" altLang="en-US" dirty="0" smtClean="0">
                <a:latin typeface="FangSong" charset="-122"/>
                <a:ea typeface="FangSong" charset="-122"/>
                <a:cs typeface="FangSong" charset="-122"/>
              </a:rPr>
              <a:t>、</a:t>
            </a:r>
            <a:r>
              <a:rPr lang="en-US" altLang="zh-CN" dirty="0" smtClean="0">
                <a:latin typeface="FangSong" charset="-122"/>
                <a:ea typeface="FangSong" charset="-122"/>
                <a:cs typeface="FangSong" charset="-122"/>
              </a:rPr>
              <a:t>“</a:t>
            </a:r>
            <a:r>
              <a:rPr lang="zh-CN" altLang="zh-CN" dirty="0">
                <a:latin typeface="FangSong" charset="-122"/>
                <a:ea typeface="FangSong" charset="-122"/>
                <a:cs typeface="FangSong" charset="-122"/>
              </a:rPr>
              <a:t>不願</a:t>
            </a:r>
            <a:r>
              <a:rPr lang="en-US" altLang="zh-CN" dirty="0">
                <a:latin typeface="FangSong" charset="-122"/>
                <a:ea typeface="FangSong" charset="-122"/>
                <a:cs typeface="FangSong" charset="-122"/>
              </a:rPr>
              <a:t>”</a:t>
            </a:r>
            <a:r>
              <a:rPr lang="zh-CN" altLang="zh-CN" dirty="0">
                <a:latin typeface="FangSong" charset="-122"/>
                <a:ea typeface="FangSong" charset="-122"/>
                <a:cs typeface="FangSong" charset="-122"/>
              </a:rPr>
              <a:t>做份內的利他的</a:t>
            </a:r>
            <a:r>
              <a:rPr lang="zh-CN" altLang="zh-CN" dirty="0" smtClean="0">
                <a:latin typeface="FangSong" charset="-122"/>
                <a:ea typeface="FangSong" charset="-122"/>
                <a:cs typeface="FangSong" charset="-122"/>
              </a:rPr>
              <a:t>事</a:t>
            </a:r>
            <a:r>
              <a:rPr lang="zh-CN" altLang="en-US" dirty="0" smtClean="0">
                <a:latin typeface="FangSong" charset="-122"/>
                <a:ea typeface="FangSong" charset="-122"/>
                <a:cs typeface="FangSong" charset="-122"/>
              </a:rPr>
              <a:t>。</a:t>
            </a:r>
            <a:endParaRPr lang="zh-CN" altLang="zh-CN" dirty="0">
              <a:latin typeface="FangSong" charset="-122"/>
              <a:ea typeface="FangSong" charset="-122"/>
              <a:cs typeface="FangSong" charset="-122"/>
            </a:endParaRPr>
          </a:p>
        </p:txBody>
      </p:sp>
    </p:spTree>
    <p:extLst>
      <p:ext uri="{BB962C8B-B14F-4D97-AF65-F5344CB8AC3E}">
        <p14:creationId xmlns:p14="http://schemas.microsoft.com/office/powerpoint/2010/main" val="1439421578"/>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71397" y="0"/>
            <a:ext cx="9386596" cy="6858000"/>
          </a:xfrm>
        </p:spPr>
        <p:txBody>
          <a:bodyPr>
            <a:normAutofit fontScale="90000"/>
          </a:bodyPr>
          <a:lstStyle/>
          <a:p>
            <a:r>
              <a:rPr lang="zh-CN" altLang="zh-CN" sz="4000" b="1" dirty="0">
                <a:solidFill>
                  <a:srgbClr val="00B0F0"/>
                </a:solidFill>
                <a:latin typeface="FangSong" charset="-122"/>
                <a:ea typeface="FangSong" charset="-122"/>
                <a:cs typeface="FangSong" charset="-122"/>
              </a:rPr>
              <a:t>四：回歸正常的道德狀態</a:t>
            </a:r>
            <a:r>
              <a:rPr lang="zh-CN" altLang="zh-CN" sz="4000" dirty="0">
                <a:latin typeface="FangSong" charset="-122"/>
                <a:ea typeface="FangSong" charset="-122"/>
                <a:cs typeface="FangSong" charset="-122"/>
              </a:rPr>
              <a:t/>
            </a:r>
            <a:br>
              <a:rPr lang="zh-CN" altLang="zh-CN" sz="4000" dirty="0">
                <a:latin typeface="FangSong" charset="-122"/>
                <a:ea typeface="FangSong" charset="-122"/>
                <a:cs typeface="FangSong" charset="-122"/>
              </a:rPr>
            </a:br>
            <a:r>
              <a:rPr lang="en-US" altLang="zh-CN" sz="4000" dirty="0">
                <a:latin typeface="FangSong" charset="-122"/>
                <a:ea typeface="FangSong" charset="-122"/>
                <a:cs typeface="FangSong" charset="-122"/>
              </a:rPr>
              <a:t> </a:t>
            </a:r>
            <a:r>
              <a:rPr lang="zh-CN" altLang="zh-CN" sz="4000" dirty="0">
                <a:latin typeface="FangSong" charset="-122"/>
                <a:ea typeface="FangSong" charset="-122"/>
                <a:cs typeface="FangSong" charset="-122"/>
              </a:rPr>
              <a:t/>
            </a:r>
            <a:br>
              <a:rPr lang="zh-CN" altLang="zh-CN" sz="4000" dirty="0">
                <a:latin typeface="FangSong" charset="-122"/>
                <a:ea typeface="FangSong" charset="-122"/>
                <a:cs typeface="FangSong" charset="-122"/>
              </a:rPr>
            </a:br>
            <a:r>
              <a:rPr lang="en-US" altLang="zh-CN" sz="4000" dirty="0" smtClean="0">
                <a:latin typeface="FangSong" charset="-122"/>
                <a:ea typeface="FangSong" charset="-122"/>
                <a:cs typeface="FangSong" charset="-122"/>
              </a:rPr>
              <a:t>1</a:t>
            </a:r>
            <a:r>
              <a:rPr lang="zh-CN" altLang="en-US" sz="4000" dirty="0" smtClean="0">
                <a:latin typeface="FangSong" charset="-122"/>
                <a:ea typeface="FangSong" charset="-122"/>
                <a:cs typeface="FangSong" charset="-122"/>
              </a:rPr>
              <a:t>、</a:t>
            </a:r>
            <a:r>
              <a:rPr lang="zh-CN" altLang="zh-CN" sz="4000" dirty="0" smtClean="0">
                <a:solidFill>
                  <a:srgbClr val="FF0000"/>
                </a:solidFill>
                <a:latin typeface="FangSong" charset="-122"/>
                <a:ea typeface="FangSong" charset="-122"/>
                <a:cs typeface="FangSong" charset="-122"/>
              </a:rPr>
              <a:t>社會</a:t>
            </a:r>
            <a:r>
              <a:rPr lang="zh-CN" altLang="zh-CN" sz="4000" dirty="0">
                <a:solidFill>
                  <a:srgbClr val="FF0000"/>
                </a:solidFill>
                <a:latin typeface="FangSong" charset="-122"/>
                <a:ea typeface="FangSong" charset="-122"/>
                <a:cs typeface="FangSong" charset="-122"/>
              </a:rPr>
              <a:t>規範秩序的正常化：</a:t>
            </a:r>
            <a:r>
              <a:rPr lang="zh-CN" altLang="zh-CN" sz="4000" dirty="0">
                <a:latin typeface="FangSong" charset="-122"/>
                <a:ea typeface="FangSong" charset="-122"/>
                <a:cs typeface="FangSong" charset="-122"/>
              </a:rPr>
              <a:t>法律保障基本的權利，道德作為自律的道德規範，建立在尊重他人權利的基礎上。權利的事歸法律；良心的事歸道德，確立各自的邊界不互相僭越</a:t>
            </a:r>
            <a:r>
              <a:rPr lang="zh-CN" altLang="zh-CN" sz="4000" dirty="0" smtClean="0">
                <a:latin typeface="FangSong" charset="-122"/>
                <a:ea typeface="FangSong" charset="-122"/>
                <a:cs typeface="FangSong" charset="-122"/>
              </a:rPr>
              <a:t>。</a:t>
            </a:r>
            <a:r>
              <a:rPr lang="en-US" altLang="zh-CN" sz="4000" dirty="0" smtClean="0">
                <a:latin typeface="FangSong" charset="-122"/>
                <a:ea typeface="FangSong" charset="-122"/>
                <a:cs typeface="FangSong" charset="-122"/>
              </a:rPr>
              <a:t/>
            </a:r>
            <a:br>
              <a:rPr lang="en-US" altLang="zh-CN" sz="4000" dirty="0" smtClean="0">
                <a:latin typeface="FangSong" charset="-122"/>
                <a:ea typeface="FangSong" charset="-122"/>
                <a:cs typeface="FangSong" charset="-122"/>
              </a:rPr>
            </a:br>
            <a:r>
              <a:rPr lang="zh-CN" altLang="zh-CN" sz="4000" dirty="0">
                <a:latin typeface="FangSong" charset="-122"/>
                <a:ea typeface="FangSong" charset="-122"/>
                <a:cs typeface="FangSong" charset="-122"/>
              </a:rPr>
              <a:t/>
            </a:r>
            <a:br>
              <a:rPr lang="zh-CN" altLang="zh-CN" sz="4000" dirty="0">
                <a:latin typeface="FangSong" charset="-122"/>
                <a:ea typeface="FangSong" charset="-122"/>
                <a:cs typeface="FangSong" charset="-122"/>
              </a:rPr>
            </a:br>
            <a:r>
              <a:rPr lang="en-US" altLang="zh-CN" sz="4000" dirty="0" smtClean="0">
                <a:latin typeface="FangSong" charset="-122"/>
                <a:ea typeface="FangSong" charset="-122"/>
                <a:cs typeface="FangSong" charset="-122"/>
              </a:rPr>
              <a:t>2</a:t>
            </a:r>
            <a:r>
              <a:rPr lang="zh-CN" altLang="en-US" sz="4000" dirty="0" smtClean="0">
                <a:latin typeface="FangSong" charset="-122"/>
                <a:ea typeface="FangSong" charset="-122"/>
                <a:cs typeface="FangSong" charset="-122"/>
              </a:rPr>
              <a:t>、</a:t>
            </a:r>
            <a:r>
              <a:rPr lang="zh-CN" altLang="zh-CN" sz="4000" dirty="0" smtClean="0">
                <a:solidFill>
                  <a:srgbClr val="FF0000"/>
                </a:solidFill>
                <a:latin typeface="FangSong" charset="-122"/>
                <a:ea typeface="FangSong" charset="-122"/>
                <a:cs typeface="FangSong" charset="-122"/>
              </a:rPr>
              <a:t>底</a:t>
            </a:r>
            <a:r>
              <a:rPr lang="zh-CN" altLang="zh-CN" sz="4000" dirty="0">
                <a:solidFill>
                  <a:srgbClr val="FF0000"/>
                </a:solidFill>
                <a:latin typeface="FangSong" charset="-122"/>
                <a:ea typeface="FangSong" charset="-122"/>
                <a:cs typeface="FangSong" charset="-122"/>
              </a:rPr>
              <a:t>線道德、通常道德和超高道德之區分</a:t>
            </a:r>
            <a:r>
              <a:rPr lang="zh-CN" altLang="zh-CN" sz="4000" dirty="0">
                <a:latin typeface="FangSong" charset="-122"/>
                <a:ea typeface="FangSong" charset="-122"/>
                <a:cs typeface="FangSong" charset="-122"/>
              </a:rPr>
              <a:t>；底線道德絕不違背；通常道德一定履行；超高道德個人自願，他人無權強迫</a:t>
            </a:r>
            <a:r>
              <a:rPr lang="zh-CN" altLang="zh-CN" sz="4000" dirty="0" smtClean="0">
                <a:latin typeface="FangSong" charset="-122"/>
                <a:ea typeface="FangSong" charset="-122"/>
                <a:cs typeface="FangSong" charset="-122"/>
              </a:rPr>
              <a:t>。</a:t>
            </a:r>
            <a:r>
              <a:rPr lang="en-US" altLang="zh-CN" sz="4000" dirty="0" smtClean="0">
                <a:latin typeface="FangSong" charset="-122"/>
                <a:ea typeface="FangSong" charset="-122"/>
                <a:cs typeface="FangSong" charset="-122"/>
              </a:rPr>
              <a:t/>
            </a:r>
            <a:br>
              <a:rPr lang="en-US" altLang="zh-CN" sz="4000" dirty="0" smtClean="0">
                <a:latin typeface="FangSong" charset="-122"/>
                <a:ea typeface="FangSong" charset="-122"/>
                <a:cs typeface="FangSong" charset="-122"/>
              </a:rPr>
            </a:br>
            <a:r>
              <a:rPr lang="zh-CN" altLang="zh-CN" sz="4000" dirty="0">
                <a:latin typeface="FangSong" charset="-122"/>
                <a:ea typeface="FangSong" charset="-122"/>
                <a:cs typeface="FangSong" charset="-122"/>
              </a:rPr>
              <a:t/>
            </a:r>
            <a:br>
              <a:rPr lang="zh-CN" altLang="zh-CN" sz="4000" dirty="0">
                <a:latin typeface="FangSong" charset="-122"/>
                <a:ea typeface="FangSong" charset="-122"/>
                <a:cs typeface="FangSong" charset="-122"/>
              </a:rPr>
            </a:br>
            <a:r>
              <a:rPr lang="en-US" altLang="zh-CN" sz="4000" dirty="0" smtClean="0">
                <a:latin typeface="FangSong" charset="-122"/>
                <a:ea typeface="FangSong" charset="-122"/>
                <a:cs typeface="FangSong" charset="-122"/>
              </a:rPr>
              <a:t>3</a:t>
            </a:r>
            <a:r>
              <a:rPr lang="zh-CN" altLang="en-US" sz="4000" dirty="0" smtClean="0">
                <a:latin typeface="FangSong" charset="-122"/>
                <a:ea typeface="FangSong" charset="-122"/>
                <a:cs typeface="FangSong" charset="-122"/>
              </a:rPr>
              <a:t>、</a:t>
            </a:r>
            <a:r>
              <a:rPr lang="zh-CN" altLang="zh-CN" sz="4000" dirty="0" smtClean="0">
                <a:latin typeface="FangSong" charset="-122"/>
                <a:ea typeface="FangSong" charset="-122"/>
                <a:cs typeface="FangSong" charset="-122"/>
              </a:rPr>
              <a:t>對</a:t>
            </a:r>
            <a:r>
              <a:rPr lang="zh-CN" altLang="zh-CN" sz="4000" dirty="0">
                <a:latin typeface="FangSong" charset="-122"/>
                <a:ea typeface="FangSong" charset="-122"/>
                <a:cs typeface="FangSong" charset="-122"/>
              </a:rPr>
              <a:t>道德法則</a:t>
            </a:r>
            <a:r>
              <a:rPr lang="zh-CN" altLang="zh-CN" sz="4000" b="1" dirty="0">
                <a:solidFill>
                  <a:srgbClr val="FF0000"/>
                </a:solidFill>
                <a:latin typeface="FangSong" charset="-122"/>
                <a:ea typeface="FangSong" charset="-122"/>
                <a:cs typeface="FangSong" charset="-122"/>
              </a:rPr>
              <a:t>敬重感</a:t>
            </a:r>
            <a:r>
              <a:rPr lang="zh-CN" altLang="zh-CN" sz="4000" dirty="0">
                <a:latin typeface="FangSong" charset="-122"/>
                <a:ea typeface="FangSong" charset="-122"/>
                <a:cs typeface="FangSong" charset="-122"/>
              </a:rPr>
              <a:t>的培育</a:t>
            </a:r>
            <a:r>
              <a:rPr lang="zh-CN" altLang="zh-CN" sz="4000" dirty="0"/>
              <a:t/>
            </a:r>
            <a:br>
              <a:rPr lang="zh-CN" altLang="zh-CN" sz="4000" dirty="0"/>
            </a:br>
            <a:r>
              <a:rPr lang="zh-CN" altLang="zh-CN" dirty="0">
                <a:latin typeface="FangSong" charset="-122"/>
                <a:ea typeface="FangSong" charset="-122"/>
                <a:cs typeface="FangSong" charset="-122"/>
              </a:rPr>
              <a:t/>
            </a:r>
            <a:br>
              <a:rPr lang="zh-CN" altLang="zh-CN" dirty="0">
                <a:latin typeface="FangSong" charset="-122"/>
                <a:ea typeface="FangSong" charset="-122"/>
                <a:cs typeface="FangSong" charset="-122"/>
              </a:rPr>
            </a:br>
            <a:r>
              <a:rPr lang="zh-CN" altLang="zh-CN" dirty="0"/>
              <a:t/>
            </a:r>
            <a:br>
              <a:rPr lang="zh-CN" altLang="zh-CN" dirty="0"/>
            </a:br>
            <a:r>
              <a:rPr kumimoji="1" lang="zh-TW" altLang="en-US" b="1" dirty="0" smtClean="0">
                <a:latin typeface="STFangsong" charset="-122"/>
                <a:ea typeface="STFangsong" charset="-122"/>
                <a:cs typeface="STFangsong" charset="-122"/>
              </a:rPr>
              <a:t/>
            </a:r>
            <a:br>
              <a:rPr kumimoji="1" lang="zh-TW" altLang="en-US" b="1" dirty="0" smtClean="0">
                <a:latin typeface="STFangsong" charset="-122"/>
                <a:ea typeface="STFangsong" charset="-122"/>
                <a:cs typeface="STFangsong" charset="-122"/>
              </a:rPr>
            </a:br>
            <a:endParaRPr kumimoji="1" lang="zh-TW" altLang="en-US" b="1" dirty="0">
              <a:latin typeface="STFangsong" charset="-122"/>
              <a:ea typeface="STFangsong" charset="-122"/>
              <a:cs typeface="STFangsong" charset="-122"/>
            </a:endParaRPr>
          </a:p>
        </p:txBody>
      </p:sp>
    </p:spTree>
    <p:extLst>
      <p:ext uri="{BB962C8B-B14F-4D97-AF65-F5344CB8AC3E}">
        <p14:creationId xmlns:p14="http://schemas.microsoft.com/office/powerpoint/2010/main" val="4706707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79510" y="410547"/>
            <a:ext cx="10300996" cy="6858000"/>
          </a:xfrm>
        </p:spPr>
        <p:txBody>
          <a:bodyPr>
            <a:normAutofit fontScale="90000"/>
          </a:bodyPr>
          <a:lstStyle/>
          <a:p>
            <a:pPr>
              <a:lnSpc>
                <a:spcPct val="150000"/>
              </a:lnSpc>
            </a:pPr>
            <a:r>
              <a:rPr lang="zh-CN" altLang="en-US" sz="4000" b="1" dirty="0" smtClean="0">
                <a:solidFill>
                  <a:srgbClr val="FF0000"/>
                </a:solidFill>
                <a:latin typeface="FangSong" charset="-122"/>
                <a:ea typeface="FangSong" charset="-122"/>
                <a:cs typeface="FangSong" charset="-122"/>
              </a:rPr>
              <a:t> </a:t>
            </a:r>
            <a:r>
              <a:rPr lang="en-US" altLang="zh-CN" b="1" dirty="0">
                <a:solidFill>
                  <a:srgbClr val="FF0000"/>
                </a:solidFill>
                <a:latin typeface="FangSong" charset="-122"/>
                <a:ea typeface="FangSong" charset="-122"/>
                <a:cs typeface="FangSong" charset="-122"/>
              </a:rPr>
              <a:t>4</a:t>
            </a:r>
            <a:r>
              <a:rPr lang="zh-CN" altLang="zh-CN" b="1" dirty="0">
                <a:solidFill>
                  <a:srgbClr val="FF0000"/>
                </a:solidFill>
                <a:latin typeface="FangSong" charset="-122"/>
                <a:ea typeface="FangSong" charset="-122"/>
                <a:cs typeface="FangSong" charset="-122"/>
              </a:rPr>
              <a:t>、對日常行为进行道德判断时，要划定这样一个基本边界</a:t>
            </a:r>
            <a:r>
              <a:rPr lang="zh-CN" altLang="zh-CN" dirty="0">
                <a:latin typeface="FangSong" charset="-122"/>
                <a:ea typeface="FangSong" charset="-122"/>
                <a:cs typeface="FangSong" charset="-122"/>
              </a:rPr>
              <a:t>：</a:t>
            </a:r>
            <a:r>
              <a:rPr lang="zh-CN" altLang="zh-CN" dirty="0" smtClean="0">
                <a:latin typeface="FangSong" charset="-122"/>
                <a:ea typeface="FangSong" charset="-122"/>
                <a:cs typeface="FangSong" charset="-122"/>
              </a:rPr>
              <a:t>“</a:t>
            </a:r>
            <a:r>
              <a:rPr lang="zh-CN" altLang="en-US" dirty="0" smtClean="0">
                <a:latin typeface="FangSong" charset="-122"/>
                <a:ea typeface="FangSong" charset="-122"/>
                <a:cs typeface="FangSong" charset="-122"/>
              </a:rPr>
              <a:t>（</a:t>
            </a:r>
            <a:r>
              <a:rPr lang="en-US" altLang="zh-CN" dirty="0" smtClean="0">
                <a:latin typeface="FangSong" charset="-122"/>
                <a:ea typeface="FangSong" charset="-122"/>
                <a:cs typeface="FangSong" charset="-122"/>
              </a:rPr>
              <a:t>a</a:t>
            </a:r>
            <a:r>
              <a:rPr lang="zh-CN" altLang="en-US" dirty="0">
                <a:latin typeface="FangSong" charset="-122"/>
                <a:ea typeface="FangSong" charset="-122"/>
                <a:cs typeface="FangSong" charset="-122"/>
              </a:rPr>
              <a:t>）</a:t>
            </a:r>
            <a:r>
              <a:rPr lang="zh-CN" altLang="zh-CN" dirty="0" smtClean="0">
                <a:latin typeface="FangSong" charset="-122"/>
                <a:ea typeface="FangSong" charset="-122"/>
                <a:cs typeface="FangSong" charset="-122"/>
              </a:rPr>
              <a:t>利己主义</a:t>
            </a:r>
            <a:r>
              <a:rPr lang="zh-CN" altLang="zh-CN" dirty="0">
                <a:latin typeface="FangSong" charset="-122"/>
                <a:ea typeface="FangSong" charset="-122"/>
                <a:cs typeface="FangSong" charset="-122"/>
              </a:rPr>
              <a:t>只要不与利他主义冲突，在道德上是不受谴责的</a:t>
            </a:r>
            <a:r>
              <a:rPr lang="zh-CN" altLang="zh-CN" dirty="0" smtClean="0">
                <a:latin typeface="FangSong" charset="-122"/>
                <a:ea typeface="FangSong" charset="-122"/>
                <a:cs typeface="FangSong" charset="-122"/>
              </a:rPr>
              <a:t>；</a:t>
            </a:r>
            <a:r>
              <a:rPr lang="zh-CN" altLang="en-US" dirty="0" smtClean="0">
                <a:latin typeface="FangSong" charset="-122"/>
                <a:ea typeface="FangSong" charset="-122"/>
                <a:cs typeface="FangSong" charset="-122"/>
              </a:rPr>
              <a:t>（</a:t>
            </a:r>
            <a:r>
              <a:rPr lang="en-US" altLang="zh-CN" dirty="0" smtClean="0">
                <a:latin typeface="FangSong" charset="-122"/>
                <a:ea typeface="FangSong" charset="-122"/>
                <a:cs typeface="FangSong" charset="-122"/>
              </a:rPr>
              <a:t>b</a:t>
            </a:r>
            <a:r>
              <a:rPr lang="zh-CN" altLang="en-US" dirty="0">
                <a:latin typeface="FangSong" charset="-122"/>
                <a:ea typeface="FangSong" charset="-122"/>
                <a:cs typeface="FangSong" charset="-122"/>
              </a:rPr>
              <a:t>）</a:t>
            </a:r>
            <a:r>
              <a:rPr lang="zh-CN" altLang="zh-CN" dirty="0" smtClean="0">
                <a:latin typeface="FangSong" charset="-122"/>
                <a:ea typeface="FangSong" charset="-122"/>
                <a:cs typeface="FangSong" charset="-122"/>
              </a:rPr>
              <a:t>当</a:t>
            </a:r>
            <a:r>
              <a:rPr lang="zh-CN" altLang="zh-CN" dirty="0">
                <a:latin typeface="FangSong" charset="-122"/>
                <a:ea typeface="FangSong" charset="-122"/>
                <a:cs typeface="FangSong" charset="-122"/>
              </a:rPr>
              <a:t>它与利他主义一起产生好的结果时，它还会受到道德的赞扬</a:t>
            </a:r>
            <a:r>
              <a:rPr lang="zh-CN" altLang="zh-CN" dirty="0" smtClean="0">
                <a:latin typeface="FangSong" charset="-122"/>
                <a:ea typeface="FangSong" charset="-122"/>
                <a:cs typeface="FangSong" charset="-122"/>
              </a:rPr>
              <a:t>；</a:t>
            </a:r>
            <a:r>
              <a:rPr lang="zh-CN" altLang="en-US" dirty="0" smtClean="0">
                <a:latin typeface="FangSong" charset="-122"/>
                <a:ea typeface="FangSong" charset="-122"/>
                <a:cs typeface="FangSong" charset="-122"/>
              </a:rPr>
              <a:t>（</a:t>
            </a:r>
            <a:r>
              <a:rPr lang="en-US" altLang="zh-CN" dirty="0">
                <a:latin typeface="FangSong" charset="-122"/>
                <a:ea typeface="FangSong" charset="-122"/>
                <a:cs typeface="FangSong" charset="-122"/>
              </a:rPr>
              <a:t>c</a:t>
            </a:r>
            <a:r>
              <a:rPr lang="zh-CN" altLang="en-US" dirty="0" smtClean="0">
                <a:latin typeface="FangSong" charset="-122"/>
                <a:ea typeface="FangSong" charset="-122"/>
                <a:cs typeface="FangSong" charset="-122"/>
              </a:rPr>
              <a:t>）</a:t>
            </a:r>
            <a:r>
              <a:rPr lang="zh-CN" altLang="zh-CN" dirty="0" smtClean="0">
                <a:latin typeface="FangSong" charset="-122"/>
                <a:ea typeface="FangSong" charset="-122"/>
                <a:cs typeface="FangSong" charset="-122"/>
              </a:rPr>
              <a:t>当</a:t>
            </a:r>
            <a:r>
              <a:rPr lang="zh-CN" altLang="zh-CN" dirty="0">
                <a:latin typeface="FangSong" charset="-122"/>
                <a:ea typeface="FangSong" charset="-122"/>
                <a:cs typeface="FangSong" charset="-122"/>
              </a:rPr>
              <a:t>它的缺乏引起损害时，这种缺乏也要受到谴责，例如毫不爱惜自己生命的自杀行为就受到人类道德的反对。</a:t>
            </a:r>
            <a:r>
              <a:rPr lang="zh-CN" altLang="zh-CN" dirty="0" smtClean="0">
                <a:latin typeface="FangSong" charset="-122"/>
                <a:ea typeface="FangSong" charset="-122"/>
                <a:cs typeface="FangSong" charset="-122"/>
              </a:rPr>
              <a:t>”</a:t>
            </a:r>
            <a:r>
              <a:rPr lang="en-US" altLang="zh-CN" dirty="0" smtClean="0">
                <a:latin typeface="FangSong" charset="-122"/>
                <a:ea typeface="FangSong" charset="-122"/>
                <a:cs typeface="FangSong" charset="-122"/>
              </a:rPr>
              <a:t/>
            </a:r>
            <a:br>
              <a:rPr lang="en-US" altLang="zh-CN" dirty="0" smtClean="0">
                <a:latin typeface="FangSong" charset="-122"/>
                <a:ea typeface="FangSong" charset="-122"/>
                <a:cs typeface="FangSong" charset="-122"/>
              </a:rPr>
            </a:br>
            <a:r>
              <a:rPr lang="zh-CN" altLang="zh-CN" dirty="0">
                <a:latin typeface="FangSong" charset="-122"/>
                <a:ea typeface="FangSong" charset="-122"/>
                <a:cs typeface="FangSong" charset="-122"/>
              </a:rPr>
              <a:t/>
            </a:r>
            <a:br>
              <a:rPr lang="zh-CN" altLang="zh-CN" dirty="0">
                <a:latin typeface="FangSong" charset="-122"/>
                <a:ea typeface="FangSong" charset="-122"/>
                <a:cs typeface="FangSong" charset="-122"/>
              </a:rPr>
            </a:br>
            <a:r>
              <a:rPr lang="zh-CN" altLang="zh-CN" b="1" i="1" dirty="0">
                <a:latin typeface="FangSong" charset="-122"/>
                <a:ea typeface="FangSong" charset="-122"/>
                <a:cs typeface="FangSong" charset="-122"/>
              </a:rPr>
              <a:t>《伦理学导论》，第</a:t>
            </a:r>
            <a:r>
              <a:rPr lang="en-US" altLang="zh-CN" b="1" i="1" dirty="0">
                <a:latin typeface="FangSong" charset="-122"/>
                <a:ea typeface="FangSong" charset="-122"/>
                <a:cs typeface="FangSong" charset="-122"/>
              </a:rPr>
              <a:t>178</a:t>
            </a:r>
            <a:r>
              <a:rPr lang="zh-CN" altLang="zh-CN" b="1" i="1" dirty="0">
                <a:latin typeface="FangSong" charset="-122"/>
                <a:ea typeface="FangSong" charset="-122"/>
                <a:cs typeface="FangSong" charset="-122"/>
              </a:rPr>
              <a:t>页。</a:t>
            </a:r>
            <a:r>
              <a:rPr lang="zh-CN" altLang="zh-CN" dirty="0"/>
              <a:t/>
            </a:r>
            <a:br>
              <a:rPr lang="zh-CN" altLang="zh-CN" dirty="0"/>
            </a:br>
            <a:r>
              <a:rPr lang="en-US" altLang="zh-CN" sz="4000" dirty="0">
                <a:latin typeface="FangSong" charset="-122"/>
                <a:ea typeface="FangSong" charset="-122"/>
                <a:cs typeface="FangSong" charset="-122"/>
              </a:rPr>
              <a:t/>
            </a:r>
            <a:br>
              <a:rPr lang="en-US" altLang="zh-CN" sz="4000" dirty="0">
                <a:latin typeface="FangSong" charset="-122"/>
                <a:ea typeface="FangSong" charset="-122"/>
                <a:cs typeface="FangSong" charset="-122"/>
              </a:rPr>
            </a:br>
            <a:r>
              <a:rPr lang="zh-CN" altLang="zh-CN" sz="3100" dirty="0">
                <a:latin typeface="FangSong" charset="-122"/>
                <a:ea typeface="FangSong" charset="-122"/>
                <a:cs typeface="FangSong" charset="-122"/>
              </a:rPr>
              <a:t/>
            </a:r>
            <a:br>
              <a:rPr lang="zh-CN" altLang="zh-CN" sz="3100" dirty="0">
                <a:latin typeface="FangSong" charset="-122"/>
                <a:ea typeface="FangSong" charset="-122"/>
                <a:cs typeface="FangSong" charset="-122"/>
              </a:rPr>
            </a:br>
            <a:r>
              <a:rPr lang="zh-CN" altLang="zh-CN" dirty="0"/>
              <a:t/>
            </a:r>
            <a:br>
              <a:rPr lang="zh-CN" altLang="zh-CN" dirty="0"/>
            </a:br>
            <a:r>
              <a:rPr kumimoji="1" lang="zh-CN" altLang="en-US" dirty="0"/>
              <a:t/>
            </a:r>
            <a:br>
              <a:rPr kumimoji="1" lang="zh-CN" altLang="en-US" dirty="0"/>
            </a:br>
            <a:r>
              <a:rPr kumimoji="1" lang="zh-CN" altLang="en-US" dirty="0"/>
              <a:t/>
            </a:r>
            <a:br>
              <a:rPr kumimoji="1" lang="zh-CN" altLang="en-US" dirty="0"/>
            </a:br>
            <a:endParaRPr kumimoji="1" lang="zh-TW" altLang="en-US" b="1" dirty="0">
              <a:latin typeface="STFangsong" charset="-122"/>
              <a:ea typeface="STFangsong" charset="-122"/>
              <a:cs typeface="STFangsong" charset="-122"/>
            </a:endParaRPr>
          </a:p>
        </p:txBody>
      </p:sp>
    </p:spTree>
    <p:extLst>
      <p:ext uri="{BB962C8B-B14F-4D97-AF65-F5344CB8AC3E}">
        <p14:creationId xmlns:p14="http://schemas.microsoft.com/office/powerpoint/2010/main" val="1077984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772816" y="279919"/>
            <a:ext cx="10095723" cy="6186309"/>
          </a:xfrm>
          <a:prstGeom prst="rect">
            <a:avLst/>
          </a:prstGeom>
          <a:noFill/>
        </p:spPr>
        <p:txBody>
          <a:bodyPr wrap="square" lIns="91440" tIns="45720" rIns="91440" bIns="45720">
            <a:spAutoFit/>
          </a:bodyPr>
          <a:lstStyle/>
          <a:p>
            <a:r>
              <a:rPr lang="zh-CN" altLang="zh-CN" sz="3600" b="1" dirty="0">
                <a:solidFill>
                  <a:srgbClr val="00B0F0"/>
                </a:solidFill>
                <a:latin typeface="FangSong" charset="-122"/>
                <a:ea typeface="FangSong" charset="-122"/>
                <a:cs typeface="FangSong" charset="-122"/>
              </a:rPr>
              <a:t>五、特殊社會處境下的良知與判斷</a:t>
            </a:r>
          </a:p>
          <a:p>
            <a:r>
              <a:rPr lang="en-US" altLang="zh-CN" sz="3600" dirty="0">
                <a:latin typeface="FangSong" charset="-122"/>
                <a:ea typeface="FangSong" charset="-122"/>
                <a:cs typeface="FangSong" charset="-122"/>
              </a:rPr>
              <a:t> </a:t>
            </a:r>
            <a:endParaRPr lang="zh-CN" altLang="zh-CN" sz="3600" dirty="0">
              <a:latin typeface="FangSong" charset="-122"/>
              <a:ea typeface="FangSong" charset="-122"/>
              <a:cs typeface="FangSong" charset="-122"/>
            </a:endParaRPr>
          </a:p>
          <a:p>
            <a:r>
              <a:rPr lang="zh-CN" altLang="en-US" sz="3600" dirty="0" smtClean="0">
                <a:latin typeface="FangSong" charset="-122"/>
                <a:ea typeface="FangSong" charset="-122"/>
                <a:cs typeface="FangSong" charset="-122"/>
              </a:rPr>
              <a:t>        </a:t>
            </a:r>
            <a:r>
              <a:rPr lang="zh-CN" altLang="zh-CN" sz="3600" dirty="0" smtClean="0">
                <a:solidFill>
                  <a:srgbClr val="0070C0"/>
                </a:solidFill>
                <a:latin typeface="FangSong" charset="-122"/>
                <a:ea typeface="FangSong" charset="-122"/>
                <a:cs typeface="FangSong" charset="-122"/>
              </a:rPr>
              <a:t>納粹</a:t>
            </a:r>
            <a:r>
              <a:rPr lang="zh-CN" altLang="zh-CN" sz="3600" dirty="0">
                <a:solidFill>
                  <a:srgbClr val="0070C0"/>
                </a:solidFill>
                <a:latin typeface="FangSong" charset="-122"/>
                <a:ea typeface="FangSong" charset="-122"/>
                <a:cs typeface="FangSong" charset="-122"/>
              </a:rPr>
              <a:t>時期</a:t>
            </a:r>
          </a:p>
          <a:p>
            <a:r>
              <a:rPr lang="zh-CN" altLang="en-US" sz="3600" dirty="0" smtClean="0">
                <a:latin typeface="FangSong" charset="-122"/>
                <a:ea typeface="FangSong" charset="-122"/>
                <a:cs typeface="FangSong" charset="-122"/>
              </a:rPr>
              <a:t>            </a:t>
            </a:r>
            <a:r>
              <a:rPr lang="zh-CN" altLang="zh-CN" sz="3600" b="1" dirty="0" smtClean="0">
                <a:solidFill>
                  <a:srgbClr val="0070C0"/>
                </a:solidFill>
                <a:latin typeface="FangSong" charset="-122"/>
                <a:ea typeface="FangSong" charset="-122"/>
                <a:cs typeface="FangSong" charset="-122"/>
              </a:rPr>
              <a:t>文革</a:t>
            </a:r>
            <a:r>
              <a:rPr lang="zh-CN" altLang="zh-CN" sz="3600" b="1" dirty="0">
                <a:solidFill>
                  <a:srgbClr val="0070C0"/>
                </a:solidFill>
                <a:latin typeface="FangSong" charset="-122"/>
                <a:ea typeface="FangSong" charset="-122"/>
                <a:cs typeface="FangSong" charset="-122"/>
              </a:rPr>
              <a:t>時期</a:t>
            </a:r>
            <a:r>
              <a:rPr lang="en-US" altLang="zh-CN" sz="3600" dirty="0">
                <a:latin typeface="FangSong" charset="-122"/>
                <a:ea typeface="FangSong" charset="-122"/>
                <a:cs typeface="FangSong" charset="-122"/>
              </a:rPr>
              <a:t/>
            </a:r>
            <a:br>
              <a:rPr lang="en-US" altLang="zh-CN" sz="3600" dirty="0">
                <a:latin typeface="FangSong" charset="-122"/>
                <a:ea typeface="FangSong" charset="-122"/>
                <a:cs typeface="FangSong" charset="-122"/>
              </a:rPr>
            </a:br>
            <a:r>
              <a:rPr lang="en-US" altLang="zh-CN" sz="3600" dirty="0">
                <a:latin typeface="FangSong" charset="-122"/>
                <a:ea typeface="FangSong" charset="-122"/>
                <a:cs typeface="FangSong" charset="-122"/>
              </a:rPr>
              <a:t/>
            </a:r>
            <a:br>
              <a:rPr lang="en-US" altLang="zh-CN" sz="3600" dirty="0">
                <a:latin typeface="FangSong" charset="-122"/>
                <a:ea typeface="FangSong" charset="-122"/>
                <a:cs typeface="FangSong" charset="-122"/>
              </a:rPr>
            </a:br>
            <a:r>
              <a:rPr lang="zh-CN" altLang="en-US" sz="3600" dirty="0" smtClean="0">
                <a:latin typeface="FangSong" charset="-122"/>
                <a:ea typeface="FangSong" charset="-122"/>
                <a:cs typeface="FangSong" charset="-122"/>
              </a:rPr>
              <a:t>    </a:t>
            </a:r>
            <a:r>
              <a:rPr lang="zh-CN" altLang="zh-CN" sz="3600" dirty="0" smtClean="0">
                <a:latin typeface="FangSong" charset="-122"/>
                <a:ea typeface="FangSong" charset="-122"/>
                <a:cs typeface="FangSong" charset="-122"/>
              </a:rPr>
              <a:t>如果</a:t>
            </a:r>
            <a:r>
              <a:rPr lang="zh-CN" altLang="zh-CN" sz="3600" dirty="0">
                <a:latin typeface="FangSong" charset="-122"/>
                <a:ea typeface="FangSong" charset="-122"/>
                <a:cs typeface="FangSong" charset="-122"/>
              </a:rPr>
              <a:t>天空是黑暗的，那就摸黑生存；如果发出声音是危险的，那就保持沉默；如果自觉无力发光，那就蜷伏于墙角。但不要习惯了黑暗就为黑暗辩护；不要为自己的苟且而得意；不要嘲讽那些比自己更勇敢热情的人们。我们可以卑微如尘土，不可扭曲如蛆虫。——</a:t>
            </a:r>
            <a:r>
              <a:rPr lang="zh-CN" altLang="zh-CN" sz="3600" b="1" dirty="0">
                <a:latin typeface="FangSong" charset="-122"/>
                <a:ea typeface="FangSong" charset="-122"/>
                <a:cs typeface="FangSong" charset="-122"/>
              </a:rPr>
              <a:t>曼德拉</a:t>
            </a:r>
          </a:p>
        </p:txBody>
      </p:sp>
    </p:spTree>
    <p:extLst>
      <p:ext uri="{BB962C8B-B14F-4D97-AF65-F5344CB8AC3E}">
        <p14:creationId xmlns:p14="http://schemas.microsoft.com/office/powerpoint/2010/main" val="89993460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383034" y="2967335"/>
            <a:ext cx="3425939" cy="923330"/>
          </a:xfrm>
          <a:prstGeom prst="rect">
            <a:avLst/>
          </a:prstGeom>
          <a:noFill/>
        </p:spPr>
        <p:txBody>
          <a:bodyPr wrap="none" lIns="91440" tIns="45720" rIns="91440" bIns="45720">
            <a:spAutoFit/>
          </a:bodyPr>
          <a:lstStyle/>
          <a:p>
            <a:pPr algn="ctr"/>
            <a:r>
              <a:rPr lang="zh-CN" altLang="en-US" sz="5400" b="1" cap="none" spc="0" dirty="0" smtClean="0">
                <a:ln w="22225">
                  <a:solidFill>
                    <a:schemeClr val="accent2"/>
                  </a:solidFill>
                  <a:prstDash val="solid"/>
                </a:ln>
                <a:solidFill>
                  <a:schemeClr val="accent2">
                    <a:lumMod val="40000"/>
                    <a:lumOff val="60000"/>
                  </a:schemeClr>
                </a:solidFill>
                <a:effectLst/>
              </a:rPr>
              <a:t>谢      谢！</a:t>
            </a:r>
            <a:endParaRPr lang="zh-CN" alt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723136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20686" y="-578498"/>
            <a:ext cx="9815804" cy="7296539"/>
          </a:xfrm>
        </p:spPr>
        <p:txBody>
          <a:bodyPr>
            <a:normAutofit fontScale="90000"/>
          </a:bodyPr>
          <a:lstStyle/>
          <a:p>
            <a:r>
              <a:rPr lang="en-US" altLang="zh-CN" dirty="0" smtClean="0"/>
              <a:t/>
            </a:r>
            <a:br>
              <a:rPr lang="en-US" altLang="zh-CN" dirty="0" smtClean="0"/>
            </a:br>
            <a:r>
              <a:rPr lang="en-US" altLang="zh-TW" b="1" dirty="0">
                <a:solidFill>
                  <a:srgbClr val="00B0F0"/>
                </a:solidFill>
                <a:latin typeface="FangSong" charset="-122"/>
                <a:ea typeface="FangSong" charset="-122"/>
                <a:cs typeface="FangSong" charset="-122"/>
              </a:rPr>
              <a:t/>
            </a:r>
            <a:br>
              <a:rPr lang="en-US" altLang="zh-TW" b="1" dirty="0">
                <a:solidFill>
                  <a:srgbClr val="00B0F0"/>
                </a:solidFill>
                <a:latin typeface="FangSong" charset="-122"/>
                <a:ea typeface="FangSong" charset="-122"/>
                <a:cs typeface="FangSong" charset="-122"/>
              </a:rPr>
            </a:br>
            <a:r>
              <a:rPr lang="zh-CN" altLang="zh-CN" sz="4800" dirty="0">
                <a:solidFill>
                  <a:srgbClr val="00B0F0"/>
                </a:solidFill>
                <a:latin typeface="FangSong" charset="-122"/>
                <a:ea typeface="FangSong" charset="-122"/>
                <a:cs typeface="FangSong" charset="-122"/>
              </a:rPr>
              <a:t>一、</a:t>
            </a:r>
            <a:r>
              <a:rPr lang="zh-CN" altLang="zh-CN" sz="4800" b="1" dirty="0">
                <a:solidFill>
                  <a:srgbClr val="00B0F0"/>
                </a:solidFill>
                <a:latin typeface="FangSong" charset="-122"/>
                <a:ea typeface="FangSong" charset="-122"/>
                <a:cs typeface="FangSong" charset="-122"/>
              </a:rPr>
              <a:t>何为道德判断？</a:t>
            </a:r>
            <a:br>
              <a:rPr lang="zh-CN" altLang="zh-CN" sz="4800" b="1" dirty="0">
                <a:solidFill>
                  <a:srgbClr val="00B0F0"/>
                </a:solidFill>
                <a:latin typeface="FangSong" charset="-122"/>
                <a:ea typeface="FangSong" charset="-122"/>
                <a:cs typeface="FangSong" charset="-122"/>
              </a:rPr>
            </a:br>
            <a:r>
              <a:rPr lang="en-US" altLang="zh-CN" sz="4800" dirty="0">
                <a:latin typeface="FangSong" charset="-122"/>
                <a:ea typeface="FangSong" charset="-122"/>
                <a:cs typeface="FangSong" charset="-122"/>
              </a:rPr>
              <a:t> </a:t>
            </a:r>
            <a:r>
              <a:rPr lang="zh-CN" altLang="zh-CN" sz="4800" dirty="0">
                <a:latin typeface="FangSong" charset="-122"/>
                <a:ea typeface="FangSong" charset="-122"/>
                <a:cs typeface="FangSong" charset="-122"/>
              </a:rPr>
              <a:t/>
            </a:r>
            <a:br>
              <a:rPr lang="zh-CN" altLang="zh-CN" sz="4800" dirty="0">
                <a:latin typeface="FangSong" charset="-122"/>
                <a:ea typeface="FangSong" charset="-122"/>
                <a:cs typeface="FangSong" charset="-122"/>
              </a:rPr>
            </a:br>
            <a:r>
              <a:rPr lang="zh-CN" altLang="zh-CN" sz="4800" b="1" dirty="0">
                <a:solidFill>
                  <a:srgbClr val="FF0000"/>
                </a:solidFill>
                <a:latin typeface="FangSong" charset="-122"/>
                <a:ea typeface="FangSong" charset="-122"/>
                <a:cs typeface="FangSong" charset="-122"/>
              </a:rPr>
              <a:t>道德判断</a:t>
            </a:r>
            <a:r>
              <a:rPr lang="zh-CN" altLang="zh-CN" sz="4800" dirty="0">
                <a:latin typeface="FangSong" charset="-122"/>
                <a:ea typeface="FangSong" charset="-122"/>
                <a:cs typeface="FangSong" charset="-122"/>
              </a:rPr>
              <a:t>就是对即将发生或已经发生的行为是否具有道德性的判断，即</a:t>
            </a:r>
            <a:r>
              <a:rPr lang="zh-CN" altLang="zh-CN" sz="4800" b="1" dirty="0">
                <a:latin typeface="FangSong" charset="-122"/>
                <a:ea typeface="FangSong" charset="-122"/>
                <a:cs typeface="FangSong" charset="-122"/>
              </a:rPr>
              <a:t>對一個行動或事件進行善惡褒貶的判斷</a:t>
            </a:r>
            <a:r>
              <a:rPr lang="zh-CN" altLang="zh-CN" sz="4800" dirty="0">
                <a:latin typeface="FangSong" charset="-122"/>
                <a:ea typeface="FangSong" charset="-122"/>
                <a:cs typeface="FangSong" charset="-122"/>
              </a:rPr>
              <a:t>。</a:t>
            </a:r>
            <a:br>
              <a:rPr lang="zh-CN" altLang="zh-CN" sz="4800" dirty="0">
                <a:latin typeface="FangSong" charset="-122"/>
                <a:ea typeface="FangSong" charset="-122"/>
                <a:cs typeface="FangSong" charset="-122"/>
              </a:rPr>
            </a:br>
            <a:r>
              <a:rPr lang="en-US" altLang="zh-CN" sz="4800" dirty="0">
                <a:latin typeface="FangSong" charset="-122"/>
                <a:ea typeface="FangSong" charset="-122"/>
                <a:cs typeface="FangSong" charset="-122"/>
              </a:rPr>
              <a:t> </a:t>
            </a:r>
            <a:r>
              <a:rPr lang="zh-CN" altLang="zh-CN" sz="4800" dirty="0">
                <a:latin typeface="FangSong" charset="-122"/>
                <a:ea typeface="FangSong" charset="-122"/>
                <a:cs typeface="FangSong" charset="-122"/>
              </a:rPr>
              <a:t/>
            </a:r>
            <a:br>
              <a:rPr lang="zh-CN" altLang="zh-CN" sz="4800" dirty="0">
                <a:latin typeface="FangSong" charset="-122"/>
                <a:ea typeface="FangSong" charset="-122"/>
                <a:cs typeface="FangSong" charset="-122"/>
              </a:rPr>
            </a:br>
            <a:r>
              <a:rPr lang="zh-CN" altLang="en-US" sz="4800" dirty="0" smtClean="0">
                <a:latin typeface="FangSong" charset="-122"/>
                <a:ea typeface="FangSong" charset="-122"/>
                <a:cs typeface="FangSong" charset="-122"/>
              </a:rPr>
              <a:t>    </a:t>
            </a:r>
            <a:r>
              <a:rPr lang="zh-CN" altLang="zh-CN" sz="4800" dirty="0" smtClean="0">
                <a:latin typeface="FangSong" charset="-122"/>
                <a:ea typeface="FangSong" charset="-122"/>
                <a:cs typeface="FangSong" charset="-122"/>
              </a:rPr>
              <a:t>在</a:t>
            </a:r>
            <a:r>
              <a:rPr lang="zh-CN" altLang="zh-CN" sz="4800" dirty="0">
                <a:latin typeface="FangSong" charset="-122"/>
                <a:ea typeface="FangSong" charset="-122"/>
                <a:cs typeface="FangSong" charset="-122"/>
              </a:rPr>
              <a:t>我们这个定义中，道德判断的对象是</a:t>
            </a:r>
            <a:r>
              <a:rPr lang="zh-CN" altLang="zh-CN" sz="4800" b="1" dirty="0">
                <a:solidFill>
                  <a:srgbClr val="FF0000"/>
                </a:solidFill>
                <a:latin typeface="FangSong" charset="-122"/>
                <a:ea typeface="FangSong" charset="-122"/>
                <a:cs typeface="FangSong" charset="-122"/>
              </a:rPr>
              <a:t>人的行为</a:t>
            </a:r>
            <a:r>
              <a:rPr lang="zh-CN" altLang="zh-CN" sz="4800" dirty="0">
                <a:latin typeface="FangSong" charset="-122"/>
                <a:ea typeface="FangSong" charset="-122"/>
                <a:cs typeface="FangSong" charset="-122"/>
              </a:rPr>
              <a:t>。更准确地说，是</a:t>
            </a:r>
            <a:r>
              <a:rPr lang="zh-CN" altLang="zh-CN" sz="4800" b="1" dirty="0">
                <a:solidFill>
                  <a:srgbClr val="FF0000"/>
                </a:solidFill>
                <a:latin typeface="FangSong" charset="-122"/>
                <a:ea typeface="FangSong" charset="-122"/>
                <a:cs typeface="FangSong" charset="-122"/>
              </a:rPr>
              <a:t>人有意图、有意识地做出的行为（</a:t>
            </a:r>
            <a:r>
              <a:rPr lang="en-US" altLang="zh-CN" sz="4800" b="1" dirty="0">
                <a:solidFill>
                  <a:srgbClr val="FF0000"/>
                </a:solidFill>
                <a:latin typeface="FangSong" charset="-122"/>
                <a:ea typeface="FangSong" charset="-122"/>
                <a:cs typeface="FangSong" charset="-122"/>
              </a:rPr>
              <a:t>action</a:t>
            </a:r>
            <a:r>
              <a:rPr lang="zh-CN" altLang="zh-CN" sz="4800" b="1" dirty="0">
                <a:solidFill>
                  <a:srgbClr val="FF0000"/>
                </a:solidFill>
                <a:latin typeface="FangSong" charset="-122"/>
                <a:ea typeface="FangSong" charset="-122"/>
                <a:cs typeface="FangSong" charset="-122"/>
              </a:rPr>
              <a:t>）</a:t>
            </a:r>
            <a:r>
              <a:rPr lang="zh-CN" altLang="zh-CN" sz="4800" dirty="0">
                <a:latin typeface="FangSong" charset="-122"/>
                <a:ea typeface="FangSong" charset="-122"/>
                <a:cs typeface="FangSong" charset="-122"/>
              </a:rPr>
              <a:t>。</a:t>
            </a:r>
            <a:br>
              <a:rPr lang="zh-CN" altLang="zh-CN" sz="4800" dirty="0">
                <a:latin typeface="FangSong" charset="-122"/>
                <a:ea typeface="FangSong" charset="-122"/>
                <a:cs typeface="FangSong" charset="-122"/>
              </a:rPr>
            </a:br>
            <a:r>
              <a:rPr lang="zh-CN" altLang="zh-CN" dirty="0"/>
              <a:t/>
            </a:r>
            <a:br>
              <a:rPr lang="zh-CN" altLang="zh-CN" dirty="0"/>
            </a:br>
            <a:r>
              <a:rPr lang="zh-CN" altLang="zh-CN" dirty="0"/>
              <a:t/>
            </a:r>
            <a:br>
              <a:rPr lang="zh-CN" altLang="zh-CN" dirty="0"/>
            </a:br>
            <a:r>
              <a:rPr lang="zh-CN" altLang="zh-CN" dirty="0"/>
              <a:t/>
            </a:r>
            <a:br>
              <a:rPr lang="zh-CN" altLang="zh-CN" dirty="0"/>
            </a:br>
            <a:r>
              <a:rPr lang="en-US" altLang="zh-CN" sz="4400" dirty="0"/>
              <a:t> </a:t>
            </a:r>
            <a:r>
              <a:rPr lang="zh-CN" altLang="zh-CN" sz="4400" dirty="0"/>
              <a:t/>
            </a:r>
            <a:br>
              <a:rPr lang="zh-CN" altLang="zh-CN" sz="4400" dirty="0"/>
            </a:br>
            <a:r>
              <a:rPr lang="en-US" altLang="zh-TW" sz="4400" b="1" dirty="0" smtClean="0">
                <a:solidFill>
                  <a:srgbClr val="00B0F0"/>
                </a:solidFill>
                <a:latin typeface="STFangsong" charset="-122"/>
                <a:ea typeface="STFangsong" charset="-122"/>
                <a:cs typeface="STFangsong" charset="-122"/>
              </a:rPr>
              <a:t/>
            </a:r>
            <a:br>
              <a:rPr lang="en-US" altLang="zh-TW" sz="4400" b="1" dirty="0" smtClean="0">
                <a:solidFill>
                  <a:srgbClr val="00B0F0"/>
                </a:solidFill>
                <a:latin typeface="STFangsong" charset="-122"/>
                <a:ea typeface="STFangsong" charset="-122"/>
                <a:cs typeface="STFangsong" charset="-122"/>
              </a:rPr>
            </a:br>
            <a:r>
              <a:rPr lang="en-US" altLang="zh-CN" sz="4400" b="1" dirty="0" smtClean="0">
                <a:solidFill>
                  <a:srgbClr val="0070C0"/>
                </a:solidFill>
                <a:latin typeface="STFangsong" charset="-122"/>
                <a:ea typeface="STFangsong" charset="-122"/>
                <a:cs typeface="STFangsong" charset="-122"/>
              </a:rPr>
              <a:t/>
            </a:r>
            <a:br>
              <a:rPr lang="en-US" altLang="zh-CN" sz="4400" b="1" dirty="0" smtClean="0">
                <a:solidFill>
                  <a:srgbClr val="0070C0"/>
                </a:solidFill>
                <a:latin typeface="STFangsong" charset="-122"/>
                <a:ea typeface="STFangsong" charset="-122"/>
                <a:cs typeface="STFangsong" charset="-122"/>
              </a:rPr>
            </a:br>
            <a:endParaRPr kumimoji="1" lang="zh-CN" altLang="en-US" dirty="0"/>
          </a:p>
        </p:txBody>
      </p:sp>
    </p:spTree>
    <p:extLst>
      <p:ext uri="{BB962C8B-B14F-4D97-AF65-F5344CB8AC3E}">
        <p14:creationId xmlns:p14="http://schemas.microsoft.com/office/powerpoint/2010/main" val="370861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98904" y="597159"/>
            <a:ext cx="10094990" cy="6820678"/>
          </a:xfrm>
        </p:spPr>
        <p:txBody>
          <a:bodyPr>
            <a:noAutofit/>
          </a:bodyPr>
          <a:lstStyle/>
          <a:p>
            <a:r>
              <a:rPr lang="zh-CN" altLang="zh-CN" b="1" dirty="0">
                <a:solidFill>
                  <a:srgbClr val="00B0F0"/>
                </a:solidFill>
                <a:latin typeface="FangSong" charset="-122"/>
                <a:ea typeface="FangSong" charset="-122"/>
                <a:cs typeface="FangSong" charset="-122"/>
              </a:rPr>
              <a:t>不屬於道德判斷範圍的</a:t>
            </a:r>
            <a:r>
              <a:rPr lang="zh-CN" altLang="zh-CN" b="1" dirty="0" smtClean="0">
                <a:solidFill>
                  <a:srgbClr val="00B0F0"/>
                </a:solidFill>
                <a:latin typeface="FangSong" charset="-122"/>
                <a:ea typeface="FangSong" charset="-122"/>
                <a:cs typeface="FangSong" charset="-122"/>
              </a:rPr>
              <a:t>：</a:t>
            </a:r>
            <a:r>
              <a:rPr lang="en-US" altLang="zh-CN" sz="3200" dirty="0" smtClean="0">
                <a:latin typeface="FangSong" charset="-122"/>
                <a:ea typeface="FangSong" charset="-122"/>
                <a:cs typeface="FangSong" charset="-122"/>
              </a:rPr>
              <a:t/>
            </a:r>
            <a:br>
              <a:rPr lang="en-US" altLang="zh-CN" sz="3200" dirty="0" smtClean="0">
                <a:latin typeface="FangSong" charset="-122"/>
                <a:ea typeface="FangSong" charset="-122"/>
                <a:cs typeface="FangSong" charset="-122"/>
              </a:rPr>
            </a:br>
            <a:r>
              <a:rPr lang="zh-CN" altLang="zh-CN" sz="3200" dirty="0">
                <a:latin typeface="FangSong" charset="-122"/>
                <a:ea typeface="FangSong" charset="-122"/>
                <a:cs typeface="FangSong" charset="-122"/>
              </a:rPr>
              <a:t/>
            </a:r>
            <a:br>
              <a:rPr lang="zh-CN" altLang="zh-CN" sz="3200" dirty="0">
                <a:latin typeface="FangSong" charset="-122"/>
                <a:ea typeface="FangSong" charset="-122"/>
                <a:cs typeface="FangSong" charset="-122"/>
              </a:rPr>
            </a:br>
            <a:r>
              <a:rPr lang="zh-CN" altLang="zh-CN" sz="3200" b="1" dirty="0">
                <a:latin typeface="FangSong" charset="-122"/>
                <a:ea typeface="FangSong" charset="-122"/>
                <a:cs typeface="FangSong" charset="-122"/>
              </a:rPr>
              <a:t>（</a:t>
            </a:r>
            <a:r>
              <a:rPr lang="en-US" altLang="zh-CN" sz="3200" b="1" dirty="0">
                <a:latin typeface="FangSong" charset="-122"/>
                <a:ea typeface="FangSong" charset="-122"/>
                <a:cs typeface="FangSong" charset="-122"/>
              </a:rPr>
              <a:t>1</a:t>
            </a:r>
            <a:r>
              <a:rPr lang="zh-CN" altLang="zh-CN" sz="3200" b="1" dirty="0">
                <a:latin typeface="FangSong" charset="-122"/>
                <a:ea typeface="FangSong" charset="-122"/>
                <a:cs typeface="FangSong" charset="-122"/>
              </a:rPr>
              <a:t>）</a:t>
            </a:r>
            <a:r>
              <a:rPr lang="zh-CN" altLang="zh-CN" sz="3200" b="1" dirty="0">
                <a:solidFill>
                  <a:srgbClr val="FF0000"/>
                </a:solidFill>
                <a:latin typeface="FangSong" charset="-122"/>
                <a:ea typeface="FangSong" charset="-122"/>
                <a:cs typeface="FangSong" charset="-122"/>
              </a:rPr>
              <a:t>大自然的现象</a:t>
            </a:r>
            <a:r>
              <a:rPr lang="zh-CN" altLang="zh-CN" sz="3200" b="1" dirty="0">
                <a:latin typeface="FangSong" charset="-122"/>
                <a:ea typeface="FangSong" charset="-122"/>
                <a:cs typeface="FangSong" charset="-122"/>
              </a:rPr>
              <a:t>；</a:t>
            </a:r>
            <a:r>
              <a:rPr lang="zh-CN" altLang="zh-CN" sz="3200" dirty="0">
                <a:latin typeface="FangSong" charset="-122"/>
                <a:ea typeface="FangSong" charset="-122"/>
                <a:cs typeface="FangSong" charset="-122"/>
              </a:rPr>
              <a:t>无论对人类的影响好坏，</a:t>
            </a:r>
            <a:r>
              <a:rPr lang="zh-CN" altLang="zh-CN" sz="3200" dirty="0" smtClean="0">
                <a:latin typeface="FangSong" charset="-122"/>
                <a:ea typeface="FangSong" charset="-122"/>
                <a:cs typeface="FangSong" charset="-122"/>
              </a:rPr>
              <a:t>都不</a:t>
            </a:r>
            <a:r>
              <a:rPr lang="zh-CN" altLang="zh-CN" sz="3200" dirty="0">
                <a:latin typeface="FangSong" charset="-122"/>
                <a:ea typeface="FangSong" charset="-122"/>
                <a:cs typeface="FangSong" charset="-122"/>
              </a:rPr>
              <a:t>是道德判断的对象，我们不去谴责一场地震或大洪水，我们也不赞美一座金矿具有道德关怀的意义</a:t>
            </a:r>
            <a:r>
              <a:rPr lang="zh-CN" altLang="zh-CN" sz="3200" dirty="0" smtClean="0">
                <a:latin typeface="FangSong" charset="-122"/>
                <a:ea typeface="FangSong" charset="-122"/>
                <a:cs typeface="FangSong" charset="-122"/>
              </a:rPr>
              <a:t>；</a:t>
            </a:r>
            <a:r>
              <a:rPr lang="en-US" altLang="zh-CN" sz="3200" dirty="0" smtClean="0">
                <a:latin typeface="FangSong" charset="-122"/>
                <a:ea typeface="FangSong" charset="-122"/>
                <a:cs typeface="FangSong" charset="-122"/>
              </a:rPr>
              <a:t/>
            </a:r>
            <a:br>
              <a:rPr lang="en-US" altLang="zh-CN" sz="3200" dirty="0" smtClean="0">
                <a:latin typeface="FangSong" charset="-122"/>
                <a:ea typeface="FangSong" charset="-122"/>
                <a:cs typeface="FangSong" charset="-122"/>
              </a:rPr>
            </a:br>
            <a:r>
              <a:rPr lang="zh-CN" altLang="zh-CN" sz="3200" dirty="0">
                <a:latin typeface="FangSong" charset="-122"/>
                <a:ea typeface="FangSong" charset="-122"/>
                <a:cs typeface="FangSong" charset="-122"/>
              </a:rPr>
              <a:t/>
            </a:r>
            <a:br>
              <a:rPr lang="zh-CN" altLang="zh-CN" sz="3200" dirty="0">
                <a:latin typeface="FangSong" charset="-122"/>
                <a:ea typeface="FangSong" charset="-122"/>
                <a:cs typeface="FangSong" charset="-122"/>
              </a:rPr>
            </a:br>
            <a:r>
              <a:rPr lang="zh-CN" altLang="zh-CN" sz="3200" dirty="0">
                <a:latin typeface="FangSong" charset="-122"/>
                <a:ea typeface="FangSong" charset="-122"/>
                <a:cs typeface="FangSong" charset="-122"/>
              </a:rPr>
              <a:t>（</a:t>
            </a:r>
            <a:r>
              <a:rPr lang="en-US" altLang="zh-CN" sz="3200" dirty="0">
                <a:latin typeface="FangSong" charset="-122"/>
                <a:ea typeface="FangSong" charset="-122"/>
                <a:cs typeface="FangSong" charset="-122"/>
              </a:rPr>
              <a:t>2</a:t>
            </a:r>
            <a:r>
              <a:rPr lang="zh-CN" altLang="zh-CN" sz="3200" dirty="0">
                <a:latin typeface="FangSong" charset="-122"/>
                <a:ea typeface="FangSong" charset="-122"/>
                <a:cs typeface="FangSong" charset="-122"/>
              </a:rPr>
              <a:t>）</a:t>
            </a:r>
            <a:r>
              <a:rPr lang="zh-CN" altLang="zh-CN" sz="3200" dirty="0">
                <a:solidFill>
                  <a:srgbClr val="FF0000"/>
                </a:solidFill>
                <a:latin typeface="FangSong" charset="-122"/>
                <a:ea typeface="FangSong" charset="-122"/>
                <a:cs typeface="FangSong" charset="-122"/>
              </a:rPr>
              <a:t>人类</a:t>
            </a:r>
            <a:r>
              <a:rPr lang="zh-CN" altLang="zh-CN" sz="3200" b="1" dirty="0">
                <a:solidFill>
                  <a:srgbClr val="FF0000"/>
                </a:solidFill>
                <a:latin typeface="FangSong" charset="-122"/>
                <a:ea typeface="FangSong" charset="-122"/>
                <a:cs typeface="FangSong" charset="-122"/>
              </a:rPr>
              <a:t>无意识地</a:t>
            </a:r>
            <a:r>
              <a:rPr lang="zh-CN" altLang="zh-CN" sz="3200" dirty="0">
                <a:solidFill>
                  <a:srgbClr val="FF0000"/>
                </a:solidFill>
                <a:latin typeface="FangSong" charset="-122"/>
                <a:ea typeface="FangSong" charset="-122"/>
                <a:cs typeface="FangSong" charset="-122"/>
              </a:rPr>
              <a:t>做出的行为</a:t>
            </a:r>
            <a:r>
              <a:rPr lang="zh-CN" altLang="zh-CN" sz="3200" dirty="0">
                <a:latin typeface="FangSong" charset="-122"/>
                <a:ea typeface="FangSong" charset="-122"/>
                <a:cs typeface="FangSong" charset="-122"/>
              </a:rPr>
              <a:t>；一个</a:t>
            </a:r>
            <a:r>
              <a:rPr lang="zh-CN" altLang="zh-CN" sz="3200" b="1" dirty="0">
                <a:latin typeface="FangSong" charset="-122"/>
                <a:ea typeface="FangSong" charset="-122"/>
                <a:cs typeface="FangSong" charset="-122"/>
              </a:rPr>
              <a:t>不能控制自己行为的行为者</a:t>
            </a:r>
            <a:r>
              <a:rPr lang="zh-CN" altLang="zh-CN" sz="3200" dirty="0">
                <a:latin typeface="FangSong" charset="-122"/>
                <a:ea typeface="FangSong" charset="-122"/>
                <a:cs typeface="FangSong" charset="-122"/>
              </a:rPr>
              <a:t>；這些不能作为道德判断的对象，因为對於前者，他的行为不是出于他的自由意志，對於後者他不能主宰或控制他的自由意志。在他行动时根本无法正常思维，沒有正常的情感和判断。</a:t>
            </a:r>
            <a:br>
              <a:rPr lang="zh-CN" altLang="zh-CN" sz="3200" dirty="0">
                <a:latin typeface="FangSong" charset="-122"/>
                <a:ea typeface="FangSong" charset="-122"/>
                <a:cs typeface="FangSong" charset="-122"/>
              </a:rPr>
            </a:br>
            <a:r>
              <a:rPr lang="zh-CN" altLang="zh-CN" sz="2800" dirty="0">
                <a:latin typeface="FangSong" charset="-122"/>
                <a:ea typeface="FangSong" charset="-122"/>
                <a:cs typeface="FangSong" charset="-122"/>
              </a:rPr>
              <a:t/>
            </a:r>
            <a:br>
              <a:rPr lang="zh-CN" altLang="zh-CN" sz="2800" dirty="0">
                <a:latin typeface="FangSong" charset="-122"/>
                <a:ea typeface="FangSong" charset="-122"/>
                <a:cs typeface="FangSong" charset="-122"/>
              </a:rPr>
            </a:br>
            <a:r>
              <a:rPr lang="zh-TW" altLang="en-US" dirty="0" smtClean="0">
                <a:latin typeface="STFangsong" charset="-122"/>
                <a:ea typeface="STFangsong" charset="-122"/>
                <a:cs typeface="STFangsong" charset="-122"/>
              </a:rPr>
              <a:t/>
            </a:r>
            <a:br>
              <a:rPr lang="zh-TW" altLang="en-US" dirty="0" smtClean="0">
                <a:latin typeface="STFangsong" charset="-122"/>
                <a:ea typeface="STFangsong" charset="-122"/>
                <a:cs typeface="STFangsong" charset="-122"/>
              </a:rPr>
            </a:br>
            <a:r>
              <a:rPr lang="zh-TW" altLang="en-US" dirty="0">
                <a:latin typeface="STSong" charset="-122"/>
                <a:ea typeface="STSong" charset="-122"/>
                <a:cs typeface="STSong" charset="-122"/>
              </a:rPr>
              <a:t/>
            </a:r>
            <a:br>
              <a:rPr lang="zh-TW" altLang="en-US" dirty="0">
                <a:latin typeface="STSong" charset="-122"/>
                <a:ea typeface="STSong" charset="-122"/>
                <a:cs typeface="STSong" charset="-122"/>
              </a:rPr>
            </a:br>
            <a:r>
              <a:rPr lang="zh-CN" altLang="zh-CN" dirty="0">
                <a:latin typeface="STSong" charset="-122"/>
                <a:ea typeface="STSong" charset="-122"/>
                <a:cs typeface="STSong" charset="-122"/>
              </a:rPr>
              <a:t/>
            </a:r>
            <a:br>
              <a:rPr lang="zh-CN" altLang="zh-CN" dirty="0">
                <a:latin typeface="STSong" charset="-122"/>
                <a:ea typeface="STSong" charset="-122"/>
                <a:cs typeface="STSong" charset="-122"/>
              </a:rPr>
            </a:br>
            <a:endParaRPr kumimoji="1" lang="zh-TW" altLang="en-US" b="1" dirty="0">
              <a:solidFill>
                <a:schemeClr val="tx1"/>
              </a:solidFill>
              <a:latin typeface="STSong" charset="-122"/>
              <a:ea typeface="STSong" charset="-122"/>
              <a:cs typeface="STSong" charset="-122"/>
            </a:endParaRPr>
          </a:p>
        </p:txBody>
      </p:sp>
    </p:spTree>
    <p:extLst>
      <p:ext uri="{BB962C8B-B14F-4D97-AF65-F5344CB8AC3E}">
        <p14:creationId xmlns:p14="http://schemas.microsoft.com/office/powerpoint/2010/main" val="13330364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72817" y="0"/>
            <a:ext cx="10064621" cy="6578082"/>
          </a:xfrm>
        </p:spPr>
        <p:txBody>
          <a:bodyPr>
            <a:normAutofit fontScale="90000"/>
          </a:bodyPr>
          <a:lstStyle/>
          <a:p>
            <a:r>
              <a:rPr lang="zh-CN" altLang="en-US" sz="4800" dirty="0" smtClean="0">
                <a:latin typeface="FangSong" charset="-122"/>
                <a:ea typeface="FangSong" charset="-122"/>
                <a:cs typeface="FangSong" charset="-122"/>
              </a:rPr>
              <a:t>    </a:t>
            </a:r>
            <a:r>
              <a:rPr lang="zh-CN" altLang="zh-CN" sz="4800" dirty="0" smtClean="0">
                <a:latin typeface="FangSong" charset="-122"/>
                <a:ea typeface="FangSong" charset="-122"/>
                <a:cs typeface="FangSong" charset="-122"/>
              </a:rPr>
              <a:t>总而言之</a:t>
            </a:r>
            <a:r>
              <a:rPr lang="zh-CN" altLang="zh-CN" sz="4800" dirty="0">
                <a:latin typeface="FangSong" charset="-122"/>
                <a:ea typeface="FangSong" charset="-122"/>
                <a:cs typeface="FangSong" charset="-122"/>
              </a:rPr>
              <a:t>，“</a:t>
            </a:r>
            <a:r>
              <a:rPr lang="zh-CN" altLang="zh-CN" sz="4800" b="1" dirty="0">
                <a:latin typeface="FangSong" charset="-122"/>
                <a:ea typeface="FangSong" charset="-122"/>
                <a:cs typeface="FangSong" charset="-122"/>
              </a:rPr>
              <a:t>不管在什么地方，只要我们确信行为纯粹是机械的，即是从生理上被决定而没有意识伴随的，我们就不能从道德上判断它们。同样，无论何时何地，只要它是有意识实行的动作，我们就试图判断它。</a:t>
            </a:r>
            <a:r>
              <a:rPr lang="zh-CN" altLang="zh-CN" sz="4800" dirty="0" smtClean="0">
                <a:latin typeface="FangSong" charset="-122"/>
                <a:ea typeface="FangSong" charset="-122"/>
                <a:cs typeface="FangSong" charset="-122"/>
              </a:rPr>
              <a:t>”</a:t>
            </a:r>
            <a:r>
              <a:rPr lang="en-US" altLang="zh-CN" sz="4800" dirty="0" smtClean="0">
                <a:latin typeface="FangSong" charset="-122"/>
                <a:ea typeface="FangSong" charset="-122"/>
                <a:cs typeface="FangSong" charset="-122"/>
              </a:rPr>
              <a:t/>
            </a:r>
            <a:br>
              <a:rPr lang="en-US" altLang="zh-CN" sz="4800" dirty="0" smtClean="0">
                <a:latin typeface="FangSong" charset="-122"/>
                <a:ea typeface="FangSong" charset="-122"/>
                <a:cs typeface="FangSong" charset="-122"/>
              </a:rPr>
            </a:br>
            <a:r>
              <a:rPr lang="zh-CN" altLang="zh-CN" sz="4800" dirty="0">
                <a:latin typeface="FangSong" charset="-122"/>
                <a:ea typeface="FangSong" charset="-122"/>
                <a:cs typeface="FangSong" charset="-122"/>
              </a:rPr>
              <a:t/>
            </a:r>
            <a:br>
              <a:rPr lang="zh-CN" altLang="zh-CN" sz="4800" dirty="0">
                <a:latin typeface="FangSong" charset="-122"/>
                <a:ea typeface="FangSong" charset="-122"/>
                <a:cs typeface="FangSong" charset="-122"/>
              </a:rPr>
            </a:br>
            <a:r>
              <a:rPr lang="en-US" altLang="zh-CN" sz="4800" i="1" dirty="0">
                <a:latin typeface="FangSong" charset="-122"/>
                <a:ea typeface="FangSong" charset="-122"/>
                <a:cs typeface="FangSong" charset="-122"/>
              </a:rPr>
              <a:t>[</a:t>
            </a:r>
            <a:r>
              <a:rPr lang="zh-CN" altLang="zh-CN" sz="4800" i="1" dirty="0">
                <a:latin typeface="FangSong" charset="-122"/>
                <a:ea typeface="FangSong" charset="-122"/>
                <a:cs typeface="FangSong" charset="-122"/>
              </a:rPr>
              <a:t>美</a:t>
            </a:r>
            <a:r>
              <a:rPr lang="en-US" altLang="zh-CN" sz="4800" i="1" dirty="0">
                <a:latin typeface="FangSong" charset="-122"/>
                <a:ea typeface="FangSong" charset="-122"/>
                <a:cs typeface="FangSong" charset="-122"/>
              </a:rPr>
              <a:t>]</a:t>
            </a:r>
            <a:r>
              <a:rPr lang="zh-CN" altLang="zh-CN" sz="4800" i="1" dirty="0">
                <a:latin typeface="FangSong" charset="-122"/>
                <a:ea typeface="FangSong" charset="-122"/>
                <a:cs typeface="FangSong" charset="-122"/>
              </a:rPr>
              <a:t>弗兰克</a:t>
            </a:r>
            <a:r>
              <a:rPr lang="en-US" altLang="zh-CN" sz="4800" i="1" dirty="0">
                <a:latin typeface="FangSong" charset="-122"/>
                <a:ea typeface="FangSong" charset="-122"/>
                <a:cs typeface="FangSong" charset="-122"/>
              </a:rPr>
              <a:t>.</a:t>
            </a:r>
            <a:r>
              <a:rPr lang="zh-CN" altLang="zh-CN" sz="4800" i="1" dirty="0">
                <a:latin typeface="FangSong" charset="-122"/>
                <a:ea typeface="FangSong" charset="-122"/>
                <a:cs typeface="FangSong" charset="-122"/>
              </a:rPr>
              <a:t>梯利：《伦理学导论》，何意译，广西师范大学出版社</a:t>
            </a:r>
            <a:r>
              <a:rPr lang="en-US" altLang="zh-CN" sz="4800" i="1" dirty="0">
                <a:latin typeface="FangSong" charset="-122"/>
                <a:ea typeface="FangSong" charset="-122"/>
                <a:cs typeface="FangSong" charset="-122"/>
              </a:rPr>
              <a:t>2002</a:t>
            </a:r>
            <a:r>
              <a:rPr lang="zh-CN" altLang="zh-CN" sz="4800" i="1" dirty="0">
                <a:latin typeface="FangSong" charset="-122"/>
                <a:ea typeface="FangSong" charset="-122"/>
                <a:cs typeface="FangSong" charset="-122"/>
              </a:rPr>
              <a:t>年版，第</a:t>
            </a:r>
            <a:r>
              <a:rPr lang="en-US" altLang="zh-CN" sz="4800" i="1" dirty="0">
                <a:latin typeface="FangSong" charset="-122"/>
                <a:ea typeface="FangSong" charset="-122"/>
                <a:cs typeface="FangSong" charset="-122"/>
              </a:rPr>
              <a:t>7</a:t>
            </a:r>
            <a:r>
              <a:rPr lang="zh-CN" altLang="zh-CN" sz="4800" i="1" dirty="0">
                <a:latin typeface="FangSong" charset="-122"/>
                <a:ea typeface="FangSong" charset="-122"/>
                <a:cs typeface="FangSong" charset="-122"/>
              </a:rPr>
              <a:t>页。</a:t>
            </a:r>
            <a:r>
              <a:rPr lang="zh-CN" altLang="zh-CN" sz="4800" dirty="0"/>
              <a:t/>
            </a:r>
            <a:br>
              <a:rPr lang="zh-CN" altLang="zh-CN" sz="4800" dirty="0"/>
            </a:br>
            <a:r>
              <a:rPr lang="zh-CN" altLang="zh-CN" dirty="0"/>
              <a:t/>
            </a:r>
            <a:br>
              <a:rPr lang="zh-CN" altLang="zh-CN" dirty="0"/>
            </a:br>
            <a:r>
              <a:rPr lang="zh-CN" altLang="zh-CN" dirty="0"/>
              <a:t/>
            </a:r>
            <a:br>
              <a:rPr lang="zh-CN" altLang="zh-CN" dirty="0"/>
            </a:br>
            <a:r>
              <a:rPr kumimoji="1" lang="zh-CN" altLang="en-US" dirty="0"/>
              <a:t/>
            </a:r>
            <a:br>
              <a:rPr kumimoji="1" lang="zh-CN" altLang="en-US" dirty="0"/>
            </a:br>
            <a:r>
              <a:rPr kumimoji="1" lang="zh-CN" altLang="en-US" dirty="0"/>
              <a:t/>
            </a:r>
            <a:br>
              <a:rPr kumimoji="1" lang="zh-CN" altLang="en-US" dirty="0"/>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5572512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16360" y="298579"/>
            <a:ext cx="10089501" cy="6391469"/>
          </a:xfrm>
        </p:spPr>
        <p:txBody>
          <a:bodyPr>
            <a:normAutofit fontScale="90000"/>
          </a:bodyPr>
          <a:lstStyle/>
          <a:p>
            <a:r>
              <a:rPr lang="zh-CN" altLang="zh-CN" b="1" dirty="0">
                <a:solidFill>
                  <a:srgbClr val="00B0F0"/>
                </a:solidFill>
              </a:rPr>
              <a:t>不同的道德哲學對道德判斷有不同的標準：</a:t>
            </a:r>
            <a:r>
              <a:rPr lang="zh-CN" altLang="zh-CN" dirty="0"/>
              <a:t/>
            </a:r>
            <a:br>
              <a:rPr lang="zh-CN" altLang="zh-CN" dirty="0"/>
            </a:br>
            <a:r>
              <a:rPr lang="en-US" altLang="zh-CN" dirty="0"/>
              <a:t> </a:t>
            </a:r>
            <a:r>
              <a:rPr lang="zh-CN" altLang="zh-CN" dirty="0"/>
              <a:t/>
            </a:r>
            <a:br>
              <a:rPr lang="zh-CN" altLang="zh-CN" dirty="0"/>
            </a:br>
            <a:r>
              <a:rPr lang="zh-CN" altLang="en-US" dirty="0" smtClean="0"/>
              <a:t>       </a:t>
            </a:r>
            <a:r>
              <a:rPr lang="zh-CN" altLang="zh-CN" b="1" dirty="0" smtClean="0">
                <a:solidFill>
                  <a:srgbClr val="FF0000"/>
                </a:solidFill>
              </a:rPr>
              <a:t>如果</a:t>
            </a:r>
            <a:r>
              <a:rPr lang="zh-CN" altLang="zh-CN" b="1" dirty="0">
                <a:solidFill>
                  <a:srgbClr val="FF0000"/>
                </a:solidFill>
              </a:rPr>
              <a:t>我們是一個行為功利主義者</a:t>
            </a:r>
            <a:r>
              <a:rPr lang="zh-CN" altLang="zh-CN" dirty="0"/>
              <a:t>，那麼我們對一個行為是否具有道德性的判斷標準，就是行為後果是否促進或增加了善（幸福）的總量。</a:t>
            </a:r>
            <a:br>
              <a:rPr lang="zh-CN" altLang="zh-CN" dirty="0"/>
            </a:br>
            <a:r>
              <a:rPr lang="en-US" altLang="zh-CN" dirty="0"/>
              <a:t> </a:t>
            </a:r>
            <a:r>
              <a:rPr lang="zh-CN" altLang="zh-CN" dirty="0"/>
              <a:t/>
            </a:r>
            <a:br>
              <a:rPr lang="zh-CN" altLang="zh-CN" dirty="0"/>
            </a:br>
            <a:r>
              <a:rPr lang="zh-CN" altLang="en-US" dirty="0" smtClean="0"/>
              <a:t>       </a:t>
            </a:r>
            <a:r>
              <a:rPr lang="zh-CN" altLang="zh-CN" b="1" dirty="0" smtClean="0">
                <a:solidFill>
                  <a:srgbClr val="FF0000"/>
                </a:solidFill>
              </a:rPr>
              <a:t>如果</a:t>
            </a:r>
            <a:r>
              <a:rPr lang="zh-CN" altLang="zh-CN" b="1" dirty="0">
                <a:solidFill>
                  <a:srgbClr val="FF0000"/>
                </a:solidFill>
              </a:rPr>
              <a:t>我們是一個義務論者</a:t>
            </a:r>
            <a:r>
              <a:rPr lang="zh-CN" altLang="zh-CN" dirty="0"/>
              <a:t>，判斷一個行為是否具有道德性的唯一標準是一個行為是否是出於義務的意圖而做出的。</a:t>
            </a:r>
            <a:br>
              <a:rPr lang="zh-CN" altLang="zh-CN" dirty="0"/>
            </a:br>
            <a:r>
              <a:rPr lang="en-US" altLang="zh-CN" dirty="0"/>
              <a:t> </a:t>
            </a:r>
            <a:r>
              <a:rPr lang="zh-CN" altLang="zh-CN" dirty="0"/>
              <a:t/>
            </a:r>
            <a:br>
              <a:rPr lang="zh-CN" altLang="zh-CN" dirty="0"/>
            </a:br>
            <a:r>
              <a:rPr lang="zh-CN" altLang="en-US" dirty="0" smtClean="0"/>
              <a:t>       </a:t>
            </a:r>
            <a:r>
              <a:rPr lang="zh-CN" altLang="zh-CN" b="1" dirty="0" smtClean="0">
                <a:solidFill>
                  <a:srgbClr val="FF0000"/>
                </a:solidFill>
              </a:rPr>
              <a:t>如果</a:t>
            </a:r>
            <a:r>
              <a:rPr lang="zh-CN" altLang="zh-CN" b="1" dirty="0">
                <a:solidFill>
                  <a:srgbClr val="FF0000"/>
                </a:solidFill>
              </a:rPr>
              <a:t>我們是一個亞里士多德主義者</a:t>
            </a:r>
            <a:r>
              <a:rPr lang="zh-CN" altLang="zh-CN" dirty="0"/>
              <a:t>，那麼，判斷行為是否具有道德性的標準就是你是否是一個具有正義品格的人。</a:t>
            </a:r>
            <a:r>
              <a:rPr lang="zh-CN" altLang="zh-CN" sz="4800" dirty="0"/>
              <a:t/>
            </a:r>
            <a:br>
              <a:rPr lang="zh-CN" altLang="zh-CN" sz="4800" dirty="0"/>
            </a:br>
            <a:r>
              <a:rPr lang="zh-CN" altLang="zh-CN" sz="4400" b="1" dirty="0">
                <a:solidFill>
                  <a:srgbClr val="00B0F0"/>
                </a:solidFill>
                <a:latin typeface="FangSong" charset="-122"/>
                <a:ea typeface="FangSong" charset="-122"/>
                <a:cs typeface="FangSong" charset="-122"/>
              </a:rPr>
              <a:t/>
            </a:r>
            <a:br>
              <a:rPr lang="zh-CN" altLang="zh-CN" sz="4400" b="1" dirty="0">
                <a:solidFill>
                  <a:srgbClr val="00B0F0"/>
                </a:solidFill>
                <a:latin typeface="FangSong" charset="-122"/>
                <a:ea typeface="FangSong" charset="-122"/>
                <a:cs typeface="FangSong" charset="-122"/>
              </a:rPr>
            </a:br>
            <a:r>
              <a:rPr lang="zh-CN" altLang="zh-CN" dirty="0"/>
              <a:t/>
            </a:r>
            <a:br>
              <a:rPr lang="zh-CN" altLang="zh-CN" dirty="0"/>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1526962993"/>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47462" y="0"/>
            <a:ext cx="10095721" cy="6858000"/>
          </a:xfrm>
        </p:spPr>
        <p:txBody>
          <a:bodyPr>
            <a:normAutofit fontScale="90000"/>
          </a:bodyPr>
          <a:lstStyle/>
          <a:p>
            <a:pPr lvl="0">
              <a:lnSpc>
                <a:spcPct val="150000"/>
              </a:lnSpc>
            </a:pPr>
            <a:r>
              <a:rPr lang="zh-CN" altLang="en-US" dirty="0" smtClean="0">
                <a:latin typeface="FangSong" charset="-122"/>
                <a:ea typeface="FangSong" charset="-122"/>
                <a:cs typeface="FangSong" charset="-122"/>
              </a:rPr>
              <a:t>    </a:t>
            </a:r>
            <a:r>
              <a:rPr lang="zh-CN" altLang="zh-CN" dirty="0" smtClean="0">
                <a:latin typeface="FangSong" charset="-122"/>
                <a:ea typeface="FangSong" charset="-122"/>
                <a:cs typeface="FangSong" charset="-122"/>
              </a:rPr>
              <a:t>這樣</a:t>
            </a:r>
            <a:r>
              <a:rPr lang="zh-CN" altLang="zh-CN" dirty="0">
                <a:latin typeface="FangSong" charset="-122"/>
                <a:ea typeface="FangSong" charset="-122"/>
                <a:cs typeface="FangSong" charset="-122"/>
              </a:rPr>
              <a:t>的一個標準只能說具有大體上的正確性，而不能迴避具體的困境，</a:t>
            </a:r>
            <a:r>
              <a:rPr lang="zh-CN" altLang="zh-CN" b="1" dirty="0">
                <a:solidFill>
                  <a:srgbClr val="FF0000"/>
                </a:solidFill>
                <a:latin typeface="FangSong" charset="-122"/>
                <a:ea typeface="FangSong" charset="-122"/>
                <a:cs typeface="FangSong" charset="-122"/>
              </a:rPr>
              <a:t>對於一個功利主義者而言</a:t>
            </a:r>
            <a:r>
              <a:rPr lang="zh-CN" altLang="zh-CN" dirty="0">
                <a:latin typeface="FangSong" charset="-122"/>
                <a:ea typeface="FangSong" charset="-122"/>
                <a:cs typeface="FangSong" charset="-122"/>
              </a:rPr>
              <a:t>，他的困境在於，對善的總量的促進和增加，並不能保障善（功利）就能在所有利益相關者之間公正地分配；</a:t>
            </a:r>
            <a:r>
              <a:rPr lang="zh-CN" altLang="zh-CN" b="1" dirty="0">
                <a:solidFill>
                  <a:srgbClr val="FF0000"/>
                </a:solidFill>
                <a:latin typeface="FangSong" charset="-122"/>
                <a:ea typeface="FangSong" charset="-122"/>
                <a:cs typeface="FangSong" charset="-122"/>
              </a:rPr>
              <a:t>對於義務論者而言</a:t>
            </a:r>
            <a:r>
              <a:rPr lang="zh-CN" altLang="zh-CN" dirty="0">
                <a:latin typeface="FangSong" charset="-122"/>
                <a:ea typeface="FangSong" charset="-122"/>
                <a:cs typeface="FangSong" charset="-122"/>
              </a:rPr>
              <a:t>，雖然處於義務的意圖而做出的行為具有純粹的道德性，但我們真的無法準確地認識人的意圖究竟是什麼；</a:t>
            </a:r>
            <a:r>
              <a:rPr lang="zh-CN" altLang="zh-CN" b="1" dirty="0">
                <a:solidFill>
                  <a:srgbClr val="FF0000"/>
                </a:solidFill>
                <a:latin typeface="FangSong" charset="-122"/>
                <a:ea typeface="FangSong" charset="-122"/>
                <a:cs typeface="FangSong" charset="-122"/>
              </a:rPr>
              <a:t>對於一個亞里士多德主義者而言</a:t>
            </a:r>
            <a:r>
              <a:rPr lang="zh-CN" altLang="zh-CN" dirty="0">
                <a:latin typeface="FangSong" charset="-122"/>
                <a:ea typeface="FangSong" charset="-122"/>
                <a:cs typeface="FangSong" charset="-122"/>
              </a:rPr>
              <a:t>，雖然一個具有正義品質的人是優秀的，但並不能保證在</a:t>
            </a:r>
            <a:r>
              <a:rPr lang="zh-CN" altLang="zh-CN" dirty="0" smtClean="0">
                <a:latin typeface="FangSong" charset="-122"/>
                <a:ea typeface="FangSong" charset="-122"/>
                <a:cs typeface="FangSong" charset="-122"/>
              </a:rPr>
              <a:t>具體</a:t>
            </a:r>
            <a:r>
              <a:rPr lang="zh-CN" altLang="en-US" dirty="0" smtClean="0">
                <a:latin typeface="FangSong" charset="-122"/>
                <a:ea typeface="FangSong" charset="-122"/>
                <a:cs typeface="FangSong" charset="-122"/>
              </a:rPr>
              <a:t>处境</a:t>
            </a:r>
            <a:r>
              <a:rPr lang="zh-CN" altLang="zh-CN" dirty="0" smtClean="0">
                <a:latin typeface="FangSong" charset="-122"/>
                <a:ea typeface="FangSong" charset="-122"/>
                <a:cs typeface="FangSong" charset="-122"/>
              </a:rPr>
              <a:t>下</a:t>
            </a:r>
            <a:r>
              <a:rPr lang="zh-CN" altLang="zh-CN" dirty="0">
                <a:latin typeface="FangSong" charset="-122"/>
                <a:ea typeface="FangSong" charset="-122"/>
                <a:cs typeface="FangSong" charset="-122"/>
              </a:rPr>
              <a:t>具有敏銳的實踐智慧，真能做出一個恰當的道德判斷。</a:t>
            </a:r>
            <a:r>
              <a:rPr lang="zh-CN" altLang="zh-CN" dirty="0">
                <a:latin typeface="FangSong" charset="-122"/>
                <a:ea typeface="FangSong" charset="-122"/>
                <a:cs typeface="FangSong" charset="-122"/>
              </a:rPr>
              <a:t> </a:t>
            </a:r>
            <a:r>
              <a:rPr lang="zh-CN" altLang="zh-CN" dirty="0"/>
              <a:t/>
            </a:r>
            <a:br>
              <a:rPr lang="zh-CN" altLang="zh-CN" dirty="0"/>
            </a:br>
            <a:r>
              <a:rPr lang="zh-CN" altLang="zh-CN" dirty="0"/>
              <a:t/>
            </a:r>
            <a:br>
              <a:rPr lang="zh-CN" altLang="zh-CN" dirty="0"/>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159498085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03299" y="130629"/>
            <a:ext cx="10183427" cy="6858000"/>
          </a:xfrm>
        </p:spPr>
        <p:txBody>
          <a:bodyPr>
            <a:normAutofit/>
          </a:bodyPr>
          <a:lstStyle/>
          <a:p>
            <a:pPr>
              <a:lnSpc>
                <a:spcPct val="150000"/>
              </a:lnSpc>
            </a:pPr>
            <a:r>
              <a:rPr lang="zh-CN" altLang="zh-CN" sz="3200" b="1" dirty="0">
                <a:solidFill>
                  <a:srgbClr val="00B0F0"/>
                </a:solidFill>
                <a:latin typeface="FangSong" charset="-122"/>
                <a:ea typeface="FangSong" charset="-122"/>
                <a:cs typeface="FangSong" charset="-122"/>
              </a:rPr>
              <a:t>二、做出一個恰當而客觀的道德判斷實際上是困難的</a:t>
            </a:r>
            <a:r>
              <a:rPr lang="zh-CN" altLang="zh-CN" dirty="0">
                <a:latin typeface="FangSong" charset="-122"/>
                <a:ea typeface="FangSong" charset="-122"/>
                <a:cs typeface="FangSong" charset="-122"/>
              </a:rPr>
              <a:t/>
            </a:r>
            <a:br>
              <a:rPr lang="zh-CN" altLang="zh-CN" dirty="0">
                <a:latin typeface="FangSong" charset="-122"/>
                <a:ea typeface="FangSong" charset="-122"/>
                <a:cs typeface="FangSong" charset="-122"/>
              </a:rPr>
            </a:br>
            <a:r>
              <a:rPr lang="en-US" altLang="zh-CN" dirty="0">
                <a:latin typeface="FangSong" charset="-122"/>
                <a:ea typeface="FangSong" charset="-122"/>
                <a:cs typeface="FangSong" charset="-122"/>
              </a:rPr>
              <a:t> </a:t>
            </a:r>
            <a:r>
              <a:rPr lang="zh-CN" altLang="zh-CN" dirty="0">
                <a:latin typeface="FangSong" charset="-122"/>
                <a:ea typeface="FangSong" charset="-122"/>
                <a:cs typeface="FangSong" charset="-122"/>
              </a:rPr>
              <a:t/>
            </a:r>
            <a:br>
              <a:rPr lang="zh-CN" altLang="zh-CN" dirty="0">
                <a:latin typeface="FangSong" charset="-122"/>
                <a:ea typeface="FangSong" charset="-122"/>
                <a:cs typeface="FangSong" charset="-122"/>
              </a:rPr>
            </a:br>
            <a:r>
              <a:rPr lang="zh-CN" altLang="en-US" dirty="0">
                <a:latin typeface="FangSong" charset="-122"/>
                <a:ea typeface="FangSong" charset="-122"/>
                <a:cs typeface="FangSong" charset="-122"/>
              </a:rPr>
              <a:t> </a:t>
            </a:r>
            <a:r>
              <a:rPr lang="zh-CN" altLang="en-US" dirty="0" smtClean="0">
                <a:latin typeface="FangSong" charset="-122"/>
                <a:ea typeface="FangSong" charset="-122"/>
                <a:cs typeface="FangSong" charset="-122"/>
              </a:rPr>
              <a:t>   </a:t>
            </a:r>
            <a:r>
              <a:rPr lang="zh-CN" altLang="zh-CN" dirty="0" smtClean="0">
                <a:latin typeface="FangSong" charset="-122"/>
                <a:ea typeface="FangSong" charset="-122"/>
                <a:cs typeface="FangSong" charset="-122"/>
              </a:rPr>
              <a:t>主要</a:t>
            </a:r>
            <a:r>
              <a:rPr lang="zh-CN" altLang="zh-CN" dirty="0">
                <a:latin typeface="FangSong" charset="-122"/>
                <a:ea typeface="FangSong" charset="-122"/>
                <a:cs typeface="FangSong" charset="-122"/>
              </a:rPr>
              <a:t>表現</a:t>
            </a:r>
            <a:r>
              <a:rPr lang="zh-CN" altLang="zh-CN" b="1" dirty="0">
                <a:solidFill>
                  <a:srgbClr val="FF0000"/>
                </a:solidFill>
                <a:latin typeface="FangSong" charset="-122"/>
                <a:ea typeface="FangSong" charset="-122"/>
                <a:cs typeface="FangSong" charset="-122"/>
              </a:rPr>
              <a:t>為對他人行為意圖的認知非常困難</a:t>
            </a:r>
            <a:r>
              <a:rPr lang="zh-CN" altLang="zh-CN" dirty="0">
                <a:latin typeface="FangSong" charset="-122"/>
                <a:ea typeface="FangSong" charset="-122"/>
                <a:cs typeface="FangSong" charset="-122"/>
              </a:rPr>
              <a:t>。因為我們通常在做道德判斷時必須考慮他人的意圖，如果一個人的行為後果在道德上是該譴責的，但如果其動機或意圖是好的，那麼，他在道德上依然是可原諒的。但問題恰恰在於，我們很難客觀地認知他人的意圖如何，動機是否善良。</a:t>
            </a:r>
          </a:p>
        </p:txBody>
      </p:sp>
    </p:spTree>
    <p:extLst>
      <p:ext uri="{BB962C8B-B14F-4D97-AF65-F5344CB8AC3E}">
        <p14:creationId xmlns:p14="http://schemas.microsoft.com/office/powerpoint/2010/main" val="309291359"/>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72343" y="0"/>
            <a:ext cx="10319657" cy="7511144"/>
          </a:xfrm>
        </p:spPr>
        <p:txBody>
          <a:bodyPr>
            <a:normAutofit fontScale="90000"/>
          </a:bodyPr>
          <a:lstStyle/>
          <a:p>
            <a:r>
              <a:rPr lang="zh-CN" altLang="zh-CN" sz="3100" b="1" dirty="0">
                <a:solidFill>
                  <a:srgbClr val="00B0F0"/>
                </a:solidFill>
                <a:latin typeface="FangSong" charset="-122"/>
                <a:ea typeface="FangSong" charset="-122"/>
                <a:cs typeface="FangSong" charset="-122"/>
              </a:rPr>
              <a:t>討論案例</a:t>
            </a:r>
            <a:r>
              <a:rPr lang="en-US" altLang="zh-CN" sz="3100" b="1" dirty="0">
                <a:solidFill>
                  <a:srgbClr val="00B0F0"/>
                </a:solidFill>
                <a:latin typeface="FangSong" charset="-122"/>
                <a:ea typeface="FangSong" charset="-122"/>
                <a:cs typeface="FangSong" charset="-122"/>
              </a:rPr>
              <a:t>1</a:t>
            </a:r>
            <a:r>
              <a:rPr lang="en-US" altLang="zh-CN" sz="3100" b="1" dirty="0" smtClean="0">
                <a:solidFill>
                  <a:srgbClr val="00B0F0"/>
                </a:solidFill>
                <a:latin typeface="FangSong" charset="-122"/>
                <a:ea typeface="FangSong" charset="-122"/>
                <a:cs typeface="FangSong" charset="-122"/>
              </a:rPr>
              <a:t>:</a:t>
            </a:r>
            <a:r>
              <a:rPr lang="en-US" altLang="zh-CN" sz="3100" dirty="0" smtClean="0">
                <a:latin typeface="FangSong" charset="-122"/>
                <a:ea typeface="FangSong" charset="-122"/>
                <a:cs typeface="FangSong" charset="-122"/>
              </a:rPr>
              <a:t/>
            </a:r>
            <a:br>
              <a:rPr lang="en-US" altLang="zh-CN" sz="3100" dirty="0" smtClean="0">
                <a:latin typeface="FangSong" charset="-122"/>
                <a:ea typeface="FangSong" charset="-122"/>
                <a:cs typeface="FangSong" charset="-122"/>
              </a:rPr>
            </a:br>
            <a:r>
              <a:rPr lang="zh-CN" altLang="zh-CN" sz="3100" dirty="0">
                <a:latin typeface="FangSong" charset="-122"/>
                <a:ea typeface="FangSong" charset="-122"/>
                <a:cs typeface="FangSong" charset="-122"/>
              </a:rPr>
              <a:t/>
            </a:r>
            <a:br>
              <a:rPr lang="zh-CN" altLang="zh-CN" sz="3100" dirty="0">
                <a:latin typeface="FangSong" charset="-122"/>
                <a:ea typeface="FangSong" charset="-122"/>
                <a:cs typeface="FangSong" charset="-122"/>
              </a:rPr>
            </a:br>
            <a:r>
              <a:rPr lang="zh-CN" altLang="zh-CN" sz="3100" b="1" dirty="0">
                <a:solidFill>
                  <a:srgbClr val="0070C0"/>
                </a:solidFill>
                <a:latin typeface="FangSong" charset="-122"/>
                <a:ea typeface="FangSong" charset="-122"/>
                <a:cs typeface="FangSong" charset="-122"/>
              </a:rPr>
              <a:t>美國實驗哲學家诺布</a:t>
            </a:r>
            <a:r>
              <a:rPr lang="zh-CN" altLang="zh-CN" sz="3100" dirty="0">
                <a:latin typeface="FangSong" charset="-122"/>
                <a:ea typeface="FangSong" charset="-122"/>
                <a:cs typeface="FangSong" charset="-122"/>
              </a:rPr>
              <a:t>就人们对</a:t>
            </a:r>
            <a:r>
              <a:rPr lang="zh-CN" altLang="zh-CN" sz="3100" dirty="0">
                <a:solidFill>
                  <a:srgbClr val="FF0000"/>
                </a:solidFill>
                <a:latin typeface="FangSong" charset="-122"/>
                <a:ea typeface="FangSong" charset="-122"/>
                <a:cs typeface="FangSong" charset="-122"/>
              </a:rPr>
              <a:t>行为意图的认知</a:t>
            </a:r>
            <a:r>
              <a:rPr lang="zh-CN" altLang="zh-CN" sz="3100" dirty="0">
                <a:latin typeface="FangSong" charset="-122"/>
                <a:ea typeface="FangSong" charset="-122"/>
                <a:cs typeface="FangSong" charset="-122"/>
              </a:rPr>
              <a:t>进行了如下实验，以表明</a:t>
            </a:r>
            <a:r>
              <a:rPr lang="zh-CN" altLang="zh-CN" sz="3100" b="1" dirty="0">
                <a:solidFill>
                  <a:srgbClr val="FF0000"/>
                </a:solidFill>
                <a:latin typeface="FangSong" charset="-122"/>
                <a:ea typeface="FangSong" charset="-122"/>
                <a:cs typeface="FangSong" charset="-122"/>
              </a:rPr>
              <a:t>人类认知与道德判断之间存在普遍的联系</a:t>
            </a:r>
            <a:r>
              <a:rPr lang="zh-CN" altLang="zh-CN" sz="3100" dirty="0">
                <a:latin typeface="FangSong" charset="-122"/>
                <a:ea typeface="FangSong" charset="-122"/>
                <a:cs typeface="FangSong" charset="-122"/>
              </a:rPr>
              <a:t>。实验者向被试们分别随机发放两份略有不同的书面材料。一份材料上写的是：</a:t>
            </a:r>
            <a:br>
              <a:rPr lang="zh-CN" altLang="zh-CN" sz="3100" dirty="0">
                <a:latin typeface="FangSong" charset="-122"/>
                <a:ea typeface="FangSong" charset="-122"/>
                <a:cs typeface="FangSong" charset="-122"/>
              </a:rPr>
            </a:br>
            <a:r>
              <a:rPr lang="en-US" altLang="zh-CN" sz="3100" dirty="0">
                <a:latin typeface="FangSong" charset="-122"/>
                <a:ea typeface="FangSong" charset="-122"/>
                <a:cs typeface="FangSong" charset="-122"/>
              </a:rPr>
              <a:t> </a:t>
            </a:r>
            <a:r>
              <a:rPr lang="zh-CN" altLang="zh-CN" sz="3100" dirty="0">
                <a:latin typeface="FangSong" charset="-122"/>
                <a:ea typeface="FangSong" charset="-122"/>
                <a:cs typeface="FangSong" charset="-122"/>
              </a:rPr>
              <a:t/>
            </a:r>
            <a:br>
              <a:rPr lang="zh-CN" altLang="zh-CN" sz="3100" dirty="0">
                <a:latin typeface="FangSong" charset="-122"/>
                <a:ea typeface="FangSong" charset="-122"/>
                <a:cs typeface="FangSong" charset="-122"/>
              </a:rPr>
            </a:br>
            <a:r>
              <a:rPr lang="zh-CN" altLang="zh-CN" sz="3100" dirty="0">
                <a:latin typeface="FangSong" charset="-122"/>
                <a:ea typeface="FangSong" charset="-122"/>
                <a:cs typeface="FangSong" charset="-122"/>
              </a:rPr>
              <a:t>公司的副总裁走进董事长的办公室，请示道：「</a:t>
            </a:r>
            <a:r>
              <a:rPr lang="zh-CN" altLang="zh-CN" sz="3100" b="1" dirty="0">
                <a:latin typeface="FangSong" charset="-122"/>
                <a:ea typeface="FangSong" charset="-122"/>
                <a:cs typeface="FangSong" charset="-122"/>
              </a:rPr>
              <a:t>我们正在考虑要不要上马一个新的项目。这个项目能给我们带来很高的利润，同时也会破坏环境。</a:t>
            </a:r>
            <a:r>
              <a:rPr lang="zh-CN" altLang="zh-CN" sz="3100" dirty="0">
                <a:latin typeface="FangSong" charset="-122"/>
                <a:ea typeface="FangSong" charset="-122"/>
                <a:cs typeface="FangSong" charset="-122"/>
              </a:rPr>
              <a:t>」</a:t>
            </a:r>
            <a:br>
              <a:rPr lang="zh-CN" altLang="zh-CN" sz="3100" dirty="0">
                <a:latin typeface="FangSong" charset="-122"/>
                <a:ea typeface="FangSong" charset="-122"/>
                <a:cs typeface="FangSong" charset="-122"/>
              </a:rPr>
            </a:br>
            <a:r>
              <a:rPr lang="en-US" altLang="zh-CN" sz="3100" dirty="0">
                <a:latin typeface="FangSong" charset="-122"/>
                <a:ea typeface="FangSong" charset="-122"/>
                <a:cs typeface="FangSong" charset="-122"/>
              </a:rPr>
              <a:t/>
            </a:r>
            <a:br>
              <a:rPr lang="en-US" altLang="zh-CN" sz="3100" dirty="0">
                <a:latin typeface="FangSong" charset="-122"/>
                <a:ea typeface="FangSong" charset="-122"/>
                <a:cs typeface="FangSong" charset="-122"/>
              </a:rPr>
            </a:br>
            <a:r>
              <a:rPr lang="zh-CN" altLang="zh-CN" sz="3100" dirty="0" smtClean="0">
                <a:latin typeface="FangSong" charset="-122"/>
                <a:ea typeface="FangSong" charset="-122"/>
                <a:cs typeface="FangSong" charset="-122"/>
              </a:rPr>
              <a:t>董事长</a:t>
            </a:r>
            <a:r>
              <a:rPr lang="zh-CN" altLang="zh-CN" sz="3100" dirty="0">
                <a:latin typeface="FangSong" charset="-122"/>
                <a:ea typeface="FangSong" charset="-122"/>
                <a:cs typeface="FangSong" charset="-122"/>
              </a:rPr>
              <a:t>答道：「</a:t>
            </a:r>
            <a:r>
              <a:rPr lang="zh-CN" altLang="zh-CN" sz="3100" b="1" dirty="0">
                <a:latin typeface="FangSong" charset="-122"/>
                <a:ea typeface="FangSong" charset="-122"/>
                <a:cs typeface="FangSong" charset="-122"/>
              </a:rPr>
              <a:t>我才不管什么破坏环境不破坏环境。我只想赚更多的钱。你这就去把项目给我搞起来。</a:t>
            </a:r>
            <a:r>
              <a:rPr lang="zh-CN" altLang="zh-CN" sz="3100" dirty="0">
                <a:latin typeface="FangSong" charset="-122"/>
                <a:ea typeface="FangSong" charset="-122"/>
                <a:cs typeface="FangSong" charset="-122"/>
              </a:rPr>
              <a:t>」</a:t>
            </a:r>
            <a:br>
              <a:rPr lang="zh-CN" altLang="zh-CN" sz="3100" dirty="0">
                <a:latin typeface="FangSong" charset="-122"/>
                <a:ea typeface="FangSong" charset="-122"/>
                <a:cs typeface="FangSong" charset="-122"/>
              </a:rPr>
            </a:br>
            <a:r>
              <a:rPr lang="en-US" altLang="zh-CN" sz="3100" dirty="0">
                <a:latin typeface="FangSong" charset="-122"/>
                <a:ea typeface="FangSong" charset="-122"/>
                <a:cs typeface="FangSong" charset="-122"/>
              </a:rPr>
              <a:t/>
            </a:r>
            <a:br>
              <a:rPr lang="en-US" altLang="zh-CN" sz="3100" dirty="0">
                <a:latin typeface="FangSong" charset="-122"/>
                <a:ea typeface="FangSong" charset="-122"/>
                <a:cs typeface="FangSong" charset="-122"/>
              </a:rPr>
            </a:br>
            <a:r>
              <a:rPr lang="zh-CN" altLang="zh-CN" sz="3100" dirty="0" smtClean="0">
                <a:latin typeface="FangSong" charset="-122"/>
                <a:ea typeface="FangSong" charset="-122"/>
                <a:cs typeface="FangSong" charset="-122"/>
              </a:rPr>
              <a:t>于是</a:t>
            </a:r>
            <a:r>
              <a:rPr lang="zh-CN" altLang="zh-CN" sz="3100" dirty="0">
                <a:latin typeface="FangSong" charset="-122"/>
                <a:ea typeface="FangSong" charset="-122"/>
                <a:cs typeface="FangSong" charset="-122"/>
              </a:rPr>
              <a:t>新项目就此上马。当然，环境也受到了破坏。</a:t>
            </a:r>
            <a:br>
              <a:rPr lang="zh-CN" altLang="zh-CN" sz="3100" dirty="0">
                <a:latin typeface="FangSong" charset="-122"/>
                <a:ea typeface="FangSong" charset="-122"/>
                <a:cs typeface="FangSong" charset="-122"/>
              </a:rPr>
            </a:br>
            <a:r>
              <a:rPr lang="en-US" altLang="zh-CN" sz="3100" dirty="0">
                <a:latin typeface="FangSong" charset="-122"/>
                <a:ea typeface="FangSong" charset="-122"/>
                <a:cs typeface="FangSong" charset="-122"/>
              </a:rPr>
              <a:t/>
            </a:r>
            <a:br>
              <a:rPr lang="en-US" altLang="zh-CN" sz="3100" dirty="0">
                <a:latin typeface="FangSong" charset="-122"/>
                <a:ea typeface="FangSong" charset="-122"/>
                <a:cs typeface="FangSong" charset="-122"/>
              </a:rPr>
            </a:br>
            <a:r>
              <a:rPr lang="zh-CN" altLang="zh-CN" sz="3100" dirty="0" smtClean="0">
                <a:latin typeface="FangSong" charset="-122"/>
                <a:ea typeface="FangSong" charset="-122"/>
                <a:cs typeface="FangSong" charset="-122"/>
              </a:rPr>
              <a:t>请问</a:t>
            </a:r>
            <a:r>
              <a:rPr lang="zh-CN" altLang="zh-CN" sz="3100" dirty="0">
                <a:latin typeface="FangSong" charset="-122"/>
                <a:ea typeface="FangSong" charset="-122"/>
                <a:cs typeface="FangSong" charset="-122"/>
              </a:rPr>
              <a:t>：</a:t>
            </a:r>
            <a:r>
              <a:rPr lang="zh-CN" altLang="zh-CN" sz="3100" dirty="0">
                <a:solidFill>
                  <a:srgbClr val="FF0000"/>
                </a:solidFill>
                <a:latin typeface="FangSong" charset="-122"/>
                <a:ea typeface="FangSong" charset="-122"/>
                <a:cs typeface="FangSong" charset="-122"/>
              </a:rPr>
              <a:t>这位董事长是否</a:t>
            </a:r>
            <a:r>
              <a:rPr lang="zh-CN" altLang="zh-CN" sz="3100" b="1" dirty="0">
                <a:solidFill>
                  <a:srgbClr val="FF0000"/>
                </a:solidFill>
                <a:latin typeface="FangSong" charset="-122"/>
                <a:ea typeface="FangSong" charset="-122"/>
                <a:cs typeface="FangSong" charset="-122"/>
              </a:rPr>
              <a:t>有意地</a:t>
            </a:r>
            <a:r>
              <a:rPr lang="zh-CN" altLang="zh-CN" sz="3100" dirty="0">
                <a:solidFill>
                  <a:srgbClr val="FF0000"/>
                </a:solidFill>
                <a:latin typeface="FangSong" charset="-122"/>
                <a:ea typeface="FangSong" charset="-122"/>
                <a:cs typeface="FangSong" charset="-122"/>
              </a:rPr>
              <a:t>破坏了环境？</a:t>
            </a:r>
            <a:r>
              <a:rPr lang="zh-CN" altLang="zh-CN" sz="3100" dirty="0">
                <a:solidFill>
                  <a:srgbClr val="FF0000"/>
                </a:solidFill>
                <a:latin typeface="FangSong" charset="-122"/>
                <a:ea typeface="FangSong" charset="-122"/>
                <a:cs typeface="FangSong" charset="-122"/>
              </a:rPr>
              <a:t> </a:t>
            </a:r>
            <a:r>
              <a:rPr lang="zh-CN" altLang="zh-CN" b="1" dirty="0">
                <a:solidFill>
                  <a:srgbClr val="FF0000"/>
                </a:solidFill>
              </a:rPr>
              <a:t/>
            </a:r>
            <a:br>
              <a:rPr lang="zh-CN" altLang="zh-CN" b="1" dirty="0">
                <a:solidFill>
                  <a:srgbClr val="FF0000"/>
                </a:solidFill>
              </a:rPr>
            </a:br>
            <a:r>
              <a:rPr lang="zh-CN" altLang="zh-CN" dirty="0"/>
              <a:t/>
            </a:r>
            <a:br>
              <a:rPr lang="zh-CN" altLang="zh-CN" dirty="0"/>
            </a:br>
            <a:r>
              <a:rPr kumimoji="1" lang="zh-TW" altLang="en-US" b="1" dirty="0" smtClean="0">
                <a:latin typeface="STFangsong" charset="-122"/>
                <a:ea typeface="STFangsong" charset="-122"/>
                <a:cs typeface="STFangsong" charset="-122"/>
              </a:rPr>
              <a:t/>
            </a:r>
            <a:br>
              <a:rPr kumimoji="1" lang="zh-TW" altLang="en-US" b="1" dirty="0" smtClean="0">
                <a:latin typeface="STFangsong" charset="-122"/>
                <a:ea typeface="STFangsong" charset="-122"/>
                <a:cs typeface="STFangsong" charset="-122"/>
              </a:rPr>
            </a:br>
            <a:endParaRPr kumimoji="1" lang="zh-TW" altLang="en-US" b="1" dirty="0">
              <a:latin typeface="STFangsong" charset="-122"/>
              <a:ea typeface="STFangsong" charset="-122"/>
              <a:cs typeface="STFangsong" charset="-122"/>
            </a:endParaRPr>
          </a:p>
        </p:txBody>
      </p:sp>
    </p:spTree>
    <p:extLst>
      <p:ext uri="{BB962C8B-B14F-4D97-AF65-F5344CB8AC3E}">
        <p14:creationId xmlns:p14="http://schemas.microsoft.com/office/powerpoint/2010/main" val="9096010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23527" y="-1"/>
            <a:ext cx="8957274" cy="78377145"/>
          </a:xfrm>
        </p:spPr>
        <p:txBody>
          <a:bodyPr>
            <a:normAutofit/>
          </a:bodyPr>
          <a:lstStyle/>
          <a:p>
            <a:pPr>
              <a:lnSpc>
                <a:spcPct val="200000"/>
              </a:lnSpc>
            </a:pPr>
            <a:r>
              <a:rPr kumimoji="1" lang="zh-CN" altLang="en-US" dirty="0"/>
              <a:t/>
            </a:r>
            <a:br>
              <a:rPr kumimoji="1" lang="zh-CN" altLang="en-US" dirty="0"/>
            </a:br>
            <a:endParaRPr kumimoji="1" lang="zh-TW" altLang="en-US" b="1" dirty="0">
              <a:latin typeface="STFangsong" charset="-122"/>
              <a:ea typeface="STFangsong" charset="-122"/>
              <a:cs typeface="STFangsong" charset="-122"/>
            </a:endParaRPr>
          </a:p>
        </p:txBody>
      </p:sp>
      <p:sp>
        <p:nvSpPr>
          <p:cNvPr id="6" name="Rectangle 4"/>
          <p:cNvSpPr>
            <a:spLocks noChangeArrowheads="1"/>
          </p:cNvSpPr>
          <p:nvPr/>
        </p:nvSpPr>
        <p:spPr bwMode="auto">
          <a:xfrm>
            <a:off x="1922048" y="246223"/>
            <a:ext cx="9965151" cy="610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95220" rIns="91440" bIns="95220" numCol="1" anchor="ctr" anchorCtr="0" compatLnSpc="1">
            <a:prstTxWarp prst="textNoShape">
              <a:avLst/>
            </a:prstTxWarp>
            <a:spAutoFit/>
          </a:bodyPr>
          <a:lstStyle/>
          <a:p>
            <a:r>
              <a:rPr lang="zh-CN" altLang="zh-CN" sz="3200" b="1" dirty="0">
                <a:solidFill>
                  <a:srgbClr val="00B0F0"/>
                </a:solidFill>
                <a:latin typeface="FangSong" charset="-122"/>
                <a:ea typeface="FangSong" charset="-122"/>
                <a:cs typeface="FangSong" charset="-122"/>
              </a:rPr>
              <a:t>另一份材料上则写道：</a:t>
            </a:r>
          </a:p>
          <a:p>
            <a:r>
              <a:rPr lang="en-US" altLang="zh-CN" sz="3200" dirty="0">
                <a:latin typeface="FangSong" charset="-122"/>
                <a:ea typeface="FangSong" charset="-122"/>
                <a:cs typeface="FangSong" charset="-122"/>
              </a:rPr>
              <a:t> </a:t>
            </a:r>
            <a:endParaRPr lang="zh-CN" altLang="zh-CN" sz="3200" dirty="0">
              <a:latin typeface="FangSong" charset="-122"/>
              <a:ea typeface="FangSong" charset="-122"/>
              <a:cs typeface="FangSong" charset="-122"/>
            </a:endParaRPr>
          </a:p>
          <a:p>
            <a:r>
              <a:rPr lang="zh-CN" altLang="zh-CN" sz="3200" dirty="0">
                <a:latin typeface="FangSong" charset="-122"/>
                <a:ea typeface="FangSong" charset="-122"/>
                <a:cs typeface="FangSong" charset="-122"/>
              </a:rPr>
              <a:t>公司的副总裁走进董事长的办公室，请示道：「</a:t>
            </a:r>
            <a:r>
              <a:rPr lang="zh-CN" altLang="zh-CN" sz="3200" b="1" dirty="0">
                <a:latin typeface="FangSong" charset="-122"/>
                <a:ea typeface="FangSong" charset="-122"/>
                <a:cs typeface="FangSong" charset="-122"/>
              </a:rPr>
              <a:t>我们正在考虑要不要上马一个新的项目。这个项目能给我们带来很高的利润，同时也会改善环境。</a:t>
            </a:r>
            <a:r>
              <a:rPr lang="zh-CN" altLang="zh-CN" sz="3200" dirty="0">
                <a:latin typeface="FangSong" charset="-122"/>
                <a:ea typeface="FangSong" charset="-122"/>
                <a:cs typeface="FangSong" charset="-122"/>
              </a:rPr>
              <a:t>」</a:t>
            </a:r>
          </a:p>
          <a:p>
            <a:r>
              <a:rPr lang="en-US" altLang="zh-CN" sz="3200" dirty="0">
                <a:latin typeface="FangSong" charset="-122"/>
                <a:ea typeface="FangSong" charset="-122"/>
                <a:cs typeface="FangSong" charset="-122"/>
              </a:rPr>
              <a:t/>
            </a:r>
            <a:br>
              <a:rPr lang="en-US" altLang="zh-CN" sz="3200" dirty="0">
                <a:latin typeface="FangSong" charset="-122"/>
                <a:ea typeface="FangSong" charset="-122"/>
                <a:cs typeface="FangSong" charset="-122"/>
              </a:rPr>
            </a:br>
            <a:r>
              <a:rPr lang="zh-CN" altLang="zh-CN" sz="3200" dirty="0" smtClean="0">
                <a:latin typeface="FangSong" charset="-122"/>
                <a:ea typeface="FangSong" charset="-122"/>
                <a:cs typeface="FangSong" charset="-122"/>
              </a:rPr>
              <a:t>董事长</a:t>
            </a:r>
            <a:r>
              <a:rPr lang="zh-CN" altLang="zh-CN" sz="3200" dirty="0">
                <a:latin typeface="FangSong" charset="-122"/>
                <a:ea typeface="FangSong" charset="-122"/>
                <a:cs typeface="FangSong" charset="-122"/>
              </a:rPr>
              <a:t>答道：「</a:t>
            </a:r>
            <a:r>
              <a:rPr lang="zh-CN" altLang="zh-CN" sz="3200" b="1" dirty="0">
                <a:latin typeface="FangSong" charset="-122"/>
                <a:ea typeface="FangSong" charset="-122"/>
                <a:cs typeface="FangSong" charset="-122"/>
              </a:rPr>
              <a:t>我才不管什么改善环境不改善环境。我只想赚更多的钱。你这就去把项目给我搞起来。</a:t>
            </a:r>
            <a:r>
              <a:rPr lang="zh-CN" altLang="zh-CN" sz="3200" dirty="0">
                <a:latin typeface="FangSong" charset="-122"/>
                <a:ea typeface="FangSong" charset="-122"/>
                <a:cs typeface="FangSong" charset="-122"/>
              </a:rPr>
              <a:t>」</a:t>
            </a:r>
          </a:p>
          <a:p>
            <a:r>
              <a:rPr lang="en-US" altLang="zh-CN" sz="3200" dirty="0">
                <a:latin typeface="FangSong" charset="-122"/>
                <a:ea typeface="FangSong" charset="-122"/>
                <a:cs typeface="FangSong" charset="-122"/>
              </a:rPr>
              <a:t/>
            </a:r>
            <a:br>
              <a:rPr lang="en-US" altLang="zh-CN" sz="3200" dirty="0">
                <a:latin typeface="FangSong" charset="-122"/>
                <a:ea typeface="FangSong" charset="-122"/>
                <a:cs typeface="FangSong" charset="-122"/>
              </a:rPr>
            </a:br>
            <a:r>
              <a:rPr lang="zh-CN" altLang="zh-CN" sz="3200" dirty="0" smtClean="0">
                <a:latin typeface="FangSong" charset="-122"/>
                <a:ea typeface="FangSong" charset="-122"/>
                <a:cs typeface="FangSong" charset="-122"/>
              </a:rPr>
              <a:t>于是</a:t>
            </a:r>
            <a:r>
              <a:rPr lang="zh-CN" altLang="zh-CN" sz="3200" dirty="0">
                <a:latin typeface="FangSong" charset="-122"/>
                <a:ea typeface="FangSong" charset="-122"/>
                <a:cs typeface="FangSong" charset="-122"/>
              </a:rPr>
              <a:t>新项目就此上马。当然，环境也受到了改善。</a:t>
            </a:r>
          </a:p>
          <a:p>
            <a:r>
              <a:rPr lang="en-US" altLang="zh-CN" sz="3200" dirty="0">
                <a:latin typeface="FangSong" charset="-122"/>
                <a:ea typeface="FangSong" charset="-122"/>
                <a:cs typeface="FangSong" charset="-122"/>
              </a:rPr>
              <a:t/>
            </a:r>
            <a:br>
              <a:rPr lang="en-US" altLang="zh-CN" sz="3200" dirty="0">
                <a:latin typeface="FangSong" charset="-122"/>
                <a:ea typeface="FangSong" charset="-122"/>
                <a:cs typeface="FangSong" charset="-122"/>
              </a:rPr>
            </a:br>
            <a:r>
              <a:rPr lang="zh-CN" altLang="zh-CN" sz="3200" dirty="0" smtClean="0">
                <a:latin typeface="FangSong" charset="-122"/>
                <a:ea typeface="FangSong" charset="-122"/>
                <a:cs typeface="FangSong" charset="-122"/>
              </a:rPr>
              <a:t>请问</a:t>
            </a:r>
            <a:r>
              <a:rPr lang="zh-CN" altLang="zh-CN" sz="3200" dirty="0">
                <a:latin typeface="FangSong" charset="-122"/>
                <a:ea typeface="FangSong" charset="-122"/>
                <a:cs typeface="FangSong" charset="-122"/>
              </a:rPr>
              <a:t>：</a:t>
            </a:r>
            <a:r>
              <a:rPr lang="zh-CN" altLang="zh-CN" sz="3200" b="1" dirty="0">
                <a:solidFill>
                  <a:srgbClr val="FF0000"/>
                </a:solidFill>
                <a:latin typeface="FangSong" charset="-122"/>
                <a:ea typeface="FangSong" charset="-122"/>
                <a:cs typeface="FangSong" charset="-122"/>
              </a:rPr>
              <a:t>这位董事长是否有意地改善了环境？</a:t>
            </a:r>
          </a:p>
        </p:txBody>
      </p:sp>
    </p:spTree>
    <p:extLst>
      <p:ext uri="{BB962C8B-B14F-4D97-AF65-F5344CB8AC3E}">
        <p14:creationId xmlns:p14="http://schemas.microsoft.com/office/powerpoint/2010/main" val="143673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丝状">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丝状</Template>
  <TotalTime>579</TotalTime>
  <Words>537</Words>
  <Application>Microsoft Macintosh PowerPoint</Application>
  <PresentationFormat>宽屏</PresentationFormat>
  <Paragraphs>41</Paragraphs>
  <Slides>18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Century Gothic</vt:lpstr>
      <vt:lpstr>FangSong</vt:lpstr>
      <vt:lpstr>STFangsong</vt:lpstr>
      <vt:lpstr>STHupo</vt:lpstr>
      <vt:lpstr>STKaiti</vt:lpstr>
      <vt:lpstr>STSong</vt:lpstr>
      <vt:lpstr>Wingdings 3</vt:lpstr>
      <vt:lpstr>幼圆</vt:lpstr>
      <vt:lpstr>Arial</vt:lpstr>
      <vt:lpstr>丝状</vt:lpstr>
      <vt:lpstr>      道德判断  </vt:lpstr>
      <vt:lpstr>  一、何为道德判断？   道德判断就是对即将发生或已经发生的行为是否具有道德性的判断，即對一個行動或事件進行善惡褒貶的判斷。       在我们这个定义中，道德判断的对象是人的行为。更准确地说，是人有意图、有意识地做出的行为（action）。        </vt:lpstr>
      <vt:lpstr>不屬於道德判斷範圍的：  （1）大自然的现象；无论对人类的影响好坏，都不是道德判断的对象，我们不去谴责一场地震或大洪水，我们也不赞美一座金矿具有道德关怀的意义；  （2）人类无意识地做出的行为；一个不能控制自己行为的行为者；這些不能作为道德判断的对象，因为對於前者，他的行为不是出于他的自由意志，對於後者他不能主宰或控制他的自由意志。在他行动时根本无法正常思维，沒有正常的情感和判断。     </vt:lpstr>
      <vt:lpstr>    总而言之，“不管在什么地方，只要我们确信行为纯粹是机械的，即是从生理上被决定而没有意识伴随的，我们就不能从道德上判断它们。同样，无论何时何地，只要它是有意识实行的动作，我们就试图判断它。”  [美]弗兰克.梯利：《伦理学导论》，何意译，广西师范大学出版社2002年版，第7页。      </vt:lpstr>
      <vt:lpstr>不同的道德哲學對道德判斷有不同的標準：          如果我們是一個行為功利主義者，那麼我們對一個行為是否具有道德性的判斷標準，就是行為後果是否促進或增加了善（幸福）的總量。          如果我們是一個義務論者，判斷一個行為是否具有道德性的唯一標準是一個行為是否是出於義務的意圖而做出的。          如果我們是一個亞里士多德主義者，那麼，判斷行為是否具有道德性的標準就是你是否是一個具有正義品格的人。    </vt:lpstr>
      <vt:lpstr>    這樣的一個標準只能說具有大體上的正確性，而不能迴避具體的困境，對於一個功利主義者而言，他的困境在於，對善的總量的促進和增加，並不能保障善（功利）就能在所有利益相關者之間公正地分配；對於義務論者而言，雖然處於義務的意圖而做出的行為具有純粹的道德性，但我們真的無法準確地認識人的意圖究竟是什麼；對於一個亞里士多德主義者而言，雖然一個具有正義品質的人是優秀的，但並不能保證在具體处境下具有敏銳的實踐智慧，真能做出一個恰當的道德判斷。    </vt:lpstr>
      <vt:lpstr>二、做出一個恰當而客觀的道德判斷實際上是困難的       主要表現為對他人行為意圖的認知非常困難。因為我們通常在做道德判斷時必須考慮他人的意圖，如果一個人的行為後果在道德上是該譴責的，但如果其動機或意圖是好的，那麼，他在道德上依然是可原諒的。但問題恰恰在於，我們很難客觀地認知他人的意圖如何，動機是否善良。</vt:lpstr>
      <vt:lpstr>討論案例1:  美國實驗哲學家诺布就人们对行为意图的认知进行了如下实验，以表明人类认知与道德判断之间存在普遍的联系。实验者向被试们分别随机发放两份略有不同的书面材料。一份材料上写的是：   公司的副总裁走进董事长的办公室，请示道：「我们正在考虑要不要上马一个新的项目。这个项目能给我们带来很高的利润，同时也会破坏环境。」  董事长答道：「我才不管什么破坏环境不破坏环境。我只想赚更多的钱。你这就去把项目给我搞起来。」  于是新项目就此上马。当然，环境也受到了破坏。  请问：这位董事长是否有意地破坏了环境？    </vt:lpstr>
      <vt:lpstr> </vt:lpstr>
      <vt:lpstr>PowerPoint 演示文稿</vt:lpstr>
      <vt:lpstr>這就證明了：      認知能力和道德判斷能力絕對不是涇渭分明的兩回事，這造成了事實與價值兩分法的破產。這種破產同時也就說明了，摩爾對自然主義謬誤的批評不能成立。在此情況下，道德判斷如何能夠保持客觀公正是個很艱難的事情。   </vt:lpstr>
      <vt:lpstr>討論案例2：      上一週马里兰大学中国留学生杨舒平的毕业演讲，被官媒认定为又一起“辱华”事件,网上舆论旗帜鲜明地分为“挺杨派”和“倒杨派”。倒杨派排山倒海、气势如虹,譴責她賣國求榮；挺杨派有理有节，但最終還是被“愛國主義”的聲浪所淹沒。最終連外交部新聞發言人都出來對這一“畢業演講”做出比較克制的批評性表態：對中國的批評是不負責任的。        </vt:lpstr>
      <vt:lpstr>PowerPoint 演示文稿</vt:lpstr>
      <vt:lpstr>道德冷漠： 1、失去常人的同情心； 2、對明顯該做的事視而不見：“小悅悅事件”中18個冷漠的路人； 3、“不敢”做該做之事：見老人摔倒無人敢扶；醫院“不敢搶救沒錢的病人”； 4、“不願”做份內的利他的事。</vt:lpstr>
      <vt:lpstr>四：回歸正常的道德狀態   1、社會規範秩序的正常化：法律保障基本的權利，道德作為自律的道德規範，建立在尊重他人權利的基礎上。權利的事歸法律；良心的事歸道德，確立各自的邊界不互相僭越。  2、底線道德、通常道德和超高道德之區分；底線道德絕不違背；通常道德一定履行；超高道德個人自願，他人無權強迫。  3、對道德法則敬重感的培育    </vt:lpstr>
      <vt:lpstr> 4、對日常行为进行道德判断时，要划定这样一个基本边界：“（a）利己主义只要不与利他主义冲突，在道德上是不受谴责的；（b）当它与利他主义一起产生好的结果时，它还会受到道德的赞扬；（c）当它的缺乏引起损害时，这种缺乏也要受到谴责，例如毫不爱惜自己生命的自杀行为就受到人类道德的反对。”  《伦理学导论》，第178页。      </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從倫理（ethos）之本义論說什麼是伦理学 </dc:title>
  <dc:creator>User</dc:creator>
  <cp:lastModifiedBy>User</cp:lastModifiedBy>
  <cp:revision>50</cp:revision>
  <dcterms:created xsi:type="dcterms:W3CDTF">2017-03-07T13:54:38Z</dcterms:created>
  <dcterms:modified xsi:type="dcterms:W3CDTF">2017-05-30T16:08:37Z</dcterms:modified>
</cp:coreProperties>
</file>