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79" r:id="rId3"/>
    <p:sldId id="301" r:id="rId4"/>
    <p:sldId id="308" r:id="rId5"/>
    <p:sldId id="283" r:id="rId6"/>
    <p:sldId id="319" r:id="rId7"/>
    <p:sldId id="309" r:id="rId8"/>
    <p:sldId id="310" r:id="rId9"/>
    <p:sldId id="311" r:id="rId10"/>
    <p:sldId id="312" r:id="rId11"/>
    <p:sldId id="313" r:id="rId12"/>
    <p:sldId id="292" r:id="rId13"/>
    <p:sldId id="293" r:id="rId14"/>
    <p:sldId id="294" r:id="rId15"/>
    <p:sldId id="295" r:id="rId16"/>
    <p:sldId id="314" r:id="rId17"/>
    <p:sldId id="315" r:id="rId18"/>
    <p:sldId id="316" r:id="rId19"/>
    <p:sldId id="296" r:id="rId20"/>
    <p:sldId id="297" r:id="rId21"/>
    <p:sldId id="298" r:id="rId22"/>
    <p:sldId id="303" r:id="rId23"/>
    <p:sldId id="299" r:id="rId24"/>
    <p:sldId id="317"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B5D3F8-9A5B-47F7-83B9-3499A65BCC92}" type="datetimeFigureOut">
              <a:rPr lang="zh-CN" altLang="en-US" smtClean="0"/>
              <a:pPr/>
              <a:t>2016/10/22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25F15-5E8D-4601-A1E6-EDD4409B0DD3}" type="slidenum">
              <a:rPr lang="zh-CN" altLang="en-US" smtClean="0"/>
              <a:pPr/>
              <a:t>‹#›</a:t>
            </a:fld>
            <a:endParaRPr lang="zh-CN" altLang="en-US"/>
          </a:p>
        </p:txBody>
      </p:sp>
    </p:spTree>
    <p:extLst>
      <p:ext uri="{BB962C8B-B14F-4D97-AF65-F5344CB8AC3E}">
        <p14:creationId xmlns:p14="http://schemas.microsoft.com/office/powerpoint/2010/main" val="24854401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1.</a:t>
            </a:r>
            <a:r>
              <a:rPr lang="zh-CN" altLang="en-US" dirty="0" smtClean="0"/>
              <a:t>这份备忘录将说明与总公司的会议结果。</a:t>
            </a:r>
            <a:endParaRPr lang="en-US" altLang="zh-CN" dirty="0" smtClean="0"/>
          </a:p>
          <a:p>
            <a:r>
              <a:rPr lang="en-US" altLang="zh-CN" dirty="0" smtClean="0"/>
              <a:t>2.</a:t>
            </a:r>
            <a:r>
              <a:rPr lang="zh-CN" altLang="en-US" dirty="0" smtClean="0"/>
              <a:t>虽然我知道每件事情都已有条不紊地进行着，但最好还是再检查一遍。</a:t>
            </a:r>
            <a:endParaRPr lang="en-US" altLang="zh-CN" dirty="0" smtClean="0"/>
          </a:p>
          <a:p>
            <a:r>
              <a:rPr lang="en-US" altLang="zh-CN" dirty="0" smtClean="0"/>
              <a:t>3.</a:t>
            </a:r>
            <a:r>
              <a:rPr lang="zh-CN" altLang="en-US" dirty="0" smtClean="0"/>
              <a:t>请拨分机</a:t>
            </a:r>
            <a:r>
              <a:rPr lang="en-US" altLang="zh-CN" dirty="0" smtClean="0"/>
              <a:t>307</a:t>
            </a:r>
            <a:r>
              <a:rPr lang="zh-CN" altLang="en-US" dirty="0" smtClean="0"/>
              <a:t>，</a:t>
            </a:r>
            <a:r>
              <a:rPr lang="zh-CN" altLang="en-US" baseline="0" dirty="0" smtClean="0"/>
              <a:t>和我的秘书商定一个双方都合适的时间。</a:t>
            </a:r>
            <a:endParaRPr lang="en-US" altLang="zh-CN" dirty="0" smtClean="0"/>
          </a:p>
          <a:p>
            <a:r>
              <a:rPr lang="en-US" altLang="zh-CN" dirty="0" smtClean="0"/>
              <a:t>4.Please</a:t>
            </a:r>
            <a:r>
              <a:rPr lang="en-US" altLang="zh-CN" baseline="0" dirty="0" smtClean="0"/>
              <a:t> get this memo distributed to all staff before Wednesday noon.</a:t>
            </a:r>
          </a:p>
          <a:p>
            <a:r>
              <a:rPr lang="en-US" altLang="zh-CN" baseline="0" dirty="0" smtClean="0"/>
              <a:t>5.This rule shall be effective immediately: We-Chatting is strictly prohibited during working hours.</a:t>
            </a:r>
            <a:endParaRPr lang="zh-CN" altLang="en-US" dirty="0"/>
          </a:p>
        </p:txBody>
      </p:sp>
      <p:sp>
        <p:nvSpPr>
          <p:cNvPr id="4" name="灯片编号占位符 3"/>
          <p:cNvSpPr>
            <a:spLocks noGrp="1"/>
          </p:cNvSpPr>
          <p:nvPr>
            <p:ph type="sldNum" sz="quarter" idx="10"/>
          </p:nvPr>
        </p:nvSpPr>
        <p:spPr/>
        <p:txBody>
          <a:bodyPr/>
          <a:lstStyle/>
          <a:p>
            <a:fld id="{F574C161-A26F-47E0-8437-D08091EBA004}" type="slidenum">
              <a:rPr lang="zh-CN" altLang="en-US" smtClean="0"/>
              <a:pPr/>
              <a:t>21</a:t>
            </a:fld>
            <a:endParaRPr lang="zh-CN" altLang="en-US"/>
          </a:p>
        </p:txBody>
      </p:sp>
    </p:spTree>
    <p:extLst>
      <p:ext uri="{BB962C8B-B14F-4D97-AF65-F5344CB8AC3E}">
        <p14:creationId xmlns:p14="http://schemas.microsoft.com/office/powerpoint/2010/main" val="826784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574C161-A26F-47E0-8437-D08091EBA004}" type="slidenum">
              <a:rPr lang="zh-CN" altLang="en-US" smtClean="0"/>
              <a:pPr/>
              <a:t>22</a:t>
            </a:fld>
            <a:endParaRPr lang="zh-CN" altLang="en-US"/>
          </a:p>
        </p:txBody>
      </p:sp>
    </p:spTree>
    <p:extLst>
      <p:ext uri="{BB962C8B-B14F-4D97-AF65-F5344CB8AC3E}">
        <p14:creationId xmlns:p14="http://schemas.microsoft.com/office/powerpoint/2010/main" val="82678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pPr/>
              <a:t>‹#›</a:t>
            </a:fld>
            <a:endParaRPr lang="zh-CN" alt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pPr/>
              <a:t>‹#›</a:t>
            </a:fld>
            <a:endParaRPr lang="zh-CN" alt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zh-CN" altLang="en-US" smtClean="0"/>
              <a:t>单击此处编辑母版标题样式</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zh-CN" altLang="en-US" smtClean="0"/>
              <a:t>单击此处编辑母版标题样式</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pPr/>
              <a:t>2016/10/22</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530820CF-B880-4189-942D-D702A7CBA730}" type="datetimeFigureOut">
              <a:rPr lang="zh-CN" altLang="en-US" smtClean="0"/>
              <a:pPr/>
              <a:t>2016/10/22</a:t>
            </a:fld>
            <a:endParaRPr lang="zh-CN" alt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zh-CN" alt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0C913308-F349-4B6D-A68A-DD1791B4A57B}" type="slidenum">
              <a:rPr lang="zh-CN" altLang="en-US" smtClean="0"/>
              <a:pPr/>
              <a:t>‹#›</a:t>
            </a:fld>
            <a:endParaRPr lang="zh-CN" alt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187624" y="1628800"/>
            <a:ext cx="3384376" cy="1323439"/>
          </a:xfrm>
          <a:prstGeom prst="rect">
            <a:avLst/>
          </a:prstGeom>
          <a:noFill/>
        </p:spPr>
        <p:txBody>
          <a:bodyPr wrap="square" rtlCol="0">
            <a:spAutoFit/>
          </a:bodyPr>
          <a:lstStyle/>
          <a:p>
            <a:pPr lvl="0"/>
            <a:r>
              <a:rPr lang="en-US" altLang="zh-CN" sz="8000" dirty="0">
                <a:solidFill>
                  <a:prstClr val="white"/>
                </a:solidFill>
                <a:latin typeface="Impact"/>
                <a:ea typeface="微软雅黑" panose="020B0503020204020204" pitchFamily="34" charset="-122"/>
              </a:rPr>
              <a:t>Unit  </a:t>
            </a:r>
            <a:r>
              <a:rPr lang="en-US" altLang="zh-CN" sz="8000" dirty="0" smtClean="0">
                <a:solidFill>
                  <a:prstClr val="white"/>
                </a:solidFill>
                <a:latin typeface="Impact"/>
                <a:ea typeface="微软雅黑" panose="020B0503020204020204" pitchFamily="34" charset="-122"/>
              </a:rPr>
              <a:t>6</a:t>
            </a:r>
            <a:endParaRPr lang="zh-CN" altLang="en-US" dirty="0">
              <a:solidFill>
                <a:prstClr val="black"/>
              </a:solidFill>
            </a:endParaRPr>
          </a:p>
        </p:txBody>
      </p:sp>
      <p:sp>
        <p:nvSpPr>
          <p:cNvPr id="7" name="文本框 6"/>
          <p:cNvSpPr txBox="1"/>
          <p:nvPr/>
        </p:nvSpPr>
        <p:spPr>
          <a:xfrm>
            <a:off x="1115616" y="3573016"/>
            <a:ext cx="5616624" cy="1200329"/>
          </a:xfrm>
          <a:prstGeom prst="rect">
            <a:avLst/>
          </a:prstGeom>
          <a:noFill/>
        </p:spPr>
        <p:txBody>
          <a:bodyPr wrap="square" rtlCol="0">
            <a:spAutoFit/>
          </a:bodyPr>
          <a:lstStyle/>
          <a:p>
            <a:r>
              <a:rPr lang="en-US" altLang="zh-CN" sz="7200" b="1" dirty="0" smtClean="0">
                <a:solidFill>
                  <a:srgbClr val="0070C0"/>
                </a:solidFill>
                <a:effectLst>
                  <a:outerShdw blurRad="38100" dist="38100" dir="2700000" algn="tl">
                    <a:srgbClr val="000000">
                      <a:alpha val="43137"/>
                    </a:srgbClr>
                  </a:outerShdw>
                </a:effectLst>
                <a:latin typeface="+mj-lt"/>
              </a:rPr>
              <a:t>Memos</a:t>
            </a:r>
            <a:endParaRPr lang="zh-CN" altLang="en-US" sz="7200" b="1" dirty="0">
              <a:solidFill>
                <a:srgbClr val="0070C0"/>
              </a:solidFill>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36842719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body" sz="half" idx="2"/>
          </p:nvPr>
        </p:nvSpPr>
        <p:spPr>
          <a:xfrm>
            <a:off x="611560" y="1196752"/>
            <a:ext cx="7848872" cy="4968552"/>
          </a:xfrm>
          <a:noFill/>
          <a:ln>
            <a:solidFill>
              <a:schemeClr val="tx1"/>
            </a:solidFill>
            <a:miter lim="800000"/>
            <a:headEnd/>
            <a:tailEnd/>
          </a:ln>
        </p:spPr>
        <p:txBody>
          <a:bodyPr>
            <a:normAutofit lnSpcReduction="10000"/>
          </a:bodyPr>
          <a:lstStyle/>
          <a:p>
            <a:pPr marL="0" indent="0">
              <a:lnSpc>
                <a:spcPct val="125000"/>
              </a:lnSpc>
              <a:buFont typeface="Arial" charset="0"/>
              <a:buNone/>
            </a:pPr>
            <a:r>
              <a:rPr lang="en-US" altLang="zh-CN" sz="2400" dirty="0" smtClean="0">
                <a:solidFill>
                  <a:schemeClr val="tx1"/>
                </a:solidFill>
              </a:rPr>
              <a:t>    There will be two groups: intermediate level and advanced level</a:t>
            </a:r>
            <a:r>
              <a:rPr lang="en-US" altLang="zh-CN" sz="2400" dirty="0">
                <a:solidFill>
                  <a:schemeClr val="tx1"/>
                </a:solidFill>
              </a:rPr>
              <a:t>. All teaching </a:t>
            </a:r>
            <a:r>
              <a:rPr lang="en-US" altLang="zh-CN" sz="2400" dirty="0" smtClean="0">
                <a:solidFill>
                  <a:schemeClr val="tx1"/>
                </a:solidFill>
              </a:rPr>
              <a:t>materials will be provided but students will be expected to do homework and preparation outside working hours. There will </a:t>
            </a:r>
            <a:r>
              <a:rPr lang="en-US" altLang="zh-CN" sz="2400" dirty="0">
                <a:solidFill>
                  <a:schemeClr val="tx1"/>
                </a:solidFill>
              </a:rPr>
              <a:t>be </a:t>
            </a:r>
            <a:r>
              <a:rPr lang="en-US" altLang="zh-CN" sz="2400" dirty="0" smtClean="0">
                <a:solidFill>
                  <a:schemeClr val="tx1"/>
                </a:solidFill>
              </a:rPr>
              <a:t>an </a:t>
            </a:r>
            <a:r>
              <a:rPr lang="en-US" altLang="zh-CN" sz="2400" dirty="0">
                <a:solidFill>
                  <a:schemeClr val="tx1"/>
                </a:solidFill>
              </a:rPr>
              <a:t>informal test during the second week of April so that we can decide which group is best for </a:t>
            </a:r>
            <a:r>
              <a:rPr lang="en-US" altLang="zh-CN" sz="2400" dirty="0" smtClean="0">
                <a:solidFill>
                  <a:schemeClr val="tx1"/>
                </a:solidFill>
              </a:rPr>
              <a:t>the students.</a:t>
            </a:r>
          </a:p>
          <a:p>
            <a:pPr>
              <a:lnSpc>
                <a:spcPct val="125000"/>
              </a:lnSpc>
            </a:pPr>
            <a:r>
              <a:rPr lang="en-US" altLang="zh-CN" sz="3200" dirty="0" smtClean="0">
                <a:solidFill>
                  <a:schemeClr val="accent1">
                    <a:lumMod val="75000"/>
                  </a:schemeClr>
                </a:solidFill>
              </a:rPr>
              <a:t>In the body paragraph(s), focus on some specific details or secondary information.</a:t>
            </a:r>
          </a:p>
          <a:p>
            <a:pPr lvl="1">
              <a:lnSpc>
                <a:spcPct val="125000"/>
              </a:lnSpc>
            </a:pPr>
            <a:r>
              <a:rPr lang="en-US" altLang="zh-CN" sz="2800" dirty="0" smtClean="0">
                <a:solidFill>
                  <a:schemeClr val="accent1">
                    <a:lumMod val="75000"/>
                  </a:schemeClr>
                </a:solidFill>
              </a:rPr>
              <a:t>For easy reading, put important points into lists rather than paragraphs if necessary.</a:t>
            </a:r>
            <a:endParaRPr lang="en-US" altLang="zh-CN" sz="2800" dirty="0">
              <a:solidFill>
                <a:schemeClr val="accent1">
                  <a:lumMod val="75000"/>
                </a:schemeClr>
              </a:solidFill>
            </a:endParaRPr>
          </a:p>
        </p:txBody>
      </p:sp>
    </p:spTree>
    <p:extLst>
      <p:ext uri="{BB962C8B-B14F-4D97-AF65-F5344CB8AC3E}">
        <p14:creationId xmlns:p14="http://schemas.microsoft.com/office/powerpoint/2010/main" val="29684106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body" sz="half" idx="2"/>
          </p:nvPr>
        </p:nvSpPr>
        <p:spPr>
          <a:xfrm>
            <a:off x="611560" y="1268760"/>
            <a:ext cx="7848872" cy="4896544"/>
          </a:xfrm>
          <a:noFill/>
          <a:ln>
            <a:solidFill>
              <a:schemeClr val="tx1"/>
            </a:solidFill>
            <a:miter lim="800000"/>
            <a:headEnd/>
            <a:tailEnd/>
          </a:ln>
        </p:spPr>
        <p:txBody>
          <a:bodyPr>
            <a:normAutofit/>
          </a:bodyPr>
          <a:lstStyle/>
          <a:p>
            <a:pPr marL="0" indent="0">
              <a:lnSpc>
                <a:spcPct val="125000"/>
              </a:lnSpc>
              <a:buFont typeface="Arial" charset="0"/>
              <a:buNone/>
            </a:pPr>
            <a:r>
              <a:rPr lang="en-US" altLang="zh-CN" sz="2400" dirty="0" smtClean="0">
                <a:solidFill>
                  <a:schemeClr val="tx1"/>
                </a:solidFill>
              </a:rPr>
              <a:t>    Please encourage staff in your own department to attend the course and send me the names of all interested staff by next Friday.</a:t>
            </a:r>
          </a:p>
          <a:p>
            <a:pPr>
              <a:lnSpc>
                <a:spcPct val="125000"/>
              </a:lnSpc>
            </a:pPr>
            <a:r>
              <a:rPr lang="en-US" altLang="zh-CN" sz="3200" dirty="0" smtClean="0">
                <a:solidFill>
                  <a:schemeClr val="accent1">
                    <a:lumMod val="75000"/>
                  </a:schemeClr>
                </a:solidFill>
              </a:rPr>
              <a:t>After the readers have absorbed all of your information, close your memo with a courteous ending that states what action you want your reader to take, and work out the deadline for them to follow.</a:t>
            </a:r>
          </a:p>
        </p:txBody>
      </p:sp>
    </p:spTree>
    <p:extLst>
      <p:ext uri="{BB962C8B-B14F-4D97-AF65-F5344CB8AC3E}">
        <p14:creationId xmlns:p14="http://schemas.microsoft.com/office/powerpoint/2010/main" val="3855236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496" y="44624"/>
            <a:ext cx="6781800" cy="1008112"/>
          </a:xfrm>
        </p:spPr>
        <p:txBody>
          <a:bodyPr>
            <a:normAutofit/>
          </a:bodyPr>
          <a:lstStyle/>
          <a:p>
            <a:r>
              <a:rPr lang="en-US" altLang="zh-CN" sz="3200" dirty="0">
                <a:solidFill>
                  <a:prstClr val="black">
                    <a:lumMod val="85000"/>
                    <a:lumOff val="15000"/>
                  </a:prstClr>
                </a:solidFill>
                <a:latin typeface="Times New Roman"/>
              </a:rPr>
              <a:t>Example </a:t>
            </a:r>
            <a:r>
              <a:rPr lang="en-US" altLang="zh-CN" sz="3200" dirty="0" smtClean="0">
                <a:solidFill>
                  <a:prstClr val="black">
                    <a:lumMod val="85000"/>
                    <a:lumOff val="15000"/>
                  </a:prstClr>
                </a:solidFill>
                <a:latin typeface="Times New Roman"/>
              </a:rPr>
              <a:t>2</a:t>
            </a:r>
            <a:r>
              <a:rPr lang="en-US" altLang="zh-CN" sz="4900" dirty="0" smtClean="0"/>
              <a:t>  </a:t>
            </a:r>
            <a:r>
              <a:rPr lang="en-US" altLang="zh-CN" sz="3200" dirty="0" smtClean="0">
                <a:latin typeface="+mn-lt"/>
              </a:rPr>
              <a:t>(to inform)</a:t>
            </a:r>
            <a:endParaRPr lang="zh-CN" altLang="en-US" sz="3200" dirty="0">
              <a:latin typeface="+mn-lt"/>
            </a:endParaRPr>
          </a:p>
        </p:txBody>
      </p:sp>
      <p:sp>
        <p:nvSpPr>
          <p:cNvPr id="4" name="Rectangle 5"/>
          <p:cNvSpPr txBox="1">
            <a:spLocks noRot="1" noChangeArrowheads="1"/>
          </p:cNvSpPr>
          <p:nvPr/>
        </p:nvSpPr>
        <p:spPr>
          <a:xfrm>
            <a:off x="755576" y="1340768"/>
            <a:ext cx="7632848" cy="4824536"/>
          </a:xfrm>
          <a:prstGeom prst="rect">
            <a:avLst/>
          </a:prstGeom>
          <a:noFill/>
          <a:ln>
            <a:solidFill>
              <a:schemeClr val="tx1"/>
            </a:solidFill>
            <a:miter lim="800000"/>
            <a:headEnd/>
            <a:tailEnd/>
          </a:ln>
        </p:spPr>
        <p:txBody>
          <a:bodyPr>
            <a:normAutofit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just">
              <a:lnSpc>
                <a:spcPct val="125000"/>
              </a:lnSpc>
              <a:spcBef>
                <a:spcPts val="0"/>
              </a:spcBef>
              <a:buFont typeface="Arial" charset="0"/>
              <a:buNone/>
            </a:pPr>
            <a:r>
              <a:rPr lang="en-US" altLang="zh-CN" dirty="0" smtClean="0">
                <a:solidFill>
                  <a:schemeClr val="tx1"/>
                </a:solidFill>
              </a:rPr>
              <a:t>To: Helen Butler, Wallace King, Susan Young, </a:t>
            </a:r>
            <a:r>
              <a:rPr lang="en-US" altLang="zh-CN" dirty="0">
                <a:solidFill>
                  <a:schemeClr val="tx1"/>
                </a:solidFill>
              </a:rPr>
              <a:t>Leslie </a:t>
            </a:r>
            <a:r>
              <a:rPr lang="en-US" altLang="zh-CN" dirty="0" smtClean="0">
                <a:solidFill>
                  <a:schemeClr val="tx1"/>
                </a:solidFill>
              </a:rPr>
              <a:t>Carter, Joseph Freeman, </a:t>
            </a:r>
          </a:p>
          <a:p>
            <a:pPr marL="0" indent="0" algn="just">
              <a:lnSpc>
                <a:spcPct val="125000"/>
              </a:lnSpc>
              <a:spcBef>
                <a:spcPts val="0"/>
              </a:spcBef>
              <a:buFont typeface="Arial" charset="0"/>
              <a:buNone/>
            </a:pPr>
            <a:r>
              <a:rPr lang="en-US" altLang="zh-CN" dirty="0" smtClean="0">
                <a:solidFill>
                  <a:schemeClr val="tx1"/>
                </a:solidFill>
              </a:rPr>
              <a:t>From: Charles Grayson</a:t>
            </a:r>
          </a:p>
          <a:p>
            <a:pPr marL="0" indent="0" algn="just">
              <a:lnSpc>
                <a:spcPct val="125000"/>
              </a:lnSpc>
              <a:spcBef>
                <a:spcPts val="0"/>
              </a:spcBef>
              <a:buFont typeface="Arial" charset="0"/>
              <a:buNone/>
            </a:pPr>
            <a:r>
              <a:rPr lang="en-US" altLang="zh-CN" dirty="0" smtClean="0">
                <a:solidFill>
                  <a:schemeClr val="tx1"/>
                </a:solidFill>
              </a:rPr>
              <a:t>Date: June 4, 2016</a:t>
            </a:r>
          </a:p>
          <a:p>
            <a:pPr marL="0" indent="0" algn="just">
              <a:lnSpc>
                <a:spcPct val="125000"/>
              </a:lnSpc>
              <a:spcBef>
                <a:spcPts val="0"/>
              </a:spcBef>
              <a:buFont typeface="Arial" charset="0"/>
              <a:buNone/>
            </a:pPr>
            <a:r>
              <a:rPr lang="en-US" altLang="zh-CN" dirty="0" smtClean="0">
                <a:solidFill>
                  <a:schemeClr val="tx1"/>
                </a:solidFill>
              </a:rPr>
              <a:t>Subject: Next Project Meeting Postponed</a:t>
            </a:r>
          </a:p>
          <a:p>
            <a:pPr marL="0" indent="0" algn="just" fontAlgn="t">
              <a:lnSpc>
                <a:spcPct val="125000"/>
              </a:lnSpc>
              <a:spcBef>
                <a:spcPts val="0"/>
              </a:spcBef>
              <a:buFont typeface="Arial" charset="0"/>
              <a:buNone/>
            </a:pPr>
            <a:r>
              <a:rPr lang="en-US" altLang="zh-CN" dirty="0">
                <a:solidFill>
                  <a:schemeClr val="tx1"/>
                </a:solidFill>
              </a:rPr>
              <a:t>    I am writing to inform you that the next project meeting will be postponed. Because several team members will be abroad for another project, we will hold our next meeting on </a:t>
            </a:r>
            <a:r>
              <a:rPr lang="en-US" altLang="zh-CN" dirty="0" smtClean="0">
                <a:solidFill>
                  <a:schemeClr val="tx1"/>
                </a:solidFill>
              </a:rPr>
              <a:t>August 1st, </a:t>
            </a:r>
            <a:r>
              <a:rPr lang="en-US" altLang="zh-CN" dirty="0">
                <a:solidFill>
                  <a:schemeClr val="tx1"/>
                </a:solidFill>
              </a:rPr>
              <a:t>starting from </a:t>
            </a:r>
            <a:r>
              <a:rPr lang="en-US" altLang="zh-CN" dirty="0" smtClean="0">
                <a:solidFill>
                  <a:schemeClr val="tx1"/>
                </a:solidFill>
              </a:rPr>
              <a:t>9 a.m.. </a:t>
            </a:r>
          </a:p>
          <a:p>
            <a:pPr marL="0" indent="0" algn="just" fontAlgn="t">
              <a:lnSpc>
                <a:spcPct val="125000"/>
              </a:lnSpc>
              <a:spcBef>
                <a:spcPts val="0"/>
              </a:spcBef>
              <a:buFont typeface="Arial" charset="0"/>
              <a:buNone/>
            </a:pPr>
            <a:r>
              <a:rPr lang="en-US" altLang="zh-CN" dirty="0">
                <a:solidFill>
                  <a:schemeClr val="tx1"/>
                </a:solidFill>
              </a:rPr>
              <a:t> </a:t>
            </a:r>
            <a:r>
              <a:rPr lang="en-US" altLang="zh-CN" dirty="0" smtClean="0">
                <a:solidFill>
                  <a:schemeClr val="tx1"/>
                </a:solidFill>
              </a:rPr>
              <a:t>   Please </a:t>
            </a:r>
            <a:r>
              <a:rPr lang="en-US" altLang="zh-CN" dirty="0">
                <a:solidFill>
                  <a:schemeClr val="tx1"/>
                </a:solidFill>
              </a:rPr>
              <a:t>let me know if you have any suggestions as to the agenda of the meeting.</a:t>
            </a:r>
          </a:p>
        </p:txBody>
      </p:sp>
    </p:spTree>
    <p:extLst>
      <p:ext uri="{BB962C8B-B14F-4D97-AF65-F5344CB8AC3E}">
        <p14:creationId xmlns:p14="http://schemas.microsoft.com/office/powerpoint/2010/main" val="2910082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496" y="-27384"/>
            <a:ext cx="7128792" cy="1008112"/>
          </a:xfrm>
        </p:spPr>
        <p:txBody>
          <a:bodyPr>
            <a:normAutofit/>
          </a:bodyPr>
          <a:lstStyle/>
          <a:p>
            <a:r>
              <a:rPr lang="en-US" altLang="zh-CN" sz="4400" dirty="0" smtClean="0"/>
              <a:t> </a:t>
            </a:r>
            <a:r>
              <a:rPr lang="en-US" altLang="zh-CN" sz="3200" dirty="0">
                <a:solidFill>
                  <a:prstClr val="black">
                    <a:lumMod val="85000"/>
                    <a:lumOff val="15000"/>
                  </a:prstClr>
                </a:solidFill>
                <a:latin typeface="Times New Roman"/>
              </a:rPr>
              <a:t>Example </a:t>
            </a:r>
            <a:r>
              <a:rPr lang="en-US" altLang="zh-CN" sz="3200" dirty="0" smtClean="0">
                <a:solidFill>
                  <a:prstClr val="black">
                    <a:lumMod val="85000"/>
                    <a:lumOff val="15000"/>
                  </a:prstClr>
                </a:solidFill>
                <a:latin typeface="Times New Roman"/>
              </a:rPr>
              <a:t>3</a:t>
            </a:r>
            <a:r>
              <a:rPr lang="en-US" altLang="zh-CN" sz="4400" dirty="0" smtClean="0"/>
              <a:t> </a:t>
            </a:r>
            <a:r>
              <a:rPr lang="en-US" altLang="zh-CN" sz="3600" dirty="0" smtClean="0">
                <a:latin typeface="+mn-lt"/>
              </a:rPr>
              <a:t>(to request)</a:t>
            </a:r>
            <a:endParaRPr lang="zh-CN" altLang="en-US" sz="3600" dirty="0">
              <a:latin typeface="+mn-lt"/>
            </a:endParaRPr>
          </a:p>
        </p:txBody>
      </p:sp>
      <p:sp>
        <p:nvSpPr>
          <p:cNvPr id="4" name="Rectangle 5"/>
          <p:cNvSpPr txBox="1">
            <a:spLocks noRot="1" noChangeArrowheads="1"/>
          </p:cNvSpPr>
          <p:nvPr/>
        </p:nvSpPr>
        <p:spPr>
          <a:xfrm>
            <a:off x="611311" y="1196752"/>
            <a:ext cx="7921129" cy="4968552"/>
          </a:xfrm>
          <a:prstGeom prst="rect">
            <a:avLst/>
          </a:prstGeom>
          <a:noFill/>
          <a:ln>
            <a:solidFill>
              <a:schemeClr val="tx1"/>
            </a:solidFill>
            <a:miter lim="800000"/>
            <a:headEnd/>
            <a:tailEnd/>
          </a:ln>
        </p:spPr>
        <p:txBody>
          <a:bodyPr>
            <a:normAutofit fontScale="92500"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marL="0" indent="0" algn="just">
              <a:lnSpc>
                <a:spcPct val="110000"/>
              </a:lnSpc>
              <a:spcBef>
                <a:spcPts val="0"/>
              </a:spcBef>
              <a:buNone/>
            </a:pPr>
            <a:r>
              <a:rPr lang="en-US" altLang="zh-CN" sz="2600" dirty="0" smtClean="0"/>
              <a:t>TO: Peter </a:t>
            </a:r>
            <a:r>
              <a:rPr lang="en-US" altLang="zh-CN" sz="2600" dirty="0"/>
              <a:t>Henderson, the Maintenance Department Manager</a:t>
            </a:r>
          </a:p>
          <a:p>
            <a:pPr marL="0" indent="0" algn="just">
              <a:lnSpc>
                <a:spcPct val="110000"/>
              </a:lnSpc>
              <a:spcBef>
                <a:spcPts val="0"/>
              </a:spcBef>
              <a:buFont typeface="Arial" charset="0"/>
              <a:buNone/>
            </a:pPr>
            <a:r>
              <a:rPr lang="en-US" altLang="zh-CN" sz="2600" dirty="0" smtClean="0"/>
              <a:t>FROM: Jenny </a:t>
            </a:r>
            <a:r>
              <a:rPr lang="en-US" altLang="zh-CN" sz="2600" dirty="0"/>
              <a:t>Gibson, </a:t>
            </a:r>
            <a:r>
              <a:rPr lang="en-US" altLang="zh-CN" sz="2600" dirty="0" smtClean="0"/>
              <a:t>Team B </a:t>
            </a:r>
            <a:r>
              <a:rPr lang="en-US" altLang="zh-CN" sz="2600" dirty="0"/>
              <a:t>Leader </a:t>
            </a:r>
          </a:p>
          <a:p>
            <a:pPr marL="0" indent="0" algn="just">
              <a:lnSpc>
                <a:spcPct val="110000"/>
              </a:lnSpc>
              <a:spcBef>
                <a:spcPts val="0"/>
              </a:spcBef>
              <a:buFont typeface="Arial" charset="0"/>
              <a:buNone/>
            </a:pPr>
            <a:r>
              <a:rPr lang="en-US" altLang="zh-CN" sz="2600" dirty="0" smtClean="0"/>
              <a:t>DATE: May </a:t>
            </a:r>
            <a:r>
              <a:rPr lang="en-US" altLang="zh-CN" sz="2600" dirty="0"/>
              <a:t>12, </a:t>
            </a:r>
            <a:r>
              <a:rPr lang="en-US" altLang="zh-CN" sz="2600" dirty="0" smtClean="0"/>
              <a:t>2016</a:t>
            </a:r>
            <a:endParaRPr lang="en-US" altLang="zh-CN" sz="2600" dirty="0"/>
          </a:p>
          <a:p>
            <a:pPr marL="0" indent="0" algn="just">
              <a:lnSpc>
                <a:spcPct val="110000"/>
              </a:lnSpc>
              <a:spcBef>
                <a:spcPts val="0"/>
              </a:spcBef>
              <a:buFont typeface="Arial" charset="0"/>
              <a:buNone/>
            </a:pPr>
            <a:r>
              <a:rPr lang="en-US" altLang="zh-CN" sz="2600" dirty="0" smtClean="0"/>
              <a:t>SUBJECT: Maintenance </a:t>
            </a:r>
            <a:r>
              <a:rPr lang="en-US" altLang="zh-CN" sz="2600" dirty="0"/>
              <a:t>in </a:t>
            </a:r>
            <a:r>
              <a:rPr lang="en-US" altLang="zh-CN" sz="2600" dirty="0" smtClean="0"/>
              <a:t>Our New Office</a:t>
            </a:r>
            <a:endParaRPr lang="en-US" altLang="zh-CN" sz="2600" dirty="0"/>
          </a:p>
          <a:p>
            <a:pPr marL="0" indent="0" algn="just">
              <a:lnSpc>
                <a:spcPct val="110000"/>
              </a:lnSpc>
              <a:spcBef>
                <a:spcPts val="0"/>
              </a:spcBef>
              <a:buFont typeface="Arial" charset="0"/>
              <a:buNone/>
            </a:pPr>
            <a:r>
              <a:rPr lang="en-US" altLang="zh-CN" sz="2600" dirty="0"/>
              <a:t>    </a:t>
            </a:r>
            <a:r>
              <a:rPr lang="en-US" altLang="zh-CN" sz="2600" dirty="0" smtClean="0"/>
              <a:t>As </a:t>
            </a:r>
            <a:r>
              <a:rPr lang="en-US" altLang="zh-CN" sz="2600" dirty="0"/>
              <a:t>you know, our department moved into our new office on Thursday. Unfortunately, the previously agreed maintenance has not been completed. The following problems are outstanding:</a:t>
            </a:r>
          </a:p>
          <a:p>
            <a:pPr marL="0" indent="0" algn="just">
              <a:lnSpc>
                <a:spcPct val="110000"/>
              </a:lnSpc>
              <a:spcBef>
                <a:spcPts val="0"/>
              </a:spcBef>
              <a:buFont typeface="Arial" charset="0"/>
              <a:buNone/>
            </a:pPr>
            <a:r>
              <a:rPr lang="en-US" altLang="zh-CN" sz="2600" dirty="0" smtClean="0"/>
              <a:t>    </a:t>
            </a:r>
            <a:r>
              <a:rPr lang="en-US" altLang="zh-CN" sz="2600" dirty="0"/>
              <a:t>* Computers </a:t>
            </a:r>
            <a:r>
              <a:rPr lang="en-US" altLang="zh-CN" sz="2600" dirty="0" smtClean="0"/>
              <a:t>need to be wired </a:t>
            </a:r>
            <a:r>
              <a:rPr lang="en-US" altLang="zh-CN" sz="2600" dirty="0"/>
              <a:t>to printers.</a:t>
            </a:r>
          </a:p>
          <a:p>
            <a:pPr marL="0" indent="0" algn="just">
              <a:lnSpc>
                <a:spcPct val="110000"/>
              </a:lnSpc>
              <a:spcBef>
                <a:spcPts val="0"/>
              </a:spcBef>
              <a:buFont typeface="Arial" charset="0"/>
              <a:buNone/>
            </a:pPr>
            <a:r>
              <a:rPr lang="en-US" altLang="zh-CN" sz="2600" dirty="0"/>
              <a:t>    * </a:t>
            </a:r>
            <a:r>
              <a:rPr lang="en-US" altLang="zh-CN" sz="2600" dirty="0" smtClean="0"/>
              <a:t>A metal </a:t>
            </a:r>
            <a:r>
              <a:rPr lang="en-US" altLang="zh-CN" sz="2600" dirty="0"/>
              <a:t>bookshelf requires to be </a:t>
            </a:r>
            <a:r>
              <a:rPr lang="en-US" altLang="zh-CN" sz="2600" dirty="0" smtClean="0"/>
              <a:t>built properly.</a:t>
            </a:r>
            <a:endParaRPr lang="en-US" altLang="zh-CN" sz="2600" dirty="0"/>
          </a:p>
          <a:p>
            <a:pPr marL="0" indent="0" algn="just">
              <a:lnSpc>
                <a:spcPct val="110000"/>
              </a:lnSpc>
              <a:spcBef>
                <a:spcPts val="0"/>
              </a:spcBef>
              <a:buFont typeface="Arial" charset="0"/>
              <a:buNone/>
            </a:pPr>
            <a:r>
              <a:rPr lang="en-US" altLang="zh-CN" sz="2600" dirty="0"/>
              <a:t>    * </a:t>
            </a:r>
            <a:r>
              <a:rPr lang="en-US" altLang="zh-CN" sz="2600" dirty="0" smtClean="0"/>
              <a:t>Filing </a:t>
            </a:r>
            <a:r>
              <a:rPr lang="en-US" altLang="zh-CN" sz="2600" dirty="0"/>
              <a:t>cabinet drawer needs to be fixed.</a:t>
            </a:r>
          </a:p>
          <a:p>
            <a:pPr marL="0" indent="0" algn="just">
              <a:lnSpc>
                <a:spcPct val="110000"/>
              </a:lnSpc>
              <a:spcBef>
                <a:spcPts val="0"/>
              </a:spcBef>
              <a:buFont typeface="Arial" charset="0"/>
              <a:buNone/>
            </a:pPr>
            <a:r>
              <a:rPr lang="en-US" altLang="zh-CN" sz="2600" dirty="0" smtClean="0"/>
              <a:t>    I would be grateful to know when you will be able to complete the work.</a:t>
            </a:r>
            <a:endParaRPr lang="en-US" altLang="zh-CN" sz="2600" dirty="0"/>
          </a:p>
        </p:txBody>
      </p:sp>
    </p:spTree>
    <p:extLst>
      <p:ext uri="{BB962C8B-B14F-4D97-AF65-F5344CB8AC3E}">
        <p14:creationId xmlns:p14="http://schemas.microsoft.com/office/powerpoint/2010/main" val="29702152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44624"/>
            <a:ext cx="7344816" cy="1008112"/>
          </a:xfrm>
        </p:spPr>
        <p:txBody>
          <a:bodyPr>
            <a:normAutofit/>
          </a:bodyPr>
          <a:lstStyle/>
          <a:p>
            <a:r>
              <a:rPr lang="en-US" altLang="zh-CN" sz="3200" dirty="0">
                <a:solidFill>
                  <a:prstClr val="black">
                    <a:lumMod val="85000"/>
                    <a:lumOff val="15000"/>
                  </a:prstClr>
                </a:solidFill>
                <a:latin typeface="Times New Roman"/>
              </a:rPr>
              <a:t>Example </a:t>
            </a:r>
            <a:r>
              <a:rPr lang="en-US" altLang="zh-CN" sz="3200" dirty="0" smtClean="0">
                <a:solidFill>
                  <a:prstClr val="black">
                    <a:lumMod val="85000"/>
                    <a:lumOff val="15000"/>
                  </a:prstClr>
                </a:solidFill>
                <a:latin typeface="Times New Roman"/>
              </a:rPr>
              <a:t>4 </a:t>
            </a:r>
            <a:r>
              <a:rPr lang="en-US" altLang="zh-CN" sz="3600" dirty="0" smtClean="0">
                <a:latin typeface="+mn-lt"/>
              </a:rPr>
              <a:t>(to arrange)</a:t>
            </a:r>
            <a:endParaRPr lang="zh-CN" altLang="en-US" dirty="0">
              <a:latin typeface="+mn-lt"/>
            </a:endParaRPr>
          </a:p>
        </p:txBody>
      </p:sp>
      <p:sp>
        <p:nvSpPr>
          <p:cNvPr id="4" name="Rectangle 5"/>
          <p:cNvSpPr txBox="1">
            <a:spLocks noRot="1" noChangeArrowheads="1"/>
          </p:cNvSpPr>
          <p:nvPr/>
        </p:nvSpPr>
        <p:spPr>
          <a:xfrm>
            <a:off x="755576" y="1412776"/>
            <a:ext cx="7632848" cy="4752528"/>
          </a:xfrm>
          <a:prstGeom prst="rect">
            <a:avLst/>
          </a:prstGeom>
          <a:noFill/>
          <a:ln>
            <a:solidFill>
              <a:schemeClr val="tx1"/>
            </a:solidFill>
            <a:miter lim="800000"/>
            <a:headEnd/>
            <a:tailEnd/>
          </a:ln>
        </p:spPr>
        <p:txBody>
          <a:bodyPr>
            <a:normAutofit lnSpcReduction="1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lgn="just">
              <a:lnSpc>
                <a:spcPct val="125000"/>
              </a:lnSpc>
              <a:spcBef>
                <a:spcPts val="0"/>
              </a:spcBef>
              <a:buFont typeface="Arial" charset="0"/>
              <a:buNone/>
            </a:pPr>
            <a:r>
              <a:rPr lang="en-US" altLang="zh-CN" sz="2600" dirty="0"/>
              <a:t>To: Anna </a:t>
            </a:r>
            <a:r>
              <a:rPr lang="en-US" altLang="zh-CN" sz="2600" dirty="0" smtClean="0"/>
              <a:t>Jay, secretary</a:t>
            </a:r>
          </a:p>
          <a:p>
            <a:pPr algn="just">
              <a:lnSpc>
                <a:spcPct val="125000"/>
              </a:lnSpc>
              <a:spcBef>
                <a:spcPts val="0"/>
              </a:spcBef>
              <a:buFont typeface="Arial" charset="0"/>
              <a:buNone/>
            </a:pPr>
            <a:r>
              <a:rPr lang="en-US" altLang="zh-CN" sz="2600" dirty="0" smtClean="0"/>
              <a:t>From: Robert Johnson, Sales Manager</a:t>
            </a:r>
          </a:p>
          <a:p>
            <a:pPr algn="just">
              <a:lnSpc>
                <a:spcPct val="125000"/>
              </a:lnSpc>
              <a:spcBef>
                <a:spcPts val="0"/>
              </a:spcBef>
              <a:buFont typeface="Arial" charset="0"/>
              <a:buNone/>
            </a:pPr>
            <a:r>
              <a:rPr lang="en-US" altLang="zh-CN" sz="2600" dirty="0" smtClean="0"/>
              <a:t>Date: July 23, 2016</a:t>
            </a:r>
            <a:endParaRPr lang="en-US" altLang="zh-CN" sz="2600" dirty="0"/>
          </a:p>
          <a:p>
            <a:pPr algn="just">
              <a:lnSpc>
                <a:spcPct val="125000"/>
              </a:lnSpc>
              <a:spcBef>
                <a:spcPts val="0"/>
              </a:spcBef>
              <a:buFont typeface="Arial" charset="0"/>
              <a:buNone/>
            </a:pPr>
            <a:r>
              <a:rPr lang="en-US" altLang="zh-CN" sz="2600" dirty="0"/>
              <a:t>Subject: Talk Next Friday</a:t>
            </a:r>
          </a:p>
          <a:p>
            <a:pPr marL="0" indent="0" algn="just">
              <a:lnSpc>
                <a:spcPct val="125000"/>
              </a:lnSpc>
              <a:spcBef>
                <a:spcPts val="0"/>
              </a:spcBef>
              <a:buFont typeface="Arial" charset="0"/>
              <a:buNone/>
            </a:pPr>
            <a:r>
              <a:rPr lang="en-US" altLang="zh-CN" sz="2600" dirty="0" smtClean="0"/>
              <a:t>    I </a:t>
            </a:r>
            <a:r>
              <a:rPr lang="en-US" altLang="zh-CN" sz="2600" dirty="0"/>
              <a:t>would like to give the talk suggested by you and I think </a:t>
            </a:r>
            <a:r>
              <a:rPr lang="en-US" altLang="zh-CN" sz="2600" dirty="0" smtClean="0"/>
              <a:t>9.30 a.m., </a:t>
            </a:r>
            <a:r>
              <a:rPr lang="en-US" altLang="zh-CN" sz="2600" dirty="0"/>
              <a:t>after the break, would be the perfect time.</a:t>
            </a:r>
          </a:p>
          <a:p>
            <a:pPr marL="0" indent="0" algn="just">
              <a:lnSpc>
                <a:spcPct val="125000"/>
              </a:lnSpc>
              <a:spcBef>
                <a:spcPts val="0"/>
              </a:spcBef>
              <a:buFont typeface="Arial" charset="0"/>
              <a:buNone/>
            </a:pPr>
            <a:r>
              <a:rPr lang="en-US" altLang="zh-CN" sz="2600" dirty="0" smtClean="0"/>
              <a:t>    Required </a:t>
            </a:r>
            <a:r>
              <a:rPr lang="en-US" altLang="zh-CN" sz="2600" dirty="0"/>
              <a:t>equipment</a:t>
            </a:r>
            <a:r>
              <a:rPr lang="en-US" altLang="zh-CN" sz="2600" dirty="0" smtClean="0"/>
              <a:t>: - </a:t>
            </a:r>
            <a:r>
              <a:rPr lang="en-US" altLang="zh-CN" sz="2600" dirty="0"/>
              <a:t>Overhead Project</a:t>
            </a:r>
          </a:p>
          <a:p>
            <a:pPr marL="0" indent="0" algn="just">
              <a:lnSpc>
                <a:spcPct val="125000"/>
              </a:lnSpc>
              <a:spcBef>
                <a:spcPts val="0"/>
              </a:spcBef>
              <a:buFont typeface="Arial" charset="0"/>
              <a:buNone/>
            </a:pPr>
            <a:r>
              <a:rPr lang="en-US" altLang="zh-CN" sz="2600" dirty="0" smtClean="0"/>
              <a:t>                                       - Flip chart </a:t>
            </a:r>
            <a:r>
              <a:rPr lang="en-US" altLang="zh-CN" sz="2600" dirty="0"/>
              <a:t>with Pens</a:t>
            </a:r>
          </a:p>
          <a:p>
            <a:pPr marL="0" indent="0" algn="just">
              <a:lnSpc>
                <a:spcPct val="125000"/>
              </a:lnSpc>
              <a:spcBef>
                <a:spcPts val="0"/>
              </a:spcBef>
              <a:buFont typeface="Arial" charset="0"/>
              <a:buNone/>
            </a:pPr>
            <a:r>
              <a:rPr lang="en-US" altLang="zh-CN" sz="2600" dirty="0" smtClean="0"/>
              <a:t>    Please </a:t>
            </a:r>
            <a:r>
              <a:rPr lang="en-US" altLang="zh-CN" sz="2600" dirty="0"/>
              <a:t>give me some information about the </a:t>
            </a:r>
            <a:r>
              <a:rPr lang="en-US" altLang="zh-CN" sz="2600" dirty="0" smtClean="0"/>
              <a:t>attendees.</a:t>
            </a:r>
            <a:endParaRPr lang="en-US" altLang="zh-CN" sz="2600" dirty="0"/>
          </a:p>
        </p:txBody>
      </p:sp>
    </p:spTree>
    <p:extLst>
      <p:ext uri="{BB962C8B-B14F-4D97-AF65-F5344CB8AC3E}">
        <p14:creationId xmlns:p14="http://schemas.microsoft.com/office/powerpoint/2010/main" val="29702152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1520" y="260648"/>
            <a:ext cx="7344816" cy="792088"/>
          </a:xfrm>
        </p:spPr>
        <p:txBody>
          <a:bodyPr>
            <a:normAutofit/>
          </a:bodyPr>
          <a:lstStyle/>
          <a:p>
            <a:r>
              <a:rPr lang="en-US" altLang="zh-CN" sz="3200" dirty="0">
                <a:solidFill>
                  <a:prstClr val="black">
                    <a:lumMod val="85000"/>
                    <a:lumOff val="15000"/>
                  </a:prstClr>
                </a:solidFill>
                <a:latin typeface="Times New Roman"/>
              </a:rPr>
              <a:t>Example </a:t>
            </a:r>
            <a:r>
              <a:rPr lang="en-US" altLang="zh-CN" sz="3200" dirty="0" smtClean="0">
                <a:solidFill>
                  <a:prstClr val="black">
                    <a:lumMod val="85000"/>
                    <a:lumOff val="15000"/>
                  </a:prstClr>
                </a:solidFill>
                <a:latin typeface="Times New Roman"/>
              </a:rPr>
              <a:t>5 </a:t>
            </a:r>
            <a:r>
              <a:rPr lang="en-US" altLang="zh-CN" sz="3600" dirty="0" smtClean="0">
                <a:latin typeface="+mn-lt"/>
              </a:rPr>
              <a:t>(to confirm)</a:t>
            </a:r>
            <a:endParaRPr lang="zh-CN" altLang="en-US" sz="3600" dirty="0">
              <a:latin typeface="+mn-lt"/>
            </a:endParaRPr>
          </a:p>
        </p:txBody>
      </p:sp>
      <p:sp>
        <p:nvSpPr>
          <p:cNvPr id="4" name="Rectangle 5"/>
          <p:cNvSpPr txBox="1">
            <a:spLocks noRot="1" noChangeArrowheads="1"/>
          </p:cNvSpPr>
          <p:nvPr/>
        </p:nvSpPr>
        <p:spPr>
          <a:xfrm>
            <a:off x="323528" y="980728"/>
            <a:ext cx="8496944" cy="5184576"/>
          </a:xfrm>
          <a:prstGeom prst="rect">
            <a:avLst/>
          </a:prstGeom>
          <a:noFill/>
          <a:ln>
            <a:solidFill>
              <a:schemeClr val="tx1"/>
            </a:solidFill>
            <a:miter lim="800000"/>
            <a:headEnd/>
            <a:tailEnd/>
          </a:ln>
        </p:spPr>
        <p:txBody>
          <a:bodyPr>
            <a:normAutofit fontScale="85000" lnSpcReduction="20000"/>
          </a:bodyPr>
          <a:lst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a:lstStyle>
          <a:p>
            <a:pPr algn="just">
              <a:lnSpc>
                <a:spcPct val="120000"/>
              </a:lnSpc>
              <a:spcBef>
                <a:spcPts val="0"/>
              </a:spcBef>
              <a:buFont typeface="Arial" charset="0"/>
              <a:buNone/>
            </a:pPr>
            <a:r>
              <a:rPr lang="en-US" altLang="zh-CN" sz="2600" dirty="0"/>
              <a:t>To: </a:t>
            </a:r>
            <a:r>
              <a:rPr lang="en-US" altLang="zh-CN" sz="2600" dirty="0" smtClean="0"/>
              <a:t>All Employees</a:t>
            </a:r>
          </a:p>
          <a:p>
            <a:pPr algn="just">
              <a:lnSpc>
                <a:spcPct val="120000"/>
              </a:lnSpc>
              <a:spcBef>
                <a:spcPts val="0"/>
              </a:spcBef>
              <a:buFont typeface="Arial" charset="0"/>
              <a:buNone/>
            </a:pPr>
            <a:r>
              <a:rPr lang="en-US" altLang="zh-CN" sz="2600" dirty="0" smtClean="0"/>
              <a:t>From: Don Riley, General Manager</a:t>
            </a:r>
          </a:p>
          <a:p>
            <a:pPr algn="just">
              <a:lnSpc>
                <a:spcPct val="120000"/>
              </a:lnSpc>
              <a:spcBef>
                <a:spcPts val="0"/>
              </a:spcBef>
              <a:buFont typeface="Arial" charset="0"/>
              <a:buNone/>
            </a:pPr>
            <a:r>
              <a:rPr lang="en-US" altLang="zh-CN" sz="2600" dirty="0" smtClean="0"/>
              <a:t>Date: October 17, 2016</a:t>
            </a:r>
            <a:endParaRPr lang="en-US" altLang="zh-CN" sz="2600" dirty="0"/>
          </a:p>
          <a:p>
            <a:pPr algn="just">
              <a:lnSpc>
                <a:spcPct val="120000"/>
              </a:lnSpc>
              <a:spcBef>
                <a:spcPts val="0"/>
              </a:spcBef>
              <a:buFont typeface="Arial" charset="0"/>
              <a:buNone/>
            </a:pPr>
            <a:r>
              <a:rPr lang="en-US" altLang="zh-CN" sz="2600" dirty="0"/>
              <a:t>Subject: </a:t>
            </a:r>
            <a:r>
              <a:rPr lang="en-US" altLang="zh-CN" sz="2600" dirty="0" smtClean="0"/>
              <a:t>Attitudes toward Visitations</a:t>
            </a:r>
            <a:endParaRPr lang="en-US" altLang="zh-CN" sz="2600" dirty="0"/>
          </a:p>
          <a:p>
            <a:pPr marL="0" indent="0" algn="just">
              <a:lnSpc>
                <a:spcPct val="120000"/>
              </a:lnSpc>
              <a:spcBef>
                <a:spcPts val="0"/>
              </a:spcBef>
              <a:buFont typeface="Arial" charset="0"/>
              <a:buNone/>
            </a:pPr>
            <a:r>
              <a:rPr lang="en-US" altLang="zh-CN" sz="2600" kern="0" spc="-100" dirty="0" smtClean="0"/>
              <a:t>    </a:t>
            </a:r>
            <a:r>
              <a:rPr lang="en-US" altLang="zh-CN" sz="2600" dirty="0" smtClean="0"/>
              <a:t>I accompanied the group of distinguished American engineers yesterday to tour our plant. These guests are very important to us, for they have promised to help us with their advanced technology and many cooperate with us in scientific research. </a:t>
            </a:r>
          </a:p>
          <a:p>
            <a:pPr marL="0" indent="0" algn="just">
              <a:lnSpc>
                <a:spcPct val="120000"/>
              </a:lnSpc>
              <a:spcBef>
                <a:spcPts val="0"/>
              </a:spcBef>
              <a:buFont typeface="Arial" charset="0"/>
              <a:buNone/>
            </a:pPr>
            <a:r>
              <a:rPr lang="en-US" altLang="zh-CN" sz="2600" dirty="0"/>
              <a:t> </a:t>
            </a:r>
            <a:r>
              <a:rPr lang="en-US" altLang="zh-CN" sz="2600" dirty="0" smtClean="0"/>
              <a:t>   Your reception of these guests was generally gracious, but I was surprised to find out bursts of laughter, horseplay, and catcalls when the guests walked through the halls. Though you did not mean to deride them, it was quite probable for them to misunderstand you.</a:t>
            </a:r>
          </a:p>
          <a:p>
            <a:pPr marL="0" indent="0" algn="just">
              <a:lnSpc>
                <a:spcPct val="120000"/>
              </a:lnSpc>
              <a:spcBef>
                <a:spcPts val="0"/>
              </a:spcBef>
              <a:buFont typeface="Arial" charset="0"/>
              <a:buNone/>
            </a:pPr>
            <a:r>
              <a:rPr lang="en-US" altLang="zh-CN" sz="2600" dirty="0"/>
              <a:t> </a:t>
            </a:r>
            <a:r>
              <a:rPr lang="en-US" altLang="zh-CN" sz="2600" dirty="0" smtClean="0"/>
              <a:t>   Politeness and hospitality is an important policy in our company. I request once again that in reception of our guests we should do our best to make our guests feel welcome, and respected.</a:t>
            </a:r>
            <a:endParaRPr lang="en-US" altLang="zh-CN" sz="2600" dirty="0"/>
          </a:p>
        </p:txBody>
      </p:sp>
    </p:spTree>
    <p:extLst>
      <p:ext uri="{BB962C8B-B14F-4D97-AF65-F5344CB8AC3E}">
        <p14:creationId xmlns:p14="http://schemas.microsoft.com/office/powerpoint/2010/main" val="25804916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Rot="1" noChangeArrowheads="1"/>
          </p:cNvSpPr>
          <p:nvPr>
            <p:ph type="title"/>
          </p:nvPr>
        </p:nvSpPr>
        <p:spPr>
          <a:xfrm>
            <a:off x="467544" y="44624"/>
            <a:ext cx="8064896" cy="1024136"/>
          </a:xfrm>
        </p:spPr>
        <p:txBody>
          <a:bodyPr>
            <a:normAutofit fontScale="90000"/>
          </a:bodyPr>
          <a:lstStyle/>
          <a:p>
            <a:r>
              <a:rPr lang="en-US" altLang="zh-CN" sz="4400" dirty="0" smtClean="0"/>
              <a:t>Language </a:t>
            </a:r>
            <a:r>
              <a:rPr lang="en-US" altLang="zh-CN" sz="4400" dirty="0"/>
              <a:t>F</a:t>
            </a:r>
            <a:r>
              <a:rPr lang="en-US" altLang="zh-CN" sz="4400" dirty="0" smtClean="0"/>
              <a:t>eatures and </a:t>
            </a:r>
            <a:r>
              <a:rPr lang="en-US" altLang="zh-CN" sz="4400" dirty="0"/>
              <a:t>R</a:t>
            </a:r>
            <a:r>
              <a:rPr lang="en-US" altLang="zh-CN" sz="4400" dirty="0" smtClean="0"/>
              <a:t>eminders</a:t>
            </a:r>
            <a:endParaRPr lang="en-US" altLang="zh-CN" sz="4400" dirty="0"/>
          </a:p>
        </p:txBody>
      </p:sp>
      <p:sp>
        <p:nvSpPr>
          <p:cNvPr id="12291" name="Rectangle 3"/>
          <p:cNvSpPr>
            <a:spLocks noGrp="1" noRot="1" noChangeArrowheads="1"/>
          </p:cNvSpPr>
          <p:nvPr>
            <p:ph type="body" idx="1"/>
          </p:nvPr>
        </p:nvSpPr>
        <p:spPr>
          <a:xfrm>
            <a:off x="755576" y="1124744"/>
            <a:ext cx="7776864" cy="5112568"/>
          </a:xfrm>
        </p:spPr>
        <p:txBody>
          <a:bodyPr>
            <a:normAutofit lnSpcReduction="10000"/>
          </a:bodyPr>
          <a:lstStyle/>
          <a:p>
            <a:r>
              <a:rPr lang="en-US" altLang="zh-CN" sz="3200" b="1" dirty="0" smtClean="0"/>
              <a:t>General tone and topic</a:t>
            </a:r>
            <a:r>
              <a:rPr lang="en-US" altLang="zh-CN" sz="3200" dirty="0" smtClean="0"/>
              <a:t>:</a:t>
            </a:r>
          </a:p>
          <a:p>
            <a:pPr lvl="1"/>
            <a:r>
              <a:rPr lang="en-US" altLang="zh-CN" sz="2800" dirty="0" smtClean="0"/>
              <a:t>Use </a:t>
            </a:r>
            <a:r>
              <a:rPr lang="en-US" altLang="zh-CN" sz="2800" dirty="0"/>
              <a:t>conversational tone</a:t>
            </a:r>
          </a:p>
          <a:p>
            <a:pPr lvl="1"/>
            <a:r>
              <a:rPr lang="en-US" altLang="zh-CN" sz="2800" dirty="0"/>
              <a:t>Be brief</a:t>
            </a:r>
          </a:p>
          <a:p>
            <a:pPr lvl="1"/>
            <a:r>
              <a:rPr lang="en-US" altLang="zh-CN" sz="2800" dirty="0"/>
              <a:t>Have single </a:t>
            </a:r>
            <a:r>
              <a:rPr lang="en-US" altLang="zh-CN" sz="2800" dirty="0" smtClean="0"/>
              <a:t>topic</a:t>
            </a:r>
          </a:p>
          <a:p>
            <a:r>
              <a:rPr lang="en-US" altLang="zh-CN" sz="3000" b="1" dirty="0" smtClean="0"/>
              <a:t>To </a:t>
            </a:r>
            <a:r>
              <a:rPr lang="en-US" altLang="zh-CN" sz="3000" b="1" dirty="0"/>
              <a:t>/ From</a:t>
            </a:r>
          </a:p>
          <a:p>
            <a:pPr lvl="1"/>
            <a:r>
              <a:rPr lang="en-US" altLang="zh-CN" sz="2800" dirty="0"/>
              <a:t>To: Lydia</a:t>
            </a:r>
          </a:p>
          <a:p>
            <a:pPr lvl="1"/>
            <a:r>
              <a:rPr lang="en-US" altLang="zh-CN" sz="2800" dirty="0"/>
              <a:t>To: Lydia Hanks</a:t>
            </a:r>
          </a:p>
          <a:p>
            <a:pPr lvl="1"/>
            <a:r>
              <a:rPr lang="en-US" altLang="zh-CN" sz="2800" dirty="0"/>
              <a:t>To: Lydia Hanks, Sales </a:t>
            </a:r>
            <a:r>
              <a:rPr lang="en-US" altLang="zh-CN" sz="2800" dirty="0" smtClean="0"/>
              <a:t>Manager</a:t>
            </a:r>
          </a:p>
          <a:p>
            <a:r>
              <a:rPr lang="en-US" altLang="zh-CN" sz="2800" dirty="0"/>
              <a:t>If there are also others who need to read the memo, </a:t>
            </a:r>
            <a:r>
              <a:rPr lang="en-US" altLang="zh-CN" sz="2800" dirty="0">
                <a:latin typeface="Arial"/>
              </a:rPr>
              <a:t>“</a:t>
            </a:r>
            <a:r>
              <a:rPr lang="en-US" altLang="zh-CN" sz="2800" dirty="0"/>
              <a:t>CC</a:t>
            </a:r>
            <a:r>
              <a:rPr lang="en-US" altLang="zh-CN" sz="2800" dirty="0">
                <a:latin typeface="Arial"/>
              </a:rPr>
              <a:t>”</a:t>
            </a:r>
            <a:r>
              <a:rPr lang="en-US" altLang="zh-CN" sz="2800" dirty="0"/>
              <a:t> followed by a list of names, is written under the </a:t>
            </a:r>
            <a:r>
              <a:rPr lang="en-US" altLang="zh-CN" sz="2800" dirty="0">
                <a:latin typeface="Arial"/>
              </a:rPr>
              <a:t>“</a:t>
            </a:r>
            <a:r>
              <a:rPr lang="en-US" altLang="zh-CN" sz="2800" dirty="0"/>
              <a:t>To</a:t>
            </a:r>
            <a:r>
              <a:rPr lang="en-US" altLang="zh-CN" sz="2800" dirty="0" smtClean="0">
                <a:latin typeface="Arial"/>
              </a:rPr>
              <a:t>”</a:t>
            </a:r>
            <a:r>
              <a:rPr lang="en-US" altLang="zh-CN" sz="2800" dirty="0" smtClean="0"/>
              <a:t>.</a:t>
            </a:r>
            <a:endParaRPr lang="en-US" altLang="zh-CN" sz="2800" dirty="0"/>
          </a:p>
        </p:txBody>
      </p:sp>
      <p:sp>
        <p:nvSpPr>
          <p:cNvPr id="4" name="Text Box 5"/>
          <p:cNvSpPr txBox="1">
            <a:spLocks noChangeArrowheads="1"/>
          </p:cNvSpPr>
          <p:nvPr/>
        </p:nvSpPr>
        <p:spPr bwMode="auto">
          <a:xfrm>
            <a:off x="6228184" y="3475856"/>
            <a:ext cx="187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dirty="0">
                <a:solidFill>
                  <a:srgbClr val="FF9900"/>
                </a:solidFill>
              </a:rPr>
              <a:t>Least formal</a:t>
            </a:r>
          </a:p>
        </p:txBody>
      </p:sp>
      <p:sp>
        <p:nvSpPr>
          <p:cNvPr id="5" name="Text Box 6"/>
          <p:cNvSpPr txBox="1">
            <a:spLocks noChangeArrowheads="1"/>
          </p:cNvSpPr>
          <p:nvPr/>
        </p:nvSpPr>
        <p:spPr bwMode="auto">
          <a:xfrm>
            <a:off x="6228184" y="4483968"/>
            <a:ext cx="18716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400" b="1" dirty="0">
                <a:solidFill>
                  <a:srgbClr val="FF9900"/>
                </a:solidFill>
              </a:rPr>
              <a:t>Most formal</a:t>
            </a:r>
          </a:p>
        </p:txBody>
      </p:sp>
      <p:sp>
        <p:nvSpPr>
          <p:cNvPr id="6" name="AutoShape 7"/>
          <p:cNvSpPr>
            <a:spLocks noChangeArrowheads="1"/>
          </p:cNvSpPr>
          <p:nvPr/>
        </p:nvSpPr>
        <p:spPr bwMode="auto">
          <a:xfrm>
            <a:off x="6875711" y="4005064"/>
            <a:ext cx="431973" cy="504056"/>
          </a:xfrm>
          <a:prstGeom prst="downArrow">
            <a:avLst>
              <a:gd name="adj1" fmla="val 50000"/>
              <a:gd name="adj2" fmla="val 6270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zh-CN" altLang="en-US">
              <a:solidFill>
                <a:prstClr val="black"/>
              </a:solidFill>
            </a:endParaRPr>
          </a:p>
        </p:txBody>
      </p:sp>
    </p:spTree>
    <p:extLst>
      <p:ext uri="{BB962C8B-B14F-4D97-AF65-F5344CB8AC3E}">
        <p14:creationId xmlns:p14="http://schemas.microsoft.com/office/powerpoint/2010/main" val="33934658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ox(in)">
                                      <p:cBhvr>
                                        <p:cTn id="10" dur="500"/>
                                        <p:tgtEl>
                                          <p:spTgt spid="12291">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ox(in)">
                                      <p:cBhvr>
                                        <p:cTn id="13" dur="500"/>
                                        <p:tgtEl>
                                          <p:spTgt spid="12291">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ox(in)">
                                      <p:cBhvr>
                                        <p:cTn id="16" dur="500"/>
                                        <p:tgtEl>
                                          <p:spTgt spid="1229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Effect transition="in" filter="box(in)">
                                      <p:cBhvr>
                                        <p:cTn id="21" dur="500"/>
                                        <p:tgtEl>
                                          <p:spTgt spid="12291">
                                            <p:txEl>
                                              <p:pRg st="4" end="4"/>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12291">
                                            <p:txEl>
                                              <p:pRg st="5" end="5"/>
                                            </p:txEl>
                                          </p:spTgt>
                                        </p:tgtEl>
                                        <p:attrNameLst>
                                          <p:attrName>style.visibility</p:attrName>
                                        </p:attrNameLst>
                                      </p:cBhvr>
                                      <p:to>
                                        <p:strVal val="visible"/>
                                      </p:to>
                                    </p:set>
                                    <p:animEffect transition="in" filter="box(in)">
                                      <p:cBhvr>
                                        <p:cTn id="24" dur="500"/>
                                        <p:tgtEl>
                                          <p:spTgt spid="12291">
                                            <p:txEl>
                                              <p:pRg st="5" end="5"/>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animEffect transition="in" filter="box(in)">
                                      <p:cBhvr>
                                        <p:cTn id="27" dur="500"/>
                                        <p:tgtEl>
                                          <p:spTgt spid="12291">
                                            <p:txEl>
                                              <p:pRg st="6" end="6"/>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2291">
                                            <p:txEl>
                                              <p:pRg st="7" end="7"/>
                                            </p:txEl>
                                          </p:spTgt>
                                        </p:tgtEl>
                                        <p:attrNameLst>
                                          <p:attrName>style.visibility</p:attrName>
                                        </p:attrNameLst>
                                      </p:cBhvr>
                                      <p:to>
                                        <p:strVal val="visible"/>
                                      </p:to>
                                    </p:set>
                                    <p:animEffect transition="in" filter="box(in)">
                                      <p:cBhvr>
                                        <p:cTn id="30" dur="500"/>
                                        <p:tgtEl>
                                          <p:spTgt spid="12291">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4" presetClass="entr" presetSubtype="1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randombar(horizontal)">
                                      <p:cBhvr>
                                        <p:cTn id="35" dur="500"/>
                                        <p:tgtEl>
                                          <p:spTgt spid="4"/>
                                        </p:tgtEl>
                                      </p:cBhvr>
                                    </p:animEffect>
                                  </p:childTnLst>
                                </p:cTn>
                              </p:par>
                              <p:par>
                                <p:cTn id="36" presetID="14" presetClass="entr" presetSubtype="10" fill="hold" grpId="0" nodeType="withEffect">
                                  <p:stCondLst>
                                    <p:cond delay="0"/>
                                  </p:stCondLst>
                                  <p:childTnLst>
                                    <p:set>
                                      <p:cBhvr>
                                        <p:cTn id="37" dur="1" fill="hold">
                                          <p:stCondLst>
                                            <p:cond delay="0"/>
                                          </p:stCondLst>
                                        </p:cTn>
                                        <p:tgtEl>
                                          <p:spTgt spid="6"/>
                                        </p:tgtEl>
                                        <p:attrNameLst>
                                          <p:attrName>style.visibility</p:attrName>
                                        </p:attrNameLst>
                                      </p:cBhvr>
                                      <p:to>
                                        <p:strVal val="visible"/>
                                      </p:to>
                                    </p:set>
                                    <p:animEffect transition="in" filter="randombar(horizontal)">
                                      <p:cBhvr>
                                        <p:cTn id="38" dur="500"/>
                                        <p:tgtEl>
                                          <p:spTgt spid="6"/>
                                        </p:tgtEl>
                                      </p:cBhvr>
                                    </p:animEffect>
                                  </p:childTnLst>
                                </p:cTn>
                              </p:par>
                              <p:par>
                                <p:cTn id="39" presetID="14" presetClass="entr" presetSubtype="10"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randombar(horizontal)">
                                      <p:cBhvr>
                                        <p:cTn id="41" dur="500"/>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2291">
                                            <p:txEl>
                                              <p:pRg st="8" end="8"/>
                                            </p:txEl>
                                          </p:spTgt>
                                        </p:tgtEl>
                                        <p:attrNameLst>
                                          <p:attrName>style.visibility</p:attrName>
                                        </p:attrNameLst>
                                      </p:cBhvr>
                                      <p:to>
                                        <p:strVal val="visible"/>
                                      </p:to>
                                    </p:set>
                                    <p:animEffect transition="in" filter="box(in)">
                                      <p:cBhvr>
                                        <p:cTn id="46" dur="500"/>
                                        <p:tgtEl>
                                          <p:spTgt spid="12291">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4" grpId="0"/>
      <p:bldP spid="5" grpId="0"/>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755576" y="620688"/>
            <a:ext cx="7704856" cy="5328592"/>
          </a:xfrm>
        </p:spPr>
        <p:txBody>
          <a:bodyPr>
            <a:normAutofit fontScale="77500" lnSpcReduction="20000"/>
          </a:bodyPr>
          <a:lstStyle/>
          <a:p>
            <a:r>
              <a:rPr lang="en-US" altLang="zh-CN" sz="4100" b="1" dirty="0">
                <a:solidFill>
                  <a:schemeClr val="tx1"/>
                </a:solidFill>
              </a:rPr>
              <a:t>Subject </a:t>
            </a:r>
          </a:p>
          <a:p>
            <a:pPr lvl="1"/>
            <a:r>
              <a:rPr lang="en-US" altLang="zh-CN" sz="3300" dirty="0"/>
              <a:t>Should be in initial capitals or all </a:t>
            </a:r>
            <a:r>
              <a:rPr lang="en-US" altLang="zh-CN" sz="3300" dirty="0" smtClean="0"/>
              <a:t>capitals</a:t>
            </a:r>
            <a:endParaRPr lang="zh-CN" altLang="en-US" sz="3300" dirty="0"/>
          </a:p>
          <a:p>
            <a:pPr lvl="1"/>
            <a:r>
              <a:rPr lang="en-US" altLang="zh-CN" sz="3300" dirty="0" smtClean="0"/>
              <a:t>Must </a:t>
            </a:r>
            <a:r>
              <a:rPr lang="en-US" altLang="zh-CN" sz="3300" dirty="0"/>
              <a:t>be </a:t>
            </a:r>
            <a:r>
              <a:rPr lang="en-US" altLang="zh-CN" sz="3300" dirty="0" smtClean="0"/>
              <a:t>brief, clear and specific</a:t>
            </a:r>
          </a:p>
          <a:p>
            <a:pPr lvl="2"/>
            <a:r>
              <a:rPr lang="en-US" altLang="zh-CN" sz="3100" dirty="0" smtClean="0"/>
              <a:t>Try to use an informative subject that contains a verb form, as it clearly describes the purpose of the memo.</a:t>
            </a:r>
            <a:endParaRPr lang="en-US" altLang="zh-CN" sz="3100" dirty="0"/>
          </a:p>
          <a:p>
            <a:endParaRPr lang="en-US" altLang="zh-CN" sz="2800" dirty="0" smtClean="0"/>
          </a:p>
          <a:p>
            <a:r>
              <a:rPr lang="en-US" altLang="zh-CN" sz="3400" b="1" dirty="0">
                <a:solidFill>
                  <a:srgbClr val="FF9900"/>
                </a:solidFill>
              </a:rPr>
              <a:t>Exercise</a:t>
            </a:r>
            <a:r>
              <a:rPr lang="en-US" altLang="zh-CN" sz="3400" dirty="0"/>
              <a:t>: look at the following subjects of a memo and </a:t>
            </a:r>
            <a:r>
              <a:rPr lang="en-US" altLang="zh-CN" sz="3400" dirty="0" smtClean="0"/>
              <a:t>make comments.</a:t>
            </a:r>
            <a:endParaRPr lang="en-US" altLang="zh-CN" sz="3400" dirty="0"/>
          </a:p>
          <a:p>
            <a:r>
              <a:rPr lang="en-US" altLang="zh-CN" sz="3100" dirty="0"/>
              <a:t>A. Subject: Important! Read Immediately!</a:t>
            </a:r>
          </a:p>
          <a:p>
            <a:r>
              <a:rPr lang="en-US" altLang="zh-CN" sz="3100" dirty="0"/>
              <a:t>B. Subject: Meeting</a:t>
            </a:r>
          </a:p>
          <a:p>
            <a:r>
              <a:rPr lang="en-US" altLang="zh-CN" sz="3100" dirty="0"/>
              <a:t>C. Subject: Questions about Meeting</a:t>
            </a:r>
          </a:p>
          <a:p>
            <a:r>
              <a:rPr lang="en-US" altLang="zh-CN" sz="3100" dirty="0"/>
              <a:t>D. Subject: Monthly </a:t>
            </a:r>
            <a:r>
              <a:rPr lang="en-US" altLang="zh-CN" sz="3100" dirty="0" smtClean="0"/>
              <a:t>Sales Meeting</a:t>
            </a:r>
          </a:p>
          <a:p>
            <a:r>
              <a:rPr lang="en-US" altLang="zh-CN" sz="3100" dirty="0" smtClean="0"/>
              <a:t>E. Subject: Monthly Sales Meeting to Discuss Summer  Vocation Schedule</a:t>
            </a:r>
            <a:endParaRPr lang="en-US" altLang="zh-CN" sz="3100" dirty="0"/>
          </a:p>
        </p:txBody>
      </p:sp>
    </p:spTree>
    <p:extLst>
      <p:ext uri="{BB962C8B-B14F-4D97-AF65-F5344CB8AC3E}">
        <p14:creationId xmlns:p14="http://schemas.microsoft.com/office/powerpoint/2010/main" val="1567036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ox(in)">
                                      <p:cBhvr>
                                        <p:cTn id="10" dur="500"/>
                                        <p:tgtEl>
                                          <p:spTgt spid="12291">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ox(in)">
                                      <p:cBhvr>
                                        <p:cTn id="13" dur="500"/>
                                        <p:tgtEl>
                                          <p:spTgt spid="12291">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ox(in)">
                                      <p:cBhvr>
                                        <p:cTn id="16" dur="500"/>
                                        <p:tgtEl>
                                          <p:spTgt spid="12291">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2291">
                                            <p:txEl>
                                              <p:pRg st="5" end="5"/>
                                            </p:txEl>
                                          </p:spTgt>
                                        </p:tgtEl>
                                        <p:attrNameLst>
                                          <p:attrName>style.visibility</p:attrName>
                                        </p:attrNameLst>
                                      </p:cBhvr>
                                      <p:to>
                                        <p:strVal val="visible"/>
                                      </p:to>
                                    </p:set>
                                    <p:animEffect transition="in" filter="box(in)">
                                      <p:cBhvr>
                                        <p:cTn id="21" dur="500"/>
                                        <p:tgtEl>
                                          <p:spTgt spid="12291">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2291">
                                            <p:txEl>
                                              <p:pRg st="6" end="6"/>
                                            </p:txEl>
                                          </p:spTgt>
                                        </p:tgtEl>
                                        <p:attrNameLst>
                                          <p:attrName>style.visibility</p:attrName>
                                        </p:attrNameLst>
                                      </p:cBhvr>
                                      <p:to>
                                        <p:strVal val="visible"/>
                                      </p:to>
                                    </p:set>
                                    <p:animEffect transition="in" filter="box(in)">
                                      <p:cBhvr>
                                        <p:cTn id="26" dur="500"/>
                                        <p:tgtEl>
                                          <p:spTgt spid="12291">
                                            <p:txEl>
                                              <p:pRg st="6" end="6"/>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2291">
                                            <p:txEl>
                                              <p:pRg st="7" end="7"/>
                                            </p:txEl>
                                          </p:spTgt>
                                        </p:tgtEl>
                                        <p:attrNameLst>
                                          <p:attrName>style.visibility</p:attrName>
                                        </p:attrNameLst>
                                      </p:cBhvr>
                                      <p:to>
                                        <p:strVal val="visible"/>
                                      </p:to>
                                    </p:set>
                                    <p:animEffect transition="in" filter="box(in)">
                                      <p:cBhvr>
                                        <p:cTn id="31" dur="500"/>
                                        <p:tgtEl>
                                          <p:spTgt spid="12291">
                                            <p:txEl>
                                              <p:pRg st="7" end="7"/>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12291">
                                            <p:txEl>
                                              <p:pRg st="8" end="8"/>
                                            </p:txEl>
                                          </p:spTgt>
                                        </p:tgtEl>
                                        <p:attrNameLst>
                                          <p:attrName>style.visibility</p:attrName>
                                        </p:attrNameLst>
                                      </p:cBhvr>
                                      <p:to>
                                        <p:strVal val="visible"/>
                                      </p:to>
                                    </p:set>
                                    <p:animEffect transition="in" filter="box(in)">
                                      <p:cBhvr>
                                        <p:cTn id="36" dur="500"/>
                                        <p:tgtEl>
                                          <p:spTgt spid="12291">
                                            <p:txEl>
                                              <p:pRg st="8" end="8"/>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12291">
                                            <p:txEl>
                                              <p:pRg st="9" end="9"/>
                                            </p:txEl>
                                          </p:spTgt>
                                        </p:tgtEl>
                                        <p:attrNameLst>
                                          <p:attrName>style.visibility</p:attrName>
                                        </p:attrNameLst>
                                      </p:cBhvr>
                                      <p:to>
                                        <p:strVal val="visible"/>
                                      </p:to>
                                    </p:set>
                                    <p:animEffect transition="in" filter="box(in)">
                                      <p:cBhvr>
                                        <p:cTn id="41" dur="500"/>
                                        <p:tgtEl>
                                          <p:spTgt spid="12291">
                                            <p:txEl>
                                              <p:pRg st="9" end="9"/>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12291">
                                            <p:txEl>
                                              <p:pRg st="10" end="10"/>
                                            </p:txEl>
                                          </p:spTgt>
                                        </p:tgtEl>
                                        <p:attrNameLst>
                                          <p:attrName>style.visibility</p:attrName>
                                        </p:attrNameLst>
                                      </p:cBhvr>
                                      <p:to>
                                        <p:strVal val="visible"/>
                                      </p:to>
                                    </p:set>
                                    <p:animEffect transition="in" filter="box(in)">
                                      <p:cBhvr>
                                        <p:cTn id="46" dur="500"/>
                                        <p:tgtEl>
                                          <p:spTgt spid="12291">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Rot="1" noChangeArrowheads="1"/>
          </p:cNvSpPr>
          <p:nvPr>
            <p:ph type="body" idx="1"/>
          </p:nvPr>
        </p:nvSpPr>
        <p:spPr>
          <a:xfrm>
            <a:off x="755576" y="404664"/>
            <a:ext cx="8086799" cy="4968552"/>
          </a:xfrm>
        </p:spPr>
        <p:txBody>
          <a:bodyPr>
            <a:normAutofit lnSpcReduction="10000"/>
          </a:bodyPr>
          <a:lstStyle/>
          <a:p>
            <a:r>
              <a:rPr lang="en-US" altLang="zh-CN" sz="3200" b="1" dirty="0"/>
              <a:t>Body </a:t>
            </a:r>
          </a:p>
          <a:p>
            <a:pPr lvl="1"/>
            <a:r>
              <a:rPr lang="en-US" altLang="zh-CN" sz="2800" dirty="0" smtClean="0"/>
              <a:t>in </a:t>
            </a:r>
            <a:r>
              <a:rPr lang="en-US" altLang="zh-CN" sz="2800" dirty="0"/>
              <a:t>complete sentences and short paragraphs</a:t>
            </a:r>
          </a:p>
          <a:p>
            <a:pPr lvl="1"/>
            <a:r>
              <a:rPr lang="en-US" altLang="zh-CN" sz="2800" dirty="0" smtClean="0"/>
              <a:t>Never </a:t>
            </a:r>
            <a:r>
              <a:rPr lang="en-US" altLang="zh-CN" sz="2800" dirty="0"/>
              <a:t>use salutation </a:t>
            </a:r>
            <a:r>
              <a:rPr lang="en-US" altLang="zh-CN" sz="2800" dirty="0" smtClean="0"/>
              <a:t>like </a:t>
            </a:r>
            <a:r>
              <a:rPr lang="en-US" altLang="zh-CN" sz="2800" dirty="0">
                <a:latin typeface="Arial"/>
              </a:rPr>
              <a:t>“</a:t>
            </a:r>
            <a:r>
              <a:rPr lang="en-US" altLang="zh-CN" sz="2800" dirty="0"/>
              <a:t>Dear </a:t>
            </a:r>
            <a:r>
              <a:rPr lang="en-US" altLang="zh-CN" sz="2800" dirty="0" smtClean="0"/>
              <a:t>Emily</a:t>
            </a:r>
            <a:r>
              <a:rPr lang="en-US" altLang="zh-CN" sz="2800" dirty="0" smtClean="0">
                <a:latin typeface="Arial"/>
              </a:rPr>
              <a:t>”.</a:t>
            </a:r>
            <a:endParaRPr lang="en-US" altLang="zh-CN" sz="2800" dirty="0"/>
          </a:p>
          <a:p>
            <a:pPr lvl="1"/>
            <a:r>
              <a:rPr lang="en-US" altLang="zh-CN" sz="2800" dirty="0"/>
              <a:t>Never use closing remarks like </a:t>
            </a:r>
            <a:r>
              <a:rPr lang="en-US" altLang="zh-CN" sz="2800" dirty="0">
                <a:latin typeface="Arial"/>
              </a:rPr>
              <a:t>“</a:t>
            </a:r>
            <a:r>
              <a:rPr lang="en-US" altLang="zh-CN" sz="2800" dirty="0"/>
              <a:t>Yours Sincerely</a:t>
            </a:r>
            <a:r>
              <a:rPr lang="en-US" altLang="zh-CN" sz="2800" dirty="0" smtClean="0">
                <a:latin typeface="Arial"/>
              </a:rPr>
              <a:t>”.</a:t>
            </a:r>
            <a:endParaRPr lang="en-US" altLang="zh-CN" sz="2800" dirty="0"/>
          </a:p>
          <a:p>
            <a:pPr lvl="1"/>
            <a:r>
              <a:rPr lang="en-US" altLang="zh-CN" sz="2800" dirty="0"/>
              <a:t>Never use full </a:t>
            </a:r>
            <a:r>
              <a:rPr lang="en-US" altLang="zh-CN" sz="2800" dirty="0" smtClean="0"/>
              <a:t>signature </a:t>
            </a:r>
            <a:r>
              <a:rPr lang="en-US" altLang="zh-CN" sz="2800" dirty="0"/>
              <a:t>at the end of a </a:t>
            </a:r>
            <a:r>
              <a:rPr lang="en-US" altLang="zh-CN" sz="2800" dirty="0" smtClean="0"/>
              <a:t>memo.</a:t>
            </a:r>
          </a:p>
          <a:p>
            <a:pPr lvl="1"/>
            <a:r>
              <a:rPr lang="en-US" altLang="zh-CN" sz="2800" dirty="0" smtClean="0"/>
              <a:t>general structure:</a:t>
            </a:r>
          </a:p>
          <a:p>
            <a:pPr lvl="2"/>
            <a:r>
              <a:rPr lang="en-US" altLang="zh-CN" sz="2600" dirty="0" smtClean="0"/>
              <a:t>Opening: purpose or context of the memo</a:t>
            </a:r>
          </a:p>
          <a:p>
            <a:pPr lvl="2"/>
            <a:r>
              <a:rPr lang="en-US" altLang="zh-CN" sz="2600" dirty="0" smtClean="0"/>
              <a:t>Main body: details of the main idea</a:t>
            </a:r>
          </a:p>
          <a:p>
            <a:pPr lvl="2"/>
            <a:r>
              <a:rPr lang="en-US" altLang="zh-CN" sz="2600" dirty="0" smtClean="0"/>
              <a:t>Closing: an urge for action </a:t>
            </a:r>
          </a:p>
          <a:p>
            <a:pPr marL="640080" lvl="2" indent="0">
              <a:buNone/>
            </a:pPr>
            <a:r>
              <a:rPr lang="en-US" altLang="zh-CN" sz="2600" dirty="0"/>
              <a:t> </a:t>
            </a:r>
            <a:r>
              <a:rPr lang="en-US" altLang="zh-CN" sz="2600" dirty="0" smtClean="0"/>
              <a:t>                or your conclusion/suggestion</a:t>
            </a:r>
          </a:p>
        </p:txBody>
      </p:sp>
    </p:spTree>
    <p:extLst>
      <p:ext uri="{BB962C8B-B14F-4D97-AF65-F5344CB8AC3E}">
        <p14:creationId xmlns:p14="http://schemas.microsoft.com/office/powerpoint/2010/main" val="9563922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box(in)">
                                      <p:cBhvr>
                                        <p:cTn id="7" dur="500"/>
                                        <p:tgtEl>
                                          <p:spTgt spid="12291">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291">
                                            <p:txEl>
                                              <p:pRg st="1" end="1"/>
                                            </p:txEl>
                                          </p:spTgt>
                                        </p:tgtEl>
                                        <p:attrNameLst>
                                          <p:attrName>style.visibility</p:attrName>
                                        </p:attrNameLst>
                                      </p:cBhvr>
                                      <p:to>
                                        <p:strVal val="visible"/>
                                      </p:to>
                                    </p:set>
                                    <p:animEffect transition="in" filter="box(in)">
                                      <p:cBhvr>
                                        <p:cTn id="10" dur="500"/>
                                        <p:tgtEl>
                                          <p:spTgt spid="12291">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12291">
                                            <p:txEl>
                                              <p:pRg st="2" end="2"/>
                                            </p:txEl>
                                          </p:spTgt>
                                        </p:tgtEl>
                                        <p:attrNameLst>
                                          <p:attrName>style.visibility</p:attrName>
                                        </p:attrNameLst>
                                      </p:cBhvr>
                                      <p:to>
                                        <p:strVal val="visible"/>
                                      </p:to>
                                    </p:set>
                                    <p:animEffect transition="in" filter="box(in)">
                                      <p:cBhvr>
                                        <p:cTn id="13" dur="500"/>
                                        <p:tgtEl>
                                          <p:spTgt spid="12291">
                                            <p:txEl>
                                              <p:pRg st="2" end="2"/>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Effect transition="in" filter="box(in)">
                                      <p:cBhvr>
                                        <p:cTn id="16" dur="500"/>
                                        <p:tgtEl>
                                          <p:spTgt spid="12291">
                                            <p:txEl>
                                              <p:pRg st="3" end="3"/>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12291">
                                            <p:txEl>
                                              <p:pRg st="4" end="4"/>
                                            </p:txEl>
                                          </p:spTgt>
                                        </p:tgtEl>
                                        <p:attrNameLst>
                                          <p:attrName>style.visibility</p:attrName>
                                        </p:attrNameLst>
                                      </p:cBhvr>
                                      <p:to>
                                        <p:strVal val="visible"/>
                                      </p:to>
                                    </p:set>
                                    <p:animEffect transition="in" filter="box(in)">
                                      <p:cBhvr>
                                        <p:cTn id="19" dur="500"/>
                                        <p:tgtEl>
                                          <p:spTgt spid="12291">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2291">
                                            <p:txEl>
                                              <p:pRg st="5" end="5"/>
                                            </p:txEl>
                                          </p:spTgt>
                                        </p:tgtEl>
                                        <p:attrNameLst>
                                          <p:attrName>style.visibility</p:attrName>
                                        </p:attrNameLst>
                                      </p:cBhvr>
                                      <p:to>
                                        <p:strVal val="visible"/>
                                      </p:to>
                                    </p:set>
                                    <p:animEffect transition="in" filter="box(in)">
                                      <p:cBhvr>
                                        <p:cTn id="24" dur="500"/>
                                        <p:tgtEl>
                                          <p:spTgt spid="12291">
                                            <p:txEl>
                                              <p:pRg st="5" end="5"/>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2291">
                                            <p:txEl>
                                              <p:pRg st="6" end="6"/>
                                            </p:txEl>
                                          </p:spTgt>
                                        </p:tgtEl>
                                        <p:attrNameLst>
                                          <p:attrName>style.visibility</p:attrName>
                                        </p:attrNameLst>
                                      </p:cBhvr>
                                      <p:to>
                                        <p:strVal val="visible"/>
                                      </p:to>
                                    </p:set>
                                    <p:animEffect transition="in" filter="box(in)">
                                      <p:cBhvr>
                                        <p:cTn id="27" dur="500"/>
                                        <p:tgtEl>
                                          <p:spTgt spid="12291">
                                            <p:txEl>
                                              <p:pRg st="6" end="6"/>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12291">
                                            <p:txEl>
                                              <p:pRg st="7" end="7"/>
                                            </p:txEl>
                                          </p:spTgt>
                                        </p:tgtEl>
                                        <p:attrNameLst>
                                          <p:attrName>style.visibility</p:attrName>
                                        </p:attrNameLst>
                                      </p:cBhvr>
                                      <p:to>
                                        <p:strVal val="visible"/>
                                      </p:to>
                                    </p:set>
                                    <p:animEffect transition="in" filter="box(in)">
                                      <p:cBhvr>
                                        <p:cTn id="30" dur="500"/>
                                        <p:tgtEl>
                                          <p:spTgt spid="12291">
                                            <p:txEl>
                                              <p:pRg st="7" end="7"/>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2291">
                                            <p:txEl>
                                              <p:pRg st="8" end="8"/>
                                            </p:txEl>
                                          </p:spTgt>
                                        </p:tgtEl>
                                        <p:attrNameLst>
                                          <p:attrName>style.visibility</p:attrName>
                                        </p:attrNameLst>
                                      </p:cBhvr>
                                      <p:to>
                                        <p:strVal val="visible"/>
                                      </p:to>
                                    </p:set>
                                    <p:animEffect transition="in" filter="box(in)">
                                      <p:cBhvr>
                                        <p:cTn id="33" dur="500"/>
                                        <p:tgtEl>
                                          <p:spTgt spid="12291">
                                            <p:txEl>
                                              <p:pRg st="8" end="8"/>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2291">
                                            <p:txEl>
                                              <p:pRg st="9" end="9"/>
                                            </p:txEl>
                                          </p:spTgt>
                                        </p:tgtEl>
                                        <p:attrNameLst>
                                          <p:attrName>style.visibility</p:attrName>
                                        </p:attrNameLst>
                                      </p:cBhvr>
                                      <p:to>
                                        <p:strVal val="visible"/>
                                      </p:to>
                                    </p:set>
                                    <p:animEffect transition="in" filter="box(in)">
                                      <p:cBhvr>
                                        <p:cTn id="36" dur="500"/>
                                        <p:tgtEl>
                                          <p:spTgt spid="12291">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rrowheads="1"/>
          </p:cNvSpPr>
          <p:nvPr>
            <p:ph type="title"/>
          </p:nvPr>
        </p:nvSpPr>
        <p:spPr>
          <a:xfrm>
            <a:off x="35496" y="84584"/>
            <a:ext cx="5660430" cy="968152"/>
          </a:xfrm>
        </p:spPr>
        <p:txBody>
          <a:bodyPr>
            <a:normAutofit/>
          </a:bodyPr>
          <a:lstStyle/>
          <a:p>
            <a:r>
              <a:rPr lang="en-US" altLang="zh-CN" sz="4400" dirty="0"/>
              <a:t>Useful E</a:t>
            </a:r>
            <a:r>
              <a:rPr lang="en-US" altLang="zh-CN" sz="4400" dirty="0" smtClean="0"/>
              <a:t>xpressions</a:t>
            </a:r>
            <a:endParaRPr lang="en-US" altLang="zh-CN" sz="4400" dirty="0"/>
          </a:p>
        </p:txBody>
      </p:sp>
      <p:sp>
        <p:nvSpPr>
          <p:cNvPr id="36867" name="Rectangle 3"/>
          <p:cNvSpPr>
            <a:spLocks noGrp="1" noRot="1" noChangeArrowheads="1"/>
          </p:cNvSpPr>
          <p:nvPr>
            <p:ph type="body" idx="1"/>
          </p:nvPr>
        </p:nvSpPr>
        <p:spPr>
          <a:xfrm>
            <a:off x="683568" y="1196752"/>
            <a:ext cx="7848872" cy="5040560"/>
          </a:xfrm>
        </p:spPr>
        <p:txBody>
          <a:bodyPr>
            <a:normAutofit fontScale="92500" lnSpcReduction="20000"/>
          </a:bodyPr>
          <a:lstStyle/>
          <a:p>
            <a:pPr>
              <a:lnSpc>
                <a:spcPct val="80000"/>
              </a:lnSpc>
              <a:spcBef>
                <a:spcPts val="0"/>
              </a:spcBef>
              <a:spcAft>
                <a:spcPts val="1200"/>
              </a:spcAft>
            </a:pPr>
            <a:r>
              <a:rPr lang="en-US" altLang="zh-CN" sz="2800" dirty="0"/>
              <a:t>The purpose/aim/objective of this memo is to </a:t>
            </a:r>
            <a:r>
              <a:rPr lang="en-US" altLang="zh-CN" sz="2800" dirty="0" smtClean="0"/>
              <a:t>investigate / evaluate / study /recommend / analyze / give feedback on /  estimate / assess</a:t>
            </a:r>
            <a:r>
              <a:rPr lang="zh-CN" altLang="en-US" sz="2800" dirty="0" smtClean="0"/>
              <a:t> </a:t>
            </a:r>
            <a:r>
              <a:rPr lang="en-US" altLang="zh-CN" sz="2800" dirty="0" smtClean="0"/>
              <a:t>/ announce </a:t>
            </a:r>
            <a:r>
              <a:rPr lang="en-US" altLang="zh-CN" sz="2800" dirty="0" smtClean="0">
                <a:latin typeface="Arial"/>
              </a:rPr>
              <a:t>…</a:t>
            </a:r>
            <a:r>
              <a:rPr lang="en-US" altLang="zh-CN" sz="2800" dirty="0" smtClean="0"/>
              <a:t> </a:t>
            </a:r>
          </a:p>
          <a:p>
            <a:pPr>
              <a:lnSpc>
                <a:spcPct val="80000"/>
              </a:lnSpc>
              <a:spcBef>
                <a:spcPts val="0"/>
              </a:spcBef>
              <a:spcAft>
                <a:spcPts val="1200"/>
              </a:spcAft>
            </a:pPr>
            <a:r>
              <a:rPr lang="en-US" altLang="zh-CN" sz="2800" dirty="0" smtClean="0"/>
              <a:t>This </a:t>
            </a:r>
            <a:r>
              <a:rPr lang="en-US" altLang="zh-CN" sz="2800" dirty="0"/>
              <a:t>memo provides information about ... </a:t>
            </a:r>
          </a:p>
          <a:p>
            <a:pPr>
              <a:lnSpc>
                <a:spcPct val="80000"/>
              </a:lnSpc>
              <a:spcBef>
                <a:spcPts val="0"/>
              </a:spcBef>
              <a:spcAft>
                <a:spcPts val="1200"/>
              </a:spcAft>
            </a:pPr>
            <a:r>
              <a:rPr lang="en-US" altLang="zh-CN" sz="2800" dirty="0" smtClean="0"/>
              <a:t>In </a:t>
            </a:r>
            <a:r>
              <a:rPr lang="en-US" altLang="zh-CN" sz="2800" dirty="0"/>
              <a:t>response to your request, I am writing to provide you with recommendations on..... </a:t>
            </a:r>
            <a:endParaRPr lang="en-US" altLang="zh-CN" sz="2800" dirty="0" smtClean="0"/>
          </a:p>
          <a:p>
            <a:pPr>
              <a:lnSpc>
                <a:spcPct val="80000"/>
              </a:lnSpc>
              <a:spcBef>
                <a:spcPts val="0"/>
              </a:spcBef>
              <a:spcAft>
                <a:spcPts val="1200"/>
              </a:spcAft>
            </a:pPr>
            <a:r>
              <a:rPr lang="en-US" altLang="zh-CN" sz="2800" dirty="0" smtClean="0"/>
              <a:t>This </a:t>
            </a:r>
            <a:r>
              <a:rPr lang="en-US" altLang="zh-CN" sz="2800" dirty="0"/>
              <a:t>memo responds to the points raised by </a:t>
            </a:r>
            <a:r>
              <a:rPr lang="en-US" altLang="zh-CN" sz="2800" dirty="0">
                <a:latin typeface="Arial"/>
              </a:rPr>
              <a:t>…</a:t>
            </a:r>
            <a:r>
              <a:rPr lang="en-US" altLang="zh-CN" sz="2800" dirty="0"/>
              <a:t> in its </a:t>
            </a:r>
            <a:r>
              <a:rPr lang="en-US" altLang="zh-CN" sz="2800" dirty="0">
                <a:latin typeface="Arial"/>
              </a:rPr>
              <a:t>…</a:t>
            </a:r>
            <a:r>
              <a:rPr lang="en-US" altLang="zh-CN" sz="2800" dirty="0"/>
              <a:t>(date) memo to </a:t>
            </a:r>
            <a:r>
              <a:rPr lang="en-US" altLang="zh-CN" sz="2800" dirty="0">
                <a:latin typeface="Arial"/>
              </a:rPr>
              <a:t>…</a:t>
            </a:r>
            <a:r>
              <a:rPr lang="en-US" altLang="zh-CN" sz="2800" dirty="0"/>
              <a:t> </a:t>
            </a:r>
            <a:endParaRPr lang="en-US" altLang="zh-CN" sz="2800" dirty="0" smtClean="0"/>
          </a:p>
          <a:p>
            <a:pPr>
              <a:lnSpc>
                <a:spcPct val="80000"/>
              </a:lnSpc>
              <a:spcBef>
                <a:spcPts val="0"/>
              </a:spcBef>
              <a:spcAft>
                <a:spcPts val="1200"/>
              </a:spcAft>
            </a:pPr>
            <a:r>
              <a:rPr lang="en-US" altLang="zh-CN" sz="2800" dirty="0" smtClean="0"/>
              <a:t>The </a:t>
            </a:r>
            <a:r>
              <a:rPr lang="en-US" altLang="zh-CN" sz="2800" dirty="0"/>
              <a:t>key findings are outlined below. </a:t>
            </a:r>
            <a:endParaRPr lang="en-US" altLang="zh-CN" sz="2800" dirty="0" smtClean="0"/>
          </a:p>
          <a:p>
            <a:pPr>
              <a:lnSpc>
                <a:spcPct val="80000"/>
              </a:lnSpc>
              <a:spcBef>
                <a:spcPts val="0"/>
              </a:spcBef>
              <a:spcAft>
                <a:spcPts val="1200"/>
              </a:spcAft>
            </a:pPr>
            <a:r>
              <a:rPr lang="en-US" altLang="zh-CN" sz="2800" dirty="0" smtClean="0"/>
              <a:t>It </a:t>
            </a:r>
            <a:r>
              <a:rPr lang="en-US" altLang="zh-CN" sz="2800" dirty="0"/>
              <a:t>was </a:t>
            </a:r>
            <a:r>
              <a:rPr lang="en-US" altLang="zh-CN" sz="2800" dirty="0" smtClean="0"/>
              <a:t>found / discovered / felt / proposed </a:t>
            </a:r>
            <a:r>
              <a:rPr lang="en-US" altLang="zh-CN" sz="2800" dirty="0"/>
              <a:t>that</a:t>
            </a:r>
            <a:r>
              <a:rPr lang="en-US" altLang="zh-CN" sz="2800" dirty="0">
                <a:latin typeface="Arial"/>
              </a:rPr>
              <a:t>…</a:t>
            </a:r>
            <a:r>
              <a:rPr lang="en-US" altLang="zh-CN" sz="2800" dirty="0"/>
              <a:t> </a:t>
            </a:r>
            <a:endParaRPr lang="zh-CN" altLang="en-US" sz="2800" dirty="0"/>
          </a:p>
          <a:p>
            <a:pPr>
              <a:lnSpc>
                <a:spcPct val="90000"/>
              </a:lnSpc>
              <a:spcBef>
                <a:spcPts val="0"/>
              </a:spcBef>
              <a:spcAft>
                <a:spcPts val="1200"/>
              </a:spcAft>
            </a:pPr>
            <a:r>
              <a:rPr lang="en-US" altLang="zh-CN" sz="2800" dirty="0" smtClean="0"/>
              <a:t>The </a:t>
            </a:r>
            <a:r>
              <a:rPr lang="en-US" altLang="zh-CN" sz="2800" dirty="0"/>
              <a:t>following points summarize our key findings. </a:t>
            </a:r>
            <a:endParaRPr lang="en-US" altLang="zh-CN" sz="2800" dirty="0" smtClean="0"/>
          </a:p>
          <a:p>
            <a:pPr>
              <a:lnSpc>
                <a:spcPct val="90000"/>
              </a:lnSpc>
              <a:spcBef>
                <a:spcPts val="0"/>
              </a:spcBef>
              <a:spcAft>
                <a:spcPts val="1200"/>
              </a:spcAft>
            </a:pPr>
            <a:r>
              <a:rPr lang="en-US" altLang="zh-CN" sz="2800" dirty="0" smtClean="0"/>
              <a:t>If you need additional information, please contact me.</a:t>
            </a:r>
          </a:p>
          <a:p>
            <a:pPr>
              <a:lnSpc>
                <a:spcPct val="90000"/>
              </a:lnSpc>
              <a:spcBef>
                <a:spcPts val="0"/>
              </a:spcBef>
              <a:spcAft>
                <a:spcPts val="1200"/>
              </a:spcAft>
            </a:pPr>
            <a:r>
              <a:rPr lang="en-US" altLang="zh-CN" sz="2800" dirty="0" smtClean="0"/>
              <a:t>We would appreciate if you could …</a:t>
            </a:r>
          </a:p>
          <a:p>
            <a:pPr>
              <a:lnSpc>
                <a:spcPct val="90000"/>
              </a:lnSpc>
              <a:spcBef>
                <a:spcPts val="0"/>
              </a:spcBef>
              <a:spcAft>
                <a:spcPts val="1200"/>
              </a:spcAft>
            </a:pPr>
            <a:r>
              <a:rPr lang="en-US" altLang="zh-CN" sz="2800" dirty="0" smtClean="0"/>
              <a:t>Please pass this information to …</a:t>
            </a:r>
            <a:endParaRPr lang="zh-CN" altLang="en-US" sz="2800" dirty="0"/>
          </a:p>
        </p:txBody>
      </p:sp>
    </p:spTree>
    <p:extLst>
      <p:ext uri="{BB962C8B-B14F-4D97-AF65-F5344CB8AC3E}">
        <p14:creationId xmlns:p14="http://schemas.microsoft.com/office/powerpoint/2010/main" val="1180737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404664"/>
            <a:ext cx="6781800" cy="1008112"/>
          </a:xfrm>
        </p:spPr>
        <p:txBody>
          <a:bodyPr>
            <a:normAutofit/>
          </a:bodyPr>
          <a:lstStyle/>
          <a:p>
            <a:r>
              <a:rPr lang="en-US" altLang="zh-CN" sz="4400" dirty="0" smtClean="0"/>
              <a:t>Teaching </a:t>
            </a:r>
            <a:r>
              <a:rPr lang="en-US" altLang="zh-CN" sz="4400" dirty="0"/>
              <a:t>O</a:t>
            </a:r>
            <a:r>
              <a:rPr lang="en-US" altLang="zh-CN" sz="4400" dirty="0" smtClean="0"/>
              <a:t>bjectives</a:t>
            </a:r>
            <a:endParaRPr lang="zh-CN" altLang="en-US" sz="4400" dirty="0"/>
          </a:p>
        </p:txBody>
      </p:sp>
      <p:sp>
        <p:nvSpPr>
          <p:cNvPr id="3" name="内容占位符 2"/>
          <p:cNvSpPr>
            <a:spLocks noGrp="1"/>
          </p:cNvSpPr>
          <p:nvPr>
            <p:ph idx="1"/>
          </p:nvPr>
        </p:nvSpPr>
        <p:spPr>
          <a:xfrm>
            <a:off x="762000" y="1844824"/>
            <a:ext cx="7543800" cy="4608512"/>
          </a:xfrm>
        </p:spPr>
        <p:txBody>
          <a:bodyPr anchor="t">
            <a:normAutofit/>
          </a:bodyPr>
          <a:lstStyle/>
          <a:p>
            <a:r>
              <a:rPr lang="en-US" altLang="zh-CN" sz="3200" dirty="0" smtClean="0"/>
              <a:t>Acquaint students with the basic formality of memos.</a:t>
            </a:r>
          </a:p>
          <a:p>
            <a:r>
              <a:rPr lang="en-US" altLang="zh-CN" sz="3200" dirty="0" smtClean="0"/>
              <a:t>Acquaint students with the general writing style of memos.</a:t>
            </a:r>
          </a:p>
          <a:p>
            <a:r>
              <a:rPr lang="en-US" altLang="zh-CN" sz="3200" dirty="0" smtClean="0"/>
              <a:t>Master key words/phrases and useful expressions in memos.</a:t>
            </a:r>
          </a:p>
          <a:p>
            <a:endParaRPr lang="zh-CN" altLang="en-US" sz="3200" dirty="0"/>
          </a:p>
        </p:txBody>
      </p:sp>
    </p:spTree>
    <p:extLst>
      <p:ext uri="{BB962C8B-B14F-4D97-AF65-F5344CB8AC3E}">
        <p14:creationId xmlns:p14="http://schemas.microsoft.com/office/powerpoint/2010/main" val="33192559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Rot="1" noChangeArrowheads="1"/>
          </p:cNvSpPr>
          <p:nvPr>
            <p:ph type="title"/>
          </p:nvPr>
        </p:nvSpPr>
        <p:spPr>
          <a:xfrm>
            <a:off x="179512" y="476672"/>
            <a:ext cx="7460680" cy="608013"/>
          </a:xfrm>
        </p:spPr>
        <p:txBody>
          <a:bodyPr>
            <a:noAutofit/>
          </a:bodyPr>
          <a:lstStyle/>
          <a:p>
            <a:r>
              <a:rPr lang="en-US" altLang="zh-CN" sz="4400" dirty="0" smtClean="0"/>
              <a:t>Class </a:t>
            </a:r>
            <a:r>
              <a:rPr lang="en-US" altLang="zh-CN" sz="4400" dirty="0"/>
              <a:t>P</a:t>
            </a:r>
            <a:r>
              <a:rPr lang="en-US" altLang="zh-CN" sz="4400" dirty="0" smtClean="0"/>
              <a:t>ractices</a:t>
            </a:r>
            <a:endParaRPr lang="en-US" altLang="zh-CN" sz="4400" dirty="0"/>
          </a:p>
        </p:txBody>
      </p:sp>
      <p:sp>
        <p:nvSpPr>
          <p:cNvPr id="18435" name="Rectangle 3"/>
          <p:cNvSpPr>
            <a:spLocks noGrp="1" noRot="1" noChangeArrowheads="1"/>
          </p:cNvSpPr>
          <p:nvPr>
            <p:ph type="body" sz="half" idx="1"/>
          </p:nvPr>
        </p:nvSpPr>
        <p:spPr>
          <a:xfrm>
            <a:off x="734441" y="1168103"/>
            <a:ext cx="7725991" cy="1324793"/>
          </a:xfrm>
        </p:spPr>
        <p:txBody>
          <a:bodyPr>
            <a:normAutofit/>
          </a:bodyPr>
          <a:lstStyle/>
          <a:p>
            <a:pPr marL="514350" indent="-514350">
              <a:buFont typeface="+mj-lt"/>
              <a:buAutoNum type="arabicPeriod"/>
            </a:pPr>
            <a:r>
              <a:rPr lang="en-US" altLang="zh-CN" sz="3200" dirty="0"/>
              <a:t>Work in pairs to improve the following parts of a memo.</a:t>
            </a:r>
          </a:p>
          <a:p>
            <a:endParaRPr lang="en-US" altLang="zh-CN" sz="2400" dirty="0"/>
          </a:p>
        </p:txBody>
      </p:sp>
      <p:sp>
        <p:nvSpPr>
          <p:cNvPr id="18436" name="Rectangle 4"/>
          <p:cNvSpPr>
            <a:spLocks noGrp="1" noRot="1" noChangeArrowheads="1"/>
          </p:cNvSpPr>
          <p:nvPr>
            <p:ph type="body" sz="half" idx="2"/>
          </p:nvPr>
        </p:nvSpPr>
        <p:spPr>
          <a:xfrm>
            <a:off x="1908299" y="2132955"/>
            <a:ext cx="4535909" cy="2016125"/>
          </a:xfrm>
          <a:ln>
            <a:headEnd/>
            <a:tailEnd/>
          </a:ln>
        </p:spPr>
        <p:style>
          <a:lnRef idx="2">
            <a:schemeClr val="accent4"/>
          </a:lnRef>
          <a:fillRef idx="1">
            <a:schemeClr val="lt1"/>
          </a:fillRef>
          <a:effectRef idx="0">
            <a:schemeClr val="accent4"/>
          </a:effectRef>
          <a:fontRef idx="minor">
            <a:schemeClr val="dk1"/>
          </a:fontRef>
        </p:style>
        <p:txBody>
          <a:bodyPr/>
          <a:lstStyle/>
          <a:p>
            <a:pPr>
              <a:buFont typeface="Arial" charset="0"/>
              <a:buNone/>
            </a:pPr>
            <a:r>
              <a:rPr lang="en-US" altLang="zh-CN" sz="2400" dirty="0"/>
              <a:t>To          Department managers</a:t>
            </a:r>
          </a:p>
          <a:p>
            <a:pPr>
              <a:buFont typeface="Arial" charset="0"/>
              <a:buNone/>
            </a:pPr>
            <a:r>
              <a:rPr lang="en-US" altLang="zh-CN" sz="2400" dirty="0"/>
              <a:t>From      Training manager</a:t>
            </a:r>
          </a:p>
          <a:p>
            <a:pPr>
              <a:buFont typeface="Arial" charset="0"/>
              <a:buNone/>
            </a:pPr>
            <a:r>
              <a:rPr lang="en-US" altLang="zh-CN" sz="2400" dirty="0"/>
              <a:t>Subject   Training program</a:t>
            </a:r>
          </a:p>
          <a:p>
            <a:pPr>
              <a:buFont typeface="Arial" charset="0"/>
              <a:buNone/>
            </a:pPr>
            <a:r>
              <a:rPr lang="en-US" altLang="zh-CN" sz="2400" dirty="0"/>
              <a:t>Date       </a:t>
            </a:r>
            <a:r>
              <a:rPr lang="en-US" altLang="zh-CN" sz="2400" dirty="0" smtClean="0"/>
              <a:t>11/12/2015</a:t>
            </a:r>
            <a:endParaRPr lang="en-US" altLang="zh-CN" sz="2400" dirty="0"/>
          </a:p>
        </p:txBody>
      </p:sp>
      <p:sp>
        <p:nvSpPr>
          <p:cNvPr id="18437" name="Rectangle 5"/>
          <p:cNvSpPr>
            <a:spLocks noRot="1" noChangeArrowheads="1"/>
          </p:cNvSpPr>
          <p:nvPr/>
        </p:nvSpPr>
        <p:spPr bwMode="auto">
          <a:xfrm>
            <a:off x="1115616" y="4293195"/>
            <a:ext cx="6756608" cy="1800101"/>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lstStyle>
            <a:lvl1pPr marL="342900" indent="-342900">
              <a:spcBef>
                <a:spcPct val="20000"/>
              </a:spcBef>
              <a:buClr>
                <a:schemeClr val="hlink"/>
              </a:buClr>
              <a:buSzPct val="80000"/>
              <a:buFont typeface="Arial" charset="0"/>
              <a:buChar char="►"/>
              <a:defRPr sz="2800">
                <a:solidFill>
                  <a:schemeClr val="tx1"/>
                </a:solidFill>
                <a:effectLst>
                  <a:outerShdw blurRad="38100" dist="38100" dir="2700000" algn="tl">
                    <a:srgbClr val="000000"/>
                  </a:outerShdw>
                </a:effectLst>
                <a:latin typeface="Tahoma" pitchFamily="34" charset="0"/>
                <a:ea typeface="宋体" charset="-122"/>
              </a:defRPr>
            </a:lvl1pPr>
            <a:lvl2pPr marL="742950" indent="-285750">
              <a:spcBef>
                <a:spcPct val="20000"/>
              </a:spcBef>
              <a:buClr>
                <a:schemeClr val="folHlink"/>
              </a:buClr>
              <a:buFont typeface="Wingdings" pitchFamily="2" charset="2"/>
              <a:buChar char="§"/>
              <a:defRPr sz="2400">
                <a:solidFill>
                  <a:schemeClr val="tx1"/>
                </a:solidFill>
                <a:effectLst>
                  <a:outerShdw blurRad="38100" dist="38100" dir="2700000" algn="tl">
                    <a:srgbClr val="000000"/>
                  </a:outerShdw>
                </a:effectLst>
                <a:latin typeface="Tahoma" pitchFamily="34" charset="0"/>
                <a:ea typeface="宋体" charset="-122"/>
              </a:defRPr>
            </a:lvl2pPr>
            <a:lvl3pPr marL="1143000" indent="-228600">
              <a:spcBef>
                <a:spcPct val="20000"/>
              </a:spcBef>
              <a:buClr>
                <a:schemeClr val="hlink"/>
              </a:buClr>
              <a:buSzPct val="80000"/>
              <a:buFont typeface="Arial" charset="0"/>
              <a:buChar char="►"/>
              <a:defRPr sz="2000">
                <a:solidFill>
                  <a:schemeClr val="tx1"/>
                </a:solidFill>
                <a:effectLst>
                  <a:outerShdw blurRad="38100" dist="38100" dir="2700000" algn="tl">
                    <a:srgbClr val="000000"/>
                  </a:outerShdw>
                </a:effectLst>
                <a:latin typeface="Tahoma" pitchFamily="34" charset="0"/>
                <a:ea typeface="宋体" charset="-122"/>
              </a:defRPr>
            </a:lvl3pPr>
            <a:lvl4pPr marL="1600200" indent="-228600">
              <a:spcBef>
                <a:spcPct val="20000"/>
              </a:spcBef>
              <a:buClr>
                <a:schemeClr val="folHlink"/>
              </a:buClr>
              <a:buFont typeface="Wingdings" pitchFamily="2" charset="2"/>
              <a:buChar char="§"/>
              <a:defRPr>
                <a:solidFill>
                  <a:schemeClr val="tx1"/>
                </a:solidFill>
                <a:effectLst>
                  <a:outerShdw blurRad="38100" dist="38100" dir="2700000" algn="tl">
                    <a:srgbClr val="000000"/>
                  </a:outerShdw>
                </a:effectLst>
                <a:latin typeface="Tahoma" pitchFamily="34" charset="0"/>
                <a:ea typeface="宋体" charset="-122"/>
              </a:defRPr>
            </a:lvl4pPr>
            <a:lvl5pPr marL="2057400" indent="-228600">
              <a:spcBef>
                <a:spcPct val="20000"/>
              </a:spcBef>
              <a:buClr>
                <a:schemeClr val="hlink"/>
              </a:buClr>
              <a:buSzPct val="80000"/>
              <a:buFont typeface="Arial" charset="0"/>
              <a:buChar char="►"/>
              <a:defRPr>
                <a:solidFill>
                  <a:schemeClr val="tx1"/>
                </a:solidFill>
                <a:effectLst>
                  <a:outerShdw blurRad="38100" dist="38100" dir="2700000" algn="tl">
                    <a:srgbClr val="000000"/>
                  </a:outerShdw>
                </a:effectLst>
                <a:latin typeface="Tahoma" pitchFamily="34" charset="0"/>
                <a:ea typeface="宋体" charset="-122"/>
              </a:defRPr>
            </a:lvl5pPr>
            <a:lvl6pPr marL="2514600" indent="-228600" fontAlgn="base">
              <a:spcBef>
                <a:spcPct val="20000"/>
              </a:spcBef>
              <a:spcAft>
                <a:spcPct val="0"/>
              </a:spcAft>
              <a:buClr>
                <a:schemeClr val="hlink"/>
              </a:buClr>
              <a:buSzPct val="80000"/>
              <a:buFont typeface="Arial" charset="0"/>
              <a:buChar char="►"/>
              <a:defRPr>
                <a:solidFill>
                  <a:schemeClr val="tx1"/>
                </a:solidFill>
                <a:effectLst>
                  <a:outerShdw blurRad="38100" dist="38100" dir="2700000" algn="tl">
                    <a:srgbClr val="000000"/>
                  </a:outerShdw>
                </a:effectLst>
                <a:latin typeface="Tahoma" pitchFamily="34" charset="0"/>
                <a:ea typeface="宋体" charset="-122"/>
              </a:defRPr>
            </a:lvl6pPr>
            <a:lvl7pPr marL="2971800" indent="-228600" fontAlgn="base">
              <a:spcBef>
                <a:spcPct val="20000"/>
              </a:spcBef>
              <a:spcAft>
                <a:spcPct val="0"/>
              </a:spcAft>
              <a:buClr>
                <a:schemeClr val="hlink"/>
              </a:buClr>
              <a:buSzPct val="80000"/>
              <a:buFont typeface="Arial" charset="0"/>
              <a:buChar char="►"/>
              <a:defRPr>
                <a:solidFill>
                  <a:schemeClr val="tx1"/>
                </a:solidFill>
                <a:effectLst>
                  <a:outerShdw blurRad="38100" dist="38100" dir="2700000" algn="tl">
                    <a:srgbClr val="000000"/>
                  </a:outerShdw>
                </a:effectLst>
                <a:latin typeface="Tahoma" pitchFamily="34" charset="0"/>
                <a:ea typeface="宋体" charset="-122"/>
              </a:defRPr>
            </a:lvl7pPr>
            <a:lvl8pPr marL="3429000" indent="-228600" fontAlgn="base">
              <a:spcBef>
                <a:spcPct val="20000"/>
              </a:spcBef>
              <a:spcAft>
                <a:spcPct val="0"/>
              </a:spcAft>
              <a:buClr>
                <a:schemeClr val="hlink"/>
              </a:buClr>
              <a:buSzPct val="80000"/>
              <a:buFont typeface="Arial" charset="0"/>
              <a:buChar char="►"/>
              <a:defRPr>
                <a:solidFill>
                  <a:schemeClr val="tx1"/>
                </a:solidFill>
                <a:effectLst>
                  <a:outerShdw blurRad="38100" dist="38100" dir="2700000" algn="tl">
                    <a:srgbClr val="000000"/>
                  </a:outerShdw>
                </a:effectLst>
                <a:latin typeface="Tahoma" pitchFamily="34" charset="0"/>
                <a:ea typeface="宋体" charset="-122"/>
              </a:defRPr>
            </a:lvl8pPr>
            <a:lvl9pPr marL="3886200" indent="-228600" fontAlgn="base">
              <a:spcBef>
                <a:spcPct val="20000"/>
              </a:spcBef>
              <a:spcAft>
                <a:spcPct val="0"/>
              </a:spcAft>
              <a:buClr>
                <a:schemeClr val="hlink"/>
              </a:buClr>
              <a:buSzPct val="80000"/>
              <a:buFont typeface="Arial" charset="0"/>
              <a:buChar char="►"/>
              <a:defRPr>
                <a:solidFill>
                  <a:schemeClr val="tx1"/>
                </a:solidFill>
                <a:effectLst>
                  <a:outerShdw blurRad="38100" dist="38100" dir="2700000" algn="tl">
                    <a:srgbClr val="000000"/>
                  </a:outerShdw>
                </a:effectLst>
                <a:latin typeface="Tahoma" pitchFamily="34" charset="0"/>
                <a:ea typeface="宋体" charset="-122"/>
              </a:defRPr>
            </a:lvl9pPr>
          </a:lstStyle>
          <a:p>
            <a:pPr>
              <a:buFont typeface="Arial" charset="0"/>
              <a:buNone/>
            </a:pPr>
            <a:r>
              <a:rPr lang="en-US" altLang="zh-CN" sz="2400" dirty="0" smtClean="0"/>
              <a:t>To: All </a:t>
            </a:r>
            <a:r>
              <a:rPr lang="en-US" altLang="zh-CN" sz="2400" dirty="0"/>
              <a:t>Department </a:t>
            </a:r>
            <a:r>
              <a:rPr lang="en-US" altLang="zh-CN" sz="2400" dirty="0" smtClean="0"/>
              <a:t>managers</a:t>
            </a:r>
            <a:endParaRPr lang="en-US" altLang="zh-CN" sz="2400" dirty="0"/>
          </a:p>
          <a:p>
            <a:pPr>
              <a:buNone/>
            </a:pPr>
            <a:r>
              <a:rPr lang="en-US" altLang="zh-CN" sz="2400" dirty="0" smtClean="0"/>
              <a:t>From: Jerry </a:t>
            </a:r>
            <a:r>
              <a:rPr lang="en-US" altLang="zh-CN" sz="2400" dirty="0"/>
              <a:t>Fisher, Training </a:t>
            </a:r>
            <a:r>
              <a:rPr lang="en-US" altLang="zh-CN" sz="2400" dirty="0" smtClean="0"/>
              <a:t>manager</a:t>
            </a:r>
          </a:p>
          <a:p>
            <a:pPr>
              <a:buNone/>
            </a:pPr>
            <a:r>
              <a:rPr lang="en-US" altLang="zh-CN" sz="2400" dirty="0" smtClean="0"/>
              <a:t>Date: December </a:t>
            </a:r>
            <a:r>
              <a:rPr lang="en-US" altLang="zh-CN" sz="2400" dirty="0"/>
              <a:t>11, </a:t>
            </a:r>
            <a:r>
              <a:rPr lang="en-US" altLang="zh-CN" sz="2400" dirty="0" smtClean="0"/>
              <a:t>2015 </a:t>
            </a:r>
            <a:r>
              <a:rPr lang="en-US" altLang="zh-CN" sz="2400" dirty="0"/>
              <a:t>(November 12, </a:t>
            </a:r>
            <a:r>
              <a:rPr lang="en-US" altLang="zh-CN" sz="2400" dirty="0" smtClean="0"/>
              <a:t>2015)</a:t>
            </a:r>
            <a:endParaRPr lang="en-US" altLang="zh-CN" sz="2400" dirty="0"/>
          </a:p>
          <a:p>
            <a:pPr>
              <a:buFont typeface="Arial" charset="0"/>
              <a:buNone/>
            </a:pPr>
            <a:r>
              <a:rPr lang="en-US" altLang="zh-CN" sz="2400" dirty="0" smtClean="0"/>
              <a:t>Subject: Business </a:t>
            </a:r>
            <a:r>
              <a:rPr lang="en-US" altLang="zh-CN" sz="2400" dirty="0"/>
              <a:t>English Training </a:t>
            </a:r>
            <a:r>
              <a:rPr lang="en-US" altLang="zh-CN" sz="2400" dirty="0" smtClean="0"/>
              <a:t>Program</a:t>
            </a:r>
            <a:endParaRPr lang="en-US" altLang="zh-CN" sz="2400" dirty="0"/>
          </a:p>
        </p:txBody>
      </p:sp>
    </p:spTree>
    <p:extLst>
      <p:ext uri="{BB962C8B-B14F-4D97-AF65-F5344CB8AC3E}">
        <p14:creationId xmlns:p14="http://schemas.microsoft.com/office/powerpoint/2010/main" val="389377193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8436">
                                            <p:bg/>
                                          </p:spTgt>
                                        </p:tgtEl>
                                        <p:attrNameLst>
                                          <p:attrName>style.visibility</p:attrName>
                                        </p:attrNameLst>
                                      </p:cBhvr>
                                      <p:to>
                                        <p:strVal val="visible"/>
                                      </p:to>
                                    </p:set>
                                    <p:animEffect transition="in" filter="blinds(horizontal)">
                                      <p:cBhvr>
                                        <p:cTn id="7" dur="500"/>
                                        <p:tgtEl>
                                          <p:spTgt spid="18436">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8436">
                                            <p:txEl>
                                              <p:pRg st="0" end="0"/>
                                            </p:txEl>
                                          </p:spTgt>
                                        </p:tgtEl>
                                        <p:attrNameLst>
                                          <p:attrName>style.visibility</p:attrName>
                                        </p:attrNameLst>
                                      </p:cBhvr>
                                      <p:to>
                                        <p:strVal val="visible"/>
                                      </p:to>
                                    </p:set>
                                    <p:animEffect transition="in" filter="blinds(horizontal)">
                                      <p:cBhvr>
                                        <p:cTn id="10" dur="500"/>
                                        <p:tgtEl>
                                          <p:spTgt spid="18436">
                                            <p:txEl>
                                              <p:pRg st="0" end="0"/>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436">
                                            <p:txEl>
                                              <p:pRg st="1" end="1"/>
                                            </p:txEl>
                                          </p:spTgt>
                                        </p:tgtEl>
                                        <p:attrNameLst>
                                          <p:attrName>style.visibility</p:attrName>
                                        </p:attrNameLst>
                                      </p:cBhvr>
                                      <p:to>
                                        <p:strVal val="visible"/>
                                      </p:to>
                                    </p:set>
                                    <p:animEffect transition="in" filter="blinds(horizontal)">
                                      <p:cBhvr>
                                        <p:cTn id="13" dur="500"/>
                                        <p:tgtEl>
                                          <p:spTgt spid="18436">
                                            <p:txEl>
                                              <p:pRg st="1" end="1"/>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8436">
                                            <p:txEl>
                                              <p:pRg st="2" end="2"/>
                                            </p:txEl>
                                          </p:spTgt>
                                        </p:tgtEl>
                                        <p:attrNameLst>
                                          <p:attrName>style.visibility</p:attrName>
                                        </p:attrNameLst>
                                      </p:cBhvr>
                                      <p:to>
                                        <p:strVal val="visible"/>
                                      </p:to>
                                    </p:set>
                                    <p:animEffect transition="in" filter="blinds(horizontal)">
                                      <p:cBhvr>
                                        <p:cTn id="16" dur="500"/>
                                        <p:tgtEl>
                                          <p:spTgt spid="18436">
                                            <p:txEl>
                                              <p:pRg st="2" end="2"/>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8436">
                                            <p:txEl>
                                              <p:pRg st="3" end="3"/>
                                            </p:txEl>
                                          </p:spTgt>
                                        </p:tgtEl>
                                        <p:attrNameLst>
                                          <p:attrName>style.visibility</p:attrName>
                                        </p:attrNameLst>
                                      </p:cBhvr>
                                      <p:to>
                                        <p:strVal val="visible"/>
                                      </p:to>
                                    </p:set>
                                    <p:animEffect transition="in" filter="blinds(horizontal)">
                                      <p:cBhvr>
                                        <p:cTn id="19" dur="500"/>
                                        <p:tgtEl>
                                          <p:spTgt spid="18436">
                                            <p:txEl>
                                              <p:pRg st="3" end="3"/>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8437"/>
                                        </p:tgtEl>
                                        <p:attrNameLst>
                                          <p:attrName>style.visibility</p:attrName>
                                        </p:attrNameLst>
                                      </p:cBhvr>
                                      <p:to>
                                        <p:strVal val="visible"/>
                                      </p:to>
                                    </p:set>
                                    <p:animEffect transition="in" filter="blinds(horizontal)">
                                      <p:cBhvr>
                                        <p:cTn id="24" dur="500"/>
                                        <p:tgtEl>
                                          <p:spTgt spid="184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build="p" animBg="1"/>
      <p:bldP spid="184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2000" y="692696"/>
            <a:ext cx="7543800" cy="4896544"/>
          </a:xfrm>
        </p:spPr>
        <p:txBody>
          <a:bodyPr anchor="t">
            <a:normAutofit fontScale="92500" lnSpcReduction="10000"/>
          </a:bodyPr>
          <a:lstStyle/>
          <a:p>
            <a:pPr marL="514350" indent="-514350">
              <a:buFont typeface="+mj-lt"/>
              <a:buAutoNum type="arabicPeriod" startAt="2"/>
            </a:pPr>
            <a:r>
              <a:rPr lang="en-US" altLang="zh-CN" sz="3500" b="1" dirty="0" smtClean="0"/>
              <a:t>Translation</a:t>
            </a:r>
          </a:p>
          <a:p>
            <a:pPr lvl="1"/>
            <a:r>
              <a:rPr lang="en-US" altLang="zh-CN" sz="3000" dirty="0" smtClean="0"/>
              <a:t>This memo will present the decisions made at the meeting with head office.</a:t>
            </a:r>
          </a:p>
          <a:p>
            <a:pPr lvl="1"/>
            <a:r>
              <a:rPr lang="en-US" altLang="zh-CN" sz="3000" dirty="0" smtClean="0"/>
              <a:t>Although I am certain that everything is in order, it is advisable to have a double check.</a:t>
            </a:r>
          </a:p>
          <a:p>
            <a:pPr lvl="1"/>
            <a:r>
              <a:rPr lang="en-US" altLang="zh-CN" sz="3000" dirty="0" smtClean="0"/>
              <a:t>Please call my secretary on extension 703 to fix a mutually convenient time.</a:t>
            </a:r>
          </a:p>
          <a:p>
            <a:pPr lvl="1"/>
            <a:r>
              <a:rPr lang="zh-CN" altLang="en-US" sz="3000" dirty="0"/>
              <a:t>周三</a:t>
            </a:r>
            <a:r>
              <a:rPr lang="zh-CN" altLang="en-US" sz="3000" dirty="0" smtClean="0"/>
              <a:t>中午之前请务必把这份文件发给所有员工。</a:t>
            </a:r>
            <a:endParaRPr lang="en-US" altLang="zh-CN" sz="3000" dirty="0" smtClean="0"/>
          </a:p>
          <a:p>
            <a:pPr lvl="1"/>
            <a:r>
              <a:rPr lang="zh-CN" altLang="en-US" sz="3000" dirty="0"/>
              <a:t>此</a:t>
            </a:r>
            <a:r>
              <a:rPr lang="zh-CN" altLang="en-US" sz="3000" dirty="0" smtClean="0"/>
              <a:t>项规定立即执行：上班时间严禁用微信聊天。</a:t>
            </a:r>
            <a:endParaRPr lang="zh-CN" altLang="en-US" sz="3000" dirty="0"/>
          </a:p>
        </p:txBody>
      </p:sp>
    </p:spTree>
    <p:extLst>
      <p:ext uri="{BB962C8B-B14F-4D97-AF65-F5344CB8AC3E}">
        <p14:creationId xmlns:p14="http://schemas.microsoft.com/office/powerpoint/2010/main" val="35161988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520" y="980728"/>
            <a:ext cx="8640960" cy="4896544"/>
          </a:xfrm>
        </p:spPr>
        <p:txBody>
          <a:bodyPr anchor="t">
            <a:normAutofit/>
          </a:bodyPr>
          <a:lstStyle/>
          <a:p>
            <a:pPr marL="514350" indent="-514350">
              <a:buFont typeface="+mj-lt"/>
              <a:buAutoNum type="arabicPeriod" startAt="3"/>
            </a:pPr>
            <a:r>
              <a:rPr lang="en-US" altLang="zh-CN" sz="3500" b="1" dirty="0" smtClean="0"/>
              <a:t>Write </a:t>
            </a:r>
            <a:r>
              <a:rPr lang="en-US" altLang="zh-CN" sz="3200" b="1" dirty="0" smtClean="0"/>
              <a:t>a short, 3-paragraph memo </a:t>
            </a:r>
            <a:r>
              <a:rPr lang="en-US" altLang="zh-CN" sz="3200" dirty="0" smtClean="0"/>
              <a:t>to request suggestions from your employees for improving the quality of production/management.</a:t>
            </a:r>
            <a:endParaRPr lang="en-US" altLang="zh-CN" sz="3500" b="1" dirty="0" smtClean="0"/>
          </a:p>
        </p:txBody>
      </p:sp>
    </p:spTree>
    <p:extLst>
      <p:ext uri="{BB962C8B-B14F-4D97-AF65-F5344CB8AC3E}">
        <p14:creationId xmlns:p14="http://schemas.microsoft.com/office/powerpoint/2010/main" val="3516198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44624"/>
            <a:ext cx="6781800" cy="1008112"/>
          </a:xfrm>
        </p:spPr>
        <p:txBody>
          <a:bodyPr>
            <a:normAutofit/>
          </a:bodyPr>
          <a:lstStyle/>
          <a:p>
            <a:r>
              <a:rPr lang="en-US" altLang="zh-CN" sz="4400" dirty="0" smtClean="0"/>
              <a:t>After-Class Assignment </a:t>
            </a:r>
            <a:endParaRPr lang="zh-CN" altLang="en-US" sz="4400" dirty="0"/>
          </a:p>
        </p:txBody>
      </p:sp>
      <p:sp>
        <p:nvSpPr>
          <p:cNvPr id="3" name="内容占位符 2"/>
          <p:cNvSpPr>
            <a:spLocks noGrp="1"/>
          </p:cNvSpPr>
          <p:nvPr>
            <p:ph idx="1"/>
          </p:nvPr>
        </p:nvSpPr>
        <p:spPr>
          <a:xfrm>
            <a:off x="323528" y="1340768"/>
            <a:ext cx="8568952" cy="4608512"/>
          </a:xfrm>
        </p:spPr>
        <p:txBody>
          <a:bodyPr anchor="t">
            <a:normAutofit/>
          </a:bodyPr>
          <a:lstStyle/>
          <a:p>
            <a:pPr marL="0" indent="0">
              <a:buNone/>
            </a:pPr>
            <a:r>
              <a:rPr lang="en-US" altLang="zh-CN" sz="3200" dirty="0" smtClean="0">
                <a:solidFill>
                  <a:schemeClr val="tx1"/>
                </a:solidFill>
              </a:rPr>
              <a:t>1. Write a memo according to the given situation.</a:t>
            </a:r>
          </a:p>
          <a:p>
            <a:pPr marL="320040" lvl="1" indent="0" algn="just">
              <a:buNone/>
            </a:pPr>
            <a:r>
              <a:rPr lang="en-US" altLang="zh-CN" sz="3000" dirty="0" smtClean="0"/>
              <a:t>You, John Smith, Program Director, have just learned that an American delegation is going to pay a visit on June 12. The next morning, a presentation is to be given by a senior staff in your company and a discussion will also be held. Write a memo to encourage all the available staff to join and ask those who are interested in the presentation to tell you about it before May 7.</a:t>
            </a:r>
            <a:endParaRPr lang="zh-CN" altLang="en-US" sz="3000" dirty="0"/>
          </a:p>
        </p:txBody>
      </p:sp>
    </p:spTree>
    <p:extLst>
      <p:ext uri="{BB962C8B-B14F-4D97-AF65-F5344CB8AC3E}">
        <p14:creationId xmlns:p14="http://schemas.microsoft.com/office/powerpoint/2010/main" val="3516198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内容占位符 4"/>
          <p:cNvSpPr>
            <a:spLocks noGrp="1"/>
          </p:cNvSpPr>
          <p:nvPr>
            <p:ph idx="1"/>
          </p:nvPr>
        </p:nvSpPr>
        <p:spPr>
          <a:xfrm>
            <a:off x="467544" y="476672"/>
            <a:ext cx="8064896" cy="5760640"/>
          </a:xfrm>
        </p:spPr>
        <p:txBody>
          <a:bodyPr>
            <a:normAutofit/>
          </a:bodyPr>
          <a:lstStyle/>
          <a:p>
            <a:pPr>
              <a:buNone/>
            </a:pPr>
            <a:endParaRPr lang="en-US" altLang="zh-CN" sz="3000" dirty="0" smtClean="0"/>
          </a:p>
          <a:p>
            <a:pPr>
              <a:buNone/>
            </a:pPr>
            <a:r>
              <a:rPr lang="en-US" altLang="zh-CN" sz="3000" dirty="0" smtClean="0"/>
              <a:t>2. Write </a:t>
            </a:r>
            <a:r>
              <a:rPr lang="en-US" altLang="zh-CN" sz="3000" dirty="0"/>
              <a:t>a memo according to the given </a:t>
            </a:r>
            <a:r>
              <a:rPr lang="en-US" altLang="zh-CN" sz="3000" dirty="0" smtClean="0"/>
              <a:t>situation</a:t>
            </a:r>
          </a:p>
          <a:p>
            <a:pPr>
              <a:buNone/>
            </a:pPr>
            <a:endParaRPr lang="en-US" altLang="zh-CN" sz="3000" dirty="0" smtClean="0"/>
          </a:p>
          <a:p>
            <a:pPr algn="just">
              <a:buNone/>
            </a:pPr>
            <a:r>
              <a:rPr lang="en-US" altLang="zh-CN" sz="3000" dirty="0" smtClean="0"/>
              <a:t>   You are Head of Research for an international car manufacturer. You have to make an urgent trip tomorrow to visit Pierre Blanco, a colleague who works for a subsidiary. Write a memo to your secretary telling her who you are going to meet and when, asking her to book flight tickets and accommodation, and telling her what work you would like her to do in your absence. </a:t>
            </a:r>
          </a:p>
          <a:p>
            <a:pPr>
              <a:buNone/>
            </a:pPr>
            <a:endParaRPr lang="en-US" altLang="zh-CN" dirty="0" smtClean="0"/>
          </a:p>
          <a:p>
            <a:endParaRPr lang="zh-CN" altLang="en-US" dirty="0"/>
          </a:p>
        </p:txBody>
      </p:sp>
    </p:spTree>
    <p:extLst>
      <p:ext uri="{BB962C8B-B14F-4D97-AF65-F5344CB8AC3E}">
        <p14:creationId xmlns:p14="http://schemas.microsoft.com/office/powerpoint/2010/main" val="842316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55576" y="44624"/>
            <a:ext cx="6781800" cy="1008112"/>
          </a:xfrm>
        </p:spPr>
        <p:txBody>
          <a:bodyPr>
            <a:normAutofit/>
          </a:bodyPr>
          <a:lstStyle/>
          <a:p>
            <a:r>
              <a:rPr lang="en-US" altLang="zh-CN" sz="4400" dirty="0" smtClean="0"/>
              <a:t>Teaching </a:t>
            </a:r>
            <a:r>
              <a:rPr lang="en-US" altLang="zh-CN" sz="4400" dirty="0"/>
              <a:t>C</a:t>
            </a:r>
            <a:r>
              <a:rPr lang="en-US" altLang="zh-CN" sz="4400" dirty="0" smtClean="0"/>
              <a:t>ontents</a:t>
            </a:r>
            <a:endParaRPr lang="zh-CN" altLang="en-US" sz="4400" dirty="0"/>
          </a:p>
        </p:txBody>
      </p:sp>
      <p:sp>
        <p:nvSpPr>
          <p:cNvPr id="3" name="内容占位符 2"/>
          <p:cNvSpPr>
            <a:spLocks noGrp="1"/>
          </p:cNvSpPr>
          <p:nvPr>
            <p:ph idx="1"/>
          </p:nvPr>
        </p:nvSpPr>
        <p:spPr>
          <a:xfrm>
            <a:off x="762000" y="1484784"/>
            <a:ext cx="7543800" cy="4608512"/>
          </a:xfrm>
        </p:spPr>
        <p:txBody>
          <a:bodyPr anchor="t">
            <a:normAutofit fontScale="85000" lnSpcReduction="20000"/>
          </a:bodyPr>
          <a:lstStyle/>
          <a:p>
            <a:pPr marL="571500" indent="-571500">
              <a:buNone/>
            </a:pPr>
            <a:r>
              <a:rPr lang="en-US" altLang="zh-CN" sz="3200" b="1" dirty="0" smtClean="0"/>
              <a:t>  I</a:t>
            </a:r>
            <a:r>
              <a:rPr lang="en-US" altLang="zh-CN" sz="3200" b="1" dirty="0"/>
              <a:t>.</a:t>
            </a:r>
            <a:r>
              <a:rPr lang="en-US" altLang="zh-CN" sz="3200" b="1" dirty="0" smtClean="0"/>
              <a:t> What is a memo?</a:t>
            </a:r>
          </a:p>
          <a:p>
            <a:pPr marL="571500" indent="-571500">
              <a:buNone/>
            </a:pPr>
            <a:endParaRPr lang="en-US" altLang="zh-CN" sz="3200" dirty="0" smtClean="0"/>
          </a:p>
          <a:p>
            <a:r>
              <a:rPr lang="en-US" altLang="zh-CN" sz="3200" b="1" dirty="0" smtClean="0"/>
              <a:t>Memo</a:t>
            </a:r>
            <a:r>
              <a:rPr lang="en-US" altLang="zh-CN" sz="3200" dirty="0" smtClean="0"/>
              <a:t> (memorandum): a short official note to another person in the same company or organization</a:t>
            </a:r>
          </a:p>
          <a:p>
            <a:r>
              <a:rPr lang="en-US" altLang="zh-CN" sz="3000" dirty="0" smtClean="0"/>
              <a:t>an informal written business communication.</a:t>
            </a:r>
          </a:p>
          <a:p>
            <a:r>
              <a:rPr lang="en-US" altLang="zh-CN" sz="3200" b="1" dirty="0" smtClean="0"/>
              <a:t>Length</a:t>
            </a:r>
            <a:r>
              <a:rPr lang="en-US" altLang="zh-CN" sz="3200" dirty="0" smtClean="0"/>
              <a:t>: short</a:t>
            </a:r>
          </a:p>
          <a:p>
            <a:r>
              <a:rPr lang="en-US" altLang="zh-CN" sz="3000" dirty="0" smtClean="0"/>
              <a:t>no more than two or three short paragraphs</a:t>
            </a:r>
          </a:p>
          <a:p>
            <a:r>
              <a:rPr lang="en-US" altLang="zh-CN" sz="3200" b="1" dirty="0" smtClean="0"/>
              <a:t>Language style</a:t>
            </a:r>
            <a:r>
              <a:rPr lang="en-US" altLang="zh-CN" sz="3200" dirty="0" smtClean="0"/>
              <a:t>: use simple language and a neutral tone</a:t>
            </a:r>
          </a:p>
          <a:p>
            <a:r>
              <a:rPr lang="en-US" altLang="zh-CN" sz="3000" dirty="0" smtClean="0"/>
              <a:t>less formal than business letters </a:t>
            </a:r>
          </a:p>
          <a:p>
            <a:pPr marL="571500" indent="-571500">
              <a:buNone/>
            </a:pPr>
            <a:endParaRPr lang="zh-CN" altLang="en-US" sz="3200" dirty="0"/>
          </a:p>
        </p:txBody>
      </p:sp>
    </p:spTree>
    <p:extLst>
      <p:ext uri="{BB962C8B-B14F-4D97-AF65-F5344CB8AC3E}">
        <p14:creationId xmlns:p14="http://schemas.microsoft.com/office/powerpoint/2010/main" val="33192559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62000" y="620688"/>
            <a:ext cx="7842448" cy="5400600"/>
          </a:xfrm>
        </p:spPr>
        <p:txBody>
          <a:bodyPr anchor="t">
            <a:normAutofit/>
          </a:bodyPr>
          <a:lstStyle/>
          <a:p>
            <a:pPr marL="0" indent="0">
              <a:buNone/>
            </a:pPr>
            <a:r>
              <a:rPr lang="en-US" altLang="zh-CN" sz="2800" b="1" dirty="0" smtClean="0"/>
              <a:t>II. The purposes of a memo</a:t>
            </a:r>
          </a:p>
          <a:p>
            <a:pPr marL="571500" indent="-571500">
              <a:buNone/>
            </a:pPr>
            <a:endParaRPr lang="en-US" altLang="zh-CN" sz="3200" dirty="0" smtClean="0"/>
          </a:p>
          <a:p>
            <a:pPr lvl="1">
              <a:lnSpc>
                <a:spcPct val="80000"/>
              </a:lnSpc>
            </a:pPr>
            <a:r>
              <a:rPr lang="en-US" altLang="zh-CN" sz="2600" dirty="0" smtClean="0"/>
              <a:t>Make a request</a:t>
            </a:r>
          </a:p>
          <a:p>
            <a:pPr lvl="1">
              <a:lnSpc>
                <a:spcPct val="80000"/>
              </a:lnSpc>
            </a:pPr>
            <a:r>
              <a:rPr lang="en-US" altLang="zh-CN" sz="2600" dirty="0" smtClean="0"/>
              <a:t>Give instructions</a:t>
            </a:r>
          </a:p>
          <a:p>
            <a:pPr lvl="1">
              <a:lnSpc>
                <a:spcPct val="80000"/>
              </a:lnSpc>
            </a:pPr>
            <a:r>
              <a:rPr lang="en-US" altLang="zh-CN" sz="2600" dirty="0" smtClean="0"/>
              <a:t>Make announcements</a:t>
            </a:r>
          </a:p>
          <a:p>
            <a:pPr lvl="1">
              <a:lnSpc>
                <a:spcPct val="80000"/>
              </a:lnSpc>
            </a:pPr>
            <a:r>
              <a:rPr lang="en-US" altLang="zh-CN" sz="2600" dirty="0" smtClean="0"/>
              <a:t>Answer a request</a:t>
            </a:r>
          </a:p>
          <a:p>
            <a:pPr lvl="1">
              <a:lnSpc>
                <a:spcPct val="80000"/>
              </a:lnSpc>
            </a:pPr>
            <a:r>
              <a:rPr lang="en-US" altLang="zh-CN" sz="2600" dirty="0" smtClean="0">
                <a:latin typeface="Arial"/>
              </a:rPr>
              <a:t>…</a:t>
            </a:r>
            <a:endParaRPr lang="en-US" altLang="zh-CN" sz="2600" dirty="0" smtClean="0"/>
          </a:p>
          <a:p>
            <a:pPr>
              <a:lnSpc>
                <a:spcPct val="80000"/>
              </a:lnSpc>
            </a:pPr>
            <a:r>
              <a:rPr lang="en-US" altLang="zh-CN" sz="2800" dirty="0" smtClean="0"/>
              <a:t>It provides a written record of the date, message, name of the sender and the receiver.</a:t>
            </a:r>
          </a:p>
          <a:p>
            <a:pPr lvl="1">
              <a:lnSpc>
                <a:spcPct val="80000"/>
              </a:lnSpc>
            </a:pPr>
            <a:r>
              <a:rPr lang="en-US" altLang="zh-CN" sz="2600" dirty="0" smtClean="0"/>
              <a:t>The message can be filed and referred to later.</a:t>
            </a:r>
          </a:p>
          <a:p>
            <a:pPr>
              <a:lnSpc>
                <a:spcPct val="80000"/>
              </a:lnSpc>
            </a:pPr>
            <a:r>
              <a:rPr lang="en-US" altLang="zh-CN" sz="2800" dirty="0" smtClean="0"/>
              <a:t>It does not demand immediate attention.</a:t>
            </a:r>
          </a:p>
          <a:p>
            <a:pPr lvl="1">
              <a:lnSpc>
                <a:spcPct val="80000"/>
              </a:lnSpc>
            </a:pPr>
            <a:r>
              <a:rPr lang="en-US" altLang="zh-CN" sz="2600" dirty="0" smtClean="0"/>
              <a:t>Save the time of both the sender and the receiver.</a:t>
            </a:r>
          </a:p>
          <a:p>
            <a:pPr marL="571500" indent="-571500">
              <a:buNone/>
            </a:pPr>
            <a:endParaRPr lang="zh-CN" altLang="en-US" sz="3200" dirty="0"/>
          </a:p>
        </p:txBody>
      </p:sp>
    </p:spTree>
    <p:extLst>
      <p:ext uri="{BB962C8B-B14F-4D97-AF65-F5344CB8AC3E}">
        <p14:creationId xmlns:p14="http://schemas.microsoft.com/office/powerpoint/2010/main" val="33192559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Rot="1" noChangeArrowheads="1"/>
          </p:cNvSpPr>
          <p:nvPr>
            <p:ph type="title"/>
          </p:nvPr>
        </p:nvSpPr>
        <p:spPr>
          <a:xfrm>
            <a:off x="107504" y="188640"/>
            <a:ext cx="7532638" cy="864096"/>
          </a:xfrm>
        </p:spPr>
        <p:txBody>
          <a:bodyPr>
            <a:noAutofit/>
          </a:bodyPr>
          <a:lstStyle/>
          <a:p>
            <a:r>
              <a:rPr lang="en-US" altLang="zh-CN" sz="2800" b="1" dirty="0" smtClean="0">
                <a:latin typeface="+mn-lt"/>
              </a:rPr>
              <a:t>III. Contents </a:t>
            </a:r>
            <a:r>
              <a:rPr lang="en-US" altLang="zh-CN" sz="2800" b="1" dirty="0">
                <a:latin typeface="+mn-lt"/>
              </a:rPr>
              <a:t>of a memo</a:t>
            </a:r>
          </a:p>
        </p:txBody>
      </p:sp>
      <p:sp>
        <p:nvSpPr>
          <p:cNvPr id="6149" name="Rectangle 5"/>
          <p:cNvSpPr>
            <a:spLocks noGrp="1" noRot="1" noChangeArrowheads="1"/>
          </p:cNvSpPr>
          <p:nvPr>
            <p:ph type="body" sz="half" idx="2"/>
          </p:nvPr>
        </p:nvSpPr>
        <p:spPr>
          <a:xfrm>
            <a:off x="2411288" y="1196752"/>
            <a:ext cx="6553200" cy="4967734"/>
          </a:xfrm>
          <a:noFill/>
          <a:ln>
            <a:solidFill>
              <a:schemeClr val="tx1"/>
            </a:solidFill>
            <a:miter lim="800000"/>
            <a:headEnd/>
            <a:tailEnd/>
          </a:ln>
        </p:spPr>
        <p:txBody>
          <a:bodyPr/>
          <a:lstStyle/>
          <a:p>
            <a:pPr algn="ctr">
              <a:lnSpc>
                <a:spcPct val="125000"/>
              </a:lnSpc>
              <a:spcBef>
                <a:spcPts val="0"/>
              </a:spcBef>
              <a:buFont typeface="Arial" charset="0"/>
              <a:buNone/>
            </a:pPr>
            <a:r>
              <a:rPr lang="en-US" altLang="zh-CN" sz="2400" dirty="0"/>
              <a:t>MEMO</a:t>
            </a:r>
          </a:p>
          <a:p>
            <a:pPr>
              <a:lnSpc>
                <a:spcPct val="125000"/>
              </a:lnSpc>
              <a:buFont typeface="Arial" charset="0"/>
              <a:buNone/>
            </a:pPr>
            <a:r>
              <a:rPr lang="en-US" altLang="zh-CN" sz="2400" dirty="0">
                <a:solidFill>
                  <a:schemeClr val="tx1"/>
                </a:solidFill>
              </a:rPr>
              <a:t>To: All Department Managers</a:t>
            </a:r>
          </a:p>
          <a:p>
            <a:pPr>
              <a:lnSpc>
                <a:spcPct val="125000"/>
              </a:lnSpc>
              <a:buFont typeface="Arial" charset="0"/>
              <a:buNone/>
            </a:pPr>
            <a:r>
              <a:rPr lang="en-US" altLang="zh-CN" sz="2400" dirty="0">
                <a:solidFill>
                  <a:schemeClr val="tx1"/>
                </a:solidFill>
              </a:rPr>
              <a:t>From: Simon </a:t>
            </a:r>
            <a:r>
              <a:rPr lang="en-US" altLang="zh-CN" sz="2400" dirty="0" err="1">
                <a:solidFill>
                  <a:schemeClr val="tx1"/>
                </a:solidFill>
              </a:rPr>
              <a:t>Hofner</a:t>
            </a:r>
            <a:r>
              <a:rPr lang="en-US" altLang="zh-CN" sz="2400" dirty="0">
                <a:solidFill>
                  <a:schemeClr val="tx1"/>
                </a:solidFill>
              </a:rPr>
              <a:t>, Human Resources Manager</a:t>
            </a:r>
          </a:p>
          <a:p>
            <a:pPr>
              <a:lnSpc>
                <a:spcPct val="125000"/>
              </a:lnSpc>
              <a:buFont typeface="Arial" charset="0"/>
              <a:buNone/>
            </a:pPr>
            <a:r>
              <a:rPr lang="en-US" altLang="zh-CN" sz="2400" dirty="0">
                <a:solidFill>
                  <a:schemeClr val="tx1"/>
                </a:solidFill>
              </a:rPr>
              <a:t>Date: 30 March, </a:t>
            </a:r>
            <a:r>
              <a:rPr lang="en-US" altLang="zh-CN" sz="2400" dirty="0" smtClean="0">
                <a:solidFill>
                  <a:schemeClr val="tx1"/>
                </a:solidFill>
              </a:rPr>
              <a:t>2016</a:t>
            </a:r>
            <a:endParaRPr lang="en-US" altLang="zh-CN" sz="2400" dirty="0">
              <a:solidFill>
                <a:schemeClr val="tx1"/>
              </a:solidFill>
            </a:endParaRPr>
          </a:p>
          <a:p>
            <a:pPr>
              <a:lnSpc>
                <a:spcPct val="125000"/>
              </a:lnSpc>
              <a:buFont typeface="Arial" charset="0"/>
              <a:buNone/>
            </a:pPr>
            <a:r>
              <a:rPr lang="en-US" altLang="zh-CN" sz="2400" dirty="0">
                <a:solidFill>
                  <a:schemeClr val="tx1"/>
                </a:solidFill>
              </a:rPr>
              <a:t>Subject: In-service English Training</a:t>
            </a:r>
          </a:p>
          <a:p>
            <a:pPr marL="0" indent="0" algn="just" fontAlgn="t">
              <a:lnSpc>
                <a:spcPct val="125000"/>
              </a:lnSpc>
              <a:spcBef>
                <a:spcPts val="0"/>
              </a:spcBef>
              <a:buFont typeface="Arial" charset="0"/>
              <a:buNone/>
            </a:pPr>
            <a:r>
              <a:rPr lang="en-US" altLang="zh-CN" sz="2400" dirty="0">
                <a:solidFill>
                  <a:schemeClr val="tx1"/>
                </a:solidFill>
              </a:rPr>
              <a:t>    An English class will take place in the Training Center. Please encourage </a:t>
            </a:r>
            <a:r>
              <a:rPr lang="en-US" altLang="zh-CN" sz="2400" dirty="0" smtClean="0">
                <a:solidFill>
                  <a:schemeClr val="tx1"/>
                </a:solidFill>
              </a:rPr>
              <a:t>staff </a:t>
            </a:r>
            <a:r>
              <a:rPr lang="en-US" altLang="zh-CN" sz="2400" dirty="0">
                <a:solidFill>
                  <a:schemeClr val="tx1"/>
                </a:solidFill>
              </a:rPr>
              <a:t>in your own department to attend the course.</a:t>
            </a:r>
          </a:p>
          <a:p>
            <a:pPr marL="0" indent="0" algn="just" fontAlgn="t">
              <a:lnSpc>
                <a:spcPct val="125000"/>
              </a:lnSpc>
              <a:spcBef>
                <a:spcPts val="0"/>
              </a:spcBef>
              <a:buFont typeface="Arial" charset="0"/>
              <a:buNone/>
            </a:pPr>
            <a:r>
              <a:rPr lang="en-US" altLang="zh-CN" sz="2400" dirty="0">
                <a:solidFill>
                  <a:schemeClr val="tx1"/>
                </a:solidFill>
              </a:rPr>
              <a:t>    Please send me the names of all interested </a:t>
            </a:r>
            <a:r>
              <a:rPr lang="en-US" altLang="zh-CN" sz="2400" dirty="0" smtClean="0">
                <a:solidFill>
                  <a:schemeClr val="tx1"/>
                </a:solidFill>
              </a:rPr>
              <a:t>staff </a:t>
            </a:r>
            <a:r>
              <a:rPr lang="en-US" altLang="zh-CN" sz="2400" dirty="0">
                <a:solidFill>
                  <a:schemeClr val="tx1"/>
                </a:solidFill>
              </a:rPr>
              <a:t>by n</a:t>
            </a:r>
            <a:r>
              <a:rPr lang="en-US" altLang="zh-CN" sz="2400" dirty="0" smtClean="0">
                <a:solidFill>
                  <a:schemeClr val="tx1"/>
                </a:solidFill>
              </a:rPr>
              <a:t>ext Friday.</a:t>
            </a:r>
            <a:endParaRPr lang="en-US" altLang="zh-CN" sz="2400" dirty="0">
              <a:solidFill>
                <a:schemeClr val="tx1"/>
              </a:solidFill>
            </a:endParaRPr>
          </a:p>
        </p:txBody>
      </p:sp>
      <p:sp>
        <p:nvSpPr>
          <p:cNvPr id="6151" name="Text Box 7"/>
          <p:cNvSpPr txBox="1">
            <a:spLocks noChangeArrowheads="1"/>
          </p:cNvSpPr>
          <p:nvPr/>
        </p:nvSpPr>
        <p:spPr bwMode="auto">
          <a:xfrm>
            <a:off x="287238" y="1700808"/>
            <a:ext cx="226853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solidFill>
                  <a:schemeClr val="accent1">
                    <a:lumMod val="75000"/>
                  </a:schemeClr>
                </a:solidFill>
              </a:rPr>
              <a:t>the </a:t>
            </a:r>
            <a:r>
              <a:rPr lang="en-US" altLang="zh-CN" sz="2800" b="1" dirty="0" smtClean="0">
                <a:solidFill>
                  <a:schemeClr val="accent1">
                    <a:lumMod val="75000"/>
                  </a:schemeClr>
                </a:solidFill>
              </a:rPr>
              <a:t>receivers</a:t>
            </a:r>
            <a:endParaRPr lang="en-US" altLang="zh-CN" sz="2800" b="1" dirty="0">
              <a:solidFill>
                <a:schemeClr val="accent1">
                  <a:lumMod val="75000"/>
                </a:schemeClr>
              </a:solidFill>
            </a:endParaRPr>
          </a:p>
        </p:txBody>
      </p:sp>
      <p:sp>
        <p:nvSpPr>
          <p:cNvPr id="6152" name="Text Box 8"/>
          <p:cNvSpPr txBox="1">
            <a:spLocks noChangeArrowheads="1"/>
          </p:cNvSpPr>
          <p:nvPr/>
        </p:nvSpPr>
        <p:spPr bwMode="auto">
          <a:xfrm>
            <a:off x="467544" y="2257708"/>
            <a:ext cx="18002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solidFill>
                  <a:schemeClr val="accent1">
                    <a:lumMod val="75000"/>
                  </a:schemeClr>
                </a:solidFill>
              </a:rPr>
              <a:t>the sender</a:t>
            </a:r>
          </a:p>
        </p:txBody>
      </p:sp>
      <p:sp>
        <p:nvSpPr>
          <p:cNvPr id="6153" name="Text Box 9"/>
          <p:cNvSpPr txBox="1">
            <a:spLocks noChangeArrowheads="1"/>
          </p:cNvSpPr>
          <p:nvPr/>
        </p:nvSpPr>
        <p:spPr bwMode="auto">
          <a:xfrm>
            <a:off x="1007592" y="2780928"/>
            <a:ext cx="90011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sz="2800" b="1" dirty="0">
                <a:solidFill>
                  <a:schemeClr val="accent1">
                    <a:lumMod val="75000"/>
                  </a:schemeClr>
                </a:solidFill>
              </a:rPr>
              <a:t>date</a:t>
            </a:r>
          </a:p>
        </p:txBody>
      </p:sp>
      <p:sp>
        <p:nvSpPr>
          <p:cNvPr id="6154" name="Text Box 10"/>
          <p:cNvSpPr txBox="1">
            <a:spLocks noChangeArrowheads="1"/>
          </p:cNvSpPr>
          <p:nvPr/>
        </p:nvSpPr>
        <p:spPr bwMode="auto">
          <a:xfrm>
            <a:off x="827584" y="3284984"/>
            <a:ext cx="14401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800" b="1" dirty="0">
                <a:solidFill>
                  <a:schemeClr val="accent1">
                    <a:lumMod val="75000"/>
                  </a:schemeClr>
                </a:solidFill>
              </a:rPr>
              <a:t>subject</a:t>
            </a:r>
          </a:p>
        </p:txBody>
      </p:sp>
      <p:sp>
        <p:nvSpPr>
          <p:cNvPr id="6155" name="Text Box 11"/>
          <p:cNvSpPr txBox="1">
            <a:spLocks noChangeArrowheads="1"/>
          </p:cNvSpPr>
          <p:nvPr/>
        </p:nvSpPr>
        <p:spPr bwMode="auto">
          <a:xfrm>
            <a:off x="899592" y="4437112"/>
            <a:ext cx="11521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2800" b="1" dirty="0">
                <a:solidFill>
                  <a:schemeClr val="accent1">
                    <a:lumMod val="75000"/>
                  </a:schemeClr>
                </a:solidFill>
              </a:rPr>
              <a:t>body</a:t>
            </a:r>
          </a:p>
        </p:txBody>
      </p:sp>
    </p:spTree>
    <p:extLst>
      <p:ext uri="{BB962C8B-B14F-4D97-AF65-F5344CB8AC3E}">
        <p14:creationId xmlns:p14="http://schemas.microsoft.com/office/powerpoint/2010/main" val="2945647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9">
                                            <p:bg/>
                                          </p:spTgt>
                                        </p:tgtEl>
                                        <p:attrNameLst>
                                          <p:attrName>style.visibility</p:attrName>
                                        </p:attrNameLst>
                                      </p:cBhvr>
                                      <p:to>
                                        <p:strVal val="visible"/>
                                      </p:to>
                                    </p:set>
                                    <p:animEffect transition="in" filter="blinds(horizontal)">
                                      <p:cBhvr>
                                        <p:cTn id="7" dur="500"/>
                                        <p:tgtEl>
                                          <p:spTgt spid="6149">
                                            <p:bg/>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149">
                                            <p:txEl>
                                              <p:pRg st="0" end="0"/>
                                            </p:txEl>
                                          </p:spTgt>
                                        </p:tgtEl>
                                        <p:attrNameLst>
                                          <p:attrName>style.visibility</p:attrName>
                                        </p:attrNameLst>
                                      </p:cBhvr>
                                      <p:to>
                                        <p:strVal val="visible"/>
                                      </p:to>
                                    </p:set>
                                    <p:animEffect transition="in" filter="blinds(horizontal)">
                                      <p:cBhvr>
                                        <p:cTn id="10" dur="500"/>
                                        <p:tgtEl>
                                          <p:spTgt spid="6149">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6149">
                                            <p:txEl>
                                              <p:pRg st="1" end="1"/>
                                            </p:txEl>
                                          </p:spTgt>
                                        </p:tgtEl>
                                        <p:attrNameLst>
                                          <p:attrName>style.visibility</p:attrName>
                                        </p:attrNameLst>
                                      </p:cBhvr>
                                      <p:to>
                                        <p:strVal val="visible"/>
                                      </p:to>
                                    </p:set>
                                    <p:animEffect transition="in" filter="blinds(horizontal)">
                                      <p:cBhvr>
                                        <p:cTn id="15" dur="500"/>
                                        <p:tgtEl>
                                          <p:spTgt spid="6149">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6151"/>
                                        </p:tgtEl>
                                        <p:attrNameLst>
                                          <p:attrName>style.visibility</p:attrName>
                                        </p:attrNameLst>
                                      </p:cBhvr>
                                      <p:to>
                                        <p:strVal val="visible"/>
                                      </p:to>
                                    </p:set>
                                    <p:anim calcmode="lin" valueType="num">
                                      <p:cBhvr additive="base">
                                        <p:cTn id="20" dur="500" fill="hold"/>
                                        <p:tgtEl>
                                          <p:spTgt spid="6151"/>
                                        </p:tgtEl>
                                        <p:attrNameLst>
                                          <p:attrName>ppt_x</p:attrName>
                                        </p:attrNameLst>
                                      </p:cBhvr>
                                      <p:tavLst>
                                        <p:tav tm="0">
                                          <p:val>
                                            <p:strVal val="0-#ppt_w/2"/>
                                          </p:val>
                                        </p:tav>
                                        <p:tav tm="100000">
                                          <p:val>
                                            <p:strVal val="#ppt_x"/>
                                          </p:val>
                                        </p:tav>
                                      </p:tavLst>
                                    </p:anim>
                                    <p:anim calcmode="lin" valueType="num">
                                      <p:cBhvr additive="base">
                                        <p:cTn id="21" dur="500" fill="hold"/>
                                        <p:tgtEl>
                                          <p:spTgt spid="6151"/>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6149">
                                            <p:txEl>
                                              <p:pRg st="2" end="2"/>
                                            </p:txEl>
                                          </p:spTgt>
                                        </p:tgtEl>
                                        <p:attrNameLst>
                                          <p:attrName>style.visibility</p:attrName>
                                        </p:attrNameLst>
                                      </p:cBhvr>
                                      <p:to>
                                        <p:strVal val="visible"/>
                                      </p:to>
                                    </p:set>
                                    <p:animEffect transition="in" filter="blinds(horizontal)">
                                      <p:cBhvr>
                                        <p:cTn id="26" dur="500"/>
                                        <p:tgtEl>
                                          <p:spTgt spid="6149">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152"/>
                                        </p:tgtEl>
                                        <p:attrNameLst>
                                          <p:attrName>style.visibility</p:attrName>
                                        </p:attrNameLst>
                                      </p:cBhvr>
                                      <p:to>
                                        <p:strVal val="visible"/>
                                      </p:to>
                                    </p:set>
                                    <p:anim calcmode="lin" valueType="num">
                                      <p:cBhvr additive="base">
                                        <p:cTn id="31" dur="500" fill="hold"/>
                                        <p:tgtEl>
                                          <p:spTgt spid="6152"/>
                                        </p:tgtEl>
                                        <p:attrNameLst>
                                          <p:attrName>ppt_x</p:attrName>
                                        </p:attrNameLst>
                                      </p:cBhvr>
                                      <p:tavLst>
                                        <p:tav tm="0">
                                          <p:val>
                                            <p:strVal val="0-#ppt_w/2"/>
                                          </p:val>
                                        </p:tav>
                                        <p:tav tm="100000">
                                          <p:val>
                                            <p:strVal val="#ppt_x"/>
                                          </p:val>
                                        </p:tav>
                                      </p:tavLst>
                                    </p:anim>
                                    <p:anim calcmode="lin" valueType="num">
                                      <p:cBhvr additive="base">
                                        <p:cTn id="32" dur="500" fill="hold"/>
                                        <p:tgtEl>
                                          <p:spTgt spid="6152"/>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149">
                                            <p:txEl>
                                              <p:pRg st="3" end="3"/>
                                            </p:txEl>
                                          </p:spTgt>
                                        </p:tgtEl>
                                        <p:attrNameLst>
                                          <p:attrName>style.visibility</p:attrName>
                                        </p:attrNameLst>
                                      </p:cBhvr>
                                      <p:to>
                                        <p:strVal val="visible"/>
                                      </p:to>
                                    </p:set>
                                    <p:animEffect transition="in" filter="blinds(horizontal)">
                                      <p:cBhvr>
                                        <p:cTn id="37" dur="500"/>
                                        <p:tgtEl>
                                          <p:spTgt spid="6149">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8" fill="hold" grpId="0" nodeType="clickEffect">
                                  <p:stCondLst>
                                    <p:cond delay="0"/>
                                  </p:stCondLst>
                                  <p:childTnLst>
                                    <p:set>
                                      <p:cBhvr>
                                        <p:cTn id="41" dur="1" fill="hold">
                                          <p:stCondLst>
                                            <p:cond delay="0"/>
                                          </p:stCondLst>
                                        </p:cTn>
                                        <p:tgtEl>
                                          <p:spTgt spid="6153"/>
                                        </p:tgtEl>
                                        <p:attrNameLst>
                                          <p:attrName>style.visibility</p:attrName>
                                        </p:attrNameLst>
                                      </p:cBhvr>
                                      <p:to>
                                        <p:strVal val="visible"/>
                                      </p:to>
                                    </p:set>
                                    <p:anim calcmode="lin" valueType="num">
                                      <p:cBhvr additive="base">
                                        <p:cTn id="42" dur="500" fill="hold"/>
                                        <p:tgtEl>
                                          <p:spTgt spid="6153"/>
                                        </p:tgtEl>
                                        <p:attrNameLst>
                                          <p:attrName>ppt_x</p:attrName>
                                        </p:attrNameLst>
                                      </p:cBhvr>
                                      <p:tavLst>
                                        <p:tav tm="0">
                                          <p:val>
                                            <p:strVal val="0-#ppt_w/2"/>
                                          </p:val>
                                        </p:tav>
                                        <p:tav tm="100000">
                                          <p:val>
                                            <p:strVal val="#ppt_x"/>
                                          </p:val>
                                        </p:tav>
                                      </p:tavLst>
                                    </p:anim>
                                    <p:anim calcmode="lin" valueType="num">
                                      <p:cBhvr additive="base">
                                        <p:cTn id="43" dur="500" fill="hold"/>
                                        <p:tgtEl>
                                          <p:spTgt spid="6153"/>
                                        </p:tgtEl>
                                        <p:attrNameLst>
                                          <p:attrName>ppt_y</p:attrName>
                                        </p:attrNameLst>
                                      </p:cBhvr>
                                      <p:tavLst>
                                        <p:tav tm="0">
                                          <p:val>
                                            <p:strVal val="#ppt_y"/>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6149">
                                            <p:txEl>
                                              <p:pRg st="4" end="4"/>
                                            </p:txEl>
                                          </p:spTgt>
                                        </p:tgtEl>
                                        <p:attrNameLst>
                                          <p:attrName>style.visibility</p:attrName>
                                        </p:attrNameLst>
                                      </p:cBhvr>
                                      <p:to>
                                        <p:strVal val="visible"/>
                                      </p:to>
                                    </p:set>
                                    <p:animEffect transition="in" filter="blinds(horizontal)">
                                      <p:cBhvr>
                                        <p:cTn id="48" dur="500"/>
                                        <p:tgtEl>
                                          <p:spTgt spid="6149">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6154"/>
                                        </p:tgtEl>
                                        <p:attrNameLst>
                                          <p:attrName>style.visibility</p:attrName>
                                        </p:attrNameLst>
                                      </p:cBhvr>
                                      <p:to>
                                        <p:strVal val="visible"/>
                                      </p:to>
                                    </p:set>
                                    <p:anim calcmode="lin" valueType="num">
                                      <p:cBhvr additive="base">
                                        <p:cTn id="53" dur="500" fill="hold"/>
                                        <p:tgtEl>
                                          <p:spTgt spid="6154"/>
                                        </p:tgtEl>
                                        <p:attrNameLst>
                                          <p:attrName>ppt_x</p:attrName>
                                        </p:attrNameLst>
                                      </p:cBhvr>
                                      <p:tavLst>
                                        <p:tav tm="0">
                                          <p:val>
                                            <p:strVal val="0-#ppt_w/2"/>
                                          </p:val>
                                        </p:tav>
                                        <p:tav tm="100000">
                                          <p:val>
                                            <p:strVal val="#ppt_x"/>
                                          </p:val>
                                        </p:tav>
                                      </p:tavLst>
                                    </p:anim>
                                    <p:anim calcmode="lin" valueType="num">
                                      <p:cBhvr additive="base">
                                        <p:cTn id="54" dur="500" fill="hold"/>
                                        <p:tgtEl>
                                          <p:spTgt spid="6154"/>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6149">
                                            <p:txEl>
                                              <p:pRg st="5" end="5"/>
                                            </p:txEl>
                                          </p:spTgt>
                                        </p:tgtEl>
                                        <p:attrNameLst>
                                          <p:attrName>style.visibility</p:attrName>
                                        </p:attrNameLst>
                                      </p:cBhvr>
                                      <p:to>
                                        <p:strVal val="visible"/>
                                      </p:to>
                                    </p:set>
                                    <p:animEffect transition="in" filter="blinds(horizontal)">
                                      <p:cBhvr>
                                        <p:cTn id="59" dur="500"/>
                                        <p:tgtEl>
                                          <p:spTgt spid="6149">
                                            <p:txEl>
                                              <p:pRg st="5" end="5"/>
                                            </p:txEl>
                                          </p:spTgt>
                                        </p:tgtEl>
                                      </p:cBhvr>
                                    </p:animEffect>
                                  </p:childTnLst>
                                </p:cTn>
                              </p:par>
                              <p:par>
                                <p:cTn id="60" presetID="3" presetClass="entr" presetSubtype="10" fill="hold" grpId="0" nodeType="withEffect">
                                  <p:stCondLst>
                                    <p:cond delay="0"/>
                                  </p:stCondLst>
                                  <p:childTnLst>
                                    <p:set>
                                      <p:cBhvr>
                                        <p:cTn id="61" dur="1" fill="hold">
                                          <p:stCondLst>
                                            <p:cond delay="0"/>
                                          </p:stCondLst>
                                        </p:cTn>
                                        <p:tgtEl>
                                          <p:spTgt spid="6149">
                                            <p:txEl>
                                              <p:pRg st="6" end="6"/>
                                            </p:txEl>
                                          </p:spTgt>
                                        </p:tgtEl>
                                        <p:attrNameLst>
                                          <p:attrName>style.visibility</p:attrName>
                                        </p:attrNameLst>
                                      </p:cBhvr>
                                      <p:to>
                                        <p:strVal val="visible"/>
                                      </p:to>
                                    </p:set>
                                    <p:animEffect transition="in" filter="blinds(horizontal)">
                                      <p:cBhvr>
                                        <p:cTn id="62" dur="500"/>
                                        <p:tgtEl>
                                          <p:spTgt spid="6149">
                                            <p:txEl>
                                              <p:pRg st="6" end="6"/>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6155"/>
                                        </p:tgtEl>
                                        <p:attrNameLst>
                                          <p:attrName>style.visibility</p:attrName>
                                        </p:attrNameLst>
                                      </p:cBhvr>
                                      <p:to>
                                        <p:strVal val="visible"/>
                                      </p:to>
                                    </p:set>
                                    <p:anim calcmode="lin" valueType="num">
                                      <p:cBhvr additive="base">
                                        <p:cTn id="67" dur="500" fill="hold"/>
                                        <p:tgtEl>
                                          <p:spTgt spid="6155"/>
                                        </p:tgtEl>
                                        <p:attrNameLst>
                                          <p:attrName>ppt_x</p:attrName>
                                        </p:attrNameLst>
                                      </p:cBhvr>
                                      <p:tavLst>
                                        <p:tav tm="0">
                                          <p:val>
                                            <p:strVal val="0-#ppt_w/2"/>
                                          </p:val>
                                        </p:tav>
                                        <p:tav tm="100000">
                                          <p:val>
                                            <p:strVal val="#ppt_x"/>
                                          </p:val>
                                        </p:tav>
                                      </p:tavLst>
                                    </p:anim>
                                    <p:anim calcmode="lin" valueType="num">
                                      <p:cBhvr additive="base">
                                        <p:cTn id="68" dur="500" fill="hold"/>
                                        <p:tgtEl>
                                          <p:spTgt spid="61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build="p" animBg="1"/>
      <p:bldP spid="6151" grpId="0"/>
      <p:bldP spid="6152" grpId="0"/>
      <p:bldP spid="6153" grpId="0"/>
      <p:bldP spid="6154" grpId="0"/>
      <p:bldP spid="615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899592" y="980728"/>
            <a:ext cx="7056784" cy="923330"/>
          </a:xfrm>
          <a:prstGeom prst="rect">
            <a:avLst/>
          </a:prstGeom>
          <a:noFill/>
        </p:spPr>
        <p:txBody>
          <a:bodyPr wrap="square" rtlCol="0">
            <a:spAutoFit/>
          </a:bodyPr>
          <a:lstStyle/>
          <a:p>
            <a:r>
              <a:rPr lang="en-US" altLang="zh-CN" sz="5400" dirty="0" smtClean="0"/>
              <a:t>IV. Examples</a:t>
            </a:r>
            <a:endParaRPr lang="zh-CN" altLang="en-US" sz="5400" dirty="0"/>
          </a:p>
        </p:txBody>
      </p:sp>
    </p:spTree>
    <p:extLst>
      <p:ext uri="{BB962C8B-B14F-4D97-AF65-F5344CB8AC3E}">
        <p14:creationId xmlns:p14="http://schemas.microsoft.com/office/powerpoint/2010/main" val="391987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body" sz="half" idx="2"/>
          </p:nvPr>
        </p:nvSpPr>
        <p:spPr>
          <a:xfrm>
            <a:off x="611311" y="1196752"/>
            <a:ext cx="7921129" cy="4968552"/>
          </a:xfrm>
          <a:noFill/>
          <a:ln>
            <a:solidFill>
              <a:schemeClr val="tx1"/>
            </a:solidFill>
            <a:miter lim="800000"/>
            <a:headEnd/>
            <a:tailEnd/>
          </a:ln>
        </p:spPr>
        <p:txBody>
          <a:bodyPr>
            <a:normAutofit/>
          </a:bodyPr>
          <a:lstStyle/>
          <a:p>
            <a:pPr algn="ctr">
              <a:lnSpc>
                <a:spcPct val="125000"/>
              </a:lnSpc>
              <a:spcBef>
                <a:spcPts val="0"/>
              </a:spcBef>
              <a:buFont typeface="Arial" charset="0"/>
              <a:buNone/>
            </a:pPr>
            <a:r>
              <a:rPr lang="en-US" altLang="zh-CN" sz="2400" dirty="0"/>
              <a:t>MEMO</a:t>
            </a:r>
          </a:p>
          <a:p>
            <a:pPr>
              <a:lnSpc>
                <a:spcPct val="125000"/>
              </a:lnSpc>
              <a:buFont typeface="Arial" charset="0"/>
              <a:buNone/>
            </a:pPr>
            <a:r>
              <a:rPr lang="en-US" altLang="zh-CN" sz="2400" dirty="0">
                <a:solidFill>
                  <a:schemeClr val="tx1"/>
                </a:solidFill>
              </a:rPr>
              <a:t>To: All Department Managers</a:t>
            </a:r>
          </a:p>
          <a:p>
            <a:pPr>
              <a:lnSpc>
                <a:spcPct val="125000"/>
              </a:lnSpc>
              <a:buFont typeface="Arial" charset="0"/>
              <a:buNone/>
            </a:pPr>
            <a:r>
              <a:rPr lang="en-US" altLang="zh-CN" sz="2400" dirty="0">
                <a:solidFill>
                  <a:schemeClr val="tx1"/>
                </a:solidFill>
              </a:rPr>
              <a:t>From: Simon </a:t>
            </a:r>
            <a:r>
              <a:rPr lang="en-US" altLang="zh-CN" sz="2400" dirty="0" err="1">
                <a:solidFill>
                  <a:schemeClr val="tx1"/>
                </a:solidFill>
              </a:rPr>
              <a:t>Hofner</a:t>
            </a:r>
            <a:r>
              <a:rPr lang="en-US" altLang="zh-CN" sz="2400" dirty="0">
                <a:solidFill>
                  <a:schemeClr val="tx1"/>
                </a:solidFill>
              </a:rPr>
              <a:t>, Human Resources Manager</a:t>
            </a:r>
          </a:p>
          <a:p>
            <a:pPr>
              <a:lnSpc>
                <a:spcPct val="125000"/>
              </a:lnSpc>
              <a:buFont typeface="Arial" charset="0"/>
              <a:buNone/>
            </a:pPr>
            <a:r>
              <a:rPr lang="en-US" altLang="zh-CN" sz="2400" dirty="0">
                <a:solidFill>
                  <a:schemeClr val="tx1"/>
                </a:solidFill>
              </a:rPr>
              <a:t>Date: 30 March, </a:t>
            </a:r>
            <a:r>
              <a:rPr lang="en-US" altLang="zh-CN" sz="2400" dirty="0" smtClean="0">
                <a:solidFill>
                  <a:schemeClr val="tx1"/>
                </a:solidFill>
              </a:rPr>
              <a:t>2016</a:t>
            </a:r>
            <a:endParaRPr lang="en-US" altLang="zh-CN" sz="2400" dirty="0">
              <a:solidFill>
                <a:schemeClr val="tx1"/>
              </a:solidFill>
            </a:endParaRPr>
          </a:p>
          <a:p>
            <a:pPr>
              <a:lnSpc>
                <a:spcPct val="125000"/>
              </a:lnSpc>
              <a:buFont typeface="Arial" charset="0"/>
              <a:buNone/>
            </a:pPr>
            <a:r>
              <a:rPr lang="en-US" altLang="zh-CN" sz="2400" dirty="0" smtClean="0">
                <a:solidFill>
                  <a:schemeClr val="tx1"/>
                </a:solidFill>
              </a:rPr>
              <a:t>Subject: In-service English </a:t>
            </a:r>
            <a:r>
              <a:rPr lang="en-US" altLang="zh-CN" sz="2400" dirty="0">
                <a:solidFill>
                  <a:schemeClr val="tx1"/>
                </a:solidFill>
              </a:rPr>
              <a:t>Training</a:t>
            </a:r>
          </a:p>
          <a:p>
            <a:pPr marL="0" indent="0" algn="just" fontAlgn="t">
              <a:lnSpc>
                <a:spcPct val="125000"/>
              </a:lnSpc>
              <a:spcBef>
                <a:spcPts val="0"/>
              </a:spcBef>
              <a:buFont typeface="Arial" charset="0"/>
              <a:buNone/>
            </a:pPr>
            <a:r>
              <a:rPr lang="en-US" altLang="zh-CN" sz="2400" dirty="0" smtClean="0">
                <a:solidFill>
                  <a:schemeClr val="tx1"/>
                </a:solidFill>
              </a:rPr>
              <a:t>    An </a:t>
            </a:r>
            <a:r>
              <a:rPr lang="en-US" altLang="zh-CN" sz="2400" dirty="0">
                <a:solidFill>
                  <a:schemeClr val="tx1"/>
                </a:solidFill>
              </a:rPr>
              <a:t>English class will take place in the Training Center. Please encourage </a:t>
            </a:r>
            <a:r>
              <a:rPr lang="en-US" altLang="zh-CN" sz="2400" dirty="0" smtClean="0">
                <a:solidFill>
                  <a:schemeClr val="tx1"/>
                </a:solidFill>
              </a:rPr>
              <a:t>staff in your own department to </a:t>
            </a:r>
            <a:r>
              <a:rPr lang="en-US" altLang="zh-CN" sz="2400" dirty="0">
                <a:solidFill>
                  <a:schemeClr val="tx1"/>
                </a:solidFill>
              </a:rPr>
              <a:t>attend the course</a:t>
            </a:r>
            <a:r>
              <a:rPr lang="en-US" altLang="zh-CN" sz="2400" dirty="0" smtClean="0">
                <a:solidFill>
                  <a:schemeClr val="tx1"/>
                </a:solidFill>
              </a:rPr>
              <a:t>.</a:t>
            </a:r>
          </a:p>
          <a:p>
            <a:pPr marL="0" indent="0" algn="just" fontAlgn="t">
              <a:lnSpc>
                <a:spcPct val="125000"/>
              </a:lnSpc>
              <a:spcBef>
                <a:spcPts val="0"/>
              </a:spcBef>
              <a:buFont typeface="Arial" charset="0"/>
              <a:buNone/>
            </a:pPr>
            <a:r>
              <a:rPr lang="en-US" altLang="zh-CN" sz="2400" dirty="0" smtClean="0">
                <a:solidFill>
                  <a:schemeClr val="tx1"/>
                </a:solidFill>
              </a:rPr>
              <a:t>    Please send me the names of all interested staff by next Friday.</a:t>
            </a:r>
            <a:endParaRPr lang="en-US" altLang="zh-CN" sz="2400" dirty="0">
              <a:solidFill>
                <a:schemeClr val="tx1"/>
              </a:solidFill>
            </a:endParaRPr>
          </a:p>
        </p:txBody>
      </p:sp>
      <p:sp>
        <p:nvSpPr>
          <p:cNvPr id="2" name="标题 1"/>
          <p:cNvSpPr>
            <a:spLocks noGrp="1"/>
          </p:cNvSpPr>
          <p:nvPr>
            <p:ph type="title"/>
          </p:nvPr>
        </p:nvSpPr>
        <p:spPr>
          <a:xfrm>
            <a:off x="395536" y="116632"/>
            <a:ext cx="6781800" cy="1152128"/>
          </a:xfrm>
        </p:spPr>
        <p:txBody>
          <a:bodyPr>
            <a:normAutofit/>
          </a:bodyPr>
          <a:lstStyle/>
          <a:p>
            <a:r>
              <a:rPr lang="en-US" altLang="zh-CN" sz="3200" dirty="0" smtClean="0">
                <a:latin typeface="+mn-lt"/>
              </a:rPr>
              <a:t>Example 1</a:t>
            </a:r>
            <a:br>
              <a:rPr lang="en-US" altLang="zh-CN" sz="3200" dirty="0" smtClean="0">
                <a:latin typeface="+mn-lt"/>
              </a:rPr>
            </a:br>
            <a:r>
              <a:rPr lang="en-US" altLang="zh-CN" sz="3200" dirty="0" smtClean="0">
                <a:latin typeface="+mn-lt"/>
              </a:rPr>
              <a:t>(</a:t>
            </a:r>
            <a:r>
              <a:rPr lang="en-US" altLang="zh-CN" sz="3200" dirty="0" smtClean="0">
                <a:solidFill>
                  <a:srgbClr val="FFC000"/>
                </a:solidFill>
                <a:latin typeface="+mn-lt"/>
              </a:rPr>
              <a:t>Version 1</a:t>
            </a:r>
            <a:r>
              <a:rPr lang="en-US" altLang="zh-CN" sz="3200" dirty="0" smtClean="0">
                <a:latin typeface="+mn-lt"/>
              </a:rPr>
              <a:t>)</a:t>
            </a:r>
            <a:endParaRPr lang="zh-CN" altLang="en-US" sz="3200" dirty="0">
              <a:latin typeface="+mn-lt"/>
            </a:endParaRPr>
          </a:p>
        </p:txBody>
      </p:sp>
    </p:spTree>
    <p:extLst>
      <p:ext uri="{BB962C8B-B14F-4D97-AF65-F5344CB8AC3E}">
        <p14:creationId xmlns:p14="http://schemas.microsoft.com/office/powerpoint/2010/main" val="3443171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body" sz="half" idx="2"/>
          </p:nvPr>
        </p:nvSpPr>
        <p:spPr>
          <a:xfrm>
            <a:off x="395536" y="908720"/>
            <a:ext cx="8424936" cy="5760640"/>
          </a:xfrm>
          <a:noFill/>
          <a:ln>
            <a:solidFill>
              <a:schemeClr val="tx1"/>
            </a:solidFill>
            <a:miter lim="800000"/>
            <a:headEnd/>
            <a:tailEnd/>
          </a:ln>
        </p:spPr>
        <p:txBody>
          <a:bodyPr>
            <a:normAutofit lnSpcReduction="10000"/>
          </a:bodyPr>
          <a:lstStyle/>
          <a:p>
            <a:pPr>
              <a:lnSpc>
                <a:spcPct val="125000"/>
              </a:lnSpc>
              <a:buFont typeface="Arial" charset="0"/>
              <a:buNone/>
            </a:pPr>
            <a:r>
              <a:rPr lang="en-US" altLang="zh-CN" sz="2000" dirty="0" smtClean="0">
                <a:solidFill>
                  <a:schemeClr val="tx1"/>
                </a:solidFill>
              </a:rPr>
              <a:t>To</a:t>
            </a:r>
            <a:r>
              <a:rPr lang="en-US" altLang="zh-CN" sz="2000" dirty="0">
                <a:solidFill>
                  <a:schemeClr val="tx1"/>
                </a:solidFill>
              </a:rPr>
              <a:t>: All Department Managers</a:t>
            </a:r>
          </a:p>
          <a:p>
            <a:pPr>
              <a:lnSpc>
                <a:spcPct val="125000"/>
              </a:lnSpc>
              <a:buFont typeface="Arial" charset="0"/>
              <a:buNone/>
            </a:pPr>
            <a:r>
              <a:rPr lang="en-US" altLang="zh-CN" sz="2000" dirty="0">
                <a:solidFill>
                  <a:schemeClr val="tx1"/>
                </a:solidFill>
              </a:rPr>
              <a:t>From: Simon </a:t>
            </a:r>
            <a:r>
              <a:rPr lang="en-US" altLang="zh-CN" sz="2000" dirty="0" err="1">
                <a:solidFill>
                  <a:schemeClr val="tx1"/>
                </a:solidFill>
              </a:rPr>
              <a:t>Hofner</a:t>
            </a:r>
            <a:r>
              <a:rPr lang="en-US" altLang="zh-CN" sz="2000" dirty="0">
                <a:solidFill>
                  <a:schemeClr val="tx1"/>
                </a:solidFill>
              </a:rPr>
              <a:t>, Human Resources Manager</a:t>
            </a:r>
          </a:p>
          <a:p>
            <a:pPr>
              <a:lnSpc>
                <a:spcPct val="125000"/>
              </a:lnSpc>
              <a:buFont typeface="Arial" charset="0"/>
              <a:buNone/>
            </a:pPr>
            <a:r>
              <a:rPr lang="en-US" altLang="zh-CN" sz="2000" dirty="0">
                <a:solidFill>
                  <a:schemeClr val="tx1"/>
                </a:solidFill>
              </a:rPr>
              <a:t>Date: 30 March, </a:t>
            </a:r>
            <a:r>
              <a:rPr lang="en-US" altLang="zh-CN" sz="2000" dirty="0" smtClean="0">
                <a:solidFill>
                  <a:schemeClr val="tx1"/>
                </a:solidFill>
              </a:rPr>
              <a:t>2016</a:t>
            </a:r>
            <a:endParaRPr lang="en-US" altLang="zh-CN" sz="2000" dirty="0">
              <a:solidFill>
                <a:schemeClr val="tx1"/>
              </a:solidFill>
            </a:endParaRPr>
          </a:p>
          <a:p>
            <a:pPr>
              <a:lnSpc>
                <a:spcPct val="125000"/>
              </a:lnSpc>
              <a:buFont typeface="Arial" charset="0"/>
              <a:buNone/>
            </a:pPr>
            <a:r>
              <a:rPr lang="en-US" altLang="zh-CN" sz="2000" dirty="0" smtClean="0">
                <a:solidFill>
                  <a:schemeClr val="tx1"/>
                </a:solidFill>
              </a:rPr>
              <a:t>Subject: In-service English </a:t>
            </a:r>
            <a:r>
              <a:rPr lang="en-US" altLang="zh-CN" sz="2000" dirty="0">
                <a:solidFill>
                  <a:schemeClr val="tx1"/>
                </a:solidFill>
              </a:rPr>
              <a:t>Training</a:t>
            </a:r>
          </a:p>
          <a:p>
            <a:pPr marL="0" indent="0" algn="just" fontAlgn="t">
              <a:lnSpc>
                <a:spcPct val="125000"/>
              </a:lnSpc>
              <a:spcBef>
                <a:spcPts val="0"/>
              </a:spcBef>
              <a:buFont typeface="Arial" charset="0"/>
              <a:buNone/>
            </a:pPr>
            <a:r>
              <a:rPr lang="en-US" altLang="zh-CN" sz="2400" dirty="0" smtClean="0">
                <a:solidFill>
                  <a:schemeClr val="tx1"/>
                </a:solidFill>
              </a:rPr>
              <a:t>    A training course in English will be arranged in the Training Center in order to improve the staff’s language skills.</a:t>
            </a:r>
          </a:p>
          <a:p>
            <a:pPr marL="0" indent="0" algn="just" fontAlgn="t">
              <a:lnSpc>
                <a:spcPct val="125000"/>
              </a:lnSpc>
              <a:spcBef>
                <a:spcPts val="0"/>
              </a:spcBef>
              <a:buNone/>
            </a:pPr>
            <a:r>
              <a:rPr lang="en-US" altLang="zh-CN" sz="2400" dirty="0" smtClean="0">
                <a:solidFill>
                  <a:schemeClr val="tx1"/>
                </a:solidFill>
              </a:rPr>
              <a:t>    There will be two groups: intermediate level and advanced level</a:t>
            </a:r>
            <a:r>
              <a:rPr lang="en-US" altLang="zh-CN" sz="2400" dirty="0">
                <a:solidFill>
                  <a:schemeClr val="tx1"/>
                </a:solidFill>
              </a:rPr>
              <a:t>. All teaching </a:t>
            </a:r>
            <a:r>
              <a:rPr lang="en-US" altLang="zh-CN" sz="2400" dirty="0" smtClean="0">
                <a:solidFill>
                  <a:schemeClr val="tx1"/>
                </a:solidFill>
              </a:rPr>
              <a:t>materials will be provided but students will be expected to do homework and preparation outside working hours. There will </a:t>
            </a:r>
            <a:r>
              <a:rPr lang="en-US" altLang="zh-CN" sz="2400" dirty="0">
                <a:solidFill>
                  <a:schemeClr val="tx1"/>
                </a:solidFill>
              </a:rPr>
              <a:t>be </a:t>
            </a:r>
            <a:r>
              <a:rPr lang="en-US" altLang="zh-CN" sz="2400" dirty="0" smtClean="0">
                <a:solidFill>
                  <a:schemeClr val="tx1"/>
                </a:solidFill>
              </a:rPr>
              <a:t>an </a:t>
            </a:r>
            <a:r>
              <a:rPr lang="en-US" altLang="zh-CN" sz="2400" dirty="0">
                <a:solidFill>
                  <a:schemeClr val="tx1"/>
                </a:solidFill>
              </a:rPr>
              <a:t>informal test during the second week of April so that we can decide which group is best for </a:t>
            </a:r>
            <a:r>
              <a:rPr lang="en-US" altLang="zh-CN" sz="2400" dirty="0" smtClean="0">
                <a:solidFill>
                  <a:schemeClr val="tx1"/>
                </a:solidFill>
              </a:rPr>
              <a:t>the students.</a:t>
            </a:r>
            <a:endParaRPr lang="en-US" altLang="zh-CN" sz="2400" dirty="0">
              <a:solidFill>
                <a:schemeClr val="tx1"/>
              </a:solidFill>
            </a:endParaRPr>
          </a:p>
          <a:p>
            <a:pPr marL="0" indent="0" algn="just" fontAlgn="t">
              <a:lnSpc>
                <a:spcPct val="125000"/>
              </a:lnSpc>
              <a:spcBef>
                <a:spcPts val="0"/>
              </a:spcBef>
              <a:buNone/>
            </a:pPr>
            <a:r>
              <a:rPr lang="en-US" altLang="zh-CN" sz="2400" dirty="0" smtClean="0">
                <a:solidFill>
                  <a:schemeClr val="tx1"/>
                </a:solidFill>
              </a:rPr>
              <a:t>    Please encourage staff in your own department to </a:t>
            </a:r>
            <a:r>
              <a:rPr lang="en-US" altLang="zh-CN" sz="2400" dirty="0">
                <a:solidFill>
                  <a:schemeClr val="tx1"/>
                </a:solidFill>
              </a:rPr>
              <a:t>attend the </a:t>
            </a:r>
            <a:r>
              <a:rPr lang="en-US" altLang="zh-CN" sz="2400" dirty="0" smtClean="0">
                <a:solidFill>
                  <a:schemeClr val="tx1"/>
                </a:solidFill>
              </a:rPr>
              <a:t>course</a:t>
            </a:r>
            <a:r>
              <a:rPr lang="en-US" altLang="zh-CN" sz="2400" dirty="0">
                <a:solidFill>
                  <a:schemeClr val="tx1"/>
                </a:solidFill>
              </a:rPr>
              <a:t> </a:t>
            </a:r>
            <a:r>
              <a:rPr lang="en-US" altLang="zh-CN" sz="2400" dirty="0" smtClean="0">
                <a:solidFill>
                  <a:schemeClr val="tx1"/>
                </a:solidFill>
              </a:rPr>
              <a:t>and send me the names of all interested staff by next Friday.</a:t>
            </a:r>
            <a:endParaRPr lang="en-US" altLang="zh-CN" sz="2400" dirty="0">
              <a:solidFill>
                <a:schemeClr val="tx1"/>
              </a:solidFill>
            </a:endParaRPr>
          </a:p>
        </p:txBody>
      </p:sp>
      <p:sp>
        <p:nvSpPr>
          <p:cNvPr id="2" name="文本框 1"/>
          <p:cNvSpPr txBox="1"/>
          <p:nvPr/>
        </p:nvSpPr>
        <p:spPr>
          <a:xfrm>
            <a:off x="179512" y="260648"/>
            <a:ext cx="1800200" cy="523220"/>
          </a:xfrm>
          <a:prstGeom prst="rect">
            <a:avLst/>
          </a:prstGeom>
          <a:noFill/>
        </p:spPr>
        <p:txBody>
          <a:bodyPr wrap="square" rtlCol="0">
            <a:spAutoFit/>
          </a:bodyPr>
          <a:lstStyle/>
          <a:p>
            <a:r>
              <a:rPr lang="en-US" altLang="zh-CN" sz="2800" dirty="0" smtClean="0">
                <a:solidFill>
                  <a:srgbClr val="FFC000"/>
                </a:solidFill>
              </a:rPr>
              <a:t>Version 2</a:t>
            </a:r>
            <a:endParaRPr lang="zh-CN" altLang="en-US" sz="2800" dirty="0">
              <a:solidFill>
                <a:srgbClr val="FFC000"/>
              </a:solidFill>
            </a:endParaRPr>
          </a:p>
        </p:txBody>
      </p:sp>
    </p:spTree>
    <p:extLst>
      <p:ext uri="{BB962C8B-B14F-4D97-AF65-F5344CB8AC3E}">
        <p14:creationId xmlns:p14="http://schemas.microsoft.com/office/powerpoint/2010/main" val="18681012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Rot="1" noChangeArrowheads="1"/>
          </p:cNvSpPr>
          <p:nvPr>
            <p:ph type="body" sz="half" idx="2"/>
          </p:nvPr>
        </p:nvSpPr>
        <p:spPr>
          <a:xfrm>
            <a:off x="611560" y="1268760"/>
            <a:ext cx="7920880" cy="4896544"/>
          </a:xfrm>
          <a:noFill/>
          <a:ln>
            <a:solidFill>
              <a:schemeClr val="tx1"/>
            </a:solidFill>
            <a:miter lim="800000"/>
            <a:headEnd/>
            <a:tailEnd/>
          </a:ln>
        </p:spPr>
        <p:txBody>
          <a:bodyPr>
            <a:normAutofit/>
          </a:bodyPr>
          <a:lstStyle/>
          <a:p>
            <a:pPr>
              <a:lnSpc>
                <a:spcPct val="125000"/>
              </a:lnSpc>
              <a:buFont typeface="Arial" charset="0"/>
              <a:buNone/>
            </a:pPr>
            <a:r>
              <a:rPr lang="en-US" altLang="zh-CN" sz="2000" dirty="0" smtClean="0">
                <a:solidFill>
                  <a:schemeClr val="tx1"/>
                </a:solidFill>
              </a:rPr>
              <a:t>To</a:t>
            </a:r>
            <a:r>
              <a:rPr lang="en-US" altLang="zh-CN" sz="2000" dirty="0">
                <a:solidFill>
                  <a:schemeClr val="tx1"/>
                </a:solidFill>
              </a:rPr>
              <a:t>: All Department Managers</a:t>
            </a:r>
          </a:p>
          <a:p>
            <a:pPr>
              <a:lnSpc>
                <a:spcPct val="125000"/>
              </a:lnSpc>
              <a:buFont typeface="Arial" charset="0"/>
              <a:buNone/>
            </a:pPr>
            <a:r>
              <a:rPr lang="en-US" altLang="zh-CN" sz="2000" dirty="0">
                <a:solidFill>
                  <a:schemeClr val="tx1"/>
                </a:solidFill>
              </a:rPr>
              <a:t>From: Simon </a:t>
            </a:r>
            <a:r>
              <a:rPr lang="en-US" altLang="zh-CN" sz="2000" dirty="0" err="1">
                <a:solidFill>
                  <a:schemeClr val="tx1"/>
                </a:solidFill>
              </a:rPr>
              <a:t>Hofner</a:t>
            </a:r>
            <a:r>
              <a:rPr lang="en-US" altLang="zh-CN" sz="2000" dirty="0">
                <a:solidFill>
                  <a:schemeClr val="tx1"/>
                </a:solidFill>
              </a:rPr>
              <a:t>, Human Resources Manager</a:t>
            </a:r>
          </a:p>
          <a:p>
            <a:pPr>
              <a:lnSpc>
                <a:spcPct val="125000"/>
              </a:lnSpc>
              <a:buFont typeface="Arial" charset="0"/>
              <a:buNone/>
            </a:pPr>
            <a:r>
              <a:rPr lang="en-US" altLang="zh-CN" sz="2000" dirty="0">
                <a:solidFill>
                  <a:schemeClr val="tx1"/>
                </a:solidFill>
              </a:rPr>
              <a:t>Date: 30 March, </a:t>
            </a:r>
            <a:r>
              <a:rPr lang="en-US" altLang="zh-CN" sz="2000" dirty="0" smtClean="0">
                <a:solidFill>
                  <a:schemeClr val="tx1"/>
                </a:solidFill>
              </a:rPr>
              <a:t>2016</a:t>
            </a:r>
            <a:endParaRPr lang="en-US" altLang="zh-CN" sz="2000" dirty="0">
              <a:solidFill>
                <a:schemeClr val="tx1"/>
              </a:solidFill>
            </a:endParaRPr>
          </a:p>
          <a:p>
            <a:pPr>
              <a:lnSpc>
                <a:spcPct val="125000"/>
              </a:lnSpc>
              <a:buFont typeface="Arial" charset="0"/>
              <a:buNone/>
            </a:pPr>
            <a:r>
              <a:rPr lang="en-US" altLang="zh-CN" sz="2000" dirty="0" smtClean="0">
                <a:solidFill>
                  <a:schemeClr val="tx1"/>
                </a:solidFill>
              </a:rPr>
              <a:t>Subject: In-service English </a:t>
            </a:r>
            <a:r>
              <a:rPr lang="en-US" altLang="zh-CN" sz="2000" dirty="0">
                <a:solidFill>
                  <a:schemeClr val="tx1"/>
                </a:solidFill>
              </a:rPr>
              <a:t>Training</a:t>
            </a:r>
          </a:p>
          <a:p>
            <a:pPr marL="0" indent="0" algn="just" fontAlgn="t">
              <a:lnSpc>
                <a:spcPct val="125000"/>
              </a:lnSpc>
              <a:spcBef>
                <a:spcPts val="0"/>
              </a:spcBef>
              <a:buFont typeface="Arial" charset="0"/>
              <a:buNone/>
            </a:pPr>
            <a:r>
              <a:rPr lang="en-US" altLang="zh-CN" sz="2400" dirty="0" smtClean="0">
                <a:solidFill>
                  <a:schemeClr val="tx1"/>
                </a:solidFill>
              </a:rPr>
              <a:t>    A training course in English will be arranged in the Training Center in order to improve the staff’s language skills.</a:t>
            </a:r>
          </a:p>
          <a:p>
            <a:pPr algn="just" fontAlgn="t">
              <a:lnSpc>
                <a:spcPct val="125000"/>
              </a:lnSpc>
              <a:spcBef>
                <a:spcPts val="0"/>
              </a:spcBef>
            </a:pPr>
            <a:r>
              <a:rPr lang="en-US" altLang="zh-CN" sz="3200" dirty="0" smtClean="0">
                <a:solidFill>
                  <a:schemeClr val="accent1">
                    <a:lumMod val="75000"/>
                  </a:schemeClr>
                </a:solidFill>
              </a:rPr>
              <a:t>In your opening paragraph, let your readers know why you are writing this memo. Speak to them directly.</a:t>
            </a:r>
          </a:p>
        </p:txBody>
      </p:sp>
      <p:sp>
        <p:nvSpPr>
          <p:cNvPr id="5" name="标题 1"/>
          <p:cNvSpPr>
            <a:spLocks noGrp="1"/>
          </p:cNvSpPr>
          <p:nvPr>
            <p:ph type="title"/>
          </p:nvPr>
        </p:nvSpPr>
        <p:spPr>
          <a:xfrm>
            <a:off x="166464" y="116632"/>
            <a:ext cx="6781800" cy="960281"/>
          </a:xfrm>
        </p:spPr>
        <p:txBody>
          <a:bodyPr>
            <a:normAutofit/>
          </a:bodyPr>
          <a:lstStyle/>
          <a:p>
            <a:r>
              <a:rPr lang="en-US" altLang="zh-CN" sz="4400" dirty="0" smtClean="0"/>
              <a:t> </a:t>
            </a:r>
            <a:r>
              <a:rPr lang="en-US" altLang="zh-CN" sz="2800" b="1" dirty="0" smtClean="0">
                <a:solidFill>
                  <a:srgbClr val="92D050"/>
                </a:solidFill>
                <a:latin typeface="+mn-lt"/>
              </a:rPr>
              <a:t>Analysis of  example 1</a:t>
            </a:r>
            <a:endParaRPr lang="zh-CN" altLang="en-US" sz="2800" b="1" dirty="0">
              <a:solidFill>
                <a:srgbClr val="92D050"/>
              </a:solidFill>
              <a:latin typeface="+mn-lt"/>
            </a:endParaRPr>
          </a:p>
        </p:txBody>
      </p:sp>
    </p:spTree>
    <p:extLst>
      <p:ext uri="{BB962C8B-B14F-4D97-AF65-F5344CB8AC3E}">
        <p14:creationId xmlns:p14="http://schemas.microsoft.com/office/powerpoint/2010/main" val="42903862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CCE8C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531</TotalTime>
  <Words>1860</Words>
  <Application>Microsoft Office PowerPoint</Application>
  <PresentationFormat>全屏显示(4:3)</PresentationFormat>
  <Paragraphs>177</Paragraphs>
  <Slides>24</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24</vt:i4>
      </vt:variant>
    </vt:vector>
  </HeadingPairs>
  <TitlesOfParts>
    <vt:vector size="32" baseType="lpstr">
      <vt:lpstr>宋体</vt:lpstr>
      <vt:lpstr>微软雅黑</vt:lpstr>
      <vt:lpstr>Arial</vt:lpstr>
      <vt:lpstr>Calibri</vt:lpstr>
      <vt:lpstr>Impact</vt:lpstr>
      <vt:lpstr>Tahoma</vt:lpstr>
      <vt:lpstr>Times New Roman</vt:lpstr>
      <vt:lpstr>NewsPrint</vt:lpstr>
      <vt:lpstr>PowerPoint 演示文稿</vt:lpstr>
      <vt:lpstr>Teaching Objectives</vt:lpstr>
      <vt:lpstr>Teaching Contents</vt:lpstr>
      <vt:lpstr>PowerPoint 演示文稿</vt:lpstr>
      <vt:lpstr>III. Contents of a memo</vt:lpstr>
      <vt:lpstr>PowerPoint 演示文稿</vt:lpstr>
      <vt:lpstr>Example 1 (Version 1)</vt:lpstr>
      <vt:lpstr>PowerPoint 演示文稿</vt:lpstr>
      <vt:lpstr> Analysis of  example 1</vt:lpstr>
      <vt:lpstr>PowerPoint 演示文稿</vt:lpstr>
      <vt:lpstr>PowerPoint 演示文稿</vt:lpstr>
      <vt:lpstr>Example 2  (to inform)</vt:lpstr>
      <vt:lpstr> Example 3 (to request)</vt:lpstr>
      <vt:lpstr>Example 4 (to arrange)</vt:lpstr>
      <vt:lpstr>Example 5 (to confirm)</vt:lpstr>
      <vt:lpstr>Language Features and Reminders</vt:lpstr>
      <vt:lpstr>PowerPoint 演示文稿</vt:lpstr>
      <vt:lpstr>PowerPoint 演示文稿</vt:lpstr>
      <vt:lpstr>Useful Expressions</vt:lpstr>
      <vt:lpstr>Class Practices</vt:lpstr>
      <vt:lpstr>PowerPoint 演示文稿</vt:lpstr>
      <vt:lpstr>PowerPoint 演示文稿</vt:lpstr>
      <vt:lpstr>After-Class Assignment </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Minutes</dc:title>
  <dc:creator>Grace Guan</dc:creator>
  <cp:lastModifiedBy>Liu</cp:lastModifiedBy>
  <cp:revision>60</cp:revision>
  <dcterms:created xsi:type="dcterms:W3CDTF">2015-03-01T14:15:29Z</dcterms:created>
  <dcterms:modified xsi:type="dcterms:W3CDTF">2016-10-22T02:33:47Z</dcterms:modified>
</cp:coreProperties>
</file>