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0" r:id="rId4"/>
    <p:sldId id="261" r:id="rId5"/>
    <p:sldId id="268" r:id="rId6"/>
    <p:sldId id="266" r:id="rId7"/>
    <p:sldId id="265" r:id="rId8"/>
    <p:sldId id="262" r:id="rId9"/>
    <p:sldId id="259" r:id="rId10"/>
    <p:sldId id="263" r:id="rId11"/>
    <p:sldId id="270" r:id="rId12"/>
    <p:sldId id="271" r:id="rId13"/>
    <p:sldId id="264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122F-BA65-4E4A-ADBD-7CC8CC823A22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1C1CC-0AB0-4E36-B188-94549D4F8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7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1C1CC-0AB0-4E36-B188-94549D4F80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20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8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5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6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52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24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19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61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62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26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B6D3-5BA1-4987-A1DB-64934BA6409D}" type="datetimeFigureOut">
              <a:rPr lang="zh-CN" altLang="en-US" smtClean="0"/>
              <a:t>2012/11/19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0888-568B-4F2F-AF7F-6C1CE2CC1A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49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b="1" dirty="0" smtClean="0">
                <a:solidFill>
                  <a:schemeClr val="bg1"/>
                </a:solidFill>
              </a:rPr>
              <a:t>黑太阳</a:t>
            </a:r>
            <a:r>
              <a:rPr lang="en-US" altLang="zh-CN" b="1" dirty="0" smtClean="0">
                <a:solidFill>
                  <a:schemeClr val="bg1"/>
                </a:solidFill>
              </a:rPr>
              <a:t>731</a:t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en-US" altLang="zh-CN" b="1" dirty="0">
                <a:solidFill>
                  <a:schemeClr val="bg1"/>
                </a:solidFill>
              </a:rPr>
              <a:t>Man Behind the </a:t>
            </a:r>
            <a:r>
              <a:rPr lang="en-US" altLang="zh-CN" b="1" dirty="0" smtClean="0">
                <a:solidFill>
                  <a:schemeClr val="bg1"/>
                </a:solidFill>
              </a:rPr>
              <a:t>Sun</a:t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altLang="zh-CN" sz="3100" dirty="0" smtClean="0">
                <a:solidFill>
                  <a:schemeClr val="bg1"/>
                </a:solidFill>
              </a:rPr>
              <a:t>——</a:t>
            </a:r>
            <a:r>
              <a:rPr lang="zh-CN" altLang="en-US" sz="3100" dirty="0" smtClean="0">
                <a:solidFill>
                  <a:schemeClr val="bg1"/>
                </a:solidFill>
              </a:rPr>
              <a:t>历史真实场景的还原</a:t>
            </a:r>
            <a:endParaRPr lang="zh-CN" altLang="en-US" sz="31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———12300270060</a:t>
            </a:r>
            <a:r>
              <a:rPr lang="zh-CN" altLang="en-US" dirty="0" smtClean="0">
                <a:solidFill>
                  <a:schemeClr val="bg1"/>
                </a:solidFill>
              </a:rPr>
              <a:t> 许怡玮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12307100306 </a:t>
            </a:r>
            <a:r>
              <a:rPr lang="zh-CN" altLang="en-US" dirty="0" smtClean="0">
                <a:solidFill>
                  <a:schemeClr val="bg1"/>
                </a:solidFill>
              </a:rPr>
              <a:t>范保临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063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影像是时光的烙印，时光是影像的血浆</a:t>
            </a:r>
            <a:endParaRPr lang="en-US" altLang="zh-CN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944" y="20608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历史场景真实再现</a:t>
            </a:r>
            <a:r>
              <a:rPr lang="en-US" altLang="zh-CN" sz="3600" dirty="0" smtClean="0"/>
              <a:t>VS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血腥镜头虚化重演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976" y="335699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</a:t>
            </a:r>
            <a:r>
              <a:rPr lang="zh-CN" altLang="en-US" sz="2400" dirty="0" smtClean="0">
                <a:solidFill>
                  <a:schemeClr val="bg1"/>
                </a:solidFill>
              </a:rPr>
              <a:t>当</a:t>
            </a:r>
            <a:r>
              <a:rPr lang="zh-CN" altLang="en-US" sz="2400" dirty="0">
                <a:solidFill>
                  <a:schemeClr val="bg1"/>
                </a:solidFill>
              </a:rPr>
              <a:t>我们</a:t>
            </a:r>
            <a:r>
              <a:rPr lang="zh-CN" altLang="en-US" sz="2400" dirty="0" smtClean="0">
                <a:solidFill>
                  <a:schemeClr val="bg1"/>
                </a:solidFill>
              </a:rPr>
              <a:t>讨论</a:t>
            </a:r>
            <a:r>
              <a:rPr lang="zh-CN" altLang="en-US" sz="2400" dirty="0">
                <a:solidFill>
                  <a:schemeClr val="bg1"/>
                </a:solidFill>
              </a:rPr>
              <a:t>电影</a:t>
            </a:r>
            <a:r>
              <a:rPr lang="zh-CN" altLang="en-US" sz="2400" dirty="0" smtClean="0">
                <a:solidFill>
                  <a:schemeClr val="bg1"/>
                </a:solidFill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</a:rPr>
              <a:t>“真实”问题时，实质上都离不开美学范畴的三个方面</a:t>
            </a:r>
            <a:r>
              <a:rPr lang="zh-CN" altLang="en-US" sz="2400" dirty="0" smtClean="0">
                <a:solidFill>
                  <a:schemeClr val="bg1"/>
                </a:solidFill>
              </a:rPr>
              <a:t>：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sz="2400" dirty="0" smtClean="0">
                <a:solidFill>
                  <a:srgbClr val="FF0000"/>
                </a:solidFill>
              </a:rPr>
              <a:t>一</a:t>
            </a:r>
            <a:r>
              <a:rPr lang="zh-CN" altLang="en-US" sz="2400" dirty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chemeClr val="bg1"/>
                </a:solidFill>
              </a:rPr>
              <a:t>纪录</a:t>
            </a:r>
            <a:r>
              <a:rPr lang="zh-CN" altLang="en-US" sz="2400" dirty="0">
                <a:solidFill>
                  <a:schemeClr val="bg1"/>
                </a:solidFill>
              </a:rPr>
              <a:t>主体对纪录对象的“现实复原”的范围和程度</a:t>
            </a:r>
            <a:r>
              <a:rPr lang="zh-CN" altLang="en-US" sz="2400" dirty="0" smtClean="0">
                <a:solidFill>
                  <a:schemeClr val="bg1"/>
                </a:solidFill>
              </a:rPr>
              <a:t>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sz="2400" dirty="0" smtClean="0">
                <a:solidFill>
                  <a:srgbClr val="FF0000"/>
                </a:solidFill>
              </a:rPr>
              <a:t>二</a:t>
            </a:r>
            <a:r>
              <a:rPr lang="zh-CN" altLang="en-US" sz="2400" dirty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chemeClr val="bg1"/>
                </a:solidFill>
              </a:rPr>
              <a:t>纪录</a:t>
            </a:r>
            <a:r>
              <a:rPr lang="zh-CN" altLang="en-US" sz="2400" dirty="0">
                <a:solidFill>
                  <a:schemeClr val="bg1"/>
                </a:solidFill>
              </a:rPr>
              <a:t>主体对纪录对象的认识和把握</a:t>
            </a:r>
            <a:r>
              <a:rPr lang="zh-CN" altLang="en-US" sz="2400" dirty="0" smtClean="0">
                <a:solidFill>
                  <a:schemeClr val="bg1"/>
                </a:solidFill>
              </a:rPr>
              <a:t>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sz="2400" dirty="0" smtClean="0">
                <a:solidFill>
                  <a:srgbClr val="FF0000"/>
                </a:solidFill>
              </a:rPr>
              <a:t>三</a:t>
            </a:r>
            <a:r>
              <a:rPr lang="zh-CN" altLang="en-US" sz="2400" dirty="0">
                <a:solidFill>
                  <a:srgbClr val="FF0000"/>
                </a:solidFill>
              </a:rPr>
              <a:t>、</a:t>
            </a:r>
            <a:r>
              <a:rPr lang="zh-CN" altLang="en-US" sz="2400" dirty="0" smtClean="0">
                <a:solidFill>
                  <a:schemeClr val="bg1"/>
                </a:solidFill>
              </a:rPr>
              <a:t>纪录</a:t>
            </a:r>
            <a:r>
              <a:rPr lang="zh-CN" altLang="en-US" sz="2400" dirty="0">
                <a:solidFill>
                  <a:schemeClr val="bg1"/>
                </a:solidFill>
              </a:rPr>
              <a:t>行为（包括摄录设备的运用，纪录主体的角色定位、主观选择与叙事建构）与对象化现实的关系。</a:t>
            </a:r>
          </a:p>
        </p:txBody>
      </p:sp>
    </p:spTree>
    <p:extLst>
      <p:ext uri="{BB962C8B-B14F-4D97-AF65-F5344CB8AC3E}">
        <p14:creationId xmlns:p14="http://schemas.microsoft.com/office/powerpoint/2010/main" val="622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88840"/>
            <a:ext cx="74888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</a:rPr>
              <a:t>我们不能脱离对其真实性本质的表现，更不能放弃对其艺术性表现形式的追求。历史真实性，并不是要求我们一味地纯粹记录，完全排除主体思想情感的介入，否则就成了自然主义的表现和对“纪实性”的扭曲、误解。面对纷繁复杂的历史过去和现实生活，创作者不仅要客观真实的反映事实，还要根据自己的创作意图准确把握审美性的场景、细节和实质性的思想、</a:t>
            </a:r>
            <a:r>
              <a:rPr lang="zh-CN" altLang="en-US" sz="2000" dirty="0" smtClean="0">
                <a:solidFill>
                  <a:schemeClr val="bg1"/>
                </a:solidFill>
              </a:rPr>
              <a:t>内涵。不</a:t>
            </a:r>
            <a:r>
              <a:rPr lang="zh-CN" altLang="en-US" sz="2000" dirty="0">
                <a:solidFill>
                  <a:schemeClr val="bg1"/>
                </a:solidFill>
              </a:rPr>
              <a:t>渲染故事，不点缀戏剧性的抗日电影，让我看到更多的是“真实”两个字，但我们现在的电影审查只知刻意阉割画面上的残酷和残忍（何况这些当年都是切切实实发生的），而不觉中大大削弱了历史的真实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48680"/>
            <a:ext cx="8755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0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80928"/>
            <a:ext cx="518763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、动摇了纪实性影片的</a:t>
            </a:r>
            <a:r>
              <a:rPr lang="zh-CN" altLang="en-US" sz="2000" dirty="0" smtClean="0">
                <a:solidFill>
                  <a:schemeClr val="bg1"/>
                </a:solidFill>
              </a:rPr>
              <a:t>根基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、为造假提供便利条件，造成较大负面</a:t>
            </a:r>
            <a:r>
              <a:rPr lang="zh-CN" altLang="en-US" sz="2000" dirty="0" smtClean="0">
                <a:solidFill>
                  <a:schemeClr val="bg1"/>
                </a:solidFill>
              </a:rPr>
              <a:t>影响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zh-CN" altLang="en-US" sz="2000" dirty="0">
                <a:solidFill>
                  <a:schemeClr val="bg1"/>
                </a:solidFill>
              </a:rPr>
              <a:t>、真假相交，误导、欺骗观众的视听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5" y="1412776"/>
            <a:ext cx="8755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89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556" y="30115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谢谢观看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5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404664"/>
            <a:ext cx="8229600" cy="4525963"/>
          </a:xfrm>
        </p:spPr>
        <p:txBody>
          <a:bodyPr/>
          <a:lstStyle/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历史背景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剧情介绍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影片特点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导演介绍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香港导演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大陆导演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写实手法的分析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5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260648"/>
            <a:ext cx="8280920" cy="5544616"/>
          </a:xfrm>
          <a:prstGeom prst="rect">
            <a:avLst/>
          </a:prstGeom>
          <a:blipFill dpi="0" rotWithShape="1">
            <a:blip r:embed="rId3">
              <a:alphaModFix amt="7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99592" y="1484784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《</a:t>
            </a:r>
            <a:r>
              <a:rPr lang="zh-CN" altLang="en-US" sz="2000" dirty="0"/>
              <a:t>黑太阳</a:t>
            </a:r>
            <a:r>
              <a:rPr lang="en-US" altLang="zh-CN" sz="2000" dirty="0"/>
              <a:t>731》 </a:t>
            </a:r>
            <a:r>
              <a:rPr lang="zh-CN" altLang="en-US" sz="2000" dirty="0"/>
              <a:t>（</a:t>
            </a:r>
            <a:r>
              <a:rPr lang="en-US" altLang="zh-CN" sz="2000" b="1" dirty="0">
                <a:solidFill>
                  <a:srgbClr val="FF0000"/>
                </a:solidFill>
              </a:rPr>
              <a:t>Men Behind the Sun</a:t>
            </a:r>
            <a:r>
              <a:rPr lang="zh-CN" altLang="en-US" sz="2000" dirty="0"/>
              <a:t>）即刻画出二次大战时期日本关东军“</a:t>
            </a:r>
            <a:r>
              <a:rPr lang="en-US" altLang="zh-CN" sz="2000" dirty="0">
                <a:solidFill>
                  <a:srgbClr val="FF0000"/>
                </a:solidFill>
              </a:rPr>
              <a:t>731</a:t>
            </a:r>
            <a:r>
              <a:rPr lang="zh-CN" altLang="en-US" sz="2000" dirty="0">
                <a:solidFill>
                  <a:srgbClr val="FF0000"/>
                </a:solidFill>
              </a:rPr>
              <a:t>部队</a:t>
            </a:r>
            <a:r>
              <a:rPr lang="zh-CN" altLang="en-US" sz="2000" dirty="0"/>
              <a:t>”进行残酷人体实验的电影</a:t>
            </a:r>
            <a:r>
              <a:rPr lang="zh-CN" altLang="en-US" sz="2000" dirty="0" smtClean="0"/>
              <a:t>作品</a:t>
            </a:r>
            <a:r>
              <a:rPr lang="zh-CN" altLang="en-US" sz="2000" dirty="0"/>
              <a:t>。　</a:t>
            </a:r>
            <a:endParaRPr lang="en-US" altLang="zh-CN" sz="2000" dirty="0" smtClean="0"/>
          </a:p>
          <a:p>
            <a:r>
              <a:rPr lang="zh-CN" altLang="en-US" sz="2000" dirty="0" smtClean="0"/>
              <a:t>此外</a:t>
            </a:r>
            <a:r>
              <a:rPr lang="zh-CN" altLang="en-US" sz="2000" dirty="0"/>
              <a:t>，本片也成为香港自开埠以来、改行电影三级分类制度后，首部被评等为“</a:t>
            </a:r>
            <a:r>
              <a:rPr lang="zh-CN" altLang="en-US" sz="2000" b="1" dirty="0">
                <a:solidFill>
                  <a:srgbClr val="FF0000"/>
                </a:solidFill>
              </a:rPr>
              <a:t>三级</a:t>
            </a:r>
            <a:r>
              <a:rPr lang="zh-CN" altLang="en-US" sz="2000" dirty="0"/>
              <a:t>”的香港电影。 　　</a:t>
            </a:r>
            <a:endParaRPr lang="en-US" altLang="zh-CN" sz="2000" dirty="0" smtClean="0"/>
          </a:p>
          <a:p>
            <a:r>
              <a:rPr lang="zh-CN" altLang="en-US" sz="2000" dirty="0" smtClean="0"/>
              <a:t>故事描述</a:t>
            </a:r>
            <a:r>
              <a:rPr lang="zh-CN" altLang="en-US" sz="2000" dirty="0"/>
              <a:t>日本关东军“</a:t>
            </a:r>
            <a:r>
              <a:rPr lang="en-US" altLang="zh-CN" sz="2000" dirty="0">
                <a:solidFill>
                  <a:srgbClr val="FF0000"/>
                </a:solidFill>
              </a:rPr>
              <a:t>731</a:t>
            </a:r>
            <a:r>
              <a:rPr lang="zh-CN" altLang="en-US" sz="2000" dirty="0">
                <a:solidFill>
                  <a:srgbClr val="FF0000"/>
                </a:solidFill>
              </a:rPr>
              <a:t>部队</a:t>
            </a:r>
            <a:r>
              <a:rPr lang="zh-CN" altLang="en-US" sz="2000" dirty="0"/>
              <a:t>”在哈尔滨市生产细菌，部署细菌战的过程与对中国人民所作的暴行。背景在黑龙江省哈尔滨市取景，运用夸张的半纪录片手法呈现日军“活人实验”的各种血腥残酷手段，特效画面逼真，令人不忍卒睹。 　　</a:t>
            </a:r>
            <a:endParaRPr lang="en-US" altLang="zh-CN" sz="2000" dirty="0" smtClean="0"/>
          </a:p>
          <a:p>
            <a:r>
              <a:rPr lang="en-US" altLang="zh-CN" sz="2000" dirty="0" smtClean="0"/>
              <a:t>1945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月，日军找来一批少年队员作为“</a:t>
            </a:r>
            <a:r>
              <a:rPr lang="en-US" altLang="zh-CN" sz="2000" dirty="0">
                <a:solidFill>
                  <a:srgbClr val="FF0000"/>
                </a:solidFill>
              </a:rPr>
              <a:t>731</a:t>
            </a:r>
            <a:r>
              <a:rPr lang="zh-CN" altLang="en-US" sz="2000" dirty="0">
                <a:solidFill>
                  <a:srgbClr val="FF0000"/>
                </a:solidFill>
              </a:rPr>
              <a:t>部队</a:t>
            </a:r>
            <a:r>
              <a:rPr lang="zh-CN" altLang="en-US" sz="2000" dirty="0"/>
              <a:t>”接班人，前往哈尔滨接受最严格的军事训练。期间，上级长官教育少年队员将中国人视为可以咨意残害的“原木”，并陆续见识与协助各项惨绝人寰的人体实验。 </a:t>
            </a:r>
            <a:r>
              <a:rPr lang="zh-CN" altLang="en-US" sz="1600" dirty="0"/>
              <a:t>　　</a:t>
            </a:r>
            <a:r>
              <a:rPr lang="zh-CN" altLang="en-US" sz="1400" dirty="0"/>
              <a:t>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                                       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剧情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2736"/>
            <a:ext cx="53142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b="1" dirty="0" smtClean="0">
                <a:latin typeface="微软雅黑" pitchFamily="34" charset="-122"/>
                <a:ea typeface="微软雅黑" pitchFamily="34" charset="-122"/>
              </a:rPr>
              <a:t>恐怖片？</a:t>
            </a:r>
            <a:endParaRPr lang="zh-CN" altLang="en-US" sz="10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628" y="1196752"/>
            <a:ext cx="52629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不！</a:t>
            </a:r>
            <a:endParaRPr lang="en-US" altLang="zh-CN" sz="9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真正的历史比这个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残忍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2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440324">
            <a:off x="5444184" y="752327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影片特点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20"/>
            <a:ext cx="5810151" cy="62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80" y="3028869"/>
            <a:ext cx="3241427" cy="382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1872207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影片的纪实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35257"/>
            <a:ext cx="2016224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220072" y="5373216"/>
            <a:ext cx="1964556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牢记历史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206084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侵略者心理的解剖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43" y="3706379"/>
            <a:ext cx="20177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49937" y="3784410"/>
            <a:ext cx="186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史实中贯穿人物情节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59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" y="1532475"/>
            <a:ext cx="1508232" cy="267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93" y="2869807"/>
            <a:ext cx="1345918" cy="235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3" y="4188439"/>
            <a:ext cx="1053878" cy="179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4" y="5391824"/>
            <a:ext cx="886978" cy="14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4462" y="2060848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电影带有写实风格，有重口味异色倾向。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399" y="3284984"/>
            <a:ext cx="7996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重要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作品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捞过界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打蛇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黑太阳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731》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69255" y="188640"/>
            <a:ext cx="9144000" cy="792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27984" y="15195"/>
            <a:ext cx="4320480" cy="1279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02745" y="30086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牟敦芾导演的介绍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5552" y="443711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部作品遭禁，却坚持渲染真实兽性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1212" y="561359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苦心孤诣找寻真实历史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4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049095">
            <a:off x="2359485" y="574789"/>
            <a:ext cx="1415772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牟敦芾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771446">
            <a:off x="5307378" y="5980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大陆导演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左右箭头 7"/>
          <p:cNvSpPr/>
          <p:nvPr/>
        </p:nvSpPr>
        <p:spPr>
          <a:xfrm rot="803334">
            <a:off x="4055105" y="505295"/>
            <a:ext cx="1184027" cy="576064"/>
          </a:xfrm>
          <a:prstGeom prst="leftRightArrow">
            <a:avLst/>
          </a:prstGeom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orthographicFront">
              <a:rot lat="1800000" lon="0" rev="600000"/>
            </a:camera>
            <a:lightRig rig="threePt" dir="t"/>
          </a:scene3d>
          <a:sp3d>
            <a:bevelT w="50800" h="152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187963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给予日本人同情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5690" y="187963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彻底的批判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91618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对历史人物态度客观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031" y="289867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脸谱化、平面化历史人物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91052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对历史的忠实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7914" y="389782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随意扭曲历史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26" y="3377853"/>
            <a:ext cx="3817788" cy="348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6" y="1378708"/>
            <a:ext cx="2343333" cy="227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箭头连接符 16"/>
          <p:cNvCxnSpPr>
            <a:endCxn id="10" idx="0"/>
          </p:cNvCxnSpPr>
          <p:nvPr/>
        </p:nvCxnSpPr>
        <p:spPr>
          <a:xfrm flipH="1">
            <a:off x="1565087" y="1256043"/>
            <a:ext cx="918681" cy="623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7" idx="3"/>
            <a:endCxn id="11" idx="0"/>
          </p:cNvCxnSpPr>
          <p:nvPr/>
        </p:nvCxnSpPr>
        <p:spPr>
          <a:xfrm>
            <a:off x="7110625" y="1093653"/>
            <a:ext cx="926840" cy="785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2" idx="2"/>
            <a:endCxn id="14" idx="0"/>
          </p:cNvCxnSpPr>
          <p:nvPr/>
        </p:nvCxnSpPr>
        <p:spPr>
          <a:xfrm flipH="1">
            <a:off x="1411199" y="3377853"/>
            <a:ext cx="461665" cy="532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1" idx="2"/>
            <a:endCxn id="13" idx="0"/>
          </p:cNvCxnSpPr>
          <p:nvPr/>
        </p:nvCxnSpPr>
        <p:spPr>
          <a:xfrm flipH="1">
            <a:off x="7114135" y="2341295"/>
            <a:ext cx="923330" cy="557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3" idx="2"/>
            <a:endCxn id="15" idx="0"/>
          </p:cNvCxnSpPr>
          <p:nvPr/>
        </p:nvCxnSpPr>
        <p:spPr>
          <a:xfrm>
            <a:off x="7114135" y="3360341"/>
            <a:ext cx="769442" cy="53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接箭头连接符 1024"/>
          <p:cNvCxnSpPr>
            <a:stCxn id="10" idx="2"/>
            <a:endCxn id="12" idx="0"/>
          </p:cNvCxnSpPr>
          <p:nvPr/>
        </p:nvCxnSpPr>
        <p:spPr>
          <a:xfrm>
            <a:off x="1565087" y="2341295"/>
            <a:ext cx="307777" cy="574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7791243" y="51179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。。。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38" name="直接箭头连接符 1037"/>
          <p:cNvCxnSpPr>
            <a:stCxn id="15" idx="2"/>
            <a:endCxn id="1031" idx="0"/>
          </p:cNvCxnSpPr>
          <p:nvPr/>
        </p:nvCxnSpPr>
        <p:spPr>
          <a:xfrm>
            <a:off x="7883577" y="4359493"/>
            <a:ext cx="461664" cy="75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0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806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影像是时光的烙印，时光是影像的</a:t>
            </a:r>
            <a:r>
              <a:rPr lang="zh-CN" alt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血浆</a:t>
            </a:r>
            <a:endParaRPr lang="en-US" altLang="zh-CN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160" y="1351801"/>
            <a:ext cx="791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3600" b="1" dirty="0" smtClean="0">
                <a:solidFill>
                  <a:srgbClr val="FF0000"/>
                </a:solidFill>
              </a:rPr>
              <a:t>情景再现手法</a:t>
            </a:r>
            <a:r>
              <a:rPr lang="zh-CN" altLang="en-US" sz="3600" dirty="0" smtClean="0">
                <a:solidFill>
                  <a:schemeClr val="bg1"/>
                </a:solidFill>
              </a:rPr>
              <a:t>在电影中的运用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68" y="1998132"/>
            <a:ext cx="79162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“冻伤实验” 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　　 </a:t>
            </a:r>
            <a:r>
              <a:rPr lang="zh-CN" altLang="en-US" sz="1400" dirty="0" smtClean="0">
                <a:solidFill>
                  <a:schemeClr val="bg1"/>
                </a:solidFill>
              </a:rPr>
              <a:t>在</a:t>
            </a:r>
            <a:r>
              <a:rPr lang="zh-CN" altLang="en-US" sz="1400" dirty="0">
                <a:solidFill>
                  <a:schemeClr val="bg1"/>
                </a:solidFill>
              </a:rPr>
              <a:t>试验场零下二十几度的低温下，（被迫）接受实验</a:t>
            </a:r>
            <a:r>
              <a:rPr lang="zh-CN" altLang="en-US" sz="1400" dirty="0" smtClean="0">
                <a:solidFill>
                  <a:schemeClr val="bg1"/>
                </a:solidFill>
              </a:rPr>
              <a:t>的中国妇女被</a:t>
            </a:r>
            <a:r>
              <a:rPr lang="zh-CN" altLang="en-US" sz="1400" dirty="0">
                <a:solidFill>
                  <a:schemeClr val="bg1"/>
                </a:solidFill>
              </a:rPr>
              <a:t>捆绑着，双手</a:t>
            </a:r>
            <a:r>
              <a:rPr lang="zh-CN" altLang="en-US" sz="1400" dirty="0" smtClean="0">
                <a:solidFill>
                  <a:schemeClr val="bg1"/>
                </a:solidFill>
              </a:rPr>
              <a:t>裸露在</a:t>
            </a:r>
            <a:r>
              <a:rPr lang="zh-CN" altLang="en-US" sz="1400" dirty="0">
                <a:solidFill>
                  <a:schemeClr val="bg1"/>
                </a:solidFill>
              </a:rPr>
              <a:t>空气中，几个日本兵不停地用瓢舀起冰水，浇在该妇女手上。十几小时后，这双手冻得硬硬的，上面盖了一层冰。回到室内后，日本人命该妇女把手浸泡在温水中，直到双手软软地垂了下来</a:t>
            </a:r>
            <a:r>
              <a:rPr lang="en-US" altLang="zh-CN" sz="1400" dirty="0">
                <a:solidFill>
                  <a:schemeClr val="bg1"/>
                </a:solidFill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</a:rPr>
              <a:t>忽然，一个日本人使劲一捋，把此妇女双手的皮肉象脱手套一样地脱了下来，整个肘部以上的双手顿时变成了只残留极少数肉丝的森森白骨</a:t>
            </a:r>
            <a:r>
              <a:rPr lang="en-US" altLang="zh-CN" sz="1400" dirty="0">
                <a:solidFill>
                  <a:schemeClr val="bg1"/>
                </a:solidFill>
              </a:rPr>
              <a:t>……</a:t>
            </a:r>
            <a:r>
              <a:rPr lang="zh-CN" altLang="en-US" sz="1400" dirty="0">
                <a:solidFill>
                  <a:schemeClr val="bg1"/>
                </a:solidFill>
              </a:rPr>
              <a:t>该妇女（她的仅有三个月大的孩子已成为实验的牺牲品，她早已半疯半痴了）把双手（如果还称得上是手）的白骨举成戳向半空的姿势，呆呆地看着，忽然撕心裂肺地惨叫起来。 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b="1" dirty="0">
                <a:solidFill>
                  <a:schemeClr val="bg1"/>
                </a:solidFill>
              </a:rPr>
              <a:t>“活体解剖”</a:t>
            </a:r>
            <a:r>
              <a:rPr lang="zh-CN" alt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　　 一个中国小哑巴乞丐和日本小孩因玩皮球成了好朋友，日本人授意让日本小孩带中国小乞丐进</a:t>
            </a:r>
            <a:r>
              <a:rPr lang="en-US" altLang="zh-CN" sz="1400" dirty="0">
                <a:solidFill>
                  <a:schemeClr val="bg1"/>
                </a:solidFill>
              </a:rPr>
              <a:t>731</a:t>
            </a:r>
            <a:r>
              <a:rPr lang="zh-CN" altLang="en-US" sz="1400" dirty="0">
                <a:solidFill>
                  <a:schemeClr val="bg1"/>
                </a:solidFill>
              </a:rPr>
              <a:t>大院，以食物诱骗等手段让中国小乞丐接受“身体检查”，中国小乞丐在脱光衣服时还露出了童稚的羞涩笑容。 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　　上了手术台，麻醉完毕后，日本人熟练地将中国小乞丐开膛破腹，把心脏、肝脏等器官逐一取出，浸入早已准备好的生理盐水中；那离开身体的心脏捧在日本人沾满鲜血的手上时还在跳动；手术完毕，日本小孩把中国小乞丐的残骸断肢推去焚化。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b="1" dirty="0">
                <a:solidFill>
                  <a:schemeClr val="bg1"/>
                </a:solidFill>
              </a:rPr>
              <a:t>“低压实验”</a:t>
            </a:r>
            <a:r>
              <a:rPr lang="zh-CN" alt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　　 中国受害者被赶入低压舱，随着减压，露出极度痛苦的表情，想叫却叫不出声，直至最终眼珠弹出眼眶、肠子等内脏从肛门挤出腹腔，流得满地都是，人体形如气球一般。  </a:t>
            </a:r>
          </a:p>
        </p:txBody>
      </p:sp>
    </p:spTree>
    <p:extLst>
      <p:ext uri="{BB962C8B-B14F-4D97-AF65-F5344CB8AC3E}">
        <p14:creationId xmlns:p14="http://schemas.microsoft.com/office/powerpoint/2010/main" val="26970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464</Words>
  <Application>Microsoft Office PowerPoint</Application>
  <PresentationFormat>全屏显示(4:3)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 黑太阳731 Man Behind the Sun                                 ——历史真实场景的还原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黑太阳731</dc:title>
  <dc:creator>toshiba</dc:creator>
  <cp:lastModifiedBy>toshiba</cp:lastModifiedBy>
  <cp:revision>49</cp:revision>
  <dcterms:created xsi:type="dcterms:W3CDTF">2012-11-05T10:23:24Z</dcterms:created>
  <dcterms:modified xsi:type="dcterms:W3CDTF">2012-11-19T10:17:12Z</dcterms:modified>
</cp:coreProperties>
</file>